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E9172A-8559-4983-A36C-FC1DE9201DD3}" type="datetimeFigureOut">
              <a:rPr lang="en-US" smtClean="0"/>
              <a:t>3/10/2022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8C5C14-E000-482A-8CEF-7C8537B4F4A0}" type="slidenum">
              <a:rPr lang="en-US" smtClean="0"/>
              <a:t>‹#›</a:t>
            </a:fld>
            <a:endParaRPr lang="en-US"/>
          </a:p>
        </p:txBody>
      </p:sp>
    </p:spTree>
    <p:extLst>
      <p:ext uri="{BB962C8B-B14F-4D97-AF65-F5344CB8AC3E}">
        <p14:creationId xmlns:p14="http://schemas.microsoft.com/office/powerpoint/2010/main" val="4216364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The Complainant and Respondent shall each have the opportunity, but not the obligation, to review and provide a written response to the evidence collected in the Electronic Database.  </a:t>
            </a:r>
          </a:p>
        </p:txBody>
      </p:sp>
      <p:sp>
        <p:nvSpPr>
          <p:cNvPr id="4" name="Slide Number Placeholder 3"/>
          <p:cNvSpPr>
            <a:spLocks noGrp="1"/>
          </p:cNvSpPr>
          <p:nvPr>
            <p:ph type="sldNum" sz="quarter" idx="5"/>
          </p:nvPr>
        </p:nvSpPr>
        <p:spPr/>
        <p:txBody>
          <a:bodyPr/>
          <a:lstStyle/>
          <a:p>
            <a:fld id="{3EA5C634-AB7C-E047-B961-FC16FF4C0ED5}" type="slidenum">
              <a:rPr lang="en-US" smtClean="0"/>
              <a:t>4</a:t>
            </a:fld>
            <a:endParaRPr lang="en-US" dirty="0"/>
          </a:p>
        </p:txBody>
      </p:sp>
    </p:spTree>
    <p:extLst>
      <p:ext uri="{BB962C8B-B14F-4D97-AF65-F5344CB8AC3E}">
        <p14:creationId xmlns:p14="http://schemas.microsoft.com/office/powerpoint/2010/main" val="1903210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Once you enter your username, the page will automatically re-direct you to the Missouri State University Office 365 server. Enter your BearPass password. This is the same password you use to login to My Missouri State, Blackboard, and campus computers.</a:t>
            </a:r>
          </a:p>
          <a:p>
            <a:endParaRPr lang="en-US" dirty="0"/>
          </a:p>
          <a:p>
            <a:r>
              <a:rPr lang="en-US" dirty="0"/>
              <a:t>Click Sign in.</a:t>
            </a:r>
          </a:p>
          <a:p>
            <a:endParaRPr lang="en-US" dirty="0"/>
          </a:p>
        </p:txBody>
      </p:sp>
      <p:sp>
        <p:nvSpPr>
          <p:cNvPr id="4" name="Slide Number Placeholder 3"/>
          <p:cNvSpPr>
            <a:spLocks noGrp="1"/>
          </p:cNvSpPr>
          <p:nvPr>
            <p:ph type="sldNum" sz="quarter" idx="5"/>
          </p:nvPr>
        </p:nvSpPr>
        <p:spPr/>
        <p:txBody>
          <a:bodyPr/>
          <a:lstStyle/>
          <a:p>
            <a:fld id="{3EA5C634-AB7C-E047-B961-FC16FF4C0ED5}" type="slidenum">
              <a:rPr lang="en-US" smtClean="0"/>
              <a:t>5</a:t>
            </a:fld>
            <a:endParaRPr lang="en-US" dirty="0"/>
          </a:p>
        </p:txBody>
      </p:sp>
    </p:spTree>
    <p:extLst>
      <p:ext uri="{BB962C8B-B14F-4D97-AF65-F5344CB8AC3E}">
        <p14:creationId xmlns:p14="http://schemas.microsoft.com/office/powerpoint/2010/main" val="29303721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sv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6" name="Slide Number"/>
          <p:cNvSpPr>
            <a:spLocks noGrp="1"/>
          </p:cNvSpPr>
          <p:nvPr>
            <p:ph type="sldNum" sz="quarter" idx="12"/>
          </p:nvPr>
        </p:nvSpPr>
        <p:spPr/>
        <p:txBody>
          <a:bodyPr/>
          <a:lstStyle>
            <a:lvl1pPr>
              <a:defRPr sz="1000"/>
            </a:lvl1pPr>
          </a:lstStyle>
          <a:p>
            <a:fld id="{DCFE8AC6-424E-904F-AE4A-648F5E9D72F5}" type="slidenum">
              <a:rPr lang="en-US" smtClean="0"/>
              <a:pPr/>
              <a:t>‹#›</a:t>
            </a:fld>
            <a:endParaRPr lang="en-US" dirty="0"/>
          </a:p>
        </p:txBody>
      </p:sp>
      <p:sp>
        <p:nvSpPr>
          <p:cNvPr id="4" name="Footer"/>
          <p:cNvSpPr>
            <a:spLocks noGrp="1"/>
          </p:cNvSpPr>
          <p:nvPr>
            <p:ph type="ftr" sz="quarter" idx="15"/>
          </p:nvPr>
        </p:nvSpPr>
        <p:spPr/>
        <p:txBody>
          <a:bodyPr/>
          <a:lstStyle>
            <a:lvl1pPr>
              <a:defRPr sz="1000"/>
            </a:lvl1pPr>
          </a:lstStyle>
          <a:p>
            <a:endParaRPr lang="en-US" dirty="0"/>
          </a:p>
        </p:txBody>
      </p:sp>
      <p:sp>
        <p:nvSpPr>
          <p:cNvPr id="3" name="Content"/>
          <p:cNvSpPr>
            <a:spLocks noGrp="1"/>
          </p:cNvSpPr>
          <p:nvPr>
            <p:ph idx="1" hasCustomPrompt="1"/>
          </p:nvPr>
        </p:nvSpPr>
        <p:spPr>
          <a:xfrm>
            <a:off x="762000" y="2057401"/>
            <a:ext cx="10668001" cy="3657600"/>
          </a:xfrm>
          <a:prstGeom prst="rect">
            <a:avLst/>
          </a:prstGeom>
          <a:noFill/>
        </p:spPr>
        <p:txBody>
          <a:bodyPr lIns="0" tIns="0" rIns="0" bIns="0"/>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ubtitle"/>
          <p:cNvSpPr>
            <a:spLocks noGrp="1"/>
          </p:cNvSpPr>
          <p:nvPr>
            <p:ph type="body" sz="quarter" idx="14" hasCustomPrompt="1"/>
          </p:nvPr>
        </p:nvSpPr>
        <p:spPr>
          <a:xfrm>
            <a:off x="762000" y="1485902"/>
            <a:ext cx="10668001" cy="342899"/>
          </a:xfrm>
          <a:prstGeom prst="rect">
            <a:avLst/>
          </a:prstGeom>
        </p:spPr>
        <p:txBody>
          <a:bodyPr lIns="0">
            <a:normAutofit/>
          </a:bodyPr>
          <a:lstStyle>
            <a:lvl1pPr marL="0" indent="0">
              <a:lnSpc>
                <a:spcPct val="100000"/>
              </a:lnSpc>
              <a:spcAft>
                <a:spcPts val="0"/>
              </a:spcAft>
              <a:buNone/>
              <a:defRPr sz="2000" b="1" cap="all">
                <a:solidFill>
                  <a:schemeClr val="accent2"/>
                </a:solidFill>
                <a:latin typeface="+mn-lt"/>
                <a:ea typeface="Impact" charset="0"/>
                <a:cs typeface="Impact" charset="0"/>
              </a:defRPr>
            </a:lvl1pPr>
          </a:lstStyle>
          <a:p>
            <a:pPr lvl="0"/>
            <a:r>
              <a:rPr lang="en-US" dirty="0"/>
              <a:t>Slide subtitle</a:t>
            </a:r>
          </a:p>
        </p:txBody>
      </p:sp>
      <p:sp>
        <p:nvSpPr>
          <p:cNvPr id="2" name="Title"/>
          <p:cNvSpPr>
            <a:spLocks noGrp="1"/>
          </p:cNvSpPr>
          <p:nvPr>
            <p:ph type="title" hasCustomPrompt="1"/>
          </p:nvPr>
        </p:nvSpPr>
        <p:spPr/>
        <p:txBody>
          <a:bodyPr/>
          <a:lstStyle>
            <a:lvl1pPr>
              <a:lnSpc>
                <a:spcPct val="100000"/>
              </a:lnSpc>
              <a:defRPr/>
            </a:lvl1pPr>
          </a:lstStyle>
          <a:p>
            <a:r>
              <a:rPr lang="en-US" dirty="0"/>
              <a:t>Slide title</a:t>
            </a:r>
          </a:p>
        </p:txBody>
      </p:sp>
    </p:spTree>
    <p:extLst>
      <p:ext uri="{BB962C8B-B14F-4D97-AF65-F5344CB8AC3E}">
        <p14:creationId xmlns:p14="http://schemas.microsoft.com/office/powerpoint/2010/main" val="203255508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p:spTree>
      <p:nvGrpSpPr>
        <p:cNvPr id="1" name=""/>
        <p:cNvGrpSpPr/>
        <p:nvPr/>
      </p:nvGrpSpPr>
      <p:grpSpPr>
        <a:xfrm>
          <a:off x="0" y="0"/>
          <a:ext cx="0" cy="0"/>
          <a:chOff x="0" y="0"/>
          <a:chExt cx="0" cy="0"/>
        </a:xfrm>
      </p:grpSpPr>
      <p:sp>
        <p:nvSpPr>
          <p:cNvPr id="12" name="Background"/>
          <p:cNvSpPr/>
          <p:nvPr userDrawn="1"/>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 name="Diagonal"/>
          <p:cNvSpPr/>
          <p:nvPr userDrawn="1"/>
        </p:nvSpPr>
        <p:spPr>
          <a:xfrm rot="16200000">
            <a:off x="7924800" y="2590802"/>
            <a:ext cx="3657600" cy="4876800"/>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7" name="Date"/>
          <p:cNvSpPr>
            <a:spLocks noGrp="1"/>
          </p:cNvSpPr>
          <p:nvPr>
            <p:ph type="body" sz="quarter" idx="14" hasCustomPrompt="1"/>
          </p:nvPr>
        </p:nvSpPr>
        <p:spPr>
          <a:xfrm>
            <a:off x="762001" y="6057900"/>
            <a:ext cx="7010400" cy="342900"/>
          </a:xfrm>
          <a:prstGeom prst="rect">
            <a:avLst/>
          </a:prstGeom>
        </p:spPr>
        <p:txBody>
          <a:bodyPr lIns="0" tIns="0" rIns="0" bIns="0" anchor="ctr" anchorCtr="0">
            <a:noAutofit/>
          </a:bodyPr>
          <a:lstStyle>
            <a:lvl1pPr marL="0" indent="0">
              <a:buNone/>
              <a:defRPr sz="2400">
                <a:solidFill>
                  <a:schemeClr val="tx2"/>
                </a:solidFill>
              </a:defRPr>
            </a:lvl1pPr>
          </a:lstStyle>
          <a:p>
            <a:pPr lvl="0"/>
            <a:r>
              <a:rPr lang="en-US" dirty="0"/>
              <a:t>Presentation date</a:t>
            </a:r>
          </a:p>
        </p:txBody>
      </p:sp>
      <p:sp>
        <p:nvSpPr>
          <p:cNvPr id="3" name="Presenters"/>
          <p:cNvSpPr>
            <a:spLocks noGrp="1"/>
          </p:cNvSpPr>
          <p:nvPr>
            <p:ph type="body" sz="quarter" idx="12" hasCustomPrompt="1"/>
          </p:nvPr>
        </p:nvSpPr>
        <p:spPr>
          <a:xfrm>
            <a:off x="762000" y="5186365"/>
            <a:ext cx="7924801" cy="528637"/>
          </a:xfrm>
          <a:prstGeom prst="rect">
            <a:avLst/>
          </a:prstGeom>
        </p:spPr>
        <p:txBody>
          <a:bodyPr lIns="0" tIns="0" rIns="0" bIns="0" anchor="t" anchorCtr="0">
            <a:normAutofit/>
          </a:bodyPr>
          <a:lstStyle>
            <a:lvl1pPr marL="0" indent="0">
              <a:buNone/>
              <a:defRPr sz="2400">
                <a:solidFill>
                  <a:srgbClr val="425563"/>
                </a:solidFill>
              </a:defRPr>
            </a:lvl1pPr>
          </a:lstStyle>
          <a:p>
            <a:pPr lvl="0"/>
            <a:r>
              <a:rPr lang="en-US" dirty="0"/>
              <a:t>Presenter names</a:t>
            </a:r>
          </a:p>
        </p:txBody>
      </p:sp>
      <p:sp>
        <p:nvSpPr>
          <p:cNvPr id="18" name="Subtitle"/>
          <p:cNvSpPr>
            <a:spLocks noGrp="1"/>
          </p:cNvSpPr>
          <p:nvPr>
            <p:ph type="body" sz="quarter" idx="15" hasCustomPrompt="1"/>
          </p:nvPr>
        </p:nvSpPr>
        <p:spPr>
          <a:xfrm>
            <a:off x="762000" y="4573156"/>
            <a:ext cx="7924801" cy="514347"/>
          </a:xfrm>
          <a:prstGeom prst="rect">
            <a:avLst/>
          </a:prstGeom>
        </p:spPr>
        <p:txBody>
          <a:bodyPr lIns="0" anchor="t" anchorCtr="0">
            <a:normAutofit/>
          </a:bodyPr>
          <a:lstStyle>
            <a:lvl1pPr marL="0" indent="0">
              <a:lnSpc>
                <a:spcPct val="100000"/>
              </a:lnSpc>
              <a:spcAft>
                <a:spcPts val="0"/>
              </a:spcAft>
              <a:buNone/>
              <a:defRPr sz="2800" b="1" cap="all">
                <a:solidFill>
                  <a:srgbClr val="425563"/>
                </a:solidFill>
                <a:latin typeface="+mn-lt"/>
                <a:ea typeface="Impact" charset="0"/>
                <a:cs typeface="Impact" charset="0"/>
              </a:defRPr>
            </a:lvl1pPr>
          </a:lstStyle>
          <a:p>
            <a:pPr lvl="0"/>
            <a:r>
              <a:rPr lang="en-US" dirty="0"/>
              <a:t>Slide subtitle</a:t>
            </a:r>
          </a:p>
        </p:txBody>
      </p:sp>
      <p:sp>
        <p:nvSpPr>
          <p:cNvPr id="14" name="Divider"/>
          <p:cNvSpPr/>
          <p:nvPr userDrawn="1"/>
        </p:nvSpPr>
        <p:spPr>
          <a:xfrm>
            <a:off x="761999" y="4230044"/>
            <a:ext cx="914400" cy="1188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Title"/>
          <p:cNvSpPr>
            <a:spLocks noGrp="1"/>
          </p:cNvSpPr>
          <p:nvPr>
            <p:ph type="title" hasCustomPrompt="1"/>
          </p:nvPr>
        </p:nvSpPr>
        <p:spPr>
          <a:xfrm>
            <a:off x="762000" y="685801"/>
            <a:ext cx="9753600" cy="3314700"/>
          </a:xfrm>
          <a:prstGeom prst="rect">
            <a:avLst/>
          </a:prstGeom>
        </p:spPr>
        <p:txBody>
          <a:bodyPr lIns="0" tIns="0" rIns="0" bIns="0" anchor="b" anchorCtr="0">
            <a:normAutofit/>
          </a:bodyPr>
          <a:lstStyle>
            <a:lvl1pPr algn="l">
              <a:lnSpc>
                <a:spcPct val="90000"/>
              </a:lnSpc>
              <a:defRPr sz="6000" b="1">
                <a:solidFill>
                  <a:srgbClr val="5E0009"/>
                </a:solidFill>
                <a:latin typeface="Georgia" charset="0"/>
                <a:ea typeface="Georgia" charset="0"/>
                <a:cs typeface="Georgia" charset="0"/>
              </a:defRPr>
            </a:lvl1pPr>
          </a:lstStyle>
          <a:p>
            <a:r>
              <a:rPr lang="en-US" dirty="0"/>
              <a:t>Presentation title</a:t>
            </a:r>
          </a:p>
        </p:txBody>
      </p:sp>
      <p:pic>
        <p:nvPicPr>
          <p:cNvPr id="10" name="Grounding Bar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2000" y="-1"/>
            <a:ext cx="1014376" cy="457201"/>
          </a:xfrm>
          <a:prstGeom prst="rect">
            <a:avLst/>
          </a:prstGeom>
          <a:noFill/>
          <a:ln>
            <a:noFill/>
          </a:ln>
        </p:spPr>
      </p:pic>
      <p:pic>
        <p:nvPicPr>
          <p:cNvPr id="11" name="Wordmark">
            <a:extLst>
              <a:ext uri="{FF2B5EF4-FFF2-40B4-BE49-F238E27FC236}">
                <a16:creationId xmlns:a16="http://schemas.microsoft.com/office/drawing/2014/main" id="{14BF530A-ADCF-B747-B086-F67574A4C691}"/>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a:xfrm>
            <a:off x="9152845" y="6065328"/>
            <a:ext cx="2277156" cy="333440"/>
          </a:xfrm>
          <a:prstGeom prst="rect">
            <a:avLst/>
          </a:prstGeom>
          <a:noFill/>
          <a:ln>
            <a:noFill/>
          </a:ln>
        </p:spPr>
      </p:pic>
    </p:spTree>
    <p:extLst>
      <p:ext uri="{BB962C8B-B14F-4D97-AF65-F5344CB8AC3E}">
        <p14:creationId xmlns:p14="http://schemas.microsoft.com/office/powerpoint/2010/main" val="107640152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2" presetClass="entr" presetSubtype="8" fill="hold" grpId="0" nodeType="after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left)">
                                      <p:cBhvr>
                                        <p:cTn id="1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extLst>
    <p:ext uri="{DCECCB84-F9BA-43D5-87BE-67443E8EF086}">
      <p15:sldGuideLst xmlns:p15="http://schemas.microsoft.com/office/powerpoint/2012/main">
        <p15:guide id="1" orient="horz" pos="252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cNvSpPr>
            <a:spLocks noGrp="1"/>
          </p:cNvSpPr>
          <p:nvPr>
            <p:ph type="sldNum" sz="quarter" idx="4"/>
          </p:nvPr>
        </p:nvSpPr>
        <p:spPr>
          <a:xfrm>
            <a:off x="10820400" y="6062473"/>
            <a:ext cx="609600" cy="338328"/>
          </a:xfrm>
          <a:prstGeom prst="rect">
            <a:avLst/>
          </a:prstGeom>
        </p:spPr>
        <p:txBody>
          <a:bodyPr vert="horz" lIns="0" tIns="0" rIns="0" bIns="0" rtlCol="0" anchor="ctr"/>
          <a:lstStyle>
            <a:lvl1pPr algn="r">
              <a:defRPr sz="1200">
                <a:solidFill>
                  <a:schemeClr val="tx2"/>
                </a:solidFill>
              </a:defRPr>
            </a:lvl1pPr>
          </a:lstStyle>
          <a:p>
            <a:fld id="{DCFE8AC6-424E-904F-AE4A-648F5E9D72F5}" type="slidenum">
              <a:rPr lang="en-US" smtClean="0"/>
              <a:pPr/>
              <a:t>‹#›</a:t>
            </a:fld>
            <a:endParaRPr lang="en-US" dirty="0"/>
          </a:p>
        </p:txBody>
      </p:sp>
      <p:sp>
        <p:nvSpPr>
          <p:cNvPr id="11" name="Footer"/>
          <p:cNvSpPr>
            <a:spLocks noGrp="1"/>
          </p:cNvSpPr>
          <p:nvPr>
            <p:ph type="ftr" sz="quarter" idx="3"/>
          </p:nvPr>
        </p:nvSpPr>
        <p:spPr>
          <a:xfrm>
            <a:off x="6248400" y="6062473"/>
            <a:ext cx="4572000" cy="338328"/>
          </a:xfrm>
          <a:prstGeom prst="rect">
            <a:avLst/>
          </a:prstGeom>
        </p:spPr>
        <p:txBody>
          <a:bodyPr lIns="0" tIns="0" rIns="0" bIns="0" anchor="ctr"/>
          <a:lstStyle>
            <a:lvl1pPr algn="r">
              <a:defRPr sz="1200" b="1">
                <a:solidFill>
                  <a:srgbClr val="425563"/>
                </a:solidFill>
              </a:defRPr>
            </a:lvl1pPr>
          </a:lstStyle>
          <a:p>
            <a:endParaRPr lang="en-US" dirty="0"/>
          </a:p>
        </p:txBody>
      </p:sp>
      <p:pic>
        <p:nvPicPr>
          <p:cNvPr id="13" name="Wordmark"/>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762001" y="6065328"/>
            <a:ext cx="2277156" cy="333440"/>
          </a:xfrm>
          <a:prstGeom prst="rect">
            <a:avLst/>
          </a:prstGeom>
          <a:noFill/>
          <a:ln>
            <a:noFill/>
          </a:ln>
        </p:spPr>
      </p:pic>
      <p:sp>
        <p:nvSpPr>
          <p:cNvPr id="3" name="Content"/>
          <p:cNvSpPr>
            <a:spLocks noGrp="1"/>
          </p:cNvSpPr>
          <p:nvPr>
            <p:ph type="body" idx="1"/>
          </p:nvPr>
        </p:nvSpPr>
        <p:spPr>
          <a:xfrm>
            <a:off x="762000" y="2057400"/>
            <a:ext cx="10668001" cy="3657600"/>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cNvSpPr>
            <a:spLocks noGrp="1"/>
          </p:cNvSpPr>
          <p:nvPr>
            <p:ph type="title"/>
          </p:nvPr>
        </p:nvSpPr>
        <p:spPr>
          <a:xfrm>
            <a:off x="762000" y="685800"/>
            <a:ext cx="10668001" cy="685800"/>
          </a:xfrm>
          <a:prstGeom prst="rect">
            <a:avLst/>
          </a:prstGeom>
        </p:spPr>
        <p:txBody>
          <a:bodyPr vert="horz" lIns="0" tIns="0" rIns="0" bIns="0" rtlCol="0" anchor="b">
            <a:normAutofit/>
          </a:bodyPr>
          <a:lstStyle/>
          <a:p>
            <a:r>
              <a:rPr lang="en-US" dirty="0"/>
              <a:t>Slide title</a:t>
            </a:r>
          </a:p>
        </p:txBody>
      </p:sp>
      <p:pic>
        <p:nvPicPr>
          <p:cNvPr id="12" name="Grounding Bars"/>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62000" y="-1"/>
            <a:ext cx="1014376" cy="457201"/>
          </a:xfrm>
          <a:prstGeom prst="rect">
            <a:avLst/>
          </a:prstGeom>
          <a:noFill/>
          <a:ln>
            <a:noFill/>
          </a:ln>
        </p:spPr>
      </p:pic>
    </p:spTree>
    <p:extLst>
      <p:ext uri="{BB962C8B-B14F-4D97-AF65-F5344CB8AC3E}">
        <p14:creationId xmlns:p14="http://schemas.microsoft.com/office/powerpoint/2010/main" val="487438606"/>
      </p:ext>
    </p:extLst>
  </p:cSld>
  <p:clrMap bg1="lt1" tx1="dk1" bg2="lt2" tx2="dk2" accent1="accent1" accent2="accent2" accent3="accent3" accent4="accent4" accent5="accent5" accent6="accent6" hlink="hlink" folHlink="folHlink"/>
  <p:sldLayoutIdLst>
    <p:sldLayoutId id="2147483650" r:id="rId1"/>
    <p:sldLayoutId id="2147483659" r:id="rId2"/>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dt="0"/>
  <p:txStyles>
    <p:titleStyle>
      <a:lvl1pPr algn="l" defTabSz="685800" rtl="0" eaLnBrk="1" latinLnBrk="0" hangingPunct="1">
        <a:lnSpc>
          <a:spcPct val="100000"/>
        </a:lnSpc>
        <a:spcBef>
          <a:spcPct val="0"/>
        </a:spcBef>
        <a:buNone/>
        <a:defRPr sz="4400" b="1" kern="1200">
          <a:solidFill>
            <a:srgbClr val="5E0009"/>
          </a:solidFill>
          <a:latin typeface="Georgia" charset="0"/>
          <a:ea typeface="Georgia" charset="0"/>
          <a:cs typeface="Georgia" charset="0"/>
        </a:defRPr>
      </a:lvl1pPr>
    </p:titleStyle>
    <p:bodyStyle>
      <a:lvl1pPr marL="171450" indent="-171450" algn="l" defTabSz="685800" rtl="0" eaLnBrk="1" latinLnBrk="0" hangingPunct="1">
        <a:lnSpc>
          <a:spcPct val="120000"/>
        </a:lnSpc>
        <a:spcBef>
          <a:spcPts val="750"/>
        </a:spcBef>
        <a:buFont typeface="Arial"/>
        <a:buChar char="•"/>
        <a:defRPr sz="2800" kern="1200">
          <a:solidFill>
            <a:srgbClr val="425563"/>
          </a:solidFill>
          <a:latin typeface="Arial" charset="0"/>
          <a:ea typeface="Arial" charset="0"/>
          <a:cs typeface="Arial" charset="0"/>
        </a:defRPr>
      </a:lvl1pPr>
      <a:lvl2pPr marL="514350" indent="-171450" algn="l" defTabSz="685800" rtl="0" eaLnBrk="1" latinLnBrk="0" hangingPunct="1">
        <a:lnSpc>
          <a:spcPct val="120000"/>
        </a:lnSpc>
        <a:spcBef>
          <a:spcPts val="375"/>
        </a:spcBef>
        <a:buFont typeface="Arial"/>
        <a:buChar char="•"/>
        <a:defRPr sz="2400" kern="1200">
          <a:solidFill>
            <a:srgbClr val="425563"/>
          </a:solidFill>
          <a:latin typeface="Arial" charset="0"/>
          <a:ea typeface="Arial" charset="0"/>
          <a:cs typeface="Arial" charset="0"/>
        </a:defRPr>
      </a:lvl2pPr>
      <a:lvl3pPr marL="857250" indent="-171450" algn="l" defTabSz="685800" rtl="0" eaLnBrk="1" latinLnBrk="0" hangingPunct="1">
        <a:lnSpc>
          <a:spcPct val="120000"/>
        </a:lnSpc>
        <a:spcBef>
          <a:spcPts val="375"/>
        </a:spcBef>
        <a:buFont typeface="Arial"/>
        <a:buChar char="•"/>
        <a:defRPr sz="2000" kern="1200">
          <a:solidFill>
            <a:srgbClr val="425563"/>
          </a:solidFill>
          <a:latin typeface="Arial" charset="0"/>
          <a:ea typeface="Arial" charset="0"/>
          <a:cs typeface="Arial" charset="0"/>
        </a:defRPr>
      </a:lvl3pPr>
      <a:lvl4pPr marL="1200150" indent="-171450" algn="l" defTabSz="685800" rtl="0" eaLnBrk="1" latinLnBrk="0" hangingPunct="1">
        <a:lnSpc>
          <a:spcPct val="120000"/>
        </a:lnSpc>
        <a:spcBef>
          <a:spcPts val="375"/>
        </a:spcBef>
        <a:buFont typeface="Arial"/>
        <a:buChar char="•"/>
        <a:defRPr sz="1800" kern="1200">
          <a:solidFill>
            <a:srgbClr val="425563"/>
          </a:solidFill>
          <a:latin typeface="Arial" charset="0"/>
          <a:ea typeface="Arial" charset="0"/>
          <a:cs typeface="Arial" charset="0"/>
        </a:defRPr>
      </a:lvl4pPr>
      <a:lvl5pPr marL="1543050" indent="-171450" algn="l" defTabSz="685800" rtl="0" eaLnBrk="1" latinLnBrk="0" hangingPunct="1">
        <a:lnSpc>
          <a:spcPct val="120000"/>
        </a:lnSpc>
        <a:spcBef>
          <a:spcPts val="375"/>
        </a:spcBef>
        <a:buFont typeface="Arial"/>
        <a:buChar char="•"/>
        <a:defRPr sz="1800" kern="1200">
          <a:solidFill>
            <a:srgbClr val="425563"/>
          </a:solidFill>
          <a:latin typeface="Arial" charset="0"/>
          <a:ea typeface="Arial" charset="0"/>
          <a:cs typeface="Arial"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44" userDrawn="1">
          <p15:clr>
            <a:srgbClr val="F26B43"/>
          </p15:clr>
        </p15:guide>
        <p15:guide id="4" orient="horz" pos="4176" userDrawn="1">
          <p15:clr>
            <a:srgbClr val="F26B43"/>
          </p15:clr>
        </p15:guide>
        <p15:guide id="7" orient="horz" pos="432" userDrawn="1">
          <p15:clr>
            <a:srgbClr val="F26B43"/>
          </p15:clr>
        </p15:guide>
        <p15:guide id="9" orient="horz" pos="4032" userDrawn="1">
          <p15:clr>
            <a:srgbClr val="F26B43"/>
          </p15:clr>
        </p15:guide>
        <p15:guide id="10" orient="horz" pos="3816" userDrawn="1">
          <p15:clr>
            <a:srgbClr val="F26B43"/>
          </p15:clr>
        </p15:guide>
        <p15:guide id="11" orient="horz" pos="3600" userDrawn="1">
          <p15:clr>
            <a:srgbClr val="F26B43"/>
          </p15:clr>
        </p15:guide>
        <p15:guide id="13" orient="horz" pos="936" userDrawn="1">
          <p15:clr>
            <a:srgbClr val="F26B43"/>
          </p15:clr>
        </p15:guide>
        <p15:guide id="14" orient="horz" pos="288" userDrawn="1">
          <p15:clr>
            <a:srgbClr val="F26B43"/>
          </p15:clr>
        </p15:guide>
        <p15:guide id="15" orient="horz" pos="1296" userDrawn="1">
          <p15:clr>
            <a:srgbClr val="F26B43"/>
          </p15:clr>
        </p15:guide>
        <p15:guide id="38" pos="3744" userDrawn="1">
          <p15:clr>
            <a:srgbClr val="F26B43"/>
          </p15:clr>
        </p15:guide>
        <p15:guide id="50" pos="3936" userDrawn="1">
          <p15:clr>
            <a:srgbClr val="F26B43"/>
          </p15:clr>
        </p15:guide>
        <p15:guide id="51" orient="horz" pos="864" userDrawn="1">
          <p15:clr>
            <a:srgbClr val="F26B43"/>
          </p15:clr>
        </p15:guide>
        <p15:guide id="53" pos="3360" userDrawn="1">
          <p15:clr>
            <a:srgbClr val="F26B43"/>
          </p15:clr>
        </p15:guide>
        <p15:guide id="54" pos="3168" userDrawn="1">
          <p15:clr>
            <a:srgbClr val="F26B43"/>
          </p15:clr>
        </p15:guide>
        <p15:guide id="55" pos="2784" userDrawn="1">
          <p15:clr>
            <a:srgbClr val="F26B43"/>
          </p15:clr>
        </p15:guide>
        <p15:guide id="56" pos="2592" userDrawn="1">
          <p15:clr>
            <a:srgbClr val="F26B43"/>
          </p15:clr>
        </p15:guide>
        <p15:guide id="57" pos="2208" userDrawn="1">
          <p15:clr>
            <a:srgbClr val="F26B43"/>
          </p15:clr>
        </p15:guide>
        <p15:guide id="58" pos="2016" userDrawn="1">
          <p15:clr>
            <a:srgbClr val="F26B43"/>
          </p15:clr>
        </p15:guide>
        <p15:guide id="59" pos="1632" userDrawn="1">
          <p15:clr>
            <a:srgbClr val="F26B43"/>
          </p15:clr>
        </p15:guide>
        <p15:guide id="60" pos="1440" userDrawn="1">
          <p15:clr>
            <a:srgbClr val="F26B43"/>
          </p15:clr>
        </p15:guide>
        <p15:guide id="61" pos="1056" userDrawn="1">
          <p15:clr>
            <a:srgbClr val="F26B43"/>
          </p15:clr>
        </p15:guide>
        <p15:guide id="62" pos="864" userDrawn="1">
          <p15:clr>
            <a:srgbClr val="F26B43"/>
          </p15:clr>
        </p15:guide>
        <p15:guide id="63" pos="480" userDrawn="1">
          <p15:clr>
            <a:srgbClr val="F26B43"/>
          </p15:clr>
        </p15:guide>
        <p15:guide id="64" pos="288" userDrawn="1">
          <p15:clr>
            <a:srgbClr val="F26B43"/>
          </p15:clr>
        </p15:guide>
        <p15:guide id="65" pos="4320" userDrawn="1">
          <p15:clr>
            <a:srgbClr val="F26B43"/>
          </p15:clr>
        </p15:guide>
        <p15:guide id="66" pos="4512" userDrawn="1">
          <p15:clr>
            <a:srgbClr val="F26B43"/>
          </p15:clr>
        </p15:guide>
        <p15:guide id="67" pos="4896" userDrawn="1">
          <p15:clr>
            <a:srgbClr val="F26B43"/>
          </p15:clr>
        </p15:guide>
        <p15:guide id="68" pos="5088" userDrawn="1">
          <p15:clr>
            <a:srgbClr val="F26B43"/>
          </p15:clr>
        </p15:guide>
        <p15:guide id="69" pos="5472" userDrawn="1">
          <p15:clr>
            <a:srgbClr val="F26B43"/>
          </p15:clr>
        </p15:guide>
        <p15:guide id="70" pos="5664" userDrawn="1">
          <p15:clr>
            <a:srgbClr val="F26B43"/>
          </p15:clr>
        </p15:guide>
        <p15:guide id="71" pos="6048" userDrawn="1">
          <p15:clr>
            <a:srgbClr val="F26B43"/>
          </p15:clr>
        </p15:guide>
        <p15:guide id="72" pos="6240" userDrawn="1">
          <p15:clr>
            <a:srgbClr val="F26B43"/>
          </p15:clr>
        </p15:guide>
        <p15:guide id="73" pos="6624" userDrawn="1">
          <p15:clr>
            <a:srgbClr val="F26B43"/>
          </p15:clr>
        </p15:guide>
        <p15:guide id="74" pos="6816" userDrawn="1">
          <p15:clr>
            <a:srgbClr val="F26B43"/>
          </p15:clr>
        </p15:guide>
        <p15:guide id="75" pos="7200" userDrawn="1">
          <p15:clr>
            <a:srgbClr val="F26B43"/>
          </p15:clr>
        </p15:guide>
        <p15:guide id="76" pos="7392" userDrawn="1">
          <p15:clr>
            <a:srgbClr val="F26B43"/>
          </p15:clr>
        </p15:guide>
        <p15:guide id="77" orient="horz" pos="115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s://www.missouristate.edu/Policy/Op1-02-11-title-ix-sexual-harassment-grievance-procedure.htm"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r>
              <a:rPr lang="en-US" dirty="0"/>
              <a:t>Fall 2021</a:t>
            </a:r>
          </a:p>
        </p:txBody>
      </p:sp>
      <p:sp>
        <p:nvSpPr>
          <p:cNvPr id="3" name="Text Placeholder 2"/>
          <p:cNvSpPr>
            <a:spLocks noGrp="1"/>
          </p:cNvSpPr>
          <p:nvPr>
            <p:ph type="body" sz="quarter" idx="12"/>
          </p:nvPr>
        </p:nvSpPr>
        <p:spPr/>
        <p:txBody>
          <a:bodyPr>
            <a:normAutofit fontScale="70000" lnSpcReduction="20000"/>
          </a:bodyPr>
          <a:lstStyle/>
          <a:p>
            <a:r>
              <a:rPr lang="en-US" dirty="0">
                <a:hlinkClick r:id="rId2"/>
              </a:rPr>
              <a:t>https://www.missouristate.edu/Policy/Op1-02-11-title-ix-sexual-harassment-grievance-procedure.htm</a:t>
            </a:r>
            <a:endParaRPr lang="en-US" dirty="0"/>
          </a:p>
          <a:p>
            <a:endParaRPr lang="en-US" dirty="0"/>
          </a:p>
        </p:txBody>
      </p:sp>
      <p:sp>
        <p:nvSpPr>
          <p:cNvPr id="4" name="Title 3"/>
          <p:cNvSpPr>
            <a:spLocks noGrp="1"/>
          </p:cNvSpPr>
          <p:nvPr>
            <p:ph type="title"/>
          </p:nvPr>
        </p:nvSpPr>
        <p:spPr/>
        <p:txBody>
          <a:bodyPr>
            <a:noAutofit/>
          </a:bodyPr>
          <a:lstStyle/>
          <a:p>
            <a:r>
              <a:rPr lang="en-US" sz="4400" dirty="0"/>
              <a:t>Title IX –Investigator Specific Training</a:t>
            </a:r>
          </a:p>
        </p:txBody>
      </p:sp>
      <p:sp>
        <p:nvSpPr>
          <p:cNvPr id="5" name="Text Placeholder 4"/>
          <p:cNvSpPr>
            <a:spLocks noGrp="1"/>
          </p:cNvSpPr>
          <p:nvPr>
            <p:ph type="body" sz="quarter" idx="15"/>
          </p:nvPr>
        </p:nvSpPr>
        <p:spPr/>
        <p:txBody>
          <a:bodyPr/>
          <a:lstStyle/>
          <a:p>
            <a:r>
              <a:rPr lang="en-US" dirty="0"/>
              <a:t>Required Training</a:t>
            </a:r>
          </a:p>
        </p:txBody>
      </p:sp>
    </p:spTree>
    <p:extLst>
      <p:ext uri="{BB962C8B-B14F-4D97-AF65-F5344CB8AC3E}">
        <p14:creationId xmlns:p14="http://schemas.microsoft.com/office/powerpoint/2010/main" val="419618473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C35A6C5-EE53-4998-81F1-29F5DCCEE12A}"/>
              </a:ext>
            </a:extLst>
          </p:cNvPr>
          <p:cNvSpPr>
            <a:spLocks noGrp="1"/>
          </p:cNvSpPr>
          <p:nvPr>
            <p:ph type="sldNum" sz="quarter" idx="12"/>
          </p:nvPr>
        </p:nvSpPr>
        <p:spPr/>
        <p:txBody>
          <a:bodyPr/>
          <a:lstStyle/>
          <a:p>
            <a:fld id="{DCFE8AC6-424E-904F-AE4A-648F5E9D72F5}" type="slidenum">
              <a:rPr lang="en-US" smtClean="0"/>
              <a:pPr/>
              <a:t>10</a:t>
            </a:fld>
            <a:endParaRPr lang="en-US" dirty="0"/>
          </a:p>
        </p:txBody>
      </p:sp>
      <p:sp>
        <p:nvSpPr>
          <p:cNvPr id="3" name="Footer Placeholder 2">
            <a:extLst>
              <a:ext uri="{FF2B5EF4-FFF2-40B4-BE49-F238E27FC236}">
                <a16:creationId xmlns:a16="http://schemas.microsoft.com/office/drawing/2014/main" id="{8263D7B5-227E-4E69-95EB-54171EAE571C}"/>
              </a:ext>
            </a:extLst>
          </p:cNvPr>
          <p:cNvSpPr>
            <a:spLocks noGrp="1"/>
          </p:cNvSpPr>
          <p:nvPr>
            <p:ph type="ftr" sz="quarter" idx="15"/>
          </p:nvPr>
        </p:nvSpPr>
        <p:spPr/>
        <p:txBody>
          <a:bodyPr/>
          <a:lstStyle/>
          <a:p>
            <a:endParaRPr lang="en-US" dirty="0"/>
          </a:p>
        </p:txBody>
      </p:sp>
      <p:sp>
        <p:nvSpPr>
          <p:cNvPr id="5" name="Text Placeholder 4">
            <a:extLst>
              <a:ext uri="{FF2B5EF4-FFF2-40B4-BE49-F238E27FC236}">
                <a16:creationId xmlns:a16="http://schemas.microsoft.com/office/drawing/2014/main" id="{D1FF821F-68D2-420F-AAF1-DC72C7A79B81}"/>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40AB01E6-420A-4326-8F52-34D6ADB27F4D}"/>
              </a:ext>
            </a:extLst>
          </p:cNvPr>
          <p:cNvSpPr>
            <a:spLocks noGrp="1"/>
          </p:cNvSpPr>
          <p:nvPr>
            <p:ph type="title"/>
          </p:nvPr>
        </p:nvSpPr>
        <p:spPr/>
        <p:txBody>
          <a:bodyPr>
            <a:normAutofit/>
          </a:bodyPr>
          <a:lstStyle/>
          <a:p>
            <a:r>
              <a:rPr lang="en-US" sz="3100" dirty="0"/>
              <a:t>SharePoint – The University’s Electronic Database</a:t>
            </a:r>
            <a:endParaRPr lang="en-US" dirty="0"/>
          </a:p>
        </p:txBody>
      </p:sp>
      <p:sp>
        <p:nvSpPr>
          <p:cNvPr id="7" name="Content Placeholder 6">
            <a:extLst>
              <a:ext uri="{FF2B5EF4-FFF2-40B4-BE49-F238E27FC236}">
                <a16:creationId xmlns:a16="http://schemas.microsoft.com/office/drawing/2014/main" id="{9D8DF675-C1AB-476D-8108-CF13F6749B04}"/>
              </a:ext>
            </a:extLst>
          </p:cNvPr>
          <p:cNvSpPr>
            <a:spLocks noGrp="1"/>
          </p:cNvSpPr>
          <p:nvPr>
            <p:ph idx="1"/>
          </p:nvPr>
        </p:nvSpPr>
        <p:spPr>
          <a:xfrm>
            <a:off x="2095500" y="2066545"/>
            <a:ext cx="8001001" cy="3657600"/>
          </a:xfrm>
        </p:spPr>
        <p:txBody>
          <a:bodyPr/>
          <a:lstStyle/>
          <a:p>
            <a:pPr marL="0" indent="0">
              <a:buNone/>
            </a:pPr>
            <a:r>
              <a:rPr lang="en-US" dirty="0"/>
              <a:t>A drop down menu will be available.  Select the option to provide a link to the shared folder.  </a:t>
            </a:r>
          </a:p>
          <a:p>
            <a:pPr marL="0" indent="0">
              <a:buNone/>
            </a:pPr>
            <a:endParaRPr lang="en-US" dirty="0"/>
          </a:p>
          <a:p>
            <a:pPr marL="0" indent="0">
              <a:buNone/>
            </a:pPr>
            <a:r>
              <a:rPr lang="en-US" dirty="0"/>
              <a:t>The Title IX Investigator will then create a unique link and password for each Party and the Party’s designated advisor.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3500786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2EFB2B3-7086-41D0-B309-28D35912E176}"/>
              </a:ext>
            </a:extLst>
          </p:cNvPr>
          <p:cNvSpPr>
            <a:spLocks noGrp="1"/>
          </p:cNvSpPr>
          <p:nvPr>
            <p:ph type="sldNum" sz="quarter" idx="12"/>
          </p:nvPr>
        </p:nvSpPr>
        <p:spPr/>
        <p:txBody>
          <a:bodyPr/>
          <a:lstStyle/>
          <a:p>
            <a:fld id="{DCFE8AC6-424E-904F-AE4A-648F5E9D72F5}" type="slidenum">
              <a:rPr lang="en-US" smtClean="0"/>
              <a:pPr/>
              <a:t>11</a:t>
            </a:fld>
            <a:endParaRPr lang="en-US" dirty="0"/>
          </a:p>
        </p:txBody>
      </p:sp>
      <p:sp>
        <p:nvSpPr>
          <p:cNvPr id="3" name="Footer Placeholder 2">
            <a:extLst>
              <a:ext uri="{FF2B5EF4-FFF2-40B4-BE49-F238E27FC236}">
                <a16:creationId xmlns:a16="http://schemas.microsoft.com/office/drawing/2014/main" id="{175546C0-AD0D-4F91-911B-C11ECABA1638}"/>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6FD9BE2E-C491-49EF-9F8A-50C8DA769F3D}"/>
              </a:ext>
            </a:extLst>
          </p:cNvPr>
          <p:cNvSpPr>
            <a:spLocks noGrp="1"/>
          </p:cNvSpPr>
          <p:nvPr>
            <p:ph idx="1"/>
          </p:nvPr>
        </p:nvSpPr>
        <p:spPr/>
        <p:txBody>
          <a:bodyPr/>
          <a:lstStyle/>
          <a:p>
            <a:pPr marL="0" indent="0">
              <a:buNone/>
            </a:pPr>
            <a:r>
              <a:rPr lang="en-US" dirty="0"/>
              <a:t>The Title IX Investigator will monitor access to the provided folder to minimize the impermissible sharing of information outside of the Party and designated advisor.  </a:t>
            </a:r>
          </a:p>
        </p:txBody>
      </p:sp>
      <p:sp>
        <p:nvSpPr>
          <p:cNvPr id="5" name="Text Placeholder 4">
            <a:extLst>
              <a:ext uri="{FF2B5EF4-FFF2-40B4-BE49-F238E27FC236}">
                <a16:creationId xmlns:a16="http://schemas.microsoft.com/office/drawing/2014/main" id="{4542BDFC-DF43-4325-A538-4B732A627D07}"/>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B4A7EAED-5A6A-4D72-8427-851CB4114F3E}"/>
              </a:ext>
            </a:extLst>
          </p:cNvPr>
          <p:cNvSpPr>
            <a:spLocks noGrp="1"/>
          </p:cNvSpPr>
          <p:nvPr>
            <p:ph type="title"/>
          </p:nvPr>
        </p:nvSpPr>
        <p:spPr/>
        <p:txBody>
          <a:bodyPr/>
          <a:lstStyle/>
          <a:p>
            <a:endParaRPr lang="en-US" dirty="0"/>
          </a:p>
        </p:txBody>
      </p:sp>
    </p:spTree>
    <p:extLst>
      <p:ext uri="{BB962C8B-B14F-4D97-AF65-F5344CB8AC3E}">
        <p14:creationId xmlns:p14="http://schemas.microsoft.com/office/powerpoint/2010/main" val="267116783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5C8608E-7264-4CF2-A19A-F7870EFDAEA1}"/>
              </a:ext>
            </a:extLst>
          </p:cNvPr>
          <p:cNvSpPr>
            <a:spLocks noGrp="1"/>
          </p:cNvSpPr>
          <p:nvPr>
            <p:ph type="sldNum" sz="quarter" idx="12"/>
          </p:nvPr>
        </p:nvSpPr>
        <p:spPr/>
        <p:txBody>
          <a:bodyPr/>
          <a:lstStyle/>
          <a:p>
            <a:fld id="{DCFE8AC6-424E-904F-AE4A-648F5E9D72F5}" type="slidenum">
              <a:rPr lang="en-US" smtClean="0"/>
              <a:pPr/>
              <a:t>2</a:t>
            </a:fld>
            <a:endParaRPr lang="en-US" dirty="0"/>
          </a:p>
        </p:txBody>
      </p:sp>
      <p:sp>
        <p:nvSpPr>
          <p:cNvPr id="3" name="Footer Placeholder 2">
            <a:extLst>
              <a:ext uri="{FF2B5EF4-FFF2-40B4-BE49-F238E27FC236}">
                <a16:creationId xmlns:a16="http://schemas.microsoft.com/office/drawing/2014/main" id="{09E7BF7E-91D1-4A43-BC12-FEFB9EC69337}"/>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84BB332C-F3FE-4EB9-81B2-C9C2A7019367}"/>
              </a:ext>
            </a:extLst>
          </p:cNvPr>
          <p:cNvSpPr>
            <a:spLocks noGrp="1"/>
          </p:cNvSpPr>
          <p:nvPr>
            <p:ph idx="1"/>
          </p:nvPr>
        </p:nvSpPr>
        <p:spPr/>
        <p:txBody>
          <a:bodyPr>
            <a:normAutofit/>
          </a:bodyPr>
          <a:lstStyle/>
          <a:p>
            <a:pPr marL="0" indent="0" algn="just">
              <a:buNone/>
            </a:pPr>
            <a:r>
              <a:rPr lang="en-US" dirty="0"/>
              <a:t>Training will cover the following topics:</a:t>
            </a:r>
          </a:p>
          <a:p>
            <a:pPr algn="just"/>
            <a:r>
              <a:rPr lang="en-US" dirty="0"/>
              <a:t>Review issues of relevance; and</a:t>
            </a:r>
          </a:p>
          <a:p>
            <a:pPr algn="just"/>
            <a:r>
              <a:rPr lang="en-US" dirty="0"/>
              <a:t>Technology to be used to populate the Electronic Database utilized under this Policy.</a:t>
            </a:r>
          </a:p>
          <a:p>
            <a:endParaRPr lang="en-US" dirty="0"/>
          </a:p>
        </p:txBody>
      </p:sp>
      <p:sp>
        <p:nvSpPr>
          <p:cNvPr id="5" name="Text Placeholder 4">
            <a:extLst>
              <a:ext uri="{FF2B5EF4-FFF2-40B4-BE49-F238E27FC236}">
                <a16:creationId xmlns:a16="http://schemas.microsoft.com/office/drawing/2014/main" id="{AFBFB380-6559-47D4-9859-A4E00E43500B}"/>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355BCAEF-7765-4916-91AE-2C5D39AE275B}"/>
              </a:ext>
            </a:extLst>
          </p:cNvPr>
          <p:cNvSpPr>
            <a:spLocks noGrp="1"/>
          </p:cNvSpPr>
          <p:nvPr>
            <p:ph type="title"/>
          </p:nvPr>
        </p:nvSpPr>
        <p:spPr/>
        <p:txBody>
          <a:bodyPr/>
          <a:lstStyle/>
          <a:p>
            <a:r>
              <a:rPr lang="en-US" dirty="0"/>
              <a:t>Title IX Required Training</a:t>
            </a:r>
          </a:p>
        </p:txBody>
      </p:sp>
    </p:spTree>
    <p:extLst>
      <p:ext uri="{BB962C8B-B14F-4D97-AF65-F5344CB8AC3E}">
        <p14:creationId xmlns:p14="http://schemas.microsoft.com/office/powerpoint/2010/main" val="419736095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7959455-4723-496E-9401-5EB657DB83AC}"/>
              </a:ext>
            </a:extLst>
          </p:cNvPr>
          <p:cNvSpPr>
            <a:spLocks noGrp="1"/>
          </p:cNvSpPr>
          <p:nvPr>
            <p:ph type="sldNum" sz="quarter" idx="12"/>
          </p:nvPr>
        </p:nvSpPr>
        <p:spPr/>
        <p:txBody>
          <a:bodyPr/>
          <a:lstStyle/>
          <a:p>
            <a:fld id="{DCFE8AC6-424E-904F-AE4A-648F5E9D72F5}" type="slidenum">
              <a:rPr lang="en-US" smtClean="0"/>
              <a:pPr/>
              <a:t>3</a:t>
            </a:fld>
            <a:endParaRPr lang="en-US" dirty="0"/>
          </a:p>
        </p:txBody>
      </p:sp>
      <p:sp>
        <p:nvSpPr>
          <p:cNvPr id="3" name="Footer Placeholder 2">
            <a:extLst>
              <a:ext uri="{FF2B5EF4-FFF2-40B4-BE49-F238E27FC236}">
                <a16:creationId xmlns:a16="http://schemas.microsoft.com/office/drawing/2014/main" id="{C6A3388A-EBFF-4976-AD02-8A68FC7895A0}"/>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027644E2-9CD3-4861-AA17-A37283B6AE49}"/>
              </a:ext>
            </a:extLst>
          </p:cNvPr>
          <p:cNvSpPr>
            <a:spLocks noGrp="1"/>
          </p:cNvSpPr>
          <p:nvPr>
            <p:ph idx="1"/>
          </p:nvPr>
        </p:nvSpPr>
        <p:spPr/>
        <p:txBody>
          <a:bodyPr/>
          <a:lstStyle/>
          <a:p>
            <a:pPr marL="0" indent="0">
              <a:buNone/>
            </a:pPr>
            <a:r>
              <a:rPr lang="en-US" dirty="0"/>
              <a:t>Relevant Evidence is evidence that is probative to the resolution of allegations included in the Formal Complaint.</a:t>
            </a:r>
          </a:p>
          <a:p>
            <a:pPr marL="0" indent="0">
              <a:buNone/>
            </a:pPr>
            <a:endParaRPr lang="en-US" dirty="0"/>
          </a:p>
        </p:txBody>
      </p:sp>
      <p:sp>
        <p:nvSpPr>
          <p:cNvPr id="5" name="Text Placeholder 4">
            <a:extLst>
              <a:ext uri="{FF2B5EF4-FFF2-40B4-BE49-F238E27FC236}">
                <a16:creationId xmlns:a16="http://schemas.microsoft.com/office/drawing/2014/main" id="{AA753F9C-1931-4D32-B8AC-DF4C2B6829AF}"/>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36271A73-83AE-458B-88CD-84D04798000B}"/>
              </a:ext>
            </a:extLst>
          </p:cNvPr>
          <p:cNvSpPr>
            <a:spLocks noGrp="1"/>
          </p:cNvSpPr>
          <p:nvPr>
            <p:ph type="title"/>
          </p:nvPr>
        </p:nvSpPr>
        <p:spPr/>
        <p:txBody>
          <a:bodyPr/>
          <a:lstStyle/>
          <a:p>
            <a:r>
              <a:rPr lang="en-US" dirty="0"/>
              <a:t>Relevance</a:t>
            </a:r>
          </a:p>
        </p:txBody>
      </p:sp>
    </p:spTree>
    <p:extLst>
      <p:ext uri="{BB962C8B-B14F-4D97-AF65-F5344CB8AC3E}">
        <p14:creationId xmlns:p14="http://schemas.microsoft.com/office/powerpoint/2010/main" val="135607018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55B400F-2F4C-4047-8E20-9DDD17ACA37C}"/>
              </a:ext>
            </a:extLst>
          </p:cNvPr>
          <p:cNvSpPr>
            <a:spLocks noGrp="1"/>
          </p:cNvSpPr>
          <p:nvPr>
            <p:ph type="sldNum" sz="quarter" idx="12"/>
          </p:nvPr>
        </p:nvSpPr>
        <p:spPr/>
        <p:txBody>
          <a:bodyPr/>
          <a:lstStyle/>
          <a:p>
            <a:fld id="{DCFE8AC6-424E-904F-AE4A-648F5E9D72F5}" type="slidenum">
              <a:rPr lang="en-US" smtClean="0"/>
              <a:pPr/>
              <a:t>4</a:t>
            </a:fld>
            <a:endParaRPr lang="en-US" dirty="0"/>
          </a:p>
        </p:txBody>
      </p:sp>
      <p:sp>
        <p:nvSpPr>
          <p:cNvPr id="3" name="Footer Placeholder 2">
            <a:extLst>
              <a:ext uri="{FF2B5EF4-FFF2-40B4-BE49-F238E27FC236}">
                <a16:creationId xmlns:a16="http://schemas.microsoft.com/office/drawing/2014/main" id="{11F83721-6480-47E5-B3EF-B7D78F5DE15C}"/>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AF5E9DC8-D4B2-4AC7-A527-54B1F2B4C147}"/>
              </a:ext>
            </a:extLst>
          </p:cNvPr>
          <p:cNvSpPr>
            <a:spLocks noGrp="1"/>
          </p:cNvSpPr>
          <p:nvPr>
            <p:ph idx="1"/>
          </p:nvPr>
        </p:nvSpPr>
        <p:spPr/>
        <p:txBody>
          <a:bodyPr>
            <a:normAutofit/>
          </a:bodyPr>
          <a:lstStyle/>
          <a:p>
            <a:pPr marL="0" indent="0" algn="just">
              <a:buNone/>
            </a:pPr>
            <a:r>
              <a:rPr lang="en-US" dirty="0"/>
              <a:t>Evidence obtained by the Title IX Investigator will be uploaded to the Electronic Database.  The Title IX Investigator will provide equal password protected access to both the Respondent and Complainant (including Advisors) allowing each party the opportunity to review the evidence obtained during the investigation of the Formal Complaint.   </a:t>
            </a:r>
          </a:p>
        </p:txBody>
      </p:sp>
      <p:sp>
        <p:nvSpPr>
          <p:cNvPr id="5" name="Text Placeholder 4">
            <a:extLst>
              <a:ext uri="{FF2B5EF4-FFF2-40B4-BE49-F238E27FC236}">
                <a16:creationId xmlns:a16="http://schemas.microsoft.com/office/drawing/2014/main" id="{F8B2326B-8714-455D-8774-99372CF2C91C}"/>
              </a:ext>
            </a:extLst>
          </p:cNvPr>
          <p:cNvSpPr>
            <a:spLocks noGrp="1"/>
          </p:cNvSpPr>
          <p:nvPr>
            <p:ph type="body" sz="quarter" idx="14"/>
          </p:nvPr>
        </p:nvSpPr>
        <p:spPr/>
        <p:txBody>
          <a:bodyPr/>
          <a:lstStyle/>
          <a:p>
            <a:r>
              <a:rPr lang="en-US" dirty="0"/>
              <a:t>Op1-2-11 (8.4)</a:t>
            </a:r>
          </a:p>
        </p:txBody>
      </p:sp>
      <p:sp>
        <p:nvSpPr>
          <p:cNvPr id="6" name="Title 5">
            <a:extLst>
              <a:ext uri="{FF2B5EF4-FFF2-40B4-BE49-F238E27FC236}">
                <a16:creationId xmlns:a16="http://schemas.microsoft.com/office/drawing/2014/main" id="{B771953D-7DBE-4000-8BFD-7A0D93C7EAD5}"/>
              </a:ext>
            </a:extLst>
          </p:cNvPr>
          <p:cNvSpPr>
            <a:spLocks noGrp="1"/>
          </p:cNvSpPr>
          <p:nvPr>
            <p:ph type="title"/>
          </p:nvPr>
        </p:nvSpPr>
        <p:spPr/>
        <p:txBody>
          <a:bodyPr>
            <a:normAutofit/>
          </a:bodyPr>
          <a:lstStyle/>
          <a:p>
            <a:r>
              <a:rPr lang="en-US" sz="4000" dirty="0"/>
              <a:t>Investigation Electronic Database</a:t>
            </a:r>
            <a:endParaRPr lang="en-US" dirty="0"/>
          </a:p>
        </p:txBody>
      </p:sp>
    </p:spTree>
    <p:extLst>
      <p:ext uri="{BB962C8B-B14F-4D97-AF65-F5344CB8AC3E}">
        <p14:creationId xmlns:p14="http://schemas.microsoft.com/office/powerpoint/2010/main" val="126972001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C35A6C5-EE53-4998-81F1-29F5DCCEE12A}"/>
              </a:ext>
            </a:extLst>
          </p:cNvPr>
          <p:cNvSpPr>
            <a:spLocks noGrp="1"/>
          </p:cNvSpPr>
          <p:nvPr>
            <p:ph type="sldNum" sz="quarter" idx="12"/>
          </p:nvPr>
        </p:nvSpPr>
        <p:spPr/>
        <p:txBody>
          <a:bodyPr/>
          <a:lstStyle/>
          <a:p>
            <a:fld id="{DCFE8AC6-424E-904F-AE4A-648F5E9D72F5}" type="slidenum">
              <a:rPr lang="en-US" smtClean="0"/>
              <a:pPr/>
              <a:t>5</a:t>
            </a:fld>
            <a:endParaRPr lang="en-US" dirty="0"/>
          </a:p>
        </p:txBody>
      </p:sp>
      <p:sp>
        <p:nvSpPr>
          <p:cNvPr id="3" name="Footer Placeholder 2">
            <a:extLst>
              <a:ext uri="{FF2B5EF4-FFF2-40B4-BE49-F238E27FC236}">
                <a16:creationId xmlns:a16="http://schemas.microsoft.com/office/drawing/2014/main" id="{8263D7B5-227E-4E69-95EB-54171EAE571C}"/>
              </a:ext>
            </a:extLst>
          </p:cNvPr>
          <p:cNvSpPr>
            <a:spLocks noGrp="1"/>
          </p:cNvSpPr>
          <p:nvPr>
            <p:ph type="ftr" sz="quarter" idx="15"/>
          </p:nvPr>
        </p:nvSpPr>
        <p:spPr/>
        <p:txBody>
          <a:bodyPr/>
          <a:lstStyle/>
          <a:p>
            <a:endParaRPr lang="en-US" dirty="0"/>
          </a:p>
        </p:txBody>
      </p:sp>
      <p:sp>
        <p:nvSpPr>
          <p:cNvPr id="5" name="Text Placeholder 4">
            <a:extLst>
              <a:ext uri="{FF2B5EF4-FFF2-40B4-BE49-F238E27FC236}">
                <a16:creationId xmlns:a16="http://schemas.microsoft.com/office/drawing/2014/main" id="{D1FF821F-68D2-420F-AAF1-DC72C7A79B81}"/>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40AB01E6-420A-4326-8F52-34D6ADB27F4D}"/>
              </a:ext>
            </a:extLst>
          </p:cNvPr>
          <p:cNvSpPr>
            <a:spLocks noGrp="1"/>
          </p:cNvSpPr>
          <p:nvPr>
            <p:ph type="title"/>
          </p:nvPr>
        </p:nvSpPr>
        <p:spPr/>
        <p:txBody>
          <a:bodyPr>
            <a:normAutofit/>
          </a:bodyPr>
          <a:lstStyle/>
          <a:p>
            <a:r>
              <a:rPr lang="en-US" sz="3100" dirty="0"/>
              <a:t>SharePoint – The University’s Electronic Database</a:t>
            </a:r>
            <a:endParaRPr lang="en-US" dirty="0"/>
          </a:p>
        </p:txBody>
      </p:sp>
      <p:pic>
        <p:nvPicPr>
          <p:cNvPr id="12" name="Content Placeholder 11" descr="Graphical user interface, text, application, email, Teams&#10;&#10;Description automatically generated">
            <a:extLst>
              <a:ext uri="{FF2B5EF4-FFF2-40B4-BE49-F238E27FC236}">
                <a16:creationId xmlns:a16="http://schemas.microsoft.com/office/drawing/2014/main" id="{CDA1B7D8-2840-41D3-8024-778D7ACDF4B8}"/>
              </a:ext>
            </a:extLst>
          </p:cNvPr>
          <p:cNvPicPr>
            <a:picLocks noGrp="1" noChangeAspect="1"/>
          </p:cNvPicPr>
          <p:nvPr>
            <p:ph idx="1"/>
          </p:nvPr>
        </p:nvPicPr>
        <p:blipFill>
          <a:blip r:embed="rId3"/>
          <a:stretch>
            <a:fillRect/>
          </a:stretch>
        </p:blipFill>
        <p:spPr>
          <a:xfrm>
            <a:off x="3171687" y="2057400"/>
            <a:ext cx="5848626" cy="3657600"/>
          </a:xfrm>
        </p:spPr>
      </p:pic>
    </p:spTree>
    <p:extLst>
      <p:ext uri="{BB962C8B-B14F-4D97-AF65-F5344CB8AC3E}">
        <p14:creationId xmlns:p14="http://schemas.microsoft.com/office/powerpoint/2010/main" val="33390839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C35A6C5-EE53-4998-81F1-29F5DCCEE12A}"/>
              </a:ext>
            </a:extLst>
          </p:cNvPr>
          <p:cNvSpPr>
            <a:spLocks noGrp="1"/>
          </p:cNvSpPr>
          <p:nvPr>
            <p:ph type="sldNum" sz="quarter" idx="12"/>
          </p:nvPr>
        </p:nvSpPr>
        <p:spPr/>
        <p:txBody>
          <a:bodyPr/>
          <a:lstStyle/>
          <a:p>
            <a:fld id="{DCFE8AC6-424E-904F-AE4A-648F5E9D72F5}" type="slidenum">
              <a:rPr lang="en-US" smtClean="0"/>
              <a:pPr/>
              <a:t>6</a:t>
            </a:fld>
            <a:endParaRPr lang="en-US" dirty="0"/>
          </a:p>
        </p:txBody>
      </p:sp>
      <p:sp>
        <p:nvSpPr>
          <p:cNvPr id="3" name="Footer Placeholder 2">
            <a:extLst>
              <a:ext uri="{FF2B5EF4-FFF2-40B4-BE49-F238E27FC236}">
                <a16:creationId xmlns:a16="http://schemas.microsoft.com/office/drawing/2014/main" id="{8263D7B5-227E-4E69-95EB-54171EAE571C}"/>
              </a:ext>
            </a:extLst>
          </p:cNvPr>
          <p:cNvSpPr>
            <a:spLocks noGrp="1"/>
          </p:cNvSpPr>
          <p:nvPr>
            <p:ph type="ftr" sz="quarter" idx="15"/>
          </p:nvPr>
        </p:nvSpPr>
        <p:spPr/>
        <p:txBody>
          <a:bodyPr/>
          <a:lstStyle/>
          <a:p>
            <a:endParaRPr lang="en-US" dirty="0"/>
          </a:p>
        </p:txBody>
      </p:sp>
      <p:sp>
        <p:nvSpPr>
          <p:cNvPr id="5" name="Text Placeholder 4">
            <a:extLst>
              <a:ext uri="{FF2B5EF4-FFF2-40B4-BE49-F238E27FC236}">
                <a16:creationId xmlns:a16="http://schemas.microsoft.com/office/drawing/2014/main" id="{D1FF821F-68D2-420F-AAF1-DC72C7A79B81}"/>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40AB01E6-420A-4326-8F52-34D6ADB27F4D}"/>
              </a:ext>
            </a:extLst>
          </p:cNvPr>
          <p:cNvSpPr>
            <a:spLocks noGrp="1"/>
          </p:cNvSpPr>
          <p:nvPr>
            <p:ph type="title"/>
          </p:nvPr>
        </p:nvSpPr>
        <p:spPr/>
        <p:txBody>
          <a:bodyPr>
            <a:normAutofit/>
          </a:bodyPr>
          <a:lstStyle/>
          <a:p>
            <a:r>
              <a:rPr lang="en-US" sz="3100" dirty="0"/>
              <a:t>SharePoint – The University’s Electronic Database</a:t>
            </a:r>
            <a:endParaRPr lang="en-US" dirty="0"/>
          </a:p>
        </p:txBody>
      </p:sp>
      <p:sp>
        <p:nvSpPr>
          <p:cNvPr id="7" name="Content Placeholder 6">
            <a:extLst>
              <a:ext uri="{FF2B5EF4-FFF2-40B4-BE49-F238E27FC236}">
                <a16:creationId xmlns:a16="http://schemas.microsoft.com/office/drawing/2014/main" id="{9D8DF675-C1AB-476D-8108-CF13F6749B04}"/>
              </a:ext>
            </a:extLst>
          </p:cNvPr>
          <p:cNvSpPr>
            <a:spLocks noGrp="1"/>
          </p:cNvSpPr>
          <p:nvPr>
            <p:ph idx="1"/>
          </p:nvPr>
        </p:nvSpPr>
        <p:spPr/>
        <p:txBody>
          <a:bodyPr/>
          <a:lstStyle/>
          <a:p>
            <a:pPr marL="0" indent="0" algn="just">
              <a:buNone/>
            </a:pPr>
            <a:r>
              <a:rPr lang="en-US" dirty="0"/>
              <a:t>Creating a Folder</a:t>
            </a:r>
          </a:p>
          <a:p>
            <a:pPr marL="0" indent="0" algn="just">
              <a:buNone/>
            </a:pPr>
            <a:endParaRPr lang="en-US" dirty="0"/>
          </a:p>
          <a:p>
            <a:pPr marL="0" indent="0" algn="just">
              <a:buNone/>
            </a:pPr>
            <a:r>
              <a:rPr lang="en-US" dirty="0"/>
              <a:t>Folders will be created in the University’s secured Clementine drive.  Folders should be clearly labeled to avoid confusion in cataloging information.  </a:t>
            </a:r>
          </a:p>
        </p:txBody>
      </p:sp>
    </p:spTree>
    <p:extLst>
      <p:ext uri="{BB962C8B-B14F-4D97-AF65-F5344CB8AC3E}">
        <p14:creationId xmlns:p14="http://schemas.microsoft.com/office/powerpoint/2010/main" val="148807066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C35A6C5-EE53-4998-81F1-29F5DCCEE12A}"/>
              </a:ext>
            </a:extLst>
          </p:cNvPr>
          <p:cNvSpPr>
            <a:spLocks noGrp="1"/>
          </p:cNvSpPr>
          <p:nvPr>
            <p:ph type="sldNum" sz="quarter" idx="12"/>
          </p:nvPr>
        </p:nvSpPr>
        <p:spPr/>
        <p:txBody>
          <a:bodyPr/>
          <a:lstStyle/>
          <a:p>
            <a:fld id="{DCFE8AC6-424E-904F-AE4A-648F5E9D72F5}" type="slidenum">
              <a:rPr lang="en-US" smtClean="0"/>
              <a:pPr/>
              <a:t>7</a:t>
            </a:fld>
            <a:endParaRPr lang="en-US" dirty="0"/>
          </a:p>
        </p:txBody>
      </p:sp>
      <p:sp>
        <p:nvSpPr>
          <p:cNvPr id="3" name="Footer Placeholder 2">
            <a:extLst>
              <a:ext uri="{FF2B5EF4-FFF2-40B4-BE49-F238E27FC236}">
                <a16:creationId xmlns:a16="http://schemas.microsoft.com/office/drawing/2014/main" id="{8263D7B5-227E-4E69-95EB-54171EAE571C}"/>
              </a:ext>
            </a:extLst>
          </p:cNvPr>
          <p:cNvSpPr>
            <a:spLocks noGrp="1"/>
          </p:cNvSpPr>
          <p:nvPr>
            <p:ph type="ftr" sz="quarter" idx="15"/>
          </p:nvPr>
        </p:nvSpPr>
        <p:spPr/>
        <p:txBody>
          <a:bodyPr/>
          <a:lstStyle/>
          <a:p>
            <a:endParaRPr lang="en-US" dirty="0"/>
          </a:p>
        </p:txBody>
      </p:sp>
      <p:sp>
        <p:nvSpPr>
          <p:cNvPr id="5" name="Text Placeholder 4">
            <a:extLst>
              <a:ext uri="{FF2B5EF4-FFF2-40B4-BE49-F238E27FC236}">
                <a16:creationId xmlns:a16="http://schemas.microsoft.com/office/drawing/2014/main" id="{D1FF821F-68D2-420F-AAF1-DC72C7A79B81}"/>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40AB01E6-420A-4326-8F52-34D6ADB27F4D}"/>
              </a:ext>
            </a:extLst>
          </p:cNvPr>
          <p:cNvSpPr>
            <a:spLocks noGrp="1"/>
          </p:cNvSpPr>
          <p:nvPr>
            <p:ph type="title"/>
          </p:nvPr>
        </p:nvSpPr>
        <p:spPr/>
        <p:txBody>
          <a:bodyPr>
            <a:normAutofit/>
          </a:bodyPr>
          <a:lstStyle/>
          <a:p>
            <a:r>
              <a:rPr lang="en-US" sz="3100" dirty="0"/>
              <a:t>SharePoint – The University’s Electronic Database</a:t>
            </a:r>
            <a:endParaRPr lang="en-US" dirty="0"/>
          </a:p>
        </p:txBody>
      </p:sp>
      <p:sp>
        <p:nvSpPr>
          <p:cNvPr id="7" name="Content Placeholder 6">
            <a:extLst>
              <a:ext uri="{FF2B5EF4-FFF2-40B4-BE49-F238E27FC236}">
                <a16:creationId xmlns:a16="http://schemas.microsoft.com/office/drawing/2014/main" id="{9D8DF675-C1AB-476D-8108-CF13F6749B04}"/>
              </a:ext>
            </a:extLst>
          </p:cNvPr>
          <p:cNvSpPr>
            <a:spLocks noGrp="1"/>
          </p:cNvSpPr>
          <p:nvPr>
            <p:ph idx="1"/>
          </p:nvPr>
        </p:nvSpPr>
        <p:spPr/>
        <p:txBody>
          <a:bodyPr/>
          <a:lstStyle/>
          <a:p>
            <a:pPr marL="0" indent="0" algn="just">
              <a:buNone/>
            </a:pPr>
            <a:r>
              <a:rPr lang="en-US" dirty="0"/>
              <a:t>Uploading Relevant Evidence to a Folder</a:t>
            </a:r>
          </a:p>
          <a:p>
            <a:pPr marL="0" indent="0" algn="just">
              <a:buNone/>
            </a:pPr>
            <a:endParaRPr lang="en-US" dirty="0"/>
          </a:p>
          <a:p>
            <a:pPr marL="0" indent="0" algn="just">
              <a:buNone/>
            </a:pPr>
            <a:r>
              <a:rPr lang="en-US" dirty="0"/>
              <a:t>Throughout the process, the Title IX Investigator shall upload relevant evidence (including inculpatory and exculpatory relevant evidence) to the designated folder for each active Investigation.  </a:t>
            </a:r>
          </a:p>
        </p:txBody>
      </p:sp>
    </p:spTree>
    <p:extLst>
      <p:ext uri="{BB962C8B-B14F-4D97-AF65-F5344CB8AC3E}">
        <p14:creationId xmlns:p14="http://schemas.microsoft.com/office/powerpoint/2010/main" val="206336865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C35A6C5-EE53-4998-81F1-29F5DCCEE12A}"/>
              </a:ext>
            </a:extLst>
          </p:cNvPr>
          <p:cNvSpPr>
            <a:spLocks noGrp="1"/>
          </p:cNvSpPr>
          <p:nvPr>
            <p:ph type="sldNum" sz="quarter" idx="12"/>
          </p:nvPr>
        </p:nvSpPr>
        <p:spPr/>
        <p:txBody>
          <a:bodyPr/>
          <a:lstStyle/>
          <a:p>
            <a:fld id="{DCFE8AC6-424E-904F-AE4A-648F5E9D72F5}" type="slidenum">
              <a:rPr lang="en-US" smtClean="0"/>
              <a:pPr/>
              <a:t>8</a:t>
            </a:fld>
            <a:endParaRPr lang="en-US" dirty="0"/>
          </a:p>
        </p:txBody>
      </p:sp>
      <p:sp>
        <p:nvSpPr>
          <p:cNvPr id="3" name="Footer Placeholder 2">
            <a:extLst>
              <a:ext uri="{FF2B5EF4-FFF2-40B4-BE49-F238E27FC236}">
                <a16:creationId xmlns:a16="http://schemas.microsoft.com/office/drawing/2014/main" id="{8263D7B5-227E-4E69-95EB-54171EAE571C}"/>
              </a:ext>
            </a:extLst>
          </p:cNvPr>
          <p:cNvSpPr>
            <a:spLocks noGrp="1"/>
          </p:cNvSpPr>
          <p:nvPr>
            <p:ph type="ftr" sz="quarter" idx="15"/>
          </p:nvPr>
        </p:nvSpPr>
        <p:spPr/>
        <p:txBody>
          <a:bodyPr/>
          <a:lstStyle/>
          <a:p>
            <a:endParaRPr lang="en-US" dirty="0"/>
          </a:p>
        </p:txBody>
      </p:sp>
      <p:sp>
        <p:nvSpPr>
          <p:cNvPr id="5" name="Text Placeholder 4">
            <a:extLst>
              <a:ext uri="{FF2B5EF4-FFF2-40B4-BE49-F238E27FC236}">
                <a16:creationId xmlns:a16="http://schemas.microsoft.com/office/drawing/2014/main" id="{D1FF821F-68D2-420F-AAF1-DC72C7A79B81}"/>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40AB01E6-420A-4326-8F52-34D6ADB27F4D}"/>
              </a:ext>
            </a:extLst>
          </p:cNvPr>
          <p:cNvSpPr>
            <a:spLocks noGrp="1"/>
          </p:cNvSpPr>
          <p:nvPr>
            <p:ph type="title"/>
          </p:nvPr>
        </p:nvSpPr>
        <p:spPr/>
        <p:txBody>
          <a:bodyPr>
            <a:normAutofit/>
          </a:bodyPr>
          <a:lstStyle/>
          <a:p>
            <a:r>
              <a:rPr lang="en-US" sz="3100" dirty="0"/>
              <a:t>SharePoint – The University’s Electronic Database</a:t>
            </a:r>
            <a:endParaRPr lang="en-US" dirty="0"/>
          </a:p>
        </p:txBody>
      </p:sp>
      <p:sp>
        <p:nvSpPr>
          <p:cNvPr id="7" name="Content Placeholder 6">
            <a:extLst>
              <a:ext uri="{FF2B5EF4-FFF2-40B4-BE49-F238E27FC236}">
                <a16:creationId xmlns:a16="http://schemas.microsoft.com/office/drawing/2014/main" id="{9D8DF675-C1AB-476D-8108-CF13F6749B04}"/>
              </a:ext>
            </a:extLst>
          </p:cNvPr>
          <p:cNvSpPr>
            <a:spLocks noGrp="1"/>
          </p:cNvSpPr>
          <p:nvPr>
            <p:ph idx="1"/>
          </p:nvPr>
        </p:nvSpPr>
        <p:spPr/>
        <p:txBody>
          <a:bodyPr/>
          <a:lstStyle/>
          <a:p>
            <a:pPr marL="0" indent="0" algn="just">
              <a:buNone/>
            </a:pPr>
            <a:r>
              <a:rPr lang="en-US" dirty="0"/>
              <a:t>As described in the Policy, the Title IX Investigator shall make the investigation folder including the relevant evidence collected available for review by the parties and their advisors. </a:t>
            </a:r>
          </a:p>
        </p:txBody>
      </p:sp>
    </p:spTree>
    <p:extLst>
      <p:ext uri="{BB962C8B-B14F-4D97-AF65-F5344CB8AC3E}">
        <p14:creationId xmlns:p14="http://schemas.microsoft.com/office/powerpoint/2010/main" val="364399490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C35A6C5-EE53-4998-81F1-29F5DCCEE12A}"/>
              </a:ext>
            </a:extLst>
          </p:cNvPr>
          <p:cNvSpPr>
            <a:spLocks noGrp="1"/>
          </p:cNvSpPr>
          <p:nvPr>
            <p:ph type="sldNum" sz="quarter" idx="12"/>
          </p:nvPr>
        </p:nvSpPr>
        <p:spPr/>
        <p:txBody>
          <a:bodyPr/>
          <a:lstStyle/>
          <a:p>
            <a:fld id="{DCFE8AC6-424E-904F-AE4A-648F5E9D72F5}" type="slidenum">
              <a:rPr lang="en-US" smtClean="0"/>
              <a:pPr/>
              <a:t>9</a:t>
            </a:fld>
            <a:endParaRPr lang="en-US" dirty="0"/>
          </a:p>
        </p:txBody>
      </p:sp>
      <p:sp>
        <p:nvSpPr>
          <p:cNvPr id="3" name="Footer Placeholder 2">
            <a:extLst>
              <a:ext uri="{FF2B5EF4-FFF2-40B4-BE49-F238E27FC236}">
                <a16:creationId xmlns:a16="http://schemas.microsoft.com/office/drawing/2014/main" id="{8263D7B5-227E-4E69-95EB-54171EAE571C}"/>
              </a:ext>
            </a:extLst>
          </p:cNvPr>
          <p:cNvSpPr>
            <a:spLocks noGrp="1"/>
          </p:cNvSpPr>
          <p:nvPr>
            <p:ph type="ftr" sz="quarter" idx="15"/>
          </p:nvPr>
        </p:nvSpPr>
        <p:spPr/>
        <p:txBody>
          <a:bodyPr/>
          <a:lstStyle/>
          <a:p>
            <a:endParaRPr lang="en-US" dirty="0"/>
          </a:p>
        </p:txBody>
      </p:sp>
      <p:sp>
        <p:nvSpPr>
          <p:cNvPr id="5" name="Text Placeholder 4">
            <a:extLst>
              <a:ext uri="{FF2B5EF4-FFF2-40B4-BE49-F238E27FC236}">
                <a16:creationId xmlns:a16="http://schemas.microsoft.com/office/drawing/2014/main" id="{D1FF821F-68D2-420F-AAF1-DC72C7A79B81}"/>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40AB01E6-420A-4326-8F52-34D6ADB27F4D}"/>
              </a:ext>
            </a:extLst>
          </p:cNvPr>
          <p:cNvSpPr>
            <a:spLocks noGrp="1"/>
          </p:cNvSpPr>
          <p:nvPr>
            <p:ph type="title"/>
          </p:nvPr>
        </p:nvSpPr>
        <p:spPr/>
        <p:txBody>
          <a:bodyPr>
            <a:normAutofit/>
          </a:bodyPr>
          <a:lstStyle/>
          <a:p>
            <a:r>
              <a:rPr lang="en-US" sz="3100" dirty="0"/>
              <a:t>SharePoint – The University’s Electronic Database</a:t>
            </a:r>
            <a:endParaRPr lang="en-US" dirty="0"/>
          </a:p>
        </p:txBody>
      </p:sp>
      <p:sp>
        <p:nvSpPr>
          <p:cNvPr id="7" name="Content Placeholder 6">
            <a:extLst>
              <a:ext uri="{FF2B5EF4-FFF2-40B4-BE49-F238E27FC236}">
                <a16:creationId xmlns:a16="http://schemas.microsoft.com/office/drawing/2014/main" id="{9D8DF675-C1AB-476D-8108-CF13F6749B04}"/>
              </a:ext>
            </a:extLst>
          </p:cNvPr>
          <p:cNvSpPr>
            <a:spLocks noGrp="1"/>
          </p:cNvSpPr>
          <p:nvPr>
            <p:ph idx="1"/>
          </p:nvPr>
        </p:nvSpPr>
        <p:spPr>
          <a:xfrm>
            <a:off x="2095500" y="2066545"/>
            <a:ext cx="8001001" cy="3657600"/>
          </a:xfrm>
        </p:spPr>
        <p:txBody>
          <a:bodyPr/>
          <a:lstStyle/>
          <a:p>
            <a:pPr marL="0" indent="0">
              <a:buNone/>
            </a:pPr>
            <a:r>
              <a:rPr lang="en-US" dirty="0"/>
              <a:t>In order to share a folder, the Title IX Investigator will:</a:t>
            </a:r>
          </a:p>
          <a:p>
            <a:pPr marL="0" indent="0">
              <a:buNone/>
            </a:pPr>
            <a:endParaRPr lang="en-US" dirty="0"/>
          </a:p>
        </p:txBody>
      </p:sp>
      <p:pic>
        <p:nvPicPr>
          <p:cNvPr id="8" name="Picture 7" descr="Graphical user interface, application&#10;&#10;Description automatically generated">
            <a:extLst>
              <a:ext uri="{FF2B5EF4-FFF2-40B4-BE49-F238E27FC236}">
                <a16:creationId xmlns:a16="http://schemas.microsoft.com/office/drawing/2014/main" id="{D2512C8F-59C2-4135-9E35-3BC717C561CA}"/>
              </a:ext>
            </a:extLst>
          </p:cNvPr>
          <p:cNvPicPr>
            <a:picLocks noChangeAspect="1"/>
          </p:cNvPicPr>
          <p:nvPr/>
        </p:nvPicPr>
        <p:blipFill>
          <a:blip r:embed="rId2"/>
          <a:stretch>
            <a:fillRect/>
          </a:stretch>
        </p:blipFill>
        <p:spPr>
          <a:xfrm>
            <a:off x="3009454" y="3023575"/>
            <a:ext cx="6401693" cy="3038899"/>
          </a:xfrm>
          <a:prstGeom prst="rect">
            <a:avLst/>
          </a:prstGeom>
        </p:spPr>
      </p:pic>
    </p:spTree>
    <p:extLst>
      <p:ext uri="{BB962C8B-B14F-4D97-AF65-F5344CB8AC3E}">
        <p14:creationId xmlns:p14="http://schemas.microsoft.com/office/powerpoint/2010/main" val="420604099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heme/theme1.xml><?xml version="1.0" encoding="utf-8"?>
<a:theme xmlns:a="http://schemas.openxmlformats.org/drawingml/2006/main" name="Make Your Missouri Statement, Light">
  <a:themeElements>
    <a:clrScheme name="Make Your Missouri Statement">
      <a:dk1>
        <a:srgbClr val="000000"/>
      </a:dk1>
      <a:lt1>
        <a:srgbClr val="FFFFFF"/>
      </a:lt1>
      <a:dk2>
        <a:srgbClr val="5E0009"/>
      </a:dk2>
      <a:lt2>
        <a:srgbClr val="BFCED6"/>
      </a:lt2>
      <a:accent1>
        <a:srgbClr val="EB002B"/>
      </a:accent1>
      <a:accent2>
        <a:srgbClr val="017C96"/>
      </a:accent2>
      <a:accent3>
        <a:srgbClr val="CFB500"/>
      </a:accent3>
      <a:accent4>
        <a:srgbClr val="AF1685"/>
      </a:accent4>
      <a:accent5>
        <a:srgbClr val="E35205"/>
      </a:accent5>
      <a:accent6>
        <a:srgbClr val="A4D65E"/>
      </a:accent6>
      <a:hlink>
        <a:srgbClr val="5E0009"/>
      </a:hlink>
      <a:folHlink>
        <a:srgbClr val="5E0009"/>
      </a:folHlink>
    </a:clrScheme>
    <a:fontScheme name="Make Your Missouri Statement">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Missouri State Maroon">
      <a:srgbClr val="5E0009"/>
    </a:custClr>
    <a:custClr name="Brick City">
      <a:srgbClr val="EB002B"/>
    </a:custClr>
    <a:custClr name="Boomer Sky">
      <a:srgbClr val="0093B2"/>
    </a:custClr>
    <a:custClr name="Pride Band Brass">
      <a:srgbClr val="CFB500"/>
    </a:custClr>
    <a:custClr name="Midnight Oil">
      <a:srgbClr val="425563"/>
    </a:custClr>
    <a:custClr name="Hammons Fountain">
      <a:srgbClr val="6BA4B8"/>
    </a:custClr>
    <a:custClr name="Carrington">
      <a:srgbClr val="BFCED6"/>
    </a:custClr>
    <a:custClr name="Bear Hug">
      <a:srgbClr val="AF1685"/>
    </a:custClr>
    <a:custClr name="Tent Theatre">
      <a:srgbClr val="E35205"/>
    </a:custClr>
    <a:custClr name="May Day">
      <a:srgbClr val="A4D65E"/>
    </a:custClr>
  </a:custClrLst>
  <a:extLst>
    <a:ext uri="{05A4C25C-085E-4340-85A3-A5531E510DB2}">
      <thm15:themeFamily xmlns:thm15="http://schemas.microsoft.com/office/thememl/2012/main" name="Presentation2" id="{49F4166B-6FDF-3E4B-BD54-68D5EE6F7473}" vid="{75CC8CD3-D790-354D-97A7-20D64CAF6F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433</Words>
  <Application>Microsoft Office PowerPoint</Application>
  <PresentationFormat>Widescreen</PresentationFormat>
  <Paragraphs>47</Paragraphs>
  <Slides>11</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Georgia</vt:lpstr>
      <vt:lpstr>Make Your Missouri Statement, Light</vt:lpstr>
      <vt:lpstr>Title IX –Investigator Specific Training</vt:lpstr>
      <vt:lpstr>Title IX Required Training</vt:lpstr>
      <vt:lpstr>Relevance</vt:lpstr>
      <vt:lpstr>Investigation Electronic Database</vt:lpstr>
      <vt:lpstr>SharePoint – The University’s Electronic Database</vt:lpstr>
      <vt:lpstr>SharePoint – The University’s Electronic Database</vt:lpstr>
      <vt:lpstr>SharePoint – The University’s Electronic Database</vt:lpstr>
      <vt:lpstr>SharePoint – The University’s Electronic Database</vt:lpstr>
      <vt:lpstr>SharePoint – The University’s Electronic Database</vt:lpstr>
      <vt:lpstr>SharePoint – The University’s Electronic Database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Breshears, Michele</dc:creator>
  <cp:lastModifiedBy>Breshears, Michele</cp:lastModifiedBy>
  <cp:revision>2</cp:revision>
  <dcterms:created xsi:type="dcterms:W3CDTF">2022-03-10T22:36:25Z</dcterms:created>
  <dcterms:modified xsi:type="dcterms:W3CDTF">2022-03-10T22:43:06Z</dcterms:modified>
</cp:coreProperties>
</file>