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3"/>
  </p:notes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 id="277" r:id="rId2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114" d="100"/>
          <a:sy n="114" d="100"/>
        </p:scale>
        <p:origin x="414" y="10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B5219B3-FFD3-490D-83A9-6526D1601A67}" type="datetimeFigureOut">
              <a:rPr lang="en-US" smtClean="0"/>
              <a:t>3/10/2022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62D62D8-C8BE-4539-86D6-83280B38AFD5}" type="slidenum">
              <a:rPr lang="en-US" smtClean="0"/>
              <a:t>‹#›</a:t>
            </a:fld>
            <a:endParaRPr lang="en-US"/>
          </a:p>
        </p:txBody>
      </p:sp>
    </p:spTree>
    <p:extLst>
      <p:ext uri="{BB962C8B-B14F-4D97-AF65-F5344CB8AC3E}">
        <p14:creationId xmlns:p14="http://schemas.microsoft.com/office/powerpoint/2010/main" val="71529134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r>
              <a:rPr lang="en-US" dirty="0"/>
              <a:t>Appellate Decision Makers do not have any role in the Live Hearing and need not participate in Part 3 of this training.</a:t>
            </a:r>
          </a:p>
        </p:txBody>
      </p:sp>
      <p:sp>
        <p:nvSpPr>
          <p:cNvPr id="4" name="Slide Number Placeholder 3"/>
          <p:cNvSpPr>
            <a:spLocks noGrp="1"/>
          </p:cNvSpPr>
          <p:nvPr>
            <p:ph type="sldNum" sz="quarter" idx="5"/>
          </p:nvPr>
        </p:nvSpPr>
        <p:spPr/>
        <p:txBody>
          <a:bodyPr/>
          <a:lstStyle/>
          <a:p>
            <a:fld id="{3EA5C634-AB7C-E047-B961-FC16FF4C0ED5}" type="slidenum">
              <a:rPr lang="en-US" smtClean="0"/>
              <a:t>2</a:t>
            </a:fld>
            <a:endParaRPr lang="en-US" dirty="0"/>
          </a:p>
        </p:txBody>
      </p:sp>
    </p:spTree>
    <p:extLst>
      <p:ext uri="{BB962C8B-B14F-4D97-AF65-F5344CB8AC3E}">
        <p14:creationId xmlns:p14="http://schemas.microsoft.com/office/powerpoint/2010/main" val="48780153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r>
              <a:rPr lang="en-US" dirty="0"/>
              <a:t>Regulations do not provide any additional guidance beyond summarizing relevant evidence.  However, any inclusion of credibility determination or recommendations, could serve as a basis for appeal at the conclusion of the Grievance Procedures.  </a:t>
            </a:r>
          </a:p>
        </p:txBody>
      </p:sp>
      <p:sp>
        <p:nvSpPr>
          <p:cNvPr id="4" name="Slide Number Placeholder 3"/>
          <p:cNvSpPr>
            <a:spLocks noGrp="1"/>
          </p:cNvSpPr>
          <p:nvPr>
            <p:ph type="sldNum" sz="quarter" idx="5"/>
          </p:nvPr>
        </p:nvSpPr>
        <p:spPr/>
        <p:txBody>
          <a:bodyPr/>
          <a:lstStyle/>
          <a:p>
            <a:fld id="{3EA5C634-AB7C-E047-B961-FC16FF4C0ED5}" type="slidenum">
              <a:rPr lang="en-US" smtClean="0"/>
              <a:t>7</a:t>
            </a:fld>
            <a:endParaRPr lang="en-US" dirty="0"/>
          </a:p>
        </p:txBody>
      </p:sp>
    </p:spTree>
    <p:extLst>
      <p:ext uri="{BB962C8B-B14F-4D97-AF65-F5344CB8AC3E}">
        <p14:creationId xmlns:p14="http://schemas.microsoft.com/office/powerpoint/2010/main" val="301765547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r>
              <a:rPr lang="en-US" dirty="0"/>
              <a:t>If you are concerned that you have a conflict of interest or may be biased based on the above criteria, please alert the Title IX Coordinator or General Counsel’s office.  </a:t>
            </a:r>
          </a:p>
        </p:txBody>
      </p:sp>
      <p:sp>
        <p:nvSpPr>
          <p:cNvPr id="4" name="Slide Number Placeholder 3"/>
          <p:cNvSpPr>
            <a:spLocks noGrp="1"/>
          </p:cNvSpPr>
          <p:nvPr>
            <p:ph type="sldNum" sz="quarter" idx="5"/>
          </p:nvPr>
        </p:nvSpPr>
        <p:spPr/>
        <p:txBody>
          <a:bodyPr/>
          <a:lstStyle/>
          <a:p>
            <a:fld id="{3EA5C634-AB7C-E047-B961-FC16FF4C0ED5}" type="slidenum">
              <a:rPr lang="en-US" smtClean="0"/>
              <a:t>8</a:t>
            </a:fld>
            <a:endParaRPr lang="en-US" dirty="0"/>
          </a:p>
        </p:txBody>
      </p:sp>
    </p:spTree>
    <p:extLst>
      <p:ext uri="{BB962C8B-B14F-4D97-AF65-F5344CB8AC3E}">
        <p14:creationId xmlns:p14="http://schemas.microsoft.com/office/powerpoint/2010/main" val="290649844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r>
              <a:rPr lang="en-US" dirty="0"/>
              <a:t>The Department recognizes that the Title IX Coordinator and a Title IX Investigator cannot serve as a Decision Maker or Appeal Decision Maker.  The Decision Maker(s) cannot serve in any other role in the Grievance Process.  </a:t>
            </a:r>
          </a:p>
        </p:txBody>
      </p:sp>
      <p:sp>
        <p:nvSpPr>
          <p:cNvPr id="4" name="Slide Number Placeholder 3"/>
          <p:cNvSpPr>
            <a:spLocks noGrp="1"/>
          </p:cNvSpPr>
          <p:nvPr>
            <p:ph type="sldNum" sz="quarter" idx="5"/>
          </p:nvPr>
        </p:nvSpPr>
        <p:spPr/>
        <p:txBody>
          <a:bodyPr/>
          <a:lstStyle/>
          <a:p>
            <a:fld id="{3EA5C634-AB7C-E047-B961-FC16FF4C0ED5}" type="slidenum">
              <a:rPr lang="en-US" smtClean="0"/>
              <a:t>9</a:t>
            </a:fld>
            <a:endParaRPr lang="en-US" dirty="0"/>
          </a:p>
        </p:txBody>
      </p:sp>
    </p:spTree>
    <p:extLst>
      <p:ext uri="{BB962C8B-B14F-4D97-AF65-F5344CB8AC3E}">
        <p14:creationId xmlns:p14="http://schemas.microsoft.com/office/powerpoint/2010/main" val="159818985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r>
              <a:rPr lang="en-US" dirty="0"/>
              <a:t>No preconceived notion of credibility is acceptable in the University’s Title IX Process.  </a:t>
            </a:r>
          </a:p>
        </p:txBody>
      </p:sp>
      <p:sp>
        <p:nvSpPr>
          <p:cNvPr id="4" name="Slide Number Placeholder 3"/>
          <p:cNvSpPr>
            <a:spLocks noGrp="1"/>
          </p:cNvSpPr>
          <p:nvPr>
            <p:ph type="sldNum" sz="quarter" idx="5"/>
          </p:nvPr>
        </p:nvSpPr>
        <p:spPr/>
        <p:txBody>
          <a:bodyPr/>
          <a:lstStyle/>
          <a:p>
            <a:fld id="{3EA5C634-AB7C-E047-B961-FC16FF4C0ED5}" type="slidenum">
              <a:rPr lang="en-US" smtClean="0"/>
              <a:t>11</a:t>
            </a:fld>
            <a:endParaRPr lang="en-US" dirty="0"/>
          </a:p>
        </p:txBody>
      </p:sp>
    </p:spTree>
    <p:extLst>
      <p:ext uri="{BB962C8B-B14F-4D97-AF65-F5344CB8AC3E}">
        <p14:creationId xmlns:p14="http://schemas.microsoft.com/office/powerpoint/2010/main" val="386915007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r>
              <a:rPr lang="en-US" dirty="0"/>
              <a:t>No preconceived notion of credibility is acceptable in the University’s Title IX Process.  </a:t>
            </a:r>
          </a:p>
        </p:txBody>
      </p:sp>
      <p:sp>
        <p:nvSpPr>
          <p:cNvPr id="4" name="Slide Number Placeholder 3"/>
          <p:cNvSpPr>
            <a:spLocks noGrp="1"/>
          </p:cNvSpPr>
          <p:nvPr>
            <p:ph type="sldNum" sz="quarter" idx="5"/>
          </p:nvPr>
        </p:nvSpPr>
        <p:spPr/>
        <p:txBody>
          <a:bodyPr/>
          <a:lstStyle/>
          <a:p>
            <a:fld id="{3EA5C634-AB7C-E047-B961-FC16FF4C0ED5}" type="slidenum">
              <a:rPr lang="en-US" smtClean="0"/>
              <a:t>12</a:t>
            </a:fld>
            <a:endParaRPr lang="en-US" dirty="0"/>
          </a:p>
        </p:txBody>
      </p:sp>
    </p:spTree>
    <p:extLst>
      <p:ext uri="{BB962C8B-B14F-4D97-AF65-F5344CB8AC3E}">
        <p14:creationId xmlns:p14="http://schemas.microsoft.com/office/powerpoint/2010/main" val="74346288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r>
              <a:rPr lang="en-US" dirty="0"/>
              <a:t>No preconceived notion of credibility is acceptable in the University’s Title IX Process.  </a:t>
            </a:r>
          </a:p>
        </p:txBody>
      </p:sp>
      <p:sp>
        <p:nvSpPr>
          <p:cNvPr id="4" name="Slide Number Placeholder 3"/>
          <p:cNvSpPr>
            <a:spLocks noGrp="1"/>
          </p:cNvSpPr>
          <p:nvPr>
            <p:ph type="sldNum" sz="quarter" idx="5"/>
          </p:nvPr>
        </p:nvSpPr>
        <p:spPr/>
        <p:txBody>
          <a:bodyPr/>
          <a:lstStyle/>
          <a:p>
            <a:fld id="{3EA5C634-AB7C-E047-B961-FC16FF4C0ED5}" type="slidenum">
              <a:rPr lang="en-US" smtClean="0"/>
              <a:t>13</a:t>
            </a:fld>
            <a:endParaRPr lang="en-US" dirty="0"/>
          </a:p>
        </p:txBody>
      </p:sp>
    </p:spTree>
    <p:extLst>
      <p:ext uri="{BB962C8B-B14F-4D97-AF65-F5344CB8AC3E}">
        <p14:creationId xmlns:p14="http://schemas.microsoft.com/office/powerpoint/2010/main" val="98509198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r>
              <a:rPr lang="en-US" dirty="0"/>
              <a:t>To avoid the prejudgment of the facts at issue . . . </a:t>
            </a:r>
          </a:p>
        </p:txBody>
      </p:sp>
      <p:sp>
        <p:nvSpPr>
          <p:cNvPr id="4" name="Slide Number Placeholder 3"/>
          <p:cNvSpPr>
            <a:spLocks noGrp="1"/>
          </p:cNvSpPr>
          <p:nvPr>
            <p:ph type="sldNum" sz="quarter" idx="5"/>
          </p:nvPr>
        </p:nvSpPr>
        <p:spPr/>
        <p:txBody>
          <a:bodyPr/>
          <a:lstStyle/>
          <a:p>
            <a:fld id="{3EA5C634-AB7C-E047-B961-FC16FF4C0ED5}" type="slidenum">
              <a:rPr lang="en-US" smtClean="0"/>
              <a:t>14</a:t>
            </a:fld>
            <a:endParaRPr lang="en-US" dirty="0"/>
          </a:p>
        </p:txBody>
      </p:sp>
    </p:spTree>
    <p:extLst>
      <p:ext uri="{BB962C8B-B14F-4D97-AF65-F5344CB8AC3E}">
        <p14:creationId xmlns:p14="http://schemas.microsoft.com/office/powerpoint/2010/main" val="240437747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r>
              <a:rPr lang="en-US" dirty="0"/>
              <a:t>During the investigation of a formal complaint the Title IX Investigator will make determinations on relevance.  However, the Decision Maker (as discussed later) will make determinations as to relevance during the Live Hearing.  </a:t>
            </a:r>
          </a:p>
        </p:txBody>
      </p:sp>
      <p:sp>
        <p:nvSpPr>
          <p:cNvPr id="4" name="Slide Number Placeholder 3"/>
          <p:cNvSpPr>
            <a:spLocks noGrp="1"/>
          </p:cNvSpPr>
          <p:nvPr>
            <p:ph type="sldNum" sz="quarter" idx="5"/>
          </p:nvPr>
        </p:nvSpPr>
        <p:spPr/>
        <p:txBody>
          <a:bodyPr/>
          <a:lstStyle/>
          <a:p>
            <a:fld id="{3EA5C634-AB7C-E047-B961-FC16FF4C0ED5}" type="slidenum">
              <a:rPr lang="en-US" smtClean="0"/>
              <a:t>16</a:t>
            </a:fld>
            <a:endParaRPr lang="en-US" dirty="0"/>
          </a:p>
        </p:txBody>
      </p:sp>
    </p:spTree>
    <p:extLst>
      <p:ext uri="{BB962C8B-B14F-4D97-AF65-F5344CB8AC3E}">
        <p14:creationId xmlns:p14="http://schemas.microsoft.com/office/powerpoint/2010/main" val="379730671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3.png"/><Relationship Id="rId1" Type="http://schemas.openxmlformats.org/officeDocument/2006/relationships/slideMaster" Target="../slideMasters/slideMaster1.xml"/><Relationship Id="rId4" Type="http://schemas.openxmlformats.org/officeDocument/2006/relationships/image" Target="../media/image2.svg"/></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ontent">
    <p:spTree>
      <p:nvGrpSpPr>
        <p:cNvPr id="1" name=""/>
        <p:cNvGrpSpPr/>
        <p:nvPr/>
      </p:nvGrpSpPr>
      <p:grpSpPr>
        <a:xfrm>
          <a:off x="0" y="0"/>
          <a:ext cx="0" cy="0"/>
          <a:chOff x="0" y="0"/>
          <a:chExt cx="0" cy="0"/>
        </a:xfrm>
      </p:grpSpPr>
      <p:sp>
        <p:nvSpPr>
          <p:cNvPr id="6" name="Slide Number"/>
          <p:cNvSpPr>
            <a:spLocks noGrp="1"/>
          </p:cNvSpPr>
          <p:nvPr>
            <p:ph type="sldNum" sz="quarter" idx="12"/>
          </p:nvPr>
        </p:nvSpPr>
        <p:spPr/>
        <p:txBody>
          <a:bodyPr/>
          <a:lstStyle>
            <a:lvl1pPr>
              <a:defRPr sz="1000"/>
            </a:lvl1pPr>
          </a:lstStyle>
          <a:p>
            <a:fld id="{DCFE8AC6-424E-904F-AE4A-648F5E9D72F5}" type="slidenum">
              <a:rPr lang="en-US" smtClean="0"/>
              <a:pPr/>
              <a:t>‹#›</a:t>
            </a:fld>
            <a:endParaRPr lang="en-US" dirty="0"/>
          </a:p>
        </p:txBody>
      </p:sp>
      <p:sp>
        <p:nvSpPr>
          <p:cNvPr id="4" name="Footer"/>
          <p:cNvSpPr>
            <a:spLocks noGrp="1"/>
          </p:cNvSpPr>
          <p:nvPr>
            <p:ph type="ftr" sz="quarter" idx="15"/>
          </p:nvPr>
        </p:nvSpPr>
        <p:spPr/>
        <p:txBody>
          <a:bodyPr/>
          <a:lstStyle>
            <a:lvl1pPr>
              <a:defRPr sz="1000"/>
            </a:lvl1pPr>
          </a:lstStyle>
          <a:p>
            <a:endParaRPr lang="en-US" dirty="0"/>
          </a:p>
        </p:txBody>
      </p:sp>
      <p:sp>
        <p:nvSpPr>
          <p:cNvPr id="3" name="Content"/>
          <p:cNvSpPr>
            <a:spLocks noGrp="1"/>
          </p:cNvSpPr>
          <p:nvPr>
            <p:ph idx="1" hasCustomPrompt="1"/>
          </p:nvPr>
        </p:nvSpPr>
        <p:spPr>
          <a:xfrm>
            <a:off x="762000" y="2057401"/>
            <a:ext cx="10668001" cy="3657600"/>
          </a:xfrm>
          <a:prstGeom prst="rect">
            <a:avLst/>
          </a:prstGeom>
          <a:noFill/>
        </p:spPr>
        <p:txBody>
          <a:bodyPr lIns="0" tIns="0" rIns="0" bIns="0"/>
          <a:lstStyle/>
          <a:p>
            <a:pPr lvl="0"/>
            <a:r>
              <a:rPr lang="en-US" dirty="0"/>
              <a:t>Click to edit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Subtitle"/>
          <p:cNvSpPr>
            <a:spLocks noGrp="1"/>
          </p:cNvSpPr>
          <p:nvPr>
            <p:ph type="body" sz="quarter" idx="14" hasCustomPrompt="1"/>
          </p:nvPr>
        </p:nvSpPr>
        <p:spPr>
          <a:xfrm>
            <a:off x="762000" y="1485902"/>
            <a:ext cx="10668001" cy="342899"/>
          </a:xfrm>
          <a:prstGeom prst="rect">
            <a:avLst/>
          </a:prstGeom>
        </p:spPr>
        <p:txBody>
          <a:bodyPr lIns="0">
            <a:normAutofit/>
          </a:bodyPr>
          <a:lstStyle>
            <a:lvl1pPr marL="0" indent="0">
              <a:lnSpc>
                <a:spcPct val="100000"/>
              </a:lnSpc>
              <a:spcAft>
                <a:spcPts val="0"/>
              </a:spcAft>
              <a:buNone/>
              <a:defRPr sz="2000" b="1" cap="all">
                <a:solidFill>
                  <a:schemeClr val="accent2"/>
                </a:solidFill>
                <a:latin typeface="+mn-lt"/>
                <a:ea typeface="Impact" charset="0"/>
                <a:cs typeface="Impact" charset="0"/>
              </a:defRPr>
            </a:lvl1pPr>
          </a:lstStyle>
          <a:p>
            <a:pPr lvl="0"/>
            <a:r>
              <a:rPr lang="en-US" dirty="0"/>
              <a:t>Slide subtitle</a:t>
            </a:r>
          </a:p>
        </p:txBody>
      </p:sp>
      <p:sp>
        <p:nvSpPr>
          <p:cNvPr id="2" name="Title"/>
          <p:cNvSpPr>
            <a:spLocks noGrp="1"/>
          </p:cNvSpPr>
          <p:nvPr>
            <p:ph type="title" hasCustomPrompt="1"/>
          </p:nvPr>
        </p:nvSpPr>
        <p:spPr/>
        <p:txBody>
          <a:bodyPr/>
          <a:lstStyle>
            <a:lvl1pPr>
              <a:lnSpc>
                <a:spcPct val="100000"/>
              </a:lnSpc>
              <a:defRPr/>
            </a:lvl1pPr>
          </a:lstStyle>
          <a:p>
            <a:r>
              <a:rPr lang="en-US" dirty="0"/>
              <a:t>Slide title</a:t>
            </a:r>
          </a:p>
        </p:txBody>
      </p:sp>
    </p:spTree>
    <p:extLst>
      <p:ext uri="{BB962C8B-B14F-4D97-AF65-F5344CB8AC3E}">
        <p14:creationId xmlns:p14="http://schemas.microsoft.com/office/powerpoint/2010/main" val="2032555088"/>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Title">
    <p:spTree>
      <p:nvGrpSpPr>
        <p:cNvPr id="1" name=""/>
        <p:cNvGrpSpPr/>
        <p:nvPr/>
      </p:nvGrpSpPr>
      <p:grpSpPr>
        <a:xfrm>
          <a:off x="0" y="0"/>
          <a:ext cx="0" cy="0"/>
          <a:chOff x="0" y="0"/>
          <a:chExt cx="0" cy="0"/>
        </a:xfrm>
      </p:grpSpPr>
      <p:sp>
        <p:nvSpPr>
          <p:cNvPr id="12" name="Background"/>
          <p:cNvSpPr/>
          <p:nvPr userDrawn="1"/>
        </p:nvSpPr>
        <p:spPr>
          <a:xfrm>
            <a:off x="0" y="0"/>
            <a:ext cx="12192000"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dirty="0"/>
          </a:p>
        </p:txBody>
      </p:sp>
      <p:sp>
        <p:nvSpPr>
          <p:cNvPr id="2" name="Diagonal"/>
          <p:cNvSpPr/>
          <p:nvPr userDrawn="1"/>
        </p:nvSpPr>
        <p:spPr>
          <a:xfrm rot="16200000">
            <a:off x="7924800" y="2590802"/>
            <a:ext cx="3657600" cy="4876800"/>
          </a:xfrm>
          <a:prstGeom prst="rtTriangl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p>
        </p:txBody>
      </p:sp>
      <p:sp>
        <p:nvSpPr>
          <p:cNvPr id="7" name="Date"/>
          <p:cNvSpPr>
            <a:spLocks noGrp="1"/>
          </p:cNvSpPr>
          <p:nvPr>
            <p:ph type="body" sz="quarter" idx="14" hasCustomPrompt="1"/>
          </p:nvPr>
        </p:nvSpPr>
        <p:spPr>
          <a:xfrm>
            <a:off x="762001" y="6057900"/>
            <a:ext cx="7010400" cy="342900"/>
          </a:xfrm>
          <a:prstGeom prst="rect">
            <a:avLst/>
          </a:prstGeom>
        </p:spPr>
        <p:txBody>
          <a:bodyPr lIns="0" tIns="0" rIns="0" bIns="0" anchor="ctr" anchorCtr="0">
            <a:noAutofit/>
          </a:bodyPr>
          <a:lstStyle>
            <a:lvl1pPr marL="0" indent="0">
              <a:buNone/>
              <a:defRPr sz="2400">
                <a:solidFill>
                  <a:schemeClr val="tx2"/>
                </a:solidFill>
              </a:defRPr>
            </a:lvl1pPr>
          </a:lstStyle>
          <a:p>
            <a:pPr lvl="0"/>
            <a:r>
              <a:rPr lang="en-US" dirty="0"/>
              <a:t>Presentation date</a:t>
            </a:r>
          </a:p>
        </p:txBody>
      </p:sp>
      <p:sp>
        <p:nvSpPr>
          <p:cNvPr id="3" name="Presenters"/>
          <p:cNvSpPr>
            <a:spLocks noGrp="1"/>
          </p:cNvSpPr>
          <p:nvPr>
            <p:ph type="body" sz="quarter" idx="12" hasCustomPrompt="1"/>
          </p:nvPr>
        </p:nvSpPr>
        <p:spPr>
          <a:xfrm>
            <a:off x="762000" y="5186365"/>
            <a:ext cx="7924801" cy="528637"/>
          </a:xfrm>
          <a:prstGeom prst="rect">
            <a:avLst/>
          </a:prstGeom>
        </p:spPr>
        <p:txBody>
          <a:bodyPr lIns="0" tIns="0" rIns="0" bIns="0" anchor="t" anchorCtr="0">
            <a:normAutofit/>
          </a:bodyPr>
          <a:lstStyle>
            <a:lvl1pPr marL="0" indent="0">
              <a:buNone/>
              <a:defRPr sz="2400">
                <a:solidFill>
                  <a:srgbClr val="425563"/>
                </a:solidFill>
              </a:defRPr>
            </a:lvl1pPr>
          </a:lstStyle>
          <a:p>
            <a:pPr lvl="0"/>
            <a:r>
              <a:rPr lang="en-US" dirty="0"/>
              <a:t>Presenter names</a:t>
            </a:r>
          </a:p>
        </p:txBody>
      </p:sp>
      <p:sp>
        <p:nvSpPr>
          <p:cNvPr id="18" name="Subtitle"/>
          <p:cNvSpPr>
            <a:spLocks noGrp="1"/>
          </p:cNvSpPr>
          <p:nvPr>
            <p:ph type="body" sz="quarter" idx="15" hasCustomPrompt="1"/>
          </p:nvPr>
        </p:nvSpPr>
        <p:spPr>
          <a:xfrm>
            <a:off x="762000" y="4573156"/>
            <a:ext cx="7924801" cy="514347"/>
          </a:xfrm>
          <a:prstGeom prst="rect">
            <a:avLst/>
          </a:prstGeom>
        </p:spPr>
        <p:txBody>
          <a:bodyPr lIns="0" anchor="t" anchorCtr="0">
            <a:normAutofit/>
          </a:bodyPr>
          <a:lstStyle>
            <a:lvl1pPr marL="0" indent="0">
              <a:lnSpc>
                <a:spcPct val="100000"/>
              </a:lnSpc>
              <a:spcAft>
                <a:spcPts val="0"/>
              </a:spcAft>
              <a:buNone/>
              <a:defRPr sz="2800" b="1" cap="all">
                <a:solidFill>
                  <a:srgbClr val="425563"/>
                </a:solidFill>
                <a:latin typeface="+mn-lt"/>
                <a:ea typeface="Impact" charset="0"/>
                <a:cs typeface="Impact" charset="0"/>
              </a:defRPr>
            </a:lvl1pPr>
          </a:lstStyle>
          <a:p>
            <a:pPr lvl="0"/>
            <a:r>
              <a:rPr lang="en-US" dirty="0"/>
              <a:t>Slide subtitle</a:t>
            </a:r>
          </a:p>
        </p:txBody>
      </p:sp>
      <p:sp>
        <p:nvSpPr>
          <p:cNvPr id="14" name="Divider"/>
          <p:cNvSpPr/>
          <p:nvPr userDrawn="1"/>
        </p:nvSpPr>
        <p:spPr>
          <a:xfrm>
            <a:off x="761999" y="4230044"/>
            <a:ext cx="914400" cy="11887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dirty="0"/>
          </a:p>
        </p:txBody>
      </p:sp>
      <p:sp>
        <p:nvSpPr>
          <p:cNvPr id="9" name="Title"/>
          <p:cNvSpPr>
            <a:spLocks noGrp="1"/>
          </p:cNvSpPr>
          <p:nvPr>
            <p:ph type="title" hasCustomPrompt="1"/>
          </p:nvPr>
        </p:nvSpPr>
        <p:spPr>
          <a:xfrm>
            <a:off x="762000" y="685801"/>
            <a:ext cx="9753600" cy="3314700"/>
          </a:xfrm>
          <a:prstGeom prst="rect">
            <a:avLst/>
          </a:prstGeom>
        </p:spPr>
        <p:txBody>
          <a:bodyPr lIns="0" tIns="0" rIns="0" bIns="0" anchor="b" anchorCtr="0">
            <a:normAutofit/>
          </a:bodyPr>
          <a:lstStyle>
            <a:lvl1pPr algn="l">
              <a:lnSpc>
                <a:spcPct val="90000"/>
              </a:lnSpc>
              <a:defRPr sz="6000" b="1">
                <a:solidFill>
                  <a:srgbClr val="5E0009"/>
                </a:solidFill>
                <a:latin typeface="Georgia" charset="0"/>
                <a:ea typeface="Georgia" charset="0"/>
                <a:cs typeface="Georgia" charset="0"/>
              </a:defRPr>
            </a:lvl1pPr>
          </a:lstStyle>
          <a:p>
            <a:r>
              <a:rPr lang="en-US" dirty="0"/>
              <a:t>Presentation title</a:t>
            </a:r>
          </a:p>
        </p:txBody>
      </p:sp>
      <p:pic>
        <p:nvPicPr>
          <p:cNvPr id="10" name="Grounding Bars"/>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62000" y="-1"/>
            <a:ext cx="1014376" cy="457201"/>
          </a:xfrm>
          <a:prstGeom prst="rect">
            <a:avLst/>
          </a:prstGeom>
          <a:noFill/>
          <a:ln>
            <a:noFill/>
          </a:ln>
        </p:spPr>
      </p:pic>
      <p:pic>
        <p:nvPicPr>
          <p:cNvPr id="11" name="Wordmark">
            <a:extLst>
              <a:ext uri="{FF2B5EF4-FFF2-40B4-BE49-F238E27FC236}">
                <a16:creationId xmlns:a16="http://schemas.microsoft.com/office/drawing/2014/main" id="{14BF530A-ADCF-B747-B086-F67574A4C691}"/>
              </a:ext>
            </a:extLst>
          </p:cNvPr>
          <p:cNvPicPr>
            <a:picLocks noChangeAspect="1"/>
          </p:cNvPicPr>
          <p:nvPr userDrawn="1"/>
        </p:nvPicPr>
        <p:blipFill>
          <a:blip r:embed="rId3">
            <a:extLst>
              <a:ext uri="{96DAC541-7B7A-43D3-8B79-37D633B846F1}">
                <asvg:svgBlip xmlns:asvg="http://schemas.microsoft.com/office/drawing/2016/SVG/main" r:embed="rId4"/>
              </a:ext>
            </a:extLst>
          </a:blip>
          <a:srcRect/>
          <a:stretch/>
        </p:blipFill>
        <p:spPr>
          <a:xfrm>
            <a:off x="9152845" y="6065328"/>
            <a:ext cx="2277156" cy="333440"/>
          </a:xfrm>
          <a:prstGeom prst="rect">
            <a:avLst/>
          </a:prstGeom>
          <a:noFill/>
          <a:ln>
            <a:noFill/>
          </a:ln>
        </p:spPr>
      </p:pic>
    </p:spTree>
    <p:extLst>
      <p:ext uri="{BB962C8B-B14F-4D97-AF65-F5344CB8AC3E}">
        <p14:creationId xmlns:p14="http://schemas.microsoft.com/office/powerpoint/2010/main" val="1076401527"/>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1" fill="hold" nodeType="withEffect">
                                  <p:stCondLst>
                                    <p:cond delay="0"/>
                                  </p:stCondLst>
                                  <p:childTnLst>
                                    <p:set>
                                      <p:cBhvr>
                                        <p:cTn id="6" dur="1" fill="hold">
                                          <p:stCondLst>
                                            <p:cond delay="0"/>
                                          </p:stCondLst>
                                        </p:cTn>
                                        <p:tgtEl>
                                          <p:spTgt spid="10"/>
                                        </p:tgtEl>
                                        <p:attrNameLst>
                                          <p:attrName>style.visibility</p:attrName>
                                        </p:attrNameLst>
                                      </p:cBhvr>
                                      <p:to>
                                        <p:strVal val="visible"/>
                                      </p:to>
                                    </p:set>
                                    <p:anim calcmode="lin" valueType="num">
                                      <p:cBhvr additive="base">
                                        <p:cTn id="7" dur="500" fill="hold"/>
                                        <p:tgtEl>
                                          <p:spTgt spid="10"/>
                                        </p:tgtEl>
                                        <p:attrNameLst>
                                          <p:attrName>ppt_x</p:attrName>
                                        </p:attrNameLst>
                                      </p:cBhvr>
                                      <p:tavLst>
                                        <p:tav tm="0">
                                          <p:val>
                                            <p:strVal val="#ppt_x"/>
                                          </p:val>
                                        </p:tav>
                                        <p:tav tm="100000">
                                          <p:val>
                                            <p:strVal val="#ppt_x"/>
                                          </p:val>
                                        </p:tav>
                                      </p:tavLst>
                                    </p:anim>
                                    <p:anim calcmode="lin" valueType="num">
                                      <p:cBhvr additive="base">
                                        <p:cTn id="8" dur="500" fill="hold"/>
                                        <p:tgtEl>
                                          <p:spTgt spid="10"/>
                                        </p:tgtEl>
                                        <p:attrNameLst>
                                          <p:attrName>ppt_y</p:attrName>
                                        </p:attrNameLst>
                                      </p:cBhvr>
                                      <p:tavLst>
                                        <p:tav tm="0">
                                          <p:val>
                                            <p:strVal val="0-#ppt_h/2"/>
                                          </p:val>
                                        </p:tav>
                                        <p:tav tm="100000">
                                          <p:val>
                                            <p:strVal val="#ppt_y"/>
                                          </p:val>
                                        </p:tav>
                                      </p:tavLst>
                                    </p:anim>
                                  </p:childTnLst>
                                </p:cTn>
                              </p:par>
                            </p:childTnLst>
                          </p:cTn>
                        </p:par>
                        <p:par>
                          <p:cTn id="9" fill="hold">
                            <p:stCondLst>
                              <p:cond delay="500"/>
                            </p:stCondLst>
                            <p:childTnLst>
                              <p:par>
                                <p:cTn id="10" presetID="22" presetClass="entr" presetSubtype="8" fill="hold" grpId="0" nodeType="afterEffect">
                                  <p:stCondLst>
                                    <p:cond delay="0"/>
                                  </p:stCondLst>
                                  <p:childTnLst>
                                    <p:set>
                                      <p:cBhvr>
                                        <p:cTn id="11" dur="1" fill="hold">
                                          <p:stCondLst>
                                            <p:cond delay="0"/>
                                          </p:stCondLst>
                                        </p:cTn>
                                        <p:tgtEl>
                                          <p:spTgt spid="14"/>
                                        </p:tgtEl>
                                        <p:attrNameLst>
                                          <p:attrName>style.visibility</p:attrName>
                                        </p:attrNameLst>
                                      </p:cBhvr>
                                      <p:to>
                                        <p:strVal val="visible"/>
                                      </p:to>
                                    </p:set>
                                    <p:animEffect transition="in" filter="wipe(left)">
                                      <p:cBhvr>
                                        <p:cTn id="12"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animBg="1"/>
    </p:bldLst>
  </p:timing>
  <p:extLst>
    <p:ext uri="{DCECCB84-F9BA-43D5-87BE-67443E8EF086}">
      <p15:sldGuideLst xmlns:p15="http://schemas.microsoft.com/office/powerpoint/2012/main">
        <p15:guide id="1" orient="horz" pos="2520" userDrawn="1">
          <p15:clr>
            <a:srgbClr val="FBAE40"/>
          </p15:clr>
        </p15:guide>
      </p15:sldGuideLst>
    </p:ext>
  </p:extLst>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3.png"/><Relationship Id="rId5" Type="http://schemas.openxmlformats.org/officeDocument/2006/relationships/image" Target="../media/image2.svg"/><Relationship Id="rId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6" name="Slide Number"/>
          <p:cNvSpPr>
            <a:spLocks noGrp="1"/>
          </p:cNvSpPr>
          <p:nvPr>
            <p:ph type="sldNum" sz="quarter" idx="4"/>
          </p:nvPr>
        </p:nvSpPr>
        <p:spPr>
          <a:xfrm>
            <a:off x="10820400" y="6062473"/>
            <a:ext cx="609600" cy="338328"/>
          </a:xfrm>
          <a:prstGeom prst="rect">
            <a:avLst/>
          </a:prstGeom>
        </p:spPr>
        <p:txBody>
          <a:bodyPr vert="horz" lIns="0" tIns="0" rIns="0" bIns="0" rtlCol="0" anchor="ctr"/>
          <a:lstStyle>
            <a:lvl1pPr algn="r">
              <a:defRPr sz="1200">
                <a:solidFill>
                  <a:schemeClr val="tx2"/>
                </a:solidFill>
              </a:defRPr>
            </a:lvl1pPr>
          </a:lstStyle>
          <a:p>
            <a:fld id="{DCFE8AC6-424E-904F-AE4A-648F5E9D72F5}" type="slidenum">
              <a:rPr lang="en-US" smtClean="0"/>
              <a:pPr/>
              <a:t>‹#›</a:t>
            </a:fld>
            <a:endParaRPr lang="en-US" dirty="0"/>
          </a:p>
        </p:txBody>
      </p:sp>
      <p:sp>
        <p:nvSpPr>
          <p:cNvPr id="11" name="Footer"/>
          <p:cNvSpPr>
            <a:spLocks noGrp="1"/>
          </p:cNvSpPr>
          <p:nvPr>
            <p:ph type="ftr" sz="quarter" idx="3"/>
          </p:nvPr>
        </p:nvSpPr>
        <p:spPr>
          <a:xfrm>
            <a:off x="6248400" y="6062473"/>
            <a:ext cx="4572000" cy="338328"/>
          </a:xfrm>
          <a:prstGeom prst="rect">
            <a:avLst/>
          </a:prstGeom>
        </p:spPr>
        <p:txBody>
          <a:bodyPr lIns="0" tIns="0" rIns="0" bIns="0" anchor="ctr"/>
          <a:lstStyle>
            <a:lvl1pPr algn="r">
              <a:defRPr sz="1200" b="1">
                <a:solidFill>
                  <a:srgbClr val="425563"/>
                </a:solidFill>
              </a:defRPr>
            </a:lvl1pPr>
          </a:lstStyle>
          <a:p>
            <a:endParaRPr lang="en-US" dirty="0"/>
          </a:p>
        </p:txBody>
      </p:sp>
      <p:pic>
        <p:nvPicPr>
          <p:cNvPr id="13" name="Wordmark"/>
          <p:cNvPicPr>
            <a:picLocks noChangeAspect="1"/>
          </p:cNvPicPr>
          <p:nvPr userDrawn="1"/>
        </p:nvPicPr>
        <p:blipFill>
          <a:blip r:embed="rId4">
            <a:extLst>
              <a:ext uri="{96DAC541-7B7A-43D3-8B79-37D633B846F1}">
                <asvg:svgBlip xmlns:asvg="http://schemas.microsoft.com/office/drawing/2016/SVG/main" r:embed="rId5"/>
              </a:ext>
            </a:extLst>
          </a:blip>
          <a:srcRect/>
          <a:stretch/>
        </p:blipFill>
        <p:spPr>
          <a:xfrm>
            <a:off x="762001" y="6065328"/>
            <a:ext cx="2277156" cy="333440"/>
          </a:xfrm>
          <a:prstGeom prst="rect">
            <a:avLst/>
          </a:prstGeom>
          <a:noFill/>
          <a:ln>
            <a:noFill/>
          </a:ln>
        </p:spPr>
      </p:pic>
      <p:sp>
        <p:nvSpPr>
          <p:cNvPr id="3" name="Content"/>
          <p:cNvSpPr>
            <a:spLocks noGrp="1"/>
          </p:cNvSpPr>
          <p:nvPr>
            <p:ph type="body" idx="1"/>
          </p:nvPr>
        </p:nvSpPr>
        <p:spPr>
          <a:xfrm>
            <a:off x="762000" y="2057400"/>
            <a:ext cx="10668001" cy="3657600"/>
          </a:xfrm>
          <a:prstGeom prst="rect">
            <a:avLst/>
          </a:prstGeom>
        </p:spPr>
        <p:txBody>
          <a:bodyPr vert="horz" lIns="0" tIns="0" rIns="0" bIns="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 name="Title"/>
          <p:cNvSpPr>
            <a:spLocks noGrp="1"/>
          </p:cNvSpPr>
          <p:nvPr>
            <p:ph type="title"/>
          </p:nvPr>
        </p:nvSpPr>
        <p:spPr>
          <a:xfrm>
            <a:off x="762000" y="685800"/>
            <a:ext cx="10668001" cy="685800"/>
          </a:xfrm>
          <a:prstGeom prst="rect">
            <a:avLst/>
          </a:prstGeom>
        </p:spPr>
        <p:txBody>
          <a:bodyPr vert="horz" lIns="0" tIns="0" rIns="0" bIns="0" rtlCol="0" anchor="b">
            <a:normAutofit/>
          </a:bodyPr>
          <a:lstStyle/>
          <a:p>
            <a:r>
              <a:rPr lang="en-US" dirty="0"/>
              <a:t>Slide title</a:t>
            </a:r>
          </a:p>
        </p:txBody>
      </p:sp>
      <p:pic>
        <p:nvPicPr>
          <p:cNvPr id="12" name="Grounding Bars"/>
          <p:cNvPicPr>
            <a:picLocks noChangeAspect="1"/>
          </p:cNvPicPr>
          <p:nvPr userDrawn="1"/>
        </p:nvPicPr>
        <p:blipFill>
          <a:blip r:embed="rId6">
            <a:extLst>
              <a:ext uri="{28A0092B-C50C-407E-A947-70E740481C1C}">
                <a14:useLocalDpi xmlns:a14="http://schemas.microsoft.com/office/drawing/2010/main" val="0"/>
              </a:ext>
            </a:extLst>
          </a:blip>
          <a:stretch>
            <a:fillRect/>
          </a:stretch>
        </p:blipFill>
        <p:spPr>
          <a:xfrm>
            <a:off x="762000" y="-1"/>
            <a:ext cx="1014376" cy="457201"/>
          </a:xfrm>
          <a:prstGeom prst="rect">
            <a:avLst/>
          </a:prstGeom>
          <a:noFill/>
          <a:ln>
            <a:noFill/>
          </a:ln>
        </p:spPr>
      </p:pic>
    </p:spTree>
    <p:extLst>
      <p:ext uri="{BB962C8B-B14F-4D97-AF65-F5344CB8AC3E}">
        <p14:creationId xmlns:p14="http://schemas.microsoft.com/office/powerpoint/2010/main" val="487438606"/>
      </p:ext>
    </p:extLst>
  </p:cSld>
  <p:clrMap bg1="lt1" tx1="dk1" bg2="lt2" tx2="dk2" accent1="accent1" accent2="accent2" accent3="accent3" accent4="accent4" accent5="accent5" accent6="accent6" hlink="hlink" folHlink="folHlink"/>
  <p:sldLayoutIdLst>
    <p:sldLayoutId id="2147483650" r:id="rId1"/>
    <p:sldLayoutId id="2147483659" r:id="rId2"/>
  </p:sldLayoutIdLst>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hf hdr="0" dt="0"/>
  <p:txStyles>
    <p:titleStyle>
      <a:lvl1pPr algn="l" defTabSz="685800" rtl="0" eaLnBrk="1" latinLnBrk="0" hangingPunct="1">
        <a:lnSpc>
          <a:spcPct val="100000"/>
        </a:lnSpc>
        <a:spcBef>
          <a:spcPct val="0"/>
        </a:spcBef>
        <a:buNone/>
        <a:defRPr sz="4400" b="1" kern="1200">
          <a:solidFill>
            <a:srgbClr val="5E0009"/>
          </a:solidFill>
          <a:latin typeface="Georgia" charset="0"/>
          <a:ea typeface="Georgia" charset="0"/>
          <a:cs typeface="Georgia" charset="0"/>
        </a:defRPr>
      </a:lvl1pPr>
    </p:titleStyle>
    <p:bodyStyle>
      <a:lvl1pPr marL="171450" indent="-171450" algn="l" defTabSz="685800" rtl="0" eaLnBrk="1" latinLnBrk="0" hangingPunct="1">
        <a:lnSpc>
          <a:spcPct val="120000"/>
        </a:lnSpc>
        <a:spcBef>
          <a:spcPts val="750"/>
        </a:spcBef>
        <a:buFont typeface="Arial"/>
        <a:buChar char="•"/>
        <a:defRPr sz="2800" kern="1200">
          <a:solidFill>
            <a:srgbClr val="425563"/>
          </a:solidFill>
          <a:latin typeface="Arial" charset="0"/>
          <a:ea typeface="Arial" charset="0"/>
          <a:cs typeface="Arial" charset="0"/>
        </a:defRPr>
      </a:lvl1pPr>
      <a:lvl2pPr marL="514350" indent="-171450" algn="l" defTabSz="685800" rtl="0" eaLnBrk="1" latinLnBrk="0" hangingPunct="1">
        <a:lnSpc>
          <a:spcPct val="120000"/>
        </a:lnSpc>
        <a:spcBef>
          <a:spcPts val="375"/>
        </a:spcBef>
        <a:buFont typeface="Arial"/>
        <a:buChar char="•"/>
        <a:defRPr sz="2400" kern="1200">
          <a:solidFill>
            <a:srgbClr val="425563"/>
          </a:solidFill>
          <a:latin typeface="Arial" charset="0"/>
          <a:ea typeface="Arial" charset="0"/>
          <a:cs typeface="Arial" charset="0"/>
        </a:defRPr>
      </a:lvl2pPr>
      <a:lvl3pPr marL="857250" indent="-171450" algn="l" defTabSz="685800" rtl="0" eaLnBrk="1" latinLnBrk="0" hangingPunct="1">
        <a:lnSpc>
          <a:spcPct val="120000"/>
        </a:lnSpc>
        <a:spcBef>
          <a:spcPts val="375"/>
        </a:spcBef>
        <a:buFont typeface="Arial"/>
        <a:buChar char="•"/>
        <a:defRPr sz="2000" kern="1200">
          <a:solidFill>
            <a:srgbClr val="425563"/>
          </a:solidFill>
          <a:latin typeface="Arial" charset="0"/>
          <a:ea typeface="Arial" charset="0"/>
          <a:cs typeface="Arial" charset="0"/>
        </a:defRPr>
      </a:lvl3pPr>
      <a:lvl4pPr marL="1200150" indent="-171450" algn="l" defTabSz="685800" rtl="0" eaLnBrk="1" latinLnBrk="0" hangingPunct="1">
        <a:lnSpc>
          <a:spcPct val="120000"/>
        </a:lnSpc>
        <a:spcBef>
          <a:spcPts val="375"/>
        </a:spcBef>
        <a:buFont typeface="Arial"/>
        <a:buChar char="•"/>
        <a:defRPr sz="1800" kern="1200">
          <a:solidFill>
            <a:srgbClr val="425563"/>
          </a:solidFill>
          <a:latin typeface="Arial" charset="0"/>
          <a:ea typeface="Arial" charset="0"/>
          <a:cs typeface="Arial" charset="0"/>
        </a:defRPr>
      </a:lvl4pPr>
      <a:lvl5pPr marL="1543050" indent="-171450" algn="l" defTabSz="685800" rtl="0" eaLnBrk="1" latinLnBrk="0" hangingPunct="1">
        <a:lnSpc>
          <a:spcPct val="120000"/>
        </a:lnSpc>
        <a:spcBef>
          <a:spcPts val="375"/>
        </a:spcBef>
        <a:buFont typeface="Arial"/>
        <a:buChar char="•"/>
        <a:defRPr sz="1800" kern="1200">
          <a:solidFill>
            <a:srgbClr val="425563"/>
          </a:solidFill>
          <a:latin typeface="Arial" charset="0"/>
          <a:ea typeface="Arial" charset="0"/>
          <a:cs typeface="Arial" charset="0"/>
        </a:defRPr>
      </a:lvl5pPr>
      <a:lvl6pPr marL="1885950" indent="-171450" algn="l" defTabSz="685800" rtl="0" eaLnBrk="1" latinLnBrk="0" hangingPunct="1">
        <a:lnSpc>
          <a:spcPct val="90000"/>
        </a:lnSpc>
        <a:spcBef>
          <a:spcPts val="375"/>
        </a:spcBef>
        <a:buFont typeface="Arial"/>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extLst>
    <p:ext uri="{27BBF7A9-308A-43DC-89C8-2F10F3537804}">
      <p15:sldGuideLst xmlns:p15="http://schemas.microsoft.com/office/powerpoint/2012/main">
        <p15:guide id="3" orient="horz" pos="144" userDrawn="1">
          <p15:clr>
            <a:srgbClr val="F26B43"/>
          </p15:clr>
        </p15:guide>
        <p15:guide id="4" orient="horz" pos="4176" userDrawn="1">
          <p15:clr>
            <a:srgbClr val="F26B43"/>
          </p15:clr>
        </p15:guide>
        <p15:guide id="7" orient="horz" pos="432" userDrawn="1">
          <p15:clr>
            <a:srgbClr val="F26B43"/>
          </p15:clr>
        </p15:guide>
        <p15:guide id="9" orient="horz" pos="4032" userDrawn="1">
          <p15:clr>
            <a:srgbClr val="F26B43"/>
          </p15:clr>
        </p15:guide>
        <p15:guide id="10" orient="horz" pos="3816" userDrawn="1">
          <p15:clr>
            <a:srgbClr val="F26B43"/>
          </p15:clr>
        </p15:guide>
        <p15:guide id="11" orient="horz" pos="3600" userDrawn="1">
          <p15:clr>
            <a:srgbClr val="F26B43"/>
          </p15:clr>
        </p15:guide>
        <p15:guide id="13" orient="horz" pos="936" userDrawn="1">
          <p15:clr>
            <a:srgbClr val="F26B43"/>
          </p15:clr>
        </p15:guide>
        <p15:guide id="14" orient="horz" pos="288" userDrawn="1">
          <p15:clr>
            <a:srgbClr val="F26B43"/>
          </p15:clr>
        </p15:guide>
        <p15:guide id="15" orient="horz" pos="1296" userDrawn="1">
          <p15:clr>
            <a:srgbClr val="F26B43"/>
          </p15:clr>
        </p15:guide>
        <p15:guide id="38" pos="3744" userDrawn="1">
          <p15:clr>
            <a:srgbClr val="F26B43"/>
          </p15:clr>
        </p15:guide>
        <p15:guide id="50" pos="3936" userDrawn="1">
          <p15:clr>
            <a:srgbClr val="F26B43"/>
          </p15:clr>
        </p15:guide>
        <p15:guide id="51" orient="horz" pos="864" userDrawn="1">
          <p15:clr>
            <a:srgbClr val="F26B43"/>
          </p15:clr>
        </p15:guide>
        <p15:guide id="53" pos="3360" userDrawn="1">
          <p15:clr>
            <a:srgbClr val="F26B43"/>
          </p15:clr>
        </p15:guide>
        <p15:guide id="54" pos="3168" userDrawn="1">
          <p15:clr>
            <a:srgbClr val="F26B43"/>
          </p15:clr>
        </p15:guide>
        <p15:guide id="55" pos="2784" userDrawn="1">
          <p15:clr>
            <a:srgbClr val="F26B43"/>
          </p15:clr>
        </p15:guide>
        <p15:guide id="56" pos="2592" userDrawn="1">
          <p15:clr>
            <a:srgbClr val="F26B43"/>
          </p15:clr>
        </p15:guide>
        <p15:guide id="57" pos="2208" userDrawn="1">
          <p15:clr>
            <a:srgbClr val="F26B43"/>
          </p15:clr>
        </p15:guide>
        <p15:guide id="58" pos="2016" userDrawn="1">
          <p15:clr>
            <a:srgbClr val="F26B43"/>
          </p15:clr>
        </p15:guide>
        <p15:guide id="59" pos="1632" userDrawn="1">
          <p15:clr>
            <a:srgbClr val="F26B43"/>
          </p15:clr>
        </p15:guide>
        <p15:guide id="60" pos="1440" userDrawn="1">
          <p15:clr>
            <a:srgbClr val="F26B43"/>
          </p15:clr>
        </p15:guide>
        <p15:guide id="61" pos="1056" userDrawn="1">
          <p15:clr>
            <a:srgbClr val="F26B43"/>
          </p15:clr>
        </p15:guide>
        <p15:guide id="62" pos="864" userDrawn="1">
          <p15:clr>
            <a:srgbClr val="F26B43"/>
          </p15:clr>
        </p15:guide>
        <p15:guide id="63" pos="480" userDrawn="1">
          <p15:clr>
            <a:srgbClr val="F26B43"/>
          </p15:clr>
        </p15:guide>
        <p15:guide id="64" pos="288" userDrawn="1">
          <p15:clr>
            <a:srgbClr val="F26B43"/>
          </p15:clr>
        </p15:guide>
        <p15:guide id="65" pos="4320" userDrawn="1">
          <p15:clr>
            <a:srgbClr val="F26B43"/>
          </p15:clr>
        </p15:guide>
        <p15:guide id="66" pos="4512" userDrawn="1">
          <p15:clr>
            <a:srgbClr val="F26B43"/>
          </p15:clr>
        </p15:guide>
        <p15:guide id="67" pos="4896" userDrawn="1">
          <p15:clr>
            <a:srgbClr val="F26B43"/>
          </p15:clr>
        </p15:guide>
        <p15:guide id="68" pos="5088" userDrawn="1">
          <p15:clr>
            <a:srgbClr val="F26B43"/>
          </p15:clr>
        </p15:guide>
        <p15:guide id="69" pos="5472" userDrawn="1">
          <p15:clr>
            <a:srgbClr val="F26B43"/>
          </p15:clr>
        </p15:guide>
        <p15:guide id="70" pos="5664" userDrawn="1">
          <p15:clr>
            <a:srgbClr val="F26B43"/>
          </p15:clr>
        </p15:guide>
        <p15:guide id="71" pos="6048" userDrawn="1">
          <p15:clr>
            <a:srgbClr val="F26B43"/>
          </p15:clr>
        </p15:guide>
        <p15:guide id="72" pos="6240" userDrawn="1">
          <p15:clr>
            <a:srgbClr val="F26B43"/>
          </p15:clr>
        </p15:guide>
        <p15:guide id="73" pos="6624" userDrawn="1">
          <p15:clr>
            <a:srgbClr val="F26B43"/>
          </p15:clr>
        </p15:guide>
        <p15:guide id="74" pos="6816" userDrawn="1">
          <p15:clr>
            <a:srgbClr val="F26B43"/>
          </p15:clr>
        </p15:guide>
        <p15:guide id="75" pos="7200" userDrawn="1">
          <p15:clr>
            <a:srgbClr val="F26B43"/>
          </p15:clr>
        </p15:guide>
        <p15:guide id="76" pos="7392" userDrawn="1">
          <p15:clr>
            <a:srgbClr val="F26B43"/>
          </p15:clr>
        </p15:guide>
        <p15:guide id="77" orient="horz" pos="1152" userDrawn="1">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hyperlink" Target="https://www.missouristate.edu/Policy/Op1-02-11-title-ix-sexual-harassment-grievance-procedure.htm" TargetMode="Externa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hyperlink" Target="https://missouristate.teamdynamix.com/TDClient/1931/Portal/KB/ArticleDet?ID=100951" TargetMode="Externa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4"/>
          </p:nvPr>
        </p:nvSpPr>
        <p:spPr/>
        <p:txBody>
          <a:bodyPr/>
          <a:lstStyle/>
          <a:p>
            <a:r>
              <a:rPr lang="en-US" dirty="0"/>
              <a:t>Spring 2022</a:t>
            </a:r>
          </a:p>
        </p:txBody>
      </p:sp>
      <p:sp>
        <p:nvSpPr>
          <p:cNvPr id="3" name="Text Placeholder 2"/>
          <p:cNvSpPr>
            <a:spLocks noGrp="1"/>
          </p:cNvSpPr>
          <p:nvPr>
            <p:ph type="body" sz="quarter" idx="12"/>
          </p:nvPr>
        </p:nvSpPr>
        <p:spPr/>
        <p:txBody>
          <a:bodyPr>
            <a:normAutofit fontScale="70000" lnSpcReduction="20000"/>
          </a:bodyPr>
          <a:lstStyle/>
          <a:p>
            <a:r>
              <a:rPr lang="en-US" dirty="0">
                <a:hlinkClick r:id="rId2"/>
              </a:rPr>
              <a:t>https://www.missouristate.edu/Policy/Op1-02-11-title-ix-sexual-harassment-grievance-procedure.htm</a:t>
            </a:r>
            <a:endParaRPr lang="en-US" dirty="0"/>
          </a:p>
          <a:p>
            <a:endParaRPr lang="en-US" dirty="0"/>
          </a:p>
        </p:txBody>
      </p:sp>
      <p:sp>
        <p:nvSpPr>
          <p:cNvPr id="4" name="Title 3"/>
          <p:cNvSpPr>
            <a:spLocks noGrp="1"/>
          </p:cNvSpPr>
          <p:nvPr>
            <p:ph type="title"/>
          </p:nvPr>
        </p:nvSpPr>
        <p:spPr/>
        <p:txBody>
          <a:bodyPr>
            <a:noAutofit/>
          </a:bodyPr>
          <a:lstStyle/>
          <a:p>
            <a:r>
              <a:rPr lang="en-US" sz="4400" dirty="0"/>
              <a:t>Title IX –Decision Maker Specific Training</a:t>
            </a:r>
          </a:p>
        </p:txBody>
      </p:sp>
      <p:sp>
        <p:nvSpPr>
          <p:cNvPr id="5" name="Text Placeholder 4"/>
          <p:cNvSpPr>
            <a:spLocks noGrp="1"/>
          </p:cNvSpPr>
          <p:nvPr>
            <p:ph type="body" sz="quarter" idx="15"/>
          </p:nvPr>
        </p:nvSpPr>
        <p:spPr/>
        <p:txBody>
          <a:bodyPr/>
          <a:lstStyle/>
          <a:p>
            <a:r>
              <a:rPr lang="en-US" dirty="0"/>
              <a:t>Required Training</a:t>
            </a:r>
          </a:p>
        </p:txBody>
      </p:sp>
    </p:spTree>
    <p:extLst>
      <p:ext uri="{BB962C8B-B14F-4D97-AF65-F5344CB8AC3E}">
        <p14:creationId xmlns:p14="http://schemas.microsoft.com/office/powerpoint/2010/main" val="3756454133"/>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26570FB9-001B-4B24-AE98-AD3C7678E52B}"/>
              </a:ext>
            </a:extLst>
          </p:cNvPr>
          <p:cNvSpPr>
            <a:spLocks noGrp="1"/>
          </p:cNvSpPr>
          <p:nvPr>
            <p:ph type="sldNum" sz="quarter" idx="12"/>
          </p:nvPr>
        </p:nvSpPr>
        <p:spPr/>
        <p:txBody>
          <a:bodyPr/>
          <a:lstStyle/>
          <a:p>
            <a:fld id="{DCFE8AC6-424E-904F-AE4A-648F5E9D72F5}" type="slidenum">
              <a:rPr lang="en-US" smtClean="0"/>
              <a:pPr/>
              <a:t>10</a:t>
            </a:fld>
            <a:endParaRPr lang="en-US" dirty="0"/>
          </a:p>
        </p:txBody>
      </p:sp>
      <p:sp>
        <p:nvSpPr>
          <p:cNvPr id="3" name="Footer Placeholder 2">
            <a:extLst>
              <a:ext uri="{FF2B5EF4-FFF2-40B4-BE49-F238E27FC236}">
                <a16:creationId xmlns:a16="http://schemas.microsoft.com/office/drawing/2014/main" id="{69BAB800-F77C-4F46-9FEF-C7438090B247}"/>
              </a:ext>
            </a:extLst>
          </p:cNvPr>
          <p:cNvSpPr>
            <a:spLocks noGrp="1"/>
          </p:cNvSpPr>
          <p:nvPr>
            <p:ph type="ftr" sz="quarter" idx="15"/>
          </p:nvPr>
        </p:nvSpPr>
        <p:spPr/>
        <p:txBody>
          <a:bodyPr/>
          <a:lstStyle/>
          <a:p>
            <a:endParaRPr lang="en-US" dirty="0"/>
          </a:p>
        </p:txBody>
      </p:sp>
      <p:sp>
        <p:nvSpPr>
          <p:cNvPr id="4" name="Content Placeholder 3">
            <a:extLst>
              <a:ext uri="{FF2B5EF4-FFF2-40B4-BE49-F238E27FC236}">
                <a16:creationId xmlns:a16="http://schemas.microsoft.com/office/drawing/2014/main" id="{F288AC94-5BAB-45F8-ABC3-20B1B6052CAB}"/>
              </a:ext>
            </a:extLst>
          </p:cNvPr>
          <p:cNvSpPr>
            <a:spLocks noGrp="1"/>
          </p:cNvSpPr>
          <p:nvPr>
            <p:ph idx="1"/>
          </p:nvPr>
        </p:nvSpPr>
        <p:spPr/>
        <p:txBody>
          <a:bodyPr>
            <a:normAutofit/>
          </a:bodyPr>
          <a:lstStyle/>
          <a:p>
            <a:pPr marL="0" indent="0" algn="just">
              <a:buNone/>
            </a:pPr>
            <a:r>
              <a:rPr lang="en-US" dirty="0"/>
              <a:t>Title IX Coordinator, Title IX Investigator and any Decision Makers cannot:</a:t>
            </a:r>
          </a:p>
          <a:p>
            <a:pPr algn="just"/>
            <a:r>
              <a:rPr lang="en-US" dirty="0"/>
              <a:t>Pass judgment on the allegations presented by either party or witnesses; or</a:t>
            </a:r>
          </a:p>
          <a:p>
            <a:pPr algn="just"/>
            <a:r>
              <a:rPr lang="en-US" dirty="0"/>
              <a:t>Jump to any conclusions without a full investigation / review of the relevant facts from all parties involved.  </a:t>
            </a:r>
          </a:p>
        </p:txBody>
      </p:sp>
      <p:sp>
        <p:nvSpPr>
          <p:cNvPr id="5" name="Text Placeholder 4">
            <a:extLst>
              <a:ext uri="{FF2B5EF4-FFF2-40B4-BE49-F238E27FC236}">
                <a16:creationId xmlns:a16="http://schemas.microsoft.com/office/drawing/2014/main" id="{699A3F50-461C-4DD0-99BC-47E7A4ECA96A}"/>
              </a:ext>
            </a:extLst>
          </p:cNvPr>
          <p:cNvSpPr>
            <a:spLocks noGrp="1"/>
          </p:cNvSpPr>
          <p:nvPr>
            <p:ph type="body" sz="quarter" idx="14"/>
          </p:nvPr>
        </p:nvSpPr>
        <p:spPr/>
        <p:txBody>
          <a:bodyPr/>
          <a:lstStyle/>
          <a:p>
            <a:endParaRPr lang="en-US" dirty="0"/>
          </a:p>
        </p:txBody>
      </p:sp>
      <p:sp>
        <p:nvSpPr>
          <p:cNvPr id="6" name="Title 5">
            <a:extLst>
              <a:ext uri="{FF2B5EF4-FFF2-40B4-BE49-F238E27FC236}">
                <a16:creationId xmlns:a16="http://schemas.microsoft.com/office/drawing/2014/main" id="{3252E3FB-8ECE-4F82-B335-0F734A0EE2C4}"/>
              </a:ext>
            </a:extLst>
          </p:cNvPr>
          <p:cNvSpPr>
            <a:spLocks noGrp="1"/>
          </p:cNvSpPr>
          <p:nvPr>
            <p:ph type="title"/>
          </p:nvPr>
        </p:nvSpPr>
        <p:spPr/>
        <p:txBody>
          <a:bodyPr>
            <a:normAutofit/>
          </a:bodyPr>
          <a:lstStyle/>
          <a:p>
            <a:r>
              <a:rPr lang="en-US" sz="3100" dirty="0"/>
              <a:t>Avoid Prejudgment of the Facts at Issue</a:t>
            </a:r>
            <a:endParaRPr lang="en-US" dirty="0"/>
          </a:p>
        </p:txBody>
      </p:sp>
    </p:spTree>
    <p:extLst>
      <p:ext uri="{BB962C8B-B14F-4D97-AF65-F5344CB8AC3E}">
        <p14:creationId xmlns:p14="http://schemas.microsoft.com/office/powerpoint/2010/main" val="238824512"/>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26570FB9-001B-4B24-AE98-AD3C7678E52B}"/>
              </a:ext>
            </a:extLst>
          </p:cNvPr>
          <p:cNvSpPr>
            <a:spLocks noGrp="1"/>
          </p:cNvSpPr>
          <p:nvPr>
            <p:ph type="sldNum" sz="quarter" idx="12"/>
          </p:nvPr>
        </p:nvSpPr>
        <p:spPr/>
        <p:txBody>
          <a:bodyPr/>
          <a:lstStyle/>
          <a:p>
            <a:fld id="{DCFE8AC6-424E-904F-AE4A-648F5E9D72F5}" type="slidenum">
              <a:rPr lang="en-US" smtClean="0"/>
              <a:pPr/>
              <a:t>11</a:t>
            </a:fld>
            <a:endParaRPr lang="en-US" dirty="0"/>
          </a:p>
        </p:txBody>
      </p:sp>
      <p:sp>
        <p:nvSpPr>
          <p:cNvPr id="3" name="Footer Placeholder 2">
            <a:extLst>
              <a:ext uri="{FF2B5EF4-FFF2-40B4-BE49-F238E27FC236}">
                <a16:creationId xmlns:a16="http://schemas.microsoft.com/office/drawing/2014/main" id="{69BAB800-F77C-4F46-9FEF-C7438090B247}"/>
              </a:ext>
            </a:extLst>
          </p:cNvPr>
          <p:cNvSpPr>
            <a:spLocks noGrp="1"/>
          </p:cNvSpPr>
          <p:nvPr>
            <p:ph type="ftr" sz="quarter" idx="15"/>
          </p:nvPr>
        </p:nvSpPr>
        <p:spPr/>
        <p:txBody>
          <a:bodyPr/>
          <a:lstStyle/>
          <a:p>
            <a:endParaRPr lang="en-US" dirty="0"/>
          </a:p>
        </p:txBody>
      </p:sp>
      <p:sp>
        <p:nvSpPr>
          <p:cNvPr id="4" name="Content Placeholder 3">
            <a:extLst>
              <a:ext uri="{FF2B5EF4-FFF2-40B4-BE49-F238E27FC236}">
                <a16:creationId xmlns:a16="http://schemas.microsoft.com/office/drawing/2014/main" id="{F288AC94-5BAB-45F8-ABC3-20B1B6052CAB}"/>
              </a:ext>
            </a:extLst>
          </p:cNvPr>
          <p:cNvSpPr>
            <a:spLocks noGrp="1"/>
          </p:cNvSpPr>
          <p:nvPr>
            <p:ph idx="1"/>
          </p:nvPr>
        </p:nvSpPr>
        <p:spPr/>
        <p:txBody>
          <a:bodyPr>
            <a:normAutofit/>
          </a:bodyPr>
          <a:lstStyle/>
          <a:p>
            <a:pPr marL="0" indent="0" algn="just">
              <a:buNone/>
            </a:pPr>
            <a:r>
              <a:rPr lang="en-US" dirty="0"/>
              <a:t>It would </a:t>
            </a:r>
            <a:r>
              <a:rPr lang="en-US" u="sng" dirty="0"/>
              <a:t>not</a:t>
            </a:r>
            <a:r>
              <a:rPr lang="en-US" dirty="0"/>
              <a:t> be avoiding prejudgment of the facts at issue if:</a:t>
            </a:r>
          </a:p>
          <a:p>
            <a:pPr marL="0" indent="0" algn="just">
              <a:buNone/>
            </a:pPr>
            <a:r>
              <a:rPr lang="en-US" dirty="0"/>
              <a:t>A Complainant reports allegations of sexual harassment to a Title IX Coordinator.  After the Coordinator hears the Complainant’s allegations, the Coordinator presumptively decides the allegations are false and the Complainant is uncredible.  From solely the Complainant’s reports, the Title IX Coordinator also forms a preconceived notion that the Respondent will be credible.  </a:t>
            </a:r>
          </a:p>
        </p:txBody>
      </p:sp>
      <p:sp>
        <p:nvSpPr>
          <p:cNvPr id="5" name="Text Placeholder 4">
            <a:extLst>
              <a:ext uri="{FF2B5EF4-FFF2-40B4-BE49-F238E27FC236}">
                <a16:creationId xmlns:a16="http://schemas.microsoft.com/office/drawing/2014/main" id="{699A3F50-461C-4DD0-99BC-47E7A4ECA96A}"/>
              </a:ext>
            </a:extLst>
          </p:cNvPr>
          <p:cNvSpPr>
            <a:spLocks noGrp="1"/>
          </p:cNvSpPr>
          <p:nvPr>
            <p:ph type="body" sz="quarter" idx="14"/>
          </p:nvPr>
        </p:nvSpPr>
        <p:spPr/>
        <p:txBody>
          <a:bodyPr/>
          <a:lstStyle/>
          <a:p>
            <a:endParaRPr lang="en-US" dirty="0"/>
          </a:p>
        </p:txBody>
      </p:sp>
      <p:sp>
        <p:nvSpPr>
          <p:cNvPr id="6" name="Title 5">
            <a:extLst>
              <a:ext uri="{FF2B5EF4-FFF2-40B4-BE49-F238E27FC236}">
                <a16:creationId xmlns:a16="http://schemas.microsoft.com/office/drawing/2014/main" id="{3252E3FB-8ECE-4F82-B335-0F734A0EE2C4}"/>
              </a:ext>
            </a:extLst>
          </p:cNvPr>
          <p:cNvSpPr>
            <a:spLocks noGrp="1"/>
          </p:cNvSpPr>
          <p:nvPr>
            <p:ph type="title"/>
          </p:nvPr>
        </p:nvSpPr>
        <p:spPr/>
        <p:txBody>
          <a:bodyPr>
            <a:normAutofit/>
          </a:bodyPr>
          <a:lstStyle/>
          <a:p>
            <a:r>
              <a:rPr lang="en-US" sz="3100" dirty="0"/>
              <a:t>Avoid Prejudgment of the Facts at Issue</a:t>
            </a:r>
            <a:endParaRPr lang="en-US" dirty="0"/>
          </a:p>
        </p:txBody>
      </p:sp>
    </p:spTree>
    <p:extLst>
      <p:ext uri="{BB962C8B-B14F-4D97-AF65-F5344CB8AC3E}">
        <p14:creationId xmlns:p14="http://schemas.microsoft.com/office/powerpoint/2010/main" val="654339950"/>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26570FB9-001B-4B24-AE98-AD3C7678E52B}"/>
              </a:ext>
            </a:extLst>
          </p:cNvPr>
          <p:cNvSpPr>
            <a:spLocks noGrp="1"/>
          </p:cNvSpPr>
          <p:nvPr>
            <p:ph type="sldNum" sz="quarter" idx="12"/>
          </p:nvPr>
        </p:nvSpPr>
        <p:spPr/>
        <p:txBody>
          <a:bodyPr/>
          <a:lstStyle/>
          <a:p>
            <a:fld id="{DCFE8AC6-424E-904F-AE4A-648F5E9D72F5}" type="slidenum">
              <a:rPr lang="en-US" smtClean="0"/>
              <a:pPr/>
              <a:t>12</a:t>
            </a:fld>
            <a:endParaRPr lang="en-US" dirty="0"/>
          </a:p>
        </p:txBody>
      </p:sp>
      <p:sp>
        <p:nvSpPr>
          <p:cNvPr id="3" name="Footer Placeholder 2">
            <a:extLst>
              <a:ext uri="{FF2B5EF4-FFF2-40B4-BE49-F238E27FC236}">
                <a16:creationId xmlns:a16="http://schemas.microsoft.com/office/drawing/2014/main" id="{69BAB800-F77C-4F46-9FEF-C7438090B247}"/>
              </a:ext>
            </a:extLst>
          </p:cNvPr>
          <p:cNvSpPr>
            <a:spLocks noGrp="1"/>
          </p:cNvSpPr>
          <p:nvPr>
            <p:ph type="ftr" sz="quarter" idx="15"/>
          </p:nvPr>
        </p:nvSpPr>
        <p:spPr/>
        <p:txBody>
          <a:bodyPr/>
          <a:lstStyle/>
          <a:p>
            <a:endParaRPr lang="en-US" dirty="0"/>
          </a:p>
        </p:txBody>
      </p:sp>
      <p:sp>
        <p:nvSpPr>
          <p:cNvPr id="4" name="Content Placeholder 3">
            <a:extLst>
              <a:ext uri="{FF2B5EF4-FFF2-40B4-BE49-F238E27FC236}">
                <a16:creationId xmlns:a16="http://schemas.microsoft.com/office/drawing/2014/main" id="{F288AC94-5BAB-45F8-ABC3-20B1B6052CAB}"/>
              </a:ext>
            </a:extLst>
          </p:cNvPr>
          <p:cNvSpPr>
            <a:spLocks noGrp="1"/>
          </p:cNvSpPr>
          <p:nvPr>
            <p:ph idx="1"/>
          </p:nvPr>
        </p:nvSpPr>
        <p:spPr/>
        <p:txBody>
          <a:bodyPr>
            <a:normAutofit fontScale="92500" lnSpcReduction="10000"/>
          </a:bodyPr>
          <a:lstStyle/>
          <a:p>
            <a:pPr marL="0" indent="0" algn="just">
              <a:buNone/>
            </a:pPr>
            <a:r>
              <a:rPr lang="en-US" dirty="0"/>
              <a:t>It would </a:t>
            </a:r>
            <a:r>
              <a:rPr lang="en-US" u="sng" dirty="0"/>
              <a:t>not</a:t>
            </a:r>
            <a:r>
              <a:rPr lang="en-US" dirty="0"/>
              <a:t> be avoiding prejudgment of the facts at issue if:</a:t>
            </a:r>
          </a:p>
          <a:p>
            <a:pPr marL="0" indent="0" algn="just">
              <a:buNone/>
            </a:pPr>
            <a:r>
              <a:rPr lang="en-US" dirty="0"/>
              <a:t>The Title IX Investigator meets with both parties, and after the initial interviews, the Investigator concludes that the Respondent is believable, and the Complainant is not.  The Investigator relies on a “gut-feeling” about the situation and it reminds him of a prior case where a Respondent was found not-responsible.  Based on this alone, he decides there is no need to conduct further fact-finding or interview any additional witnesses identified by the parties.  </a:t>
            </a:r>
          </a:p>
        </p:txBody>
      </p:sp>
      <p:sp>
        <p:nvSpPr>
          <p:cNvPr id="5" name="Text Placeholder 4">
            <a:extLst>
              <a:ext uri="{FF2B5EF4-FFF2-40B4-BE49-F238E27FC236}">
                <a16:creationId xmlns:a16="http://schemas.microsoft.com/office/drawing/2014/main" id="{699A3F50-461C-4DD0-99BC-47E7A4ECA96A}"/>
              </a:ext>
            </a:extLst>
          </p:cNvPr>
          <p:cNvSpPr>
            <a:spLocks noGrp="1"/>
          </p:cNvSpPr>
          <p:nvPr>
            <p:ph type="body" sz="quarter" idx="14"/>
          </p:nvPr>
        </p:nvSpPr>
        <p:spPr/>
        <p:txBody>
          <a:bodyPr/>
          <a:lstStyle/>
          <a:p>
            <a:endParaRPr lang="en-US" dirty="0"/>
          </a:p>
        </p:txBody>
      </p:sp>
      <p:sp>
        <p:nvSpPr>
          <p:cNvPr id="6" name="Title 5">
            <a:extLst>
              <a:ext uri="{FF2B5EF4-FFF2-40B4-BE49-F238E27FC236}">
                <a16:creationId xmlns:a16="http://schemas.microsoft.com/office/drawing/2014/main" id="{3252E3FB-8ECE-4F82-B335-0F734A0EE2C4}"/>
              </a:ext>
            </a:extLst>
          </p:cNvPr>
          <p:cNvSpPr>
            <a:spLocks noGrp="1"/>
          </p:cNvSpPr>
          <p:nvPr>
            <p:ph type="title"/>
          </p:nvPr>
        </p:nvSpPr>
        <p:spPr/>
        <p:txBody>
          <a:bodyPr>
            <a:normAutofit/>
          </a:bodyPr>
          <a:lstStyle/>
          <a:p>
            <a:r>
              <a:rPr lang="en-US" sz="3100" dirty="0"/>
              <a:t>Avoid Prejudgment of the Facts at Issue</a:t>
            </a:r>
            <a:endParaRPr lang="en-US" dirty="0"/>
          </a:p>
        </p:txBody>
      </p:sp>
    </p:spTree>
    <p:extLst>
      <p:ext uri="{BB962C8B-B14F-4D97-AF65-F5344CB8AC3E}">
        <p14:creationId xmlns:p14="http://schemas.microsoft.com/office/powerpoint/2010/main" val="3695202668"/>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26570FB9-001B-4B24-AE98-AD3C7678E52B}"/>
              </a:ext>
            </a:extLst>
          </p:cNvPr>
          <p:cNvSpPr>
            <a:spLocks noGrp="1"/>
          </p:cNvSpPr>
          <p:nvPr>
            <p:ph type="sldNum" sz="quarter" idx="12"/>
          </p:nvPr>
        </p:nvSpPr>
        <p:spPr/>
        <p:txBody>
          <a:bodyPr/>
          <a:lstStyle/>
          <a:p>
            <a:fld id="{DCFE8AC6-424E-904F-AE4A-648F5E9D72F5}" type="slidenum">
              <a:rPr lang="en-US" smtClean="0"/>
              <a:pPr/>
              <a:t>13</a:t>
            </a:fld>
            <a:endParaRPr lang="en-US" dirty="0"/>
          </a:p>
        </p:txBody>
      </p:sp>
      <p:sp>
        <p:nvSpPr>
          <p:cNvPr id="3" name="Footer Placeholder 2">
            <a:extLst>
              <a:ext uri="{FF2B5EF4-FFF2-40B4-BE49-F238E27FC236}">
                <a16:creationId xmlns:a16="http://schemas.microsoft.com/office/drawing/2014/main" id="{69BAB800-F77C-4F46-9FEF-C7438090B247}"/>
              </a:ext>
            </a:extLst>
          </p:cNvPr>
          <p:cNvSpPr>
            <a:spLocks noGrp="1"/>
          </p:cNvSpPr>
          <p:nvPr>
            <p:ph type="ftr" sz="quarter" idx="15"/>
          </p:nvPr>
        </p:nvSpPr>
        <p:spPr/>
        <p:txBody>
          <a:bodyPr/>
          <a:lstStyle/>
          <a:p>
            <a:endParaRPr lang="en-US" dirty="0"/>
          </a:p>
        </p:txBody>
      </p:sp>
      <p:sp>
        <p:nvSpPr>
          <p:cNvPr id="4" name="Content Placeholder 3">
            <a:extLst>
              <a:ext uri="{FF2B5EF4-FFF2-40B4-BE49-F238E27FC236}">
                <a16:creationId xmlns:a16="http://schemas.microsoft.com/office/drawing/2014/main" id="{F288AC94-5BAB-45F8-ABC3-20B1B6052CAB}"/>
              </a:ext>
            </a:extLst>
          </p:cNvPr>
          <p:cNvSpPr>
            <a:spLocks noGrp="1"/>
          </p:cNvSpPr>
          <p:nvPr>
            <p:ph idx="1"/>
          </p:nvPr>
        </p:nvSpPr>
        <p:spPr/>
        <p:txBody>
          <a:bodyPr>
            <a:normAutofit/>
          </a:bodyPr>
          <a:lstStyle/>
          <a:p>
            <a:pPr marL="0" indent="0" algn="just">
              <a:buNone/>
            </a:pPr>
            <a:r>
              <a:rPr lang="en-US" dirty="0"/>
              <a:t>Necessitates a broad prohibition of sex stereotypes</a:t>
            </a:r>
          </a:p>
          <a:p>
            <a:pPr marL="0" indent="0" algn="just">
              <a:buNone/>
            </a:pPr>
            <a:r>
              <a:rPr lang="en-US" dirty="0"/>
              <a:t>Decisions must be based on individualized facts, and not on stereotypical notions of what “men” and “women”, “Complainants” and “Respondents” do or not do.</a:t>
            </a:r>
          </a:p>
        </p:txBody>
      </p:sp>
      <p:sp>
        <p:nvSpPr>
          <p:cNvPr id="5" name="Text Placeholder 4">
            <a:extLst>
              <a:ext uri="{FF2B5EF4-FFF2-40B4-BE49-F238E27FC236}">
                <a16:creationId xmlns:a16="http://schemas.microsoft.com/office/drawing/2014/main" id="{699A3F50-461C-4DD0-99BC-47E7A4ECA96A}"/>
              </a:ext>
            </a:extLst>
          </p:cNvPr>
          <p:cNvSpPr>
            <a:spLocks noGrp="1"/>
          </p:cNvSpPr>
          <p:nvPr>
            <p:ph type="body" sz="quarter" idx="14"/>
          </p:nvPr>
        </p:nvSpPr>
        <p:spPr/>
        <p:txBody>
          <a:bodyPr/>
          <a:lstStyle/>
          <a:p>
            <a:r>
              <a:rPr lang="en-US" dirty="0"/>
              <a:t>85 Fr 30254</a:t>
            </a:r>
          </a:p>
        </p:txBody>
      </p:sp>
      <p:sp>
        <p:nvSpPr>
          <p:cNvPr id="6" name="Title 5">
            <a:extLst>
              <a:ext uri="{FF2B5EF4-FFF2-40B4-BE49-F238E27FC236}">
                <a16:creationId xmlns:a16="http://schemas.microsoft.com/office/drawing/2014/main" id="{3252E3FB-8ECE-4F82-B335-0F734A0EE2C4}"/>
              </a:ext>
            </a:extLst>
          </p:cNvPr>
          <p:cNvSpPr>
            <a:spLocks noGrp="1"/>
          </p:cNvSpPr>
          <p:nvPr>
            <p:ph type="title"/>
          </p:nvPr>
        </p:nvSpPr>
        <p:spPr/>
        <p:txBody>
          <a:bodyPr>
            <a:normAutofit/>
          </a:bodyPr>
          <a:lstStyle/>
          <a:p>
            <a:r>
              <a:rPr lang="en-US" sz="3100" dirty="0"/>
              <a:t>Avoid Prejudgment of the Facts at Issue</a:t>
            </a:r>
            <a:endParaRPr lang="en-US" dirty="0"/>
          </a:p>
        </p:txBody>
      </p:sp>
    </p:spTree>
    <p:extLst>
      <p:ext uri="{BB962C8B-B14F-4D97-AF65-F5344CB8AC3E}">
        <p14:creationId xmlns:p14="http://schemas.microsoft.com/office/powerpoint/2010/main" val="477902213"/>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26570FB9-001B-4B24-AE98-AD3C7678E52B}"/>
              </a:ext>
            </a:extLst>
          </p:cNvPr>
          <p:cNvSpPr>
            <a:spLocks noGrp="1"/>
          </p:cNvSpPr>
          <p:nvPr>
            <p:ph type="sldNum" sz="quarter" idx="12"/>
          </p:nvPr>
        </p:nvSpPr>
        <p:spPr/>
        <p:txBody>
          <a:bodyPr/>
          <a:lstStyle/>
          <a:p>
            <a:fld id="{DCFE8AC6-424E-904F-AE4A-648F5E9D72F5}" type="slidenum">
              <a:rPr lang="en-US" smtClean="0"/>
              <a:pPr/>
              <a:t>14</a:t>
            </a:fld>
            <a:endParaRPr lang="en-US" dirty="0"/>
          </a:p>
        </p:txBody>
      </p:sp>
      <p:sp>
        <p:nvSpPr>
          <p:cNvPr id="3" name="Footer Placeholder 2">
            <a:extLst>
              <a:ext uri="{FF2B5EF4-FFF2-40B4-BE49-F238E27FC236}">
                <a16:creationId xmlns:a16="http://schemas.microsoft.com/office/drawing/2014/main" id="{69BAB800-F77C-4F46-9FEF-C7438090B247}"/>
              </a:ext>
            </a:extLst>
          </p:cNvPr>
          <p:cNvSpPr>
            <a:spLocks noGrp="1"/>
          </p:cNvSpPr>
          <p:nvPr>
            <p:ph type="ftr" sz="quarter" idx="15"/>
          </p:nvPr>
        </p:nvSpPr>
        <p:spPr/>
        <p:txBody>
          <a:bodyPr/>
          <a:lstStyle/>
          <a:p>
            <a:endParaRPr lang="en-US" dirty="0"/>
          </a:p>
        </p:txBody>
      </p:sp>
      <p:sp>
        <p:nvSpPr>
          <p:cNvPr id="4" name="Content Placeholder 3">
            <a:extLst>
              <a:ext uri="{FF2B5EF4-FFF2-40B4-BE49-F238E27FC236}">
                <a16:creationId xmlns:a16="http://schemas.microsoft.com/office/drawing/2014/main" id="{F288AC94-5BAB-45F8-ABC3-20B1B6052CAB}"/>
              </a:ext>
            </a:extLst>
          </p:cNvPr>
          <p:cNvSpPr>
            <a:spLocks noGrp="1"/>
          </p:cNvSpPr>
          <p:nvPr>
            <p:ph idx="1"/>
          </p:nvPr>
        </p:nvSpPr>
        <p:spPr/>
        <p:txBody>
          <a:bodyPr>
            <a:normAutofit/>
          </a:bodyPr>
          <a:lstStyle/>
          <a:p>
            <a:pPr marL="0" indent="0" algn="just">
              <a:buNone/>
            </a:pPr>
            <a:r>
              <a:rPr lang="en-US" dirty="0"/>
              <a:t>Any and all stereotypes about men and women must be left behind (whether from past Title IX proceedings or personal experiences).</a:t>
            </a:r>
          </a:p>
          <a:p>
            <a:pPr marL="0" indent="0" algn="just">
              <a:buNone/>
            </a:pPr>
            <a:r>
              <a:rPr lang="en-US" dirty="0"/>
              <a:t>Approach each allegations with neutrality at the outset.</a:t>
            </a:r>
          </a:p>
          <a:p>
            <a:pPr marL="0" indent="0" algn="just">
              <a:buNone/>
            </a:pPr>
            <a:r>
              <a:rPr lang="en-US" dirty="0"/>
              <a:t>Treat both parties equally and provide an equal opportunity to present evidence, witnesses, and their versions of events.  </a:t>
            </a:r>
          </a:p>
        </p:txBody>
      </p:sp>
      <p:sp>
        <p:nvSpPr>
          <p:cNvPr id="5" name="Text Placeholder 4">
            <a:extLst>
              <a:ext uri="{FF2B5EF4-FFF2-40B4-BE49-F238E27FC236}">
                <a16:creationId xmlns:a16="http://schemas.microsoft.com/office/drawing/2014/main" id="{699A3F50-461C-4DD0-99BC-47E7A4ECA96A}"/>
              </a:ext>
            </a:extLst>
          </p:cNvPr>
          <p:cNvSpPr>
            <a:spLocks noGrp="1"/>
          </p:cNvSpPr>
          <p:nvPr>
            <p:ph type="body" sz="quarter" idx="14"/>
          </p:nvPr>
        </p:nvSpPr>
        <p:spPr/>
        <p:txBody>
          <a:bodyPr/>
          <a:lstStyle/>
          <a:p>
            <a:r>
              <a:rPr lang="en-US" dirty="0"/>
              <a:t>85 Fr 30254</a:t>
            </a:r>
          </a:p>
        </p:txBody>
      </p:sp>
      <p:sp>
        <p:nvSpPr>
          <p:cNvPr id="6" name="Title 5">
            <a:extLst>
              <a:ext uri="{FF2B5EF4-FFF2-40B4-BE49-F238E27FC236}">
                <a16:creationId xmlns:a16="http://schemas.microsoft.com/office/drawing/2014/main" id="{3252E3FB-8ECE-4F82-B335-0F734A0EE2C4}"/>
              </a:ext>
            </a:extLst>
          </p:cNvPr>
          <p:cNvSpPr>
            <a:spLocks noGrp="1"/>
          </p:cNvSpPr>
          <p:nvPr>
            <p:ph type="title"/>
          </p:nvPr>
        </p:nvSpPr>
        <p:spPr/>
        <p:txBody>
          <a:bodyPr>
            <a:normAutofit fontScale="90000"/>
          </a:bodyPr>
          <a:lstStyle/>
          <a:p>
            <a:r>
              <a:rPr lang="en-US" sz="3100" dirty="0"/>
              <a:t>Best Practices to Avoid Prejudgment of the Facts at Issue</a:t>
            </a:r>
            <a:endParaRPr lang="en-US" dirty="0"/>
          </a:p>
        </p:txBody>
      </p:sp>
    </p:spTree>
    <p:extLst>
      <p:ext uri="{BB962C8B-B14F-4D97-AF65-F5344CB8AC3E}">
        <p14:creationId xmlns:p14="http://schemas.microsoft.com/office/powerpoint/2010/main" val="2564055891"/>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CA4258E3-3191-4463-BEBD-674F98DE340D}"/>
              </a:ext>
            </a:extLst>
          </p:cNvPr>
          <p:cNvSpPr>
            <a:spLocks noGrp="1"/>
          </p:cNvSpPr>
          <p:nvPr>
            <p:ph type="sldNum" sz="quarter" idx="12"/>
          </p:nvPr>
        </p:nvSpPr>
        <p:spPr/>
        <p:txBody>
          <a:bodyPr/>
          <a:lstStyle/>
          <a:p>
            <a:fld id="{DCFE8AC6-424E-904F-AE4A-648F5E9D72F5}" type="slidenum">
              <a:rPr lang="en-US" smtClean="0"/>
              <a:pPr/>
              <a:t>15</a:t>
            </a:fld>
            <a:endParaRPr lang="en-US" dirty="0"/>
          </a:p>
        </p:txBody>
      </p:sp>
      <p:sp>
        <p:nvSpPr>
          <p:cNvPr id="3" name="Footer Placeholder 2">
            <a:extLst>
              <a:ext uri="{FF2B5EF4-FFF2-40B4-BE49-F238E27FC236}">
                <a16:creationId xmlns:a16="http://schemas.microsoft.com/office/drawing/2014/main" id="{F6C457BD-43A2-4BD2-A213-33516E6F53B6}"/>
              </a:ext>
            </a:extLst>
          </p:cNvPr>
          <p:cNvSpPr>
            <a:spLocks noGrp="1"/>
          </p:cNvSpPr>
          <p:nvPr>
            <p:ph type="ftr" sz="quarter" idx="15"/>
          </p:nvPr>
        </p:nvSpPr>
        <p:spPr/>
        <p:txBody>
          <a:bodyPr/>
          <a:lstStyle/>
          <a:p>
            <a:endParaRPr lang="en-US" dirty="0"/>
          </a:p>
        </p:txBody>
      </p:sp>
      <p:sp>
        <p:nvSpPr>
          <p:cNvPr id="4" name="Content Placeholder 3">
            <a:extLst>
              <a:ext uri="{FF2B5EF4-FFF2-40B4-BE49-F238E27FC236}">
                <a16:creationId xmlns:a16="http://schemas.microsoft.com/office/drawing/2014/main" id="{2F929A50-67D7-455A-992F-CF1EE6EAEE2D}"/>
              </a:ext>
            </a:extLst>
          </p:cNvPr>
          <p:cNvSpPr>
            <a:spLocks noGrp="1"/>
          </p:cNvSpPr>
          <p:nvPr>
            <p:ph idx="1"/>
          </p:nvPr>
        </p:nvSpPr>
        <p:spPr/>
        <p:txBody>
          <a:bodyPr/>
          <a:lstStyle/>
          <a:p>
            <a:pPr marL="0" indent="0" algn="just">
              <a:buNone/>
            </a:pPr>
            <a:r>
              <a:rPr lang="en-US" dirty="0"/>
              <a:t>Any determination of credibility made by the Decision Maker cannot be based solely on an individual’s status as a:</a:t>
            </a:r>
          </a:p>
          <a:p>
            <a:pPr algn="just"/>
            <a:r>
              <a:rPr lang="en-US" dirty="0"/>
              <a:t>Complainant;</a:t>
            </a:r>
          </a:p>
          <a:p>
            <a:pPr algn="just"/>
            <a:r>
              <a:rPr lang="en-US" dirty="0"/>
              <a:t>Respondent; or</a:t>
            </a:r>
          </a:p>
          <a:p>
            <a:pPr algn="just"/>
            <a:r>
              <a:rPr lang="en-US" dirty="0"/>
              <a:t>Witness</a:t>
            </a:r>
          </a:p>
        </p:txBody>
      </p:sp>
      <p:sp>
        <p:nvSpPr>
          <p:cNvPr id="5" name="Text Placeholder 4">
            <a:extLst>
              <a:ext uri="{FF2B5EF4-FFF2-40B4-BE49-F238E27FC236}">
                <a16:creationId xmlns:a16="http://schemas.microsoft.com/office/drawing/2014/main" id="{BD50D9C1-191C-43BB-B3AC-E995CC466F83}"/>
              </a:ext>
            </a:extLst>
          </p:cNvPr>
          <p:cNvSpPr>
            <a:spLocks noGrp="1"/>
          </p:cNvSpPr>
          <p:nvPr>
            <p:ph type="body" sz="quarter" idx="14"/>
          </p:nvPr>
        </p:nvSpPr>
        <p:spPr/>
        <p:txBody>
          <a:bodyPr/>
          <a:lstStyle/>
          <a:p>
            <a:r>
              <a:rPr lang="en-US" dirty="0"/>
              <a:t>OP1-02-11 (9.3)</a:t>
            </a:r>
          </a:p>
        </p:txBody>
      </p:sp>
      <p:sp>
        <p:nvSpPr>
          <p:cNvPr id="6" name="Title 5">
            <a:extLst>
              <a:ext uri="{FF2B5EF4-FFF2-40B4-BE49-F238E27FC236}">
                <a16:creationId xmlns:a16="http://schemas.microsoft.com/office/drawing/2014/main" id="{E82D8ED3-70FA-4CA4-B87B-A88B346263FF}"/>
              </a:ext>
            </a:extLst>
          </p:cNvPr>
          <p:cNvSpPr>
            <a:spLocks noGrp="1"/>
          </p:cNvSpPr>
          <p:nvPr>
            <p:ph type="title"/>
          </p:nvPr>
        </p:nvSpPr>
        <p:spPr/>
        <p:txBody>
          <a:bodyPr>
            <a:noAutofit/>
          </a:bodyPr>
          <a:lstStyle/>
          <a:p>
            <a:r>
              <a:rPr lang="en-US" sz="2800" dirty="0"/>
              <a:t>Avoiding Bias – Determination of Credibility</a:t>
            </a:r>
          </a:p>
        </p:txBody>
      </p:sp>
    </p:spTree>
    <p:extLst>
      <p:ext uri="{BB962C8B-B14F-4D97-AF65-F5344CB8AC3E}">
        <p14:creationId xmlns:p14="http://schemas.microsoft.com/office/powerpoint/2010/main" val="1665754518"/>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E16F371F-F4BA-41AD-88A5-82A910BCE55E}"/>
              </a:ext>
            </a:extLst>
          </p:cNvPr>
          <p:cNvSpPr>
            <a:spLocks noGrp="1"/>
          </p:cNvSpPr>
          <p:nvPr>
            <p:ph type="sldNum" sz="quarter" idx="12"/>
          </p:nvPr>
        </p:nvSpPr>
        <p:spPr/>
        <p:txBody>
          <a:bodyPr/>
          <a:lstStyle/>
          <a:p>
            <a:fld id="{DCFE8AC6-424E-904F-AE4A-648F5E9D72F5}" type="slidenum">
              <a:rPr lang="en-US" smtClean="0"/>
              <a:pPr/>
              <a:t>16</a:t>
            </a:fld>
            <a:endParaRPr lang="en-US" dirty="0"/>
          </a:p>
        </p:txBody>
      </p:sp>
      <p:sp>
        <p:nvSpPr>
          <p:cNvPr id="3" name="Footer Placeholder 2">
            <a:extLst>
              <a:ext uri="{FF2B5EF4-FFF2-40B4-BE49-F238E27FC236}">
                <a16:creationId xmlns:a16="http://schemas.microsoft.com/office/drawing/2014/main" id="{041C7FE3-0E34-4378-B5E1-B7CE8F7E21F2}"/>
              </a:ext>
            </a:extLst>
          </p:cNvPr>
          <p:cNvSpPr>
            <a:spLocks noGrp="1"/>
          </p:cNvSpPr>
          <p:nvPr>
            <p:ph type="ftr" sz="quarter" idx="15"/>
          </p:nvPr>
        </p:nvSpPr>
        <p:spPr/>
        <p:txBody>
          <a:bodyPr/>
          <a:lstStyle/>
          <a:p>
            <a:endParaRPr lang="en-US" dirty="0"/>
          </a:p>
        </p:txBody>
      </p:sp>
      <p:sp>
        <p:nvSpPr>
          <p:cNvPr id="4" name="Content Placeholder 3">
            <a:extLst>
              <a:ext uri="{FF2B5EF4-FFF2-40B4-BE49-F238E27FC236}">
                <a16:creationId xmlns:a16="http://schemas.microsoft.com/office/drawing/2014/main" id="{D76CE25F-8C0F-49AE-9561-996506081F5B}"/>
              </a:ext>
            </a:extLst>
          </p:cNvPr>
          <p:cNvSpPr>
            <a:spLocks noGrp="1"/>
          </p:cNvSpPr>
          <p:nvPr>
            <p:ph idx="1"/>
          </p:nvPr>
        </p:nvSpPr>
        <p:spPr/>
        <p:txBody>
          <a:bodyPr/>
          <a:lstStyle/>
          <a:p>
            <a:pPr marL="0" indent="0" algn="just">
              <a:buNone/>
            </a:pPr>
            <a:r>
              <a:rPr lang="en-US" dirty="0"/>
              <a:t>The Title IX Investigator is tasked with obtaining relevant evidence.  For purposes of the Title IX Grievance Policy, and as discussed in subsequent trainings, relevant evidence is evidence that is probative to the resolution of allegations included in the Formal Complaint. </a:t>
            </a:r>
          </a:p>
        </p:txBody>
      </p:sp>
      <p:sp>
        <p:nvSpPr>
          <p:cNvPr id="5" name="Text Placeholder 4">
            <a:extLst>
              <a:ext uri="{FF2B5EF4-FFF2-40B4-BE49-F238E27FC236}">
                <a16:creationId xmlns:a16="http://schemas.microsoft.com/office/drawing/2014/main" id="{A964026E-AB14-450B-A835-E81162427911}"/>
              </a:ext>
            </a:extLst>
          </p:cNvPr>
          <p:cNvSpPr>
            <a:spLocks noGrp="1"/>
          </p:cNvSpPr>
          <p:nvPr>
            <p:ph type="body" sz="quarter" idx="14"/>
          </p:nvPr>
        </p:nvSpPr>
        <p:spPr/>
        <p:txBody>
          <a:bodyPr/>
          <a:lstStyle/>
          <a:p>
            <a:endParaRPr lang="en-US" dirty="0"/>
          </a:p>
        </p:txBody>
      </p:sp>
      <p:sp>
        <p:nvSpPr>
          <p:cNvPr id="6" name="Title 5">
            <a:extLst>
              <a:ext uri="{FF2B5EF4-FFF2-40B4-BE49-F238E27FC236}">
                <a16:creationId xmlns:a16="http://schemas.microsoft.com/office/drawing/2014/main" id="{0E79D7A4-1823-478A-9871-AD1FE2773618}"/>
              </a:ext>
            </a:extLst>
          </p:cNvPr>
          <p:cNvSpPr>
            <a:spLocks noGrp="1"/>
          </p:cNvSpPr>
          <p:nvPr>
            <p:ph type="title"/>
          </p:nvPr>
        </p:nvSpPr>
        <p:spPr/>
        <p:txBody>
          <a:bodyPr/>
          <a:lstStyle/>
          <a:p>
            <a:r>
              <a:rPr lang="en-US" dirty="0"/>
              <a:t>Relevance</a:t>
            </a:r>
          </a:p>
        </p:txBody>
      </p:sp>
    </p:spTree>
    <p:extLst>
      <p:ext uri="{BB962C8B-B14F-4D97-AF65-F5344CB8AC3E}">
        <p14:creationId xmlns:p14="http://schemas.microsoft.com/office/powerpoint/2010/main" val="3464614899"/>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E0454D54-BE88-47DA-A62A-99EC735B0186}"/>
              </a:ext>
            </a:extLst>
          </p:cNvPr>
          <p:cNvSpPr>
            <a:spLocks noGrp="1"/>
          </p:cNvSpPr>
          <p:nvPr>
            <p:ph type="sldNum" sz="quarter" idx="12"/>
          </p:nvPr>
        </p:nvSpPr>
        <p:spPr/>
        <p:txBody>
          <a:bodyPr/>
          <a:lstStyle/>
          <a:p>
            <a:fld id="{DCFE8AC6-424E-904F-AE4A-648F5E9D72F5}" type="slidenum">
              <a:rPr lang="en-US" smtClean="0"/>
              <a:pPr/>
              <a:t>17</a:t>
            </a:fld>
            <a:endParaRPr lang="en-US" dirty="0"/>
          </a:p>
        </p:txBody>
      </p:sp>
      <p:sp>
        <p:nvSpPr>
          <p:cNvPr id="3" name="Footer Placeholder 2">
            <a:extLst>
              <a:ext uri="{FF2B5EF4-FFF2-40B4-BE49-F238E27FC236}">
                <a16:creationId xmlns:a16="http://schemas.microsoft.com/office/drawing/2014/main" id="{886D9C06-F692-41C6-A446-7D9FCC857443}"/>
              </a:ext>
            </a:extLst>
          </p:cNvPr>
          <p:cNvSpPr>
            <a:spLocks noGrp="1"/>
          </p:cNvSpPr>
          <p:nvPr>
            <p:ph type="ftr" sz="quarter" idx="15"/>
          </p:nvPr>
        </p:nvSpPr>
        <p:spPr/>
        <p:txBody>
          <a:bodyPr/>
          <a:lstStyle/>
          <a:p>
            <a:endParaRPr lang="en-US" dirty="0"/>
          </a:p>
        </p:txBody>
      </p:sp>
      <p:sp>
        <p:nvSpPr>
          <p:cNvPr id="4" name="Content Placeholder 3">
            <a:extLst>
              <a:ext uri="{FF2B5EF4-FFF2-40B4-BE49-F238E27FC236}">
                <a16:creationId xmlns:a16="http://schemas.microsoft.com/office/drawing/2014/main" id="{3F5935D3-B4DA-464F-9834-8BC686227430}"/>
              </a:ext>
            </a:extLst>
          </p:cNvPr>
          <p:cNvSpPr>
            <a:spLocks noGrp="1"/>
          </p:cNvSpPr>
          <p:nvPr>
            <p:ph idx="1"/>
          </p:nvPr>
        </p:nvSpPr>
        <p:spPr/>
        <p:txBody>
          <a:bodyPr>
            <a:normAutofit fontScale="92500" lnSpcReduction="10000"/>
          </a:bodyPr>
          <a:lstStyle/>
          <a:p>
            <a:pPr marL="0" indent="0" algn="just">
              <a:buNone/>
            </a:pPr>
            <a:r>
              <a:rPr lang="en-US" b="1" dirty="0"/>
              <a:t>Questions (and evidence) about the Complainant’s sexual predisposition and/or prior sexual behavior is considered irrelevant evidence </a:t>
            </a:r>
            <a:r>
              <a:rPr lang="en-US" u="sng" dirty="0"/>
              <a:t>unless</a:t>
            </a:r>
            <a:r>
              <a:rPr lang="en-US" dirty="0"/>
              <a:t> the Decision Maker determines that:</a:t>
            </a:r>
          </a:p>
          <a:p>
            <a:pPr algn="just"/>
            <a:r>
              <a:rPr lang="en-US" dirty="0"/>
              <a:t>Questions/evidence is offered to prove that someone other than the Respondent committed the conduct alleged in the Formal Complaint; or</a:t>
            </a:r>
          </a:p>
          <a:p>
            <a:pPr algn="just"/>
            <a:r>
              <a:rPr lang="en-US" dirty="0"/>
              <a:t>Questions/evidence concern specific incidents of the Complainant’s prior sexual behavior with respect to the Respondent and are offered to prove consent.   </a:t>
            </a:r>
          </a:p>
        </p:txBody>
      </p:sp>
      <p:sp>
        <p:nvSpPr>
          <p:cNvPr id="5" name="Text Placeholder 4">
            <a:extLst>
              <a:ext uri="{FF2B5EF4-FFF2-40B4-BE49-F238E27FC236}">
                <a16:creationId xmlns:a16="http://schemas.microsoft.com/office/drawing/2014/main" id="{CF78DDB1-8CBE-4B6C-BD1D-541265B4DD19}"/>
              </a:ext>
            </a:extLst>
          </p:cNvPr>
          <p:cNvSpPr>
            <a:spLocks noGrp="1"/>
          </p:cNvSpPr>
          <p:nvPr>
            <p:ph type="body" sz="quarter" idx="14"/>
          </p:nvPr>
        </p:nvSpPr>
        <p:spPr/>
        <p:txBody>
          <a:bodyPr/>
          <a:lstStyle/>
          <a:p>
            <a:r>
              <a:rPr lang="en-US" dirty="0"/>
              <a:t>Op1-02-11 (9.4.1-2)</a:t>
            </a:r>
          </a:p>
        </p:txBody>
      </p:sp>
      <p:sp>
        <p:nvSpPr>
          <p:cNvPr id="6" name="Title 5">
            <a:extLst>
              <a:ext uri="{FF2B5EF4-FFF2-40B4-BE49-F238E27FC236}">
                <a16:creationId xmlns:a16="http://schemas.microsoft.com/office/drawing/2014/main" id="{9638248D-47AB-47EA-802E-CD4F2A7700AB}"/>
              </a:ext>
            </a:extLst>
          </p:cNvPr>
          <p:cNvSpPr>
            <a:spLocks noGrp="1"/>
          </p:cNvSpPr>
          <p:nvPr>
            <p:ph type="title"/>
          </p:nvPr>
        </p:nvSpPr>
        <p:spPr/>
        <p:txBody>
          <a:bodyPr/>
          <a:lstStyle/>
          <a:p>
            <a:r>
              <a:rPr lang="en-US" dirty="0"/>
              <a:t>Irrelevant Evidence</a:t>
            </a:r>
          </a:p>
        </p:txBody>
      </p:sp>
    </p:spTree>
    <p:extLst>
      <p:ext uri="{BB962C8B-B14F-4D97-AF65-F5344CB8AC3E}">
        <p14:creationId xmlns:p14="http://schemas.microsoft.com/office/powerpoint/2010/main" val="2336403550"/>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721FE257-33D8-49BD-A3AA-0FC357C9D946}"/>
              </a:ext>
            </a:extLst>
          </p:cNvPr>
          <p:cNvSpPr>
            <a:spLocks noGrp="1"/>
          </p:cNvSpPr>
          <p:nvPr>
            <p:ph type="sldNum" sz="quarter" idx="12"/>
          </p:nvPr>
        </p:nvSpPr>
        <p:spPr/>
        <p:txBody>
          <a:bodyPr/>
          <a:lstStyle/>
          <a:p>
            <a:fld id="{DCFE8AC6-424E-904F-AE4A-648F5E9D72F5}" type="slidenum">
              <a:rPr lang="en-US" smtClean="0"/>
              <a:pPr/>
              <a:t>18</a:t>
            </a:fld>
            <a:endParaRPr lang="en-US" dirty="0"/>
          </a:p>
        </p:txBody>
      </p:sp>
      <p:sp>
        <p:nvSpPr>
          <p:cNvPr id="3" name="Footer Placeholder 2">
            <a:extLst>
              <a:ext uri="{FF2B5EF4-FFF2-40B4-BE49-F238E27FC236}">
                <a16:creationId xmlns:a16="http://schemas.microsoft.com/office/drawing/2014/main" id="{B92E8C1F-3BB6-4B48-B91F-56D4202F1A13}"/>
              </a:ext>
            </a:extLst>
          </p:cNvPr>
          <p:cNvSpPr>
            <a:spLocks noGrp="1"/>
          </p:cNvSpPr>
          <p:nvPr>
            <p:ph type="ftr" sz="quarter" idx="15"/>
          </p:nvPr>
        </p:nvSpPr>
        <p:spPr/>
        <p:txBody>
          <a:bodyPr/>
          <a:lstStyle/>
          <a:p>
            <a:endParaRPr lang="en-US" dirty="0"/>
          </a:p>
        </p:txBody>
      </p:sp>
      <p:sp>
        <p:nvSpPr>
          <p:cNvPr id="4" name="Content Placeholder 3">
            <a:extLst>
              <a:ext uri="{FF2B5EF4-FFF2-40B4-BE49-F238E27FC236}">
                <a16:creationId xmlns:a16="http://schemas.microsoft.com/office/drawing/2014/main" id="{C273BF7E-3B92-47C1-A810-68C612F88CDB}"/>
              </a:ext>
            </a:extLst>
          </p:cNvPr>
          <p:cNvSpPr>
            <a:spLocks noGrp="1"/>
          </p:cNvSpPr>
          <p:nvPr>
            <p:ph idx="1"/>
          </p:nvPr>
        </p:nvSpPr>
        <p:spPr/>
        <p:txBody>
          <a:bodyPr>
            <a:normAutofit/>
          </a:bodyPr>
          <a:lstStyle/>
          <a:p>
            <a:pPr marL="0" indent="0">
              <a:buNone/>
            </a:pPr>
            <a:r>
              <a:rPr lang="en-US" dirty="0"/>
              <a:t>The University will utilize the Zoom Meeting Platform for all Virtual Live Hearings conducted pursuant to this Process.  </a:t>
            </a:r>
          </a:p>
          <a:p>
            <a:pPr marL="0" indent="0">
              <a:buNone/>
            </a:pPr>
            <a:endParaRPr lang="en-US" dirty="0"/>
          </a:p>
          <a:p>
            <a:pPr marL="0" indent="0">
              <a:buNone/>
            </a:pPr>
            <a:r>
              <a:rPr lang="en-US" dirty="0"/>
              <a:t>The Title IX Coordinator is responsible for facilitating the Live Hearing, including virtual Live Hearings.  </a:t>
            </a:r>
          </a:p>
        </p:txBody>
      </p:sp>
      <p:sp>
        <p:nvSpPr>
          <p:cNvPr id="5" name="Text Placeholder 4">
            <a:extLst>
              <a:ext uri="{FF2B5EF4-FFF2-40B4-BE49-F238E27FC236}">
                <a16:creationId xmlns:a16="http://schemas.microsoft.com/office/drawing/2014/main" id="{B2CC9BDF-328F-4592-AEEE-18856784BBE3}"/>
              </a:ext>
            </a:extLst>
          </p:cNvPr>
          <p:cNvSpPr>
            <a:spLocks noGrp="1"/>
          </p:cNvSpPr>
          <p:nvPr>
            <p:ph type="body" sz="quarter" idx="14"/>
          </p:nvPr>
        </p:nvSpPr>
        <p:spPr/>
        <p:txBody>
          <a:bodyPr/>
          <a:lstStyle/>
          <a:p>
            <a:endParaRPr lang="en-US" dirty="0"/>
          </a:p>
        </p:txBody>
      </p:sp>
      <p:sp>
        <p:nvSpPr>
          <p:cNvPr id="6" name="Title 5">
            <a:extLst>
              <a:ext uri="{FF2B5EF4-FFF2-40B4-BE49-F238E27FC236}">
                <a16:creationId xmlns:a16="http://schemas.microsoft.com/office/drawing/2014/main" id="{6C4B794F-2851-4290-ABC3-66D58B3C2460}"/>
              </a:ext>
            </a:extLst>
          </p:cNvPr>
          <p:cNvSpPr>
            <a:spLocks noGrp="1"/>
          </p:cNvSpPr>
          <p:nvPr>
            <p:ph type="title"/>
          </p:nvPr>
        </p:nvSpPr>
        <p:spPr/>
        <p:txBody>
          <a:bodyPr>
            <a:noAutofit/>
          </a:bodyPr>
          <a:lstStyle/>
          <a:p>
            <a:r>
              <a:rPr lang="en-US" sz="3600" dirty="0"/>
              <a:t>Technology Used in Live Hearing</a:t>
            </a:r>
          </a:p>
        </p:txBody>
      </p:sp>
    </p:spTree>
    <p:extLst>
      <p:ext uri="{BB962C8B-B14F-4D97-AF65-F5344CB8AC3E}">
        <p14:creationId xmlns:p14="http://schemas.microsoft.com/office/powerpoint/2010/main" val="4169376166"/>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1F89B401-480E-4D62-BCE3-8D75FE3DB797}"/>
              </a:ext>
            </a:extLst>
          </p:cNvPr>
          <p:cNvSpPr>
            <a:spLocks noGrp="1"/>
          </p:cNvSpPr>
          <p:nvPr>
            <p:ph type="sldNum" sz="quarter" idx="12"/>
          </p:nvPr>
        </p:nvSpPr>
        <p:spPr/>
        <p:txBody>
          <a:bodyPr/>
          <a:lstStyle/>
          <a:p>
            <a:fld id="{DCFE8AC6-424E-904F-AE4A-648F5E9D72F5}" type="slidenum">
              <a:rPr lang="en-US" smtClean="0"/>
              <a:pPr/>
              <a:t>19</a:t>
            </a:fld>
            <a:endParaRPr lang="en-US" dirty="0"/>
          </a:p>
        </p:txBody>
      </p:sp>
      <p:sp>
        <p:nvSpPr>
          <p:cNvPr id="3" name="Footer Placeholder 2">
            <a:extLst>
              <a:ext uri="{FF2B5EF4-FFF2-40B4-BE49-F238E27FC236}">
                <a16:creationId xmlns:a16="http://schemas.microsoft.com/office/drawing/2014/main" id="{B89F03E0-7CDB-491D-A111-A3445D8DE866}"/>
              </a:ext>
            </a:extLst>
          </p:cNvPr>
          <p:cNvSpPr>
            <a:spLocks noGrp="1"/>
          </p:cNvSpPr>
          <p:nvPr>
            <p:ph type="ftr" sz="quarter" idx="15"/>
          </p:nvPr>
        </p:nvSpPr>
        <p:spPr/>
        <p:txBody>
          <a:bodyPr/>
          <a:lstStyle/>
          <a:p>
            <a:endParaRPr lang="en-US" dirty="0"/>
          </a:p>
        </p:txBody>
      </p:sp>
      <p:sp>
        <p:nvSpPr>
          <p:cNvPr id="5" name="Text Placeholder 4">
            <a:extLst>
              <a:ext uri="{FF2B5EF4-FFF2-40B4-BE49-F238E27FC236}">
                <a16:creationId xmlns:a16="http://schemas.microsoft.com/office/drawing/2014/main" id="{186F6CEC-81EA-4A6E-BB84-7E00B70B87A9}"/>
              </a:ext>
            </a:extLst>
          </p:cNvPr>
          <p:cNvSpPr>
            <a:spLocks noGrp="1"/>
          </p:cNvSpPr>
          <p:nvPr>
            <p:ph type="body" sz="quarter" idx="14"/>
          </p:nvPr>
        </p:nvSpPr>
        <p:spPr/>
        <p:txBody>
          <a:bodyPr/>
          <a:lstStyle/>
          <a:p>
            <a:endParaRPr lang="en-US" dirty="0"/>
          </a:p>
        </p:txBody>
      </p:sp>
      <p:sp>
        <p:nvSpPr>
          <p:cNvPr id="6" name="Title 5">
            <a:extLst>
              <a:ext uri="{FF2B5EF4-FFF2-40B4-BE49-F238E27FC236}">
                <a16:creationId xmlns:a16="http://schemas.microsoft.com/office/drawing/2014/main" id="{7389B4B5-FEB6-4887-BF8C-D67C4AB9B130}"/>
              </a:ext>
            </a:extLst>
          </p:cNvPr>
          <p:cNvSpPr>
            <a:spLocks noGrp="1"/>
          </p:cNvSpPr>
          <p:nvPr>
            <p:ph type="title"/>
          </p:nvPr>
        </p:nvSpPr>
        <p:spPr/>
        <p:txBody>
          <a:bodyPr/>
          <a:lstStyle/>
          <a:p>
            <a:r>
              <a:rPr lang="en-US" dirty="0"/>
              <a:t>Zoom Basics</a:t>
            </a:r>
          </a:p>
        </p:txBody>
      </p:sp>
      <p:sp>
        <p:nvSpPr>
          <p:cNvPr id="8" name="Content Placeholder 7">
            <a:extLst>
              <a:ext uri="{FF2B5EF4-FFF2-40B4-BE49-F238E27FC236}">
                <a16:creationId xmlns:a16="http://schemas.microsoft.com/office/drawing/2014/main" id="{29E2A587-4955-4A3A-9372-8D30B3CF134B}"/>
              </a:ext>
            </a:extLst>
          </p:cNvPr>
          <p:cNvSpPr>
            <a:spLocks noGrp="1"/>
          </p:cNvSpPr>
          <p:nvPr>
            <p:ph idx="1"/>
          </p:nvPr>
        </p:nvSpPr>
        <p:spPr/>
        <p:txBody>
          <a:bodyPr/>
          <a:lstStyle/>
          <a:p>
            <a:r>
              <a:rPr lang="en-US" dirty="0">
                <a:hlinkClick r:id="rId2"/>
              </a:rPr>
              <a:t>https://missouristate.teamdynamix.com/TDClient/1931/Portal/KB/ArticleDet?ID=100951</a:t>
            </a:r>
            <a:endParaRPr lang="en-US" dirty="0"/>
          </a:p>
          <a:p>
            <a:endParaRPr lang="en-US" dirty="0"/>
          </a:p>
        </p:txBody>
      </p:sp>
    </p:spTree>
    <p:extLst>
      <p:ext uri="{BB962C8B-B14F-4D97-AF65-F5344CB8AC3E}">
        <p14:creationId xmlns:p14="http://schemas.microsoft.com/office/powerpoint/2010/main" val="112539276"/>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76E27540-AA02-454D-845B-DC64D60A3310}"/>
              </a:ext>
            </a:extLst>
          </p:cNvPr>
          <p:cNvSpPr>
            <a:spLocks noGrp="1"/>
          </p:cNvSpPr>
          <p:nvPr>
            <p:ph type="sldNum" sz="quarter" idx="12"/>
          </p:nvPr>
        </p:nvSpPr>
        <p:spPr/>
        <p:txBody>
          <a:bodyPr/>
          <a:lstStyle/>
          <a:p>
            <a:fld id="{DCFE8AC6-424E-904F-AE4A-648F5E9D72F5}" type="slidenum">
              <a:rPr lang="en-US" smtClean="0"/>
              <a:pPr/>
              <a:t>2</a:t>
            </a:fld>
            <a:endParaRPr lang="en-US" dirty="0"/>
          </a:p>
        </p:txBody>
      </p:sp>
      <p:sp>
        <p:nvSpPr>
          <p:cNvPr id="3" name="Footer Placeholder 2">
            <a:extLst>
              <a:ext uri="{FF2B5EF4-FFF2-40B4-BE49-F238E27FC236}">
                <a16:creationId xmlns:a16="http://schemas.microsoft.com/office/drawing/2014/main" id="{C7E25A3A-8310-4173-B5CB-6298C7CD6B02}"/>
              </a:ext>
            </a:extLst>
          </p:cNvPr>
          <p:cNvSpPr>
            <a:spLocks noGrp="1"/>
          </p:cNvSpPr>
          <p:nvPr>
            <p:ph type="ftr" sz="quarter" idx="15"/>
          </p:nvPr>
        </p:nvSpPr>
        <p:spPr/>
        <p:txBody>
          <a:bodyPr/>
          <a:lstStyle/>
          <a:p>
            <a:endParaRPr lang="en-US" dirty="0"/>
          </a:p>
        </p:txBody>
      </p:sp>
      <p:sp>
        <p:nvSpPr>
          <p:cNvPr id="4" name="Content Placeholder 3">
            <a:extLst>
              <a:ext uri="{FF2B5EF4-FFF2-40B4-BE49-F238E27FC236}">
                <a16:creationId xmlns:a16="http://schemas.microsoft.com/office/drawing/2014/main" id="{135CB3F7-2AC8-4C79-BFAF-81F05F3913E0}"/>
              </a:ext>
            </a:extLst>
          </p:cNvPr>
          <p:cNvSpPr>
            <a:spLocks noGrp="1"/>
          </p:cNvSpPr>
          <p:nvPr>
            <p:ph idx="1"/>
          </p:nvPr>
        </p:nvSpPr>
        <p:spPr/>
        <p:txBody>
          <a:bodyPr/>
          <a:lstStyle/>
          <a:p>
            <a:r>
              <a:rPr lang="en-US" dirty="0"/>
              <a:t>Review how to serve impartially</a:t>
            </a:r>
          </a:p>
          <a:p>
            <a:r>
              <a:rPr lang="en-US" dirty="0"/>
              <a:t>Issues of relevance</a:t>
            </a:r>
          </a:p>
          <a:p>
            <a:r>
              <a:rPr lang="en-US" dirty="0"/>
              <a:t>Technology to be used in the Live Hearing</a:t>
            </a:r>
          </a:p>
        </p:txBody>
      </p:sp>
      <p:sp>
        <p:nvSpPr>
          <p:cNvPr id="5" name="Text Placeholder 4">
            <a:extLst>
              <a:ext uri="{FF2B5EF4-FFF2-40B4-BE49-F238E27FC236}">
                <a16:creationId xmlns:a16="http://schemas.microsoft.com/office/drawing/2014/main" id="{4C9CFC41-7B10-4F13-B4C5-9A43B07B8DD0}"/>
              </a:ext>
            </a:extLst>
          </p:cNvPr>
          <p:cNvSpPr>
            <a:spLocks noGrp="1"/>
          </p:cNvSpPr>
          <p:nvPr>
            <p:ph type="body" sz="quarter" idx="14"/>
          </p:nvPr>
        </p:nvSpPr>
        <p:spPr/>
        <p:txBody>
          <a:bodyPr/>
          <a:lstStyle/>
          <a:p>
            <a:endParaRPr lang="en-US" dirty="0"/>
          </a:p>
        </p:txBody>
      </p:sp>
      <p:sp>
        <p:nvSpPr>
          <p:cNvPr id="6" name="Title 5">
            <a:extLst>
              <a:ext uri="{FF2B5EF4-FFF2-40B4-BE49-F238E27FC236}">
                <a16:creationId xmlns:a16="http://schemas.microsoft.com/office/drawing/2014/main" id="{2AC37F8D-A98E-4976-89A3-8E2F85985E34}"/>
              </a:ext>
            </a:extLst>
          </p:cNvPr>
          <p:cNvSpPr>
            <a:spLocks noGrp="1"/>
          </p:cNvSpPr>
          <p:nvPr>
            <p:ph type="title"/>
          </p:nvPr>
        </p:nvSpPr>
        <p:spPr/>
        <p:txBody>
          <a:bodyPr/>
          <a:lstStyle/>
          <a:p>
            <a:r>
              <a:rPr lang="en-US" dirty="0"/>
              <a:t>Overview</a:t>
            </a:r>
          </a:p>
        </p:txBody>
      </p:sp>
    </p:spTree>
    <p:extLst>
      <p:ext uri="{BB962C8B-B14F-4D97-AF65-F5344CB8AC3E}">
        <p14:creationId xmlns:p14="http://schemas.microsoft.com/office/powerpoint/2010/main" val="3160747772"/>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1F89B401-480E-4D62-BCE3-8D75FE3DB797}"/>
              </a:ext>
            </a:extLst>
          </p:cNvPr>
          <p:cNvSpPr>
            <a:spLocks noGrp="1"/>
          </p:cNvSpPr>
          <p:nvPr>
            <p:ph type="sldNum" sz="quarter" idx="12"/>
          </p:nvPr>
        </p:nvSpPr>
        <p:spPr/>
        <p:txBody>
          <a:bodyPr/>
          <a:lstStyle/>
          <a:p>
            <a:fld id="{DCFE8AC6-424E-904F-AE4A-648F5E9D72F5}" type="slidenum">
              <a:rPr lang="en-US" smtClean="0"/>
              <a:pPr/>
              <a:t>20</a:t>
            </a:fld>
            <a:endParaRPr lang="en-US" dirty="0"/>
          </a:p>
        </p:txBody>
      </p:sp>
      <p:sp>
        <p:nvSpPr>
          <p:cNvPr id="3" name="Footer Placeholder 2">
            <a:extLst>
              <a:ext uri="{FF2B5EF4-FFF2-40B4-BE49-F238E27FC236}">
                <a16:creationId xmlns:a16="http://schemas.microsoft.com/office/drawing/2014/main" id="{B89F03E0-7CDB-491D-A111-A3445D8DE866}"/>
              </a:ext>
            </a:extLst>
          </p:cNvPr>
          <p:cNvSpPr>
            <a:spLocks noGrp="1"/>
          </p:cNvSpPr>
          <p:nvPr>
            <p:ph type="ftr" sz="quarter" idx="15"/>
          </p:nvPr>
        </p:nvSpPr>
        <p:spPr/>
        <p:txBody>
          <a:bodyPr/>
          <a:lstStyle/>
          <a:p>
            <a:endParaRPr lang="en-US" dirty="0"/>
          </a:p>
        </p:txBody>
      </p:sp>
      <p:sp>
        <p:nvSpPr>
          <p:cNvPr id="4" name="Content Placeholder 3">
            <a:extLst>
              <a:ext uri="{FF2B5EF4-FFF2-40B4-BE49-F238E27FC236}">
                <a16:creationId xmlns:a16="http://schemas.microsoft.com/office/drawing/2014/main" id="{89B3CF0E-3888-49FB-A870-84B56F336EB5}"/>
              </a:ext>
            </a:extLst>
          </p:cNvPr>
          <p:cNvSpPr>
            <a:spLocks noGrp="1"/>
          </p:cNvSpPr>
          <p:nvPr>
            <p:ph idx="1"/>
          </p:nvPr>
        </p:nvSpPr>
        <p:spPr/>
        <p:txBody>
          <a:bodyPr>
            <a:normAutofit/>
          </a:bodyPr>
          <a:lstStyle/>
          <a:p>
            <a:pPr marL="0" indent="0" algn="just">
              <a:buNone/>
            </a:pPr>
            <a:r>
              <a:rPr lang="en-US" dirty="0"/>
              <a:t>Decision Makers should have a general understanding of Zoom prior to any Live Hearing.  Decision Makers should ensure that their University Zoom account is equipped with the following settings:</a:t>
            </a:r>
          </a:p>
          <a:p>
            <a:endParaRPr lang="en-US" dirty="0"/>
          </a:p>
        </p:txBody>
      </p:sp>
      <p:sp>
        <p:nvSpPr>
          <p:cNvPr id="5" name="Text Placeholder 4">
            <a:extLst>
              <a:ext uri="{FF2B5EF4-FFF2-40B4-BE49-F238E27FC236}">
                <a16:creationId xmlns:a16="http://schemas.microsoft.com/office/drawing/2014/main" id="{186F6CEC-81EA-4A6E-BB84-7E00B70B87A9}"/>
              </a:ext>
            </a:extLst>
          </p:cNvPr>
          <p:cNvSpPr>
            <a:spLocks noGrp="1"/>
          </p:cNvSpPr>
          <p:nvPr>
            <p:ph type="body" sz="quarter" idx="14"/>
          </p:nvPr>
        </p:nvSpPr>
        <p:spPr/>
        <p:txBody>
          <a:bodyPr/>
          <a:lstStyle/>
          <a:p>
            <a:endParaRPr lang="en-US" dirty="0"/>
          </a:p>
        </p:txBody>
      </p:sp>
      <p:sp>
        <p:nvSpPr>
          <p:cNvPr id="6" name="Title 5">
            <a:extLst>
              <a:ext uri="{FF2B5EF4-FFF2-40B4-BE49-F238E27FC236}">
                <a16:creationId xmlns:a16="http://schemas.microsoft.com/office/drawing/2014/main" id="{7389B4B5-FEB6-4887-BF8C-D67C4AB9B130}"/>
              </a:ext>
            </a:extLst>
          </p:cNvPr>
          <p:cNvSpPr>
            <a:spLocks noGrp="1"/>
          </p:cNvSpPr>
          <p:nvPr>
            <p:ph type="title"/>
          </p:nvPr>
        </p:nvSpPr>
        <p:spPr/>
        <p:txBody>
          <a:bodyPr/>
          <a:lstStyle/>
          <a:p>
            <a:r>
              <a:rPr lang="en-US" dirty="0"/>
              <a:t>Zoom Basics</a:t>
            </a:r>
          </a:p>
        </p:txBody>
      </p:sp>
    </p:spTree>
    <p:extLst>
      <p:ext uri="{BB962C8B-B14F-4D97-AF65-F5344CB8AC3E}">
        <p14:creationId xmlns:p14="http://schemas.microsoft.com/office/powerpoint/2010/main" val="2165275191"/>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1F89B401-480E-4D62-BCE3-8D75FE3DB797}"/>
              </a:ext>
            </a:extLst>
          </p:cNvPr>
          <p:cNvSpPr>
            <a:spLocks noGrp="1"/>
          </p:cNvSpPr>
          <p:nvPr>
            <p:ph type="sldNum" sz="quarter" idx="12"/>
          </p:nvPr>
        </p:nvSpPr>
        <p:spPr/>
        <p:txBody>
          <a:bodyPr/>
          <a:lstStyle/>
          <a:p>
            <a:fld id="{DCFE8AC6-424E-904F-AE4A-648F5E9D72F5}" type="slidenum">
              <a:rPr lang="en-US" smtClean="0"/>
              <a:pPr/>
              <a:t>21</a:t>
            </a:fld>
            <a:endParaRPr lang="en-US" dirty="0"/>
          </a:p>
        </p:txBody>
      </p:sp>
      <p:sp>
        <p:nvSpPr>
          <p:cNvPr id="3" name="Footer Placeholder 2">
            <a:extLst>
              <a:ext uri="{FF2B5EF4-FFF2-40B4-BE49-F238E27FC236}">
                <a16:creationId xmlns:a16="http://schemas.microsoft.com/office/drawing/2014/main" id="{B89F03E0-7CDB-491D-A111-A3445D8DE866}"/>
              </a:ext>
            </a:extLst>
          </p:cNvPr>
          <p:cNvSpPr>
            <a:spLocks noGrp="1"/>
          </p:cNvSpPr>
          <p:nvPr>
            <p:ph type="ftr" sz="quarter" idx="15"/>
          </p:nvPr>
        </p:nvSpPr>
        <p:spPr/>
        <p:txBody>
          <a:bodyPr/>
          <a:lstStyle/>
          <a:p>
            <a:endParaRPr lang="en-US" dirty="0"/>
          </a:p>
        </p:txBody>
      </p:sp>
      <p:sp>
        <p:nvSpPr>
          <p:cNvPr id="4" name="Content Placeholder 3">
            <a:extLst>
              <a:ext uri="{FF2B5EF4-FFF2-40B4-BE49-F238E27FC236}">
                <a16:creationId xmlns:a16="http://schemas.microsoft.com/office/drawing/2014/main" id="{89B3CF0E-3888-49FB-A870-84B56F336EB5}"/>
              </a:ext>
            </a:extLst>
          </p:cNvPr>
          <p:cNvSpPr>
            <a:spLocks noGrp="1"/>
          </p:cNvSpPr>
          <p:nvPr>
            <p:ph idx="1"/>
          </p:nvPr>
        </p:nvSpPr>
        <p:spPr>
          <a:xfrm>
            <a:off x="1711035" y="1849583"/>
            <a:ext cx="8530938" cy="3990108"/>
          </a:xfrm>
        </p:spPr>
        <p:txBody>
          <a:bodyPr numCol="1">
            <a:normAutofit fontScale="55000" lnSpcReduction="20000"/>
          </a:bodyPr>
          <a:lstStyle/>
          <a:p>
            <a:pPr marL="0" indent="0">
              <a:buNone/>
            </a:pPr>
            <a:r>
              <a:rPr lang="en-US" sz="4800" dirty="0"/>
              <a:t>Always display participants names on their video</a:t>
            </a:r>
          </a:p>
          <a:p>
            <a:pPr marL="0" indent="0">
              <a:buNone/>
            </a:pPr>
            <a:r>
              <a:rPr lang="en-US" sz="4800" dirty="0"/>
              <a:t>Advanced Setting (Profile screen)</a:t>
            </a:r>
          </a:p>
          <a:p>
            <a:r>
              <a:rPr lang="en-US" sz="4800" dirty="0"/>
              <a:t>Enable personal meeting ID</a:t>
            </a:r>
          </a:p>
          <a:p>
            <a:r>
              <a:rPr lang="en-US" sz="4800" dirty="0"/>
              <a:t>Prevent participants from saving private chat</a:t>
            </a:r>
          </a:p>
          <a:p>
            <a:r>
              <a:rPr lang="en-US" sz="4800" dirty="0"/>
              <a:t>Allow participants to have private chat</a:t>
            </a:r>
          </a:p>
          <a:p>
            <a:r>
              <a:rPr lang="en-US" sz="4800" dirty="0"/>
              <a:t>Designate host only to screen share</a:t>
            </a:r>
          </a:p>
          <a:p>
            <a:r>
              <a:rPr lang="en-US" sz="4800" dirty="0"/>
              <a:t>Enable Breakout Rooms</a:t>
            </a:r>
          </a:p>
          <a:p>
            <a:r>
              <a:rPr lang="en-US" sz="4800" dirty="0"/>
              <a:t>Enable Waiting Rooms</a:t>
            </a:r>
          </a:p>
          <a:p>
            <a:endParaRPr lang="en-US" dirty="0"/>
          </a:p>
        </p:txBody>
      </p:sp>
      <p:sp>
        <p:nvSpPr>
          <p:cNvPr id="5" name="Text Placeholder 4">
            <a:extLst>
              <a:ext uri="{FF2B5EF4-FFF2-40B4-BE49-F238E27FC236}">
                <a16:creationId xmlns:a16="http://schemas.microsoft.com/office/drawing/2014/main" id="{186F6CEC-81EA-4A6E-BB84-7E00B70B87A9}"/>
              </a:ext>
            </a:extLst>
          </p:cNvPr>
          <p:cNvSpPr>
            <a:spLocks noGrp="1"/>
          </p:cNvSpPr>
          <p:nvPr>
            <p:ph type="body" sz="quarter" idx="14"/>
          </p:nvPr>
        </p:nvSpPr>
        <p:spPr/>
        <p:txBody>
          <a:bodyPr/>
          <a:lstStyle/>
          <a:p>
            <a:endParaRPr lang="en-US" dirty="0"/>
          </a:p>
        </p:txBody>
      </p:sp>
      <p:sp>
        <p:nvSpPr>
          <p:cNvPr id="6" name="Title 5">
            <a:extLst>
              <a:ext uri="{FF2B5EF4-FFF2-40B4-BE49-F238E27FC236}">
                <a16:creationId xmlns:a16="http://schemas.microsoft.com/office/drawing/2014/main" id="{7389B4B5-FEB6-4887-BF8C-D67C4AB9B130}"/>
              </a:ext>
            </a:extLst>
          </p:cNvPr>
          <p:cNvSpPr>
            <a:spLocks noGrp="1"/>
          </p:cNvSpPr>
          <p:nvPr>
            <p:ph type="title"/>
          </p:nvPr>
        </p:nvSpPr>
        <p:spPr/>
        <p:txBody>
          <a:bodyPr/>
          <a:lstStyle/>
          <a:p>
            <a:r>
              <a:rPr lang="en-US" dirty="0"/>
              <a:t>Zoom Settings</a:t>
            </a:r>
          </a:p>
        </p:txBody>
      </p:sp>
    </p:spTree>
    <p:extLst>
      <p:ext uri="{BB962C8B-B14F-4D97-AF65-F5344CB8AC3E}">
        <p14:creationId xmlns:p14="http://schemas.microsoft.com/office/powerpoint/2010/main" val="3342882358"/>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D35680D7-9936-4D5B-BE62-33B653970088}"/>
              </a:ext>
            </a:extLst>
          </p:cNvPr>
          <p:cNvSpPr>
            <a:spLocks noGrp="1"/>
          </p:cNvSpPr>
          <p:nvPr>
            <p:ph type="sldNum" sz="quarter" idx="12"/>
          </p:nvPr>
        </p:nvSpPr>
        <p:spPr/>
        <p:txBody>
          <a:bodyPr/>
          <a:lstStyle/>
          <a:p>
            <a:fld id="{DCFE8AC6-424E-904F-AE4A-648F5E9D72F5}" type="slidenum">
              <a:rPr lang="en-US" smtClean="0"/>
              <a:pPr/>
              <a:t>3</a:t>
            </a:fld>
            <a:endParaRPr lang="en-US" dirty="0"/>
          </a:p>
        </p:txBody>
      </p:sp>
      <p:sp>
        <p:nvSpPr>
          <p:cNvPr id="3" name="Footer Placeholder 2">
            <a:extLst>
              <a:ext uri="{FF2B5EF4-FFF2-40B4-BE49-F238E27FC236}">
                <a16:creationId xmlns:a16="http://schemas.microsoft.com/office/drawing/2014/main" id="{E226CA0F-8BDF-478A-B9E9-9F40228955E2}"/>
              </a:ext>
            </a:extLst>
          </p:cNvPr>
          <p:cNvSpPr>
            <a:spLocks noGrp="1"/>
          </p:cNvSpPr>
          <p:nvPr>
            <p:ph type="ftr" sz="quarter" idx="15"/>
          </p:nvPr>
        </p:nvSpPr>
        <p:spPr/>
        <p:txBody>
          <a:bodyPr/>
          <a:lstStyle/>
          <a:p>
            <a:endParaRPr lang="en-US" dirty="0"/>
          </a:p>
        </p:txBody>
      </p:sp>
      <p:sp>
        <p:nvSpPr>
          <p:cNvPr id="4" name="Content Placeholder 3">
            <a:extLst>
              <a:ext uri="{FF2B5EF4-FFF2-40B4-BE49-F238E27FC236}">
                <a16:creationId xmlns:a16="http://schemas.microsoft.com/office/drawing/2014/main" id="{70B361DB-58CC-4C30-8D92-9BB7F7AD670A}"/>
              </a:ext>
            </a:extLst>
          </p:cNvPr>
          <p:cNvSpPr>
            <a:spLocks noGrp="1"/>
          </p:cNvSpPr>
          <p:nvPr>
            <p:ph idx="1"/>
          </p:nvPr>
        </p:nvSpPr>
        <p:spPr/>
        <p:txBody>
          <a:bodyPr>
            <a:normAutofit/>
          </a:bodyPr>
          <a:lstStyle/>
          <a:p>
            <a:pPr algn="just"/>
            <a:r>
              <a:rPr lang="en-US" dirty="0"/>
              <a:t>Do not rely on sex stereotypes when approaching allegations, witnesses, complainants, respondents, or Formal Complaints.</a:t>
            </a:r>
          </a:p>
          <a:p>
            <a:pPr algn="just"/>
            <a:r>
              <a:rPr lang="en-US" dirty="0"/>
              <a:t>Investigations and adjudications under the Grievance Procedures must be impartial.  </a:t>
            </a:r>
          </a:p>
          <a:p>
            <a:pPr lvl="1" algn="just"/>
            <a:r>
              <a:rPr lang="en-US" dirty="0"/>
              <a:t>Act objectively throughout your role in the process</a:t>
            </a:r>
          </a:p>
          <a:p>
            <a:pPr lvl="1" algn="just"/>
            <a:r>
              <a:rPr lang="en-US" dirty="0"/>
              <a:t>Avoid generalizing individuals based on prior prejudices involving sex, sex stereotypes, or status in the process</a:t>
            </a:r>
          </a:p>
        </p:txBody>
      </p:sp>
      <p:sp>
        <p:nvSpPr>
          <p:cNvPr id="5" name="Text Placeholder 4">
            <a:extLst>
              <a:ext uri="{FF2B5EF4-FFF2-40B4-BE49-F238E27FC236}">
                <a16:creationId xmlns:a16="http://schemas.microsoft.com/office/drawing/2014/main" id="{A41508E2-6195-4391-80D2-702D4B1FBE14}"/>
              </a:ext>
            </a:extLst>
          </p:cNvPr>
          <p:cNvSpPr>
            <a:spLocks noGrp="1"/>
          </p:cNvSpPr>
          <p:nvPr>
            <p:ph type="body" sz="quarter" idx="14"/>
          </p:nvPr>
        </p:nvSpPr>
        <p:spPr/>
        <p:txBody>
          <a:bodyPr/>
          <a:lstStyle/>
          <a:p>
            <a:r>
              <a:rPr lang="en-US" dirty="0"/>
              <a:t>Final Rule 106.45(b)(1)(iii)</a:t>
            </a:r>
          </a:p>
        </p:txBody>
      </p:sp>
      <p:sp>
        <p:nvSpPr>
          <p:cNvPr id="6" name="Title 5">
            <a:extLst>
              <a:ext uri="{FF2B5EF4-FFF2-40B4-BE49-F238E27FC236}">
                <a16:creationId xmlns:a16="http://schemas.microsoft.com/office/drawing/2014/main" id="{32BDBF00-4232-4BAF-9743-5B2C5B931267}"/>
              </a:ext>
            </a:extLst>
          </p:cNvPr>
          <p:cNvSpPr>
            <a:spLocks noGrp="1"/>
          </p:cNvSpPr>
          <p:nvPr>
            <p:ph type="title"/>
          </p:nvPr>
        </p:nvSpPr>
        <p:spPr/>
        <p:txBody>
          <a:bodyPr/>
          <a:lstStyle/>
          <a:p>
            <a:r>
              <a:rPr lang="en-US" dirty="0"/>
              <a:t>Serving Impartially</a:t>
            </a:r>
          </a:p>
        </p:txBody>
      </p:sp>
    </p:spTree>
    <p:extLst>
      <p:ext uri="{BB962C8B-B14F-4D97-AF65-F5344CB8AC3E}">
        <p14:creationId xmlns:p14="http://schemas.microsoft.com/office/powerpoint/2010/main" val="3208153070"/>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9DCE778C-0AF0-437A-9011-A2FF0441FCB5}"/>
              </a:ext>
            </a:extLst>
          </p:cNvPr>
          <p:cNvSpPr>
            <a:spLocks noGrp="1"/>
          </p:cNvSpPr>
          <p:nvPr>
            <p:ph type="sldNum" sz="quarter" idx="12"/>
          </p:nvPr>
        </p:nvSpPr>
        <p:spPr/>
        <p:txBody>
          <a:bodyPr/>
          <a:lstStyle/>
          <a:p>
            <a:fld id="{DCFE8AC6-424E-904F-AE4A-648F5E9D72F5}" type="slidenum">
              <a:rPr lang="en-US" smtClean="0"/>
              <a:pPr/>
              <a:t>4</a:t>
            </a:fld>
            <a:endParaRPr lang="en-US" dirty="0"/>
          </a:p>
        </p:txBody>
      </p:sp>
      <p:sp>
        <p:nvSpPr>
          <p:cNvPr id="3" name="Footer Placeholder 2">
            <a:extLst>
              <a:ext uri="{FF2B5EF4-FFF2-40B4-BE49-F238E27FC236}">
                <a16:creationId xmlns:a16="http://schemas.microsoft.com/office/drawing/2014/main" id="{FD8CEA7A-29A5-446E-84F1-A72161DA54D8}"/>
              </a:ext>
            </a:extLst>
          </p:cNvPr>
          <p:cNvSpPr>
            <a:spLocks noGrp="1"/>
          </p:cNvSpPr>
          <p:nvPr>
            <p:ph type="ftr" sz="quarter" idx="15"/>
          </p:nvPr>
        </p:nvSpPr>
        <p:spPr/>
        <p:txBody>
          <a:bodyPr/>
          <a:lstStyle/>
          <a:p>
            <a:endParaRPr lang="en-US" dirty="0"/>
          </a:p>
        </p:txBody>
      </p:sp>
      <p:sp>
        <p:nvSpPr>
          <p:cNvPr id="4" name="Content Placeholder 3">
            <a:extLst>
              <a:ext uri="{FF2B5EF4-FFF2-40B4-BE49-F238E27FC236}">
                <a16:creationId xmlns:a16="http://schemas.microsoft.com/office/drawing/2014/main" id="{B977647D-48D8-45A7-AF32-77D0BED8F32A}"/>
              </a:ext>
            </a:extLst>
          </p:cNvPr>
          <p:cNvSpPr>
            <a:spLocks noGrp="1"/>
          </p:cNvSpPr>
          <p:nvPr>
            <p:ph idx="1"/>
          </p:nvPr>
        </p:nvSpPr>
        <p:spPr/>
        <p:txBody>
          <a:bodyPr>
            <a:normAutofit lnSpcReduction="10000"/>
          </a:bodyPr>
          <a:lstStyle/>
          <a:p>
            <a:pPr marL="0" indent="0" algn="just">
              <a:buNone/>
            </a:pPr>
            <a:r>
              <a:rPr lang="en-US" dirty="0"/>
              <a:t>The Department of Education has defined bias as occurring in the following situations:</a:t>
            </a:r>
          </a:p>
          <a:p>
            <a:pPr algn="just"/>
            <a:r>
              <a:rPr lang="en-US" dirty="0"/>
              <a:t>Treating a party differently on the basis of the party’s sex or stereotypes about how men or women behave with respect to sexual violence.</a:t>
            </a:r>
          </a:p>
          <a:p>
            <a:pPr algn="just"/>
            <a:r>
              <a:rPr lang="en-US" dirty="0"/>
              <a:t>Ignoring, blaming, or punishing a student due to stereotype about the student.</a:t>
            </a:r>
          </a:p>
          <a:p>
            <a:endParaRPr lang="en-US" dirty="0"/>
          </a:p>
        </p:txBody>
      </p:sp>
      <p:sp>
        <p:nvSpPr>
          <p:cNvPr id="5" name="Text Placeholder 4">
            <a:extLst>
              <a:ext uri="{FF2B5EF4-FFF2-40B4-BE49-F238E27FC236}">
                <a16:creationId xmlns:a16="http://schemas.microsoft.com/office/drawing/2014/main" id="{5E8E8DEC-3A71-40F3-A231-99953ED55B18}"/>
              </a:ext>
            </a:extLst>
          </p:cNvPr>
          <p:cNvSpPr>
            <a:spLocks noGrp="1"/>
          </p:cNvSpPr>
          <p:nvPr>
            <p:ph type="body" sz="quarter" idx="14"/>
          </p:nvPr>
        </p:nvSpPr>
        <p:spPr/>
        <p:txBody>
          <a:bodyPr/>
          <a:lstStyle/>
          <a:p>
            <a:r>
              <a:rPr lang="en-US" dirty="0"/>
              <a:t>85 FR 30238-40</a:t>
            </a:r>
          </a:p>
        </p:txBody>
      </p:sp>
      <p:sp>
        <p:nvSpPr>
          <p:cNvPr id="6" name="Title 5">
            <a:extLst>
              <a:ext uri="{FF2B5EF4-FFF2-40B4-BE49-F238E27FC236}">
                <a16:creationId xmlns:a16="http://schemas.microsoft.com/office/drawing/2014/main" id="{8C5D267D-9B05-4DB4-8288-2155ADB26632}"/>
              </a:ext>
            </a:extLst>
          </p:cNvPr>
          <p:cNvSpPr>
            <a:spLocks noGrp="1"/>
          </p:cNvSpPr>
          <p:nvPr>
            <p:ph type="title"/>
          </p:nvPr>
        </p:nvSpPr>
        <p:spPr/>
        <p:txBody>
          <a:bodyPr/>
          <a:lstStyle/>
          <a:p>
            <a:r>
              <a:rPr lang="en-US" dirty="0"/>
              <a:t>Bias – What is Bias?</a:t>
            </a:r>
          </a:p>
        </p:txBody>
      </p:sp>
    </p:spTree>
    <p:extLst>
      <p:ext uri="{BB962C8B-B14F-4D97-AF65-F5344CB8AC3E}">
        <p14:creationId xmlns:p14="http://schemas.microsoft.com/office/powerpoint/2010/main" val="1261839283"/>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9DCE778C-0AF0-437A-9011-A2FF0441FCB5}"/>
              </a:ext>
            </a:extLst>
          </p:cNvPr>
          <p:cNvSpPr>
            <a:spLocks noGrp="1"/>
          </p:cNvSpPr>
          <p:nvPr>
            <p:ph type="sldNum" sz="quarter" idx="12"/>
          </p:nvPr>
        </p:nvSpPr>
        <p:spPr/>
        <p:txBody>
          <a:bodyPr/>
          <a:lstStyle/>
          <a:p>
            <a:fld id="{DCFE8AC6-424E-904F-AE4A-648F5E9D72F5}" type="slidenum">
              <a:rPr lang="en-US" smtClean="0"/>
              <a:pPr/>
              <a:t>5</a:t>
            </a:fld>
            <a:endParaRPr lang="en-US" dirty="0"/>
          </a:p>
        </p:txBody>
      </p:sp>
      <p:sp>
        <p:nvSpPr>
          <p:cNvPr id="3" name="Footer Placeholder 2">
            <a:extLst>
              <a:ext uri="{FF2B5EF4-FFF2-40B4-BE49-F238E27FC236}">
                <a16:creationId xmlns:a16="http://schemas.microsoft.com/office/drawing/2014/main" id="{FD8CEA7A-29A5-446E-84F1-A72161DA54D8}"/>
              </a:ext>
            </a:extLst>
          </p:cNvPr>
          <p:cNvSpPr>
            <a:spLocks noGrp="1"/>
          </p:cNvSpPr>
          <p:nvPr>
            <p:ph type="ftr" sz="quarter" idx="15"/>
          </p:nvPr>
        </p:nvSpPr>
        <p:spPr/>
        <p:txBody>
          <a:bodyPr/>
          <a:lstStyle/>
          <a:p>
            <a:endParaRPr lang="en-US" dirty="0"/>
          </a:p>
        </p:txBody>
      </p:sp>
      <p:sp>
        <p:nvSpPr>
          <p:cNvPr id="4" name="Content Placeholder 3">
            <a:extLst>
              <a:ext uri="{FF2B5EF4-FFF2-40B4-BE49-F238E27FC236}">
                <a16:creationId xmlns:a16="http://schemas.microsoft.com/office/drawing/2014/main" id="{B977647D-48D8-45A7-AF32-77D0BED8F32A}"/>
              </a:ext>
            </a:extLst>
          </p:cNvPr>
          <p:cNvSpPr>
            <a:spLocks noGrp="1"/>
          </p:cNvSpPr>
          <p:nvPr>
            <p:ph idx="1"/>
          </p:nvPr>
        </p:nvSpPr>
        <p:spPr/>
        <p:txBody>
          <a:bodyPr>
            <a:normAutofit/>
          </a:bodyPr>
          <a:lstStyle/>
          <a:p>
            <a:pPr marL="0" indent="0" algn="just">
              <a:buNone/>
            </a:pPr>
            <a:r>
              <a:rPr lang="en-US" dirty="0"/>
              <a:t>Impermissible bias is fundamentally about making a decision based on the characteristics of the parties, instead of the available facts.  </a:t>
            </a:r>
          </a:p>
          <a:p>
            <a:endParaRPr lang="en-US" dirty="0"/>
          </a:p>
        </p:txBody>
      </p:sp>
      <p:sp>
        <p:nvSpPr>
          <p:cNvPr id="5" name="Text Placeholder 4">
            <a:extLst>
              <a:ext uri="{FF2B5EF4-FFF2-40B4-BE49-F238E27FC236}">
                <a16:creationId xmlns:a16="http://schemas.microsoft.com/office/drawing/2014/main" id="{5E8E8DEC-3A71-40F3-A231-99953ED55B18}"/>
              </a:ext>
            </a:extLst>
          </p:cNvPr>
          <p:cNvSpPr>
            <a:spLocks noGrp="1"/>
          </p:cNvSpPr>
          <p:nvPr>
            <p:ph type="body" sz="quarter" idx="14"/>
          </p:nvPr>
        </p:nvSpPr>
        <p:spPr/>
        <p:txBody>
          <a:bodyPr/>
          <a:lstStyle/>
          <a:p>
            <a:endParaRPr lang="en-US" dirty="0"/>
          </a:p>
        </p:txBody>
      </p:sp>
      <p:sp>
        <p:nvSpPr>
          <p:cNvPr id="6" name="Title 5">
            <a:extLst>
              <a:ext uri="{FF2B5EF4-FFF2-40B4-BE49-F238E27FC236}">
                <a16:creationId xmlns:a16="http://schemas.microsoft.com/office/drawing/2014/main" id="{8C5D267D-9B05-4DB4-8288-2155ADB26632}"/>
              </a:ext>
            </a:extLst>
          </p:cNvPr>
          <p:cNvSpPr>
            <a:spLocks noGrp="1"/>
          </p:cNvSpPr>
          <p:nvPr>
            <p:ph type="title"/>
          </p:nvPr>
        </p:nvSpPr>
        <p:spPr/>
        <p:txBody>
          <a:bodyPr/>
          <a:lstStyle/>
          <a:p>
            <a:r>
              <a:rPr lang="en-US" dirty="0"/>
              <a:t>Bias – What is Bias?</a:t>
            </a:r>
          </a:p>
        </p:txBody>
      </p:sp>
    </p:spTree>
    <p:extLst>
      <p:ext uri="{BB962C8B-B14F-4D97-AF65-F5344CB8AC3E}">
        <p14:creationId xmlns:p14="http://schemas.microsoft.com/office/powerpoint/2010/main" val="2554988960"/>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9DCE778C-0AF0-437A-9011-A2FF0441FCB5}"/>
              </a:ext>
            </a:extLst>
          </p:cNvPr>
          <p:cNvSpPr>
            <a:spLocks noGrp="1"/>
          </p:cNvSpPr>
          <p:nvPr>
            <p:ph type="sldNum" sz="quarter" idx="12"/>
          </p:nvPr>
        </p:nvSpPr>
        <p:spPr/>
        <p:txBody>
          <a:bodyPr/>
          <a:lstStyle/>
          <a:p>
            <a:fld id="{DCFE8AC6-424E-904F-AE4A-648F5E9D72F5}" type="slidenum">
              <a:rPr lang="en-US" smtClean="0"/>
              <a:pPr/>
              <a:t>6</a:t>
            </a:fld>
            <a:endParaRPr lang="en-US" dirty="0"/>
          </a:p>
        </p:txBody>
      </p:sp>
      <p:sp>
        <p:nvSpPr>
          <p:cNvPr id="3" name="Footer Placeholder 2">
            <a:extLst>
              <a:ext uri="{FF2B5EF4-FFF2-40B4-BE49-F238E27FC236}">
                <a16:creationId xmlns:a16="http://schemas.microsoft.com/office/drawing/2014/main" id="{FD8CEA7A-29A5-446E-84F1-A72161DA54D8}"/>
              </a:ext>
            </a:extLst>
          </p:cNvPr>
          <p:cNvSpPr>
            <a:spLocks noGrp="1"/>
          </p:cNvSpPr>
          <p:nvPr>
            <p:ph type="ftr" sz="quarter" idx="15"/>
          </p:nvPr>
        </p:nvSpPr>
        <p:spPr/>
        <p:txBody>
          <a:bodyPr/>
          <a:lstStyle/>
          <a:p>
            <a:endParaRPr lang="en-US" dirty="0"/>
          </a:p>
        </p:txBody>
      </p:sp>
      <p:sp>
        <p:nvSpPr>
          <p:cNvPr id="4" name="Content Placeholder 3">
            <a:extLst>
              <a:ext uri="{FF2B5EF4-FFF2-40B4-BE49-F238E27FC236}">
                <a16:creationId xmlns:a16="http://schemas.microsoft.com/office/drawing/2014/main" id="{B977647D-48D8-45A7-AF32-77D0BED8F32A}"/>
              </a:ext>
            </a:extLst>
          </p:cNvPr>
          <p:cNvSpPr>
            <a:spLocks noGrp="1"/>
          </p:cNvSpPr>
          <p:nvPr>
            <p:ph idx="1"/>
          </p:nvPr>
        </p:nvSpPr>
        <p:spPr/>
        <p:txBody>
          <a:bodyPr>
            <a:normAutofit/>
          </a:bodyPr>
          <a:lstStyle/>
          <a:p>
            <a:pPr marL="0" indent="0" algn="just">
              <a:buNone/>
            </a:pPr>
            <a:r>
              <a:rPr lang="en-US" dirty="0"/>
              <a:t>The Department of Education has indicated three areas that are NOT defined as bias:</a:t>
            </a:r>
          </a:p>
          <a:p>
            <a:pPr marL="514350" indent="-514350" algn="just">
              <a:buAutoNum type="arabicPeriod"/>
            </a:pPr>
            <a:r>
              <a:rPr lang="en-US" dirty="0"/>
              <a:t>Outcomes of the Grievance Process</a:t>
            </a:r>
          </a:p>
          <a:p>
            <a:pPr marL="514350" indent="-514350" algn="just">
              <a:buAutoNum type="arabicPeriod"/>
            </a:pPr>
            <a:r>
              <a:rPr lang="en-US" dirty="0"/>
              <a:t>Title IX Coordinator Signs Formal Complaint</a:t>
            </a:r>
          </a:p>
          <a:p>
            <a:pPr marL="514350" indent="-514350" algn="just">
              <a:buAutoNum type="arabicPeriod"/>
            </a:pPr>
            <a:r>
              <a:rPr lang="en-US" dirty="0"/>
              <a:t>Professional Experience or Affiliation</a:t>
            </a:r>
          </a:p>
          <a:p>
            <a:endParaRPr lang="en-US" dirty="0"/>
          </a:p>
        </p:txBody>
      </p:sp>
      <p:sp>
        <p:nvSpPr>
          <p:cNvPr id="5" name="Text Placeholder 4">
            <a:extLst>
              <a:ext uri="{FF2B5EF4-FFF2-40B4-BE49-F238E27FC236}">
                <a16:creationId xmlns:a16="http://schemas.microsoft.com/office/drawing/2014/main" id="{5E8E8DEC-3A71-40F3-A231-99953ED55B18}"/>
              </a:ext>
            </a:extLst>
          </p:cNvPr>
          <p:cNvSpPr>
            <a:spLocks noGrp="1"/>
          </p:cNvSpPr>
          <p:nvPr>
            <p:ph type="body" sz="quarter" idx="14"/>
          </p:nvPr>
        </p:nvSpPr>
        <p:spPr/>
        <p:txBody>
          <a:bodyPr/>
          <a:lstStyle/>
          <a:p>
            <a:r>
              <a:rPr lang="en-US" dirty="0"/>
              <a:t>85 FR 30252, 85 FR 30372, and 85 FR 30252</a:t>
            </a:r>
          </a:p>
        </p:txBody>
      </p:sp>
      <p:sp>
        <p:nvSpPr>
          <p:cNvPr id="6" name="Title 5">
            <a:extLst>
              <a:ext uri="{FF2B5EF4-FFF2-40B4-BE49-F238E27FC236}">
                <a16:creationId xmlns:a16="http://schemas.microsoft.com/office/drawing/2014/main" id="{8C5D267D-9B05-4DB4-8288-2155ADB26632}"/>
              </a:ext>
            </a:extLst>
          </p:cNvPr>
          <p:cNvSpPr>
            <a:spLocks noGrp="1"/>
          </p:cNvSpPr>
          <p:nvPr>
            <p:ph type="title"/>
          </p:nvPr>
        </p:nvSpPr>
        <p:spPr/>
        <p:txBody>
          <a:bodyPr/>
          <a:lstStyle/>
          <a:p>
            <a:r>
              <a:rPr lang="en-US" dirty="0"/>
              <a:t>Bias – What is not Bias?</a:t>
            </a:r>
          </a:p>
        </p:txBody>
      </p:sp>
    </p:spTree>
    <p:extLst>
      <p:ext uri="{BB962C8B-B14F-4D97-AF65-F5344CB8AC3E}">
        <p14:creationId xmlns:p14="http://schemas.microsoft.com/office/powerpoint/2010/main" val="2806651043"/>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246004B4-CEAF-4B57-9496-54FF250A0629}"/>
              </a:ext>
            </a:extLst>
          </p:cNvPr>
          <p:cNvSpPr>
            <a:spLocks noGrp="1"/>
          </p:cNvSpPr>
          <p:nvPr>
            <p:ph type="sldNum" sz="quarter" idx="12"/>
          </p:nvPr>
        </p:nvSpPr>
        <p:spPr/>
        <p:txBody>
          <a:bodyPr/>
          <a:lstStyle/>
          <a:p>
            <a:fld id="{DCFE8AC6-424E-904F-AE4A-648F5E9D72F5}" type="slidenum">
              <a:rPr lang="en-US" smtClean="0"/>
              <a:pPr/>
              <a:t>7</a:t>
            </a:fld>
            <a:endParaRPr lang="en-US" dirty="0"/>
          </a:p>
        </p:txBody>
      </p:sp>
      <p:sp>
        <p:nvSpPr>
          <p:cNvPr id="3" name="Footer Placeholder 2">
            <a:extLst>
              <a:ext uri="{FF2B5EF4-FFF2-40B4-BE49-F238E27FC236}">
                <a16:creationId xmlns:a16="http://schemas.microsoft.com/office/drawing/2014/main" id="{EFA77CC6-D16F-43BA-B44F-02B20E9BED41}"/>
              </a:ext>
            </a:extLst>
          </p:cNvPr>
          <p:cNvSpPr>
            <a:spLocks noGrp="1"/>
          </p:cNvSpPr>
          <p:nvPr>
            <p:ph type="ftr" sz="quarter" idx="15"/>
          </p:nvPr>
        </p:nvSpPr>
        <p:spPr/>
        <p:txBody>
          <a:bodyPr/>
          <a:lstStyle/>
          <a:p>
            <a:endParaRPr lang="en-US" dirty="0"/>
          </a:p>
        </p:txBody>
      </p:sp>
      <p:sp>
        <p:nvSpPr>
          <p:cNvPr id="4" name="Content Placeholder 3">
            <a:extLst>
              <a:ext uri="{FF2B5EF4-FFF2-40B4-BE49-F238E27FC236}">
                <a16:creationId xmlns:a16="http://schemas.microsoft.com/office/drawing/2014/main" id="{BF49DAB3-6736-440C-B6A5-9FD331C243D0}"/>
              </a:ext>
            </a:extLst>
          </p:cNvPr>
          <p:cNvSpPr>
            <a:spLocks noGrp="1"/>
          </p:cNvSpPr>
          <p:nvPr>
            <p:ph idx="1"/>
          </p:nvPr>
        </p:nvSpPr>
        <p:spPr/>
        <p:txBody>
          <a:bodyPr/>
          <a:lstStyle/>
          <a:p>
            <a:pPr marL="0" indent="0" algn="just">
              <a:buNone/>
            </a:pPr>
            <a:r>
              <a:rPr lang="en-US" dirty="0"/>
              <a:t>Title IX Investigators should refrain from making credibility determinations in Investigative Reports.  </a:t>
            </a:r>
          </a:p>
          <a:p>
            <a:pPr algn="just"/>
            <a:r>
              <a:rPr lang="en-US" dirty="0"/>
              <a:t>Purpose of the investigative report is to summarize relevant evidence</a:t>
            </a:r>
          </a:p>
          <a:p>
            <a:pPr algn="just"/>
            <a:r>
              <a:rPr lang="en-US" dirty="0"/>
              <a:t>Decision Makers make credibility determinations</a:t>
            </a:r>
          </a:p>
        </p:txBody>
      </p:sp>
      <p:sp>
        <p:nvSpPr>
          <p:cNvPr id="5" name="Text Placeholder 4">
            <a:extLst>
              <a:ext uri="{FF2B5EF4-FFF2-40B4-BE49-F238E27FC236}">
                <a16:creationId xmlns:a16="http://schemas.microsoft.com/office/drawing/2014/main" id="{569E2D98-B584-4A5A-9D81-847F51B2E4CD}"/>
              </a:ext>
            </a:extLst>
          </p:cNvPr>
          <p:cNvSpPr>
            <a:spLocks noGrp="1"/>
          </p:cNvSpPr>
          <p:nvPr>
            <p:ph type="body" sz="quarter" idx="14"/>
          </p:nvPr>
        </p:nvSpPr>
        <p:spPr/>
        <p:txBody>
          <a:bodyPr/>
          <a:lstStyle/>
          <a:p>
            <a:endParaRPr lang="en-US" dirty="0"/>
          </a:p>
        </p:txBody>
      </p:sp>
      <p:sp>
        <p:nvSpPr>
          <p:cNvPr id="6" name="Title 5">
            <a:extLst>
              <a:ext uri="{FF2B5EF4-FFF2-40B4-BE49-F238E27FC236}">
                <a16:creationId xmlns:a16="http://schemas.microsoft.com/office/drawing/2014/main" id="{6017EC2A-AD81-4409-9475-51F7F063B4A0}"/>
              </a:ext>
            </a:extLst>
          </p:cNvPr>
          <p:cNvSpPr>
            <a:spLocks noGrp="1"/>
          </p:cNvSpPr>
          <p:nvPr>
            <p:ph type="title"/>
          </p:nvPr>
        </p:nvSpPr>
        <p:spPr/>
        <p:txBody>
          <a:bodyPr>
            <a:normAutofit/>
          </a:bodyPr>
          <a:lstStyle/>
          <a:p>
            <a:r>
              <a:rPr lang="en-US" dirty="0"/>
              <a:t>Bias in Investigative Reports</a:t>
            </a:r>
          </a:p>
        </p:txBody>
      </p:sp>
    </p:spTree>
    <p:extLst>
      <p:ext uri="{BB962C8B-B14F-4D97-AF65-F5344CB8AC3E}">
        <p14:creationId xmlns:p14="http://schemas.microsoft.com/office/powerpoint/2010/main" val="4116309323"/>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F8770528-C324-44F0-B3D3-FBA7B39F241B}"/>
              </a:ext>
            </a:extLst>
          </p:cNvPr>
          <p:cNvSpPr>
            <a:spLocks noGrp="1"/>
          </p:cNvSpPr>
          <p:nvPr>
            <p:ph type="sldNum" sz="quarter" idx="12"/>
          </p:nvPr>
        </p:nvSpPr>
        <p:spPr/>
        <p:txBody>
          <a:bodyPr/>
          <a:lstStyle/>
          <a:p>
            <a:fld id="{DCFE8AC6-424E-904F-AE4A-648F5E9D72F5}" type="slidenum">
              <a:rPr lang="en-US" smtClean="0"/>
              <a:pPr/>
              <a:t>8</a:t>
            </a:fld>
            <a:endParaRPr lang="en-US" dirty="0"/>
          </a:p>
        </p:txBody>
      </p:sp>
      <p:sp>
        <p:nvSpPr>
          <p:cNvPr id="3" name="Footer Placeholder 2">
            <a:extLst>
              <a:ext uri="{FF2B5EF4-FFF2-40B4-BE49-F238E27FC236}">
                <a16:creationId xmlns:a16="http://schemas.microsoft.com/office/drawing/2014/main" id="{B658CAF3-0D86-4582-AF62-F9953909501F}"/>
              </a:ext>
            </a:extLst>
          </p:cNvPr>
          <p:cNvSpPr>
            <a:spLocks noGrp="1"/>
          </p:cNvSpPr>
          <p:nvPr>
            <p:ph type="ftr" sz="quarter" idx="15"/>
          </p:nvPr>
        </p:nvSpPr>
        <p:spPr/>
        <p:txBody>
          <a:bodyPr/>
          <a:lstStyle/>
          <a:p>
            <a:endParaRPr lang="en-US" dirty="0"/>
          </a:p>
        </p:txBody>
      </p:sp>
      <p:sp>
        <p:nvSpPr>
          <p:cNvPr id="4" name="Content Placeholder 3">
            <a:extLst>
              <a:ext uri="{FF2B5EF4-FFF2-40B4-BE49-F238E27FC236}">
                <a16:creationId xmlns:a16="http://schemas.microsoft.com/office/drawing/2014/main" id="{0AE1A9F5-C2F4-4F2A-A080-31BD49B50785}"/>
              </a:ext>
            </a:extLst>
          </p:cNvPr>
          <p:cNvSpPr>
            <a:spLocks noGrp="1"/>
          </p:cNvSpPr>
          <p:nvPr>
            <p:ph idx="1"/>
          </p:nvPr>
        </p:nvSpPr>
        <p:spPr/>
        <p:txBody>
          <a:bodyPr>
            <a:normAutofit/>
          </a:bodyPr>
          <a:lstStyle/>
          <a:p>
            <a:pPr marL="0" indent="0" algn="just">
              <a:buNone/>
            </a:pPr>
            <a:r>
              <a:rPr lang="en-US" dirty="0"/>
              <a:t>Individuals serving as Title IX Coordinator, Title IX Investigator and Decision Makers must not have a conflict of interest or bias:</a:t>
            </a:r>
          </a:p>
          <a:p>
            <a:pPr algn="just"/>
            <a:r>
              <a:rPr lang="en-US" dirty="0"/>
              <a:t>For or against complainants or respondents generally; or</a:t>
            </a:r>
          </a:p>
          <a:p>
            <a:pPr algn="just"/>
            <a:r>
              <a:rPr lang="en-US" dirty="0"/>
              <a:t>For or against an individual Complainant or Respondent.  </a:t>
            </a:r>
          </a:p>
        </p:txBody>
      </p:sp>
      <p:sp>
        <p:nvSpPr>
          <p:cNvPr id="5" name="Text Placeholder 4">
            <a:extLst>
              <a:ext uri="{FF2B5EF4-FFF2-40B4-BE49-F238E27FC236}">
                <a16:creationId xmlns:a16="http://schemas.microsoft.com/office/drawing/2014/main" id="{E29534E4-4455-46F5-A0FF-085D00EB6A30}"/>
              </a:ext>
            </a:extLst>
          </p:cNvPr>
          <p:cNvSpPr>
            <a:spLocks noGrp="1"/>
          </p:cNvSpPr>
          <p:nvPr>
            <p:ph type="body" sz="quarter" idx="14"/>
          </p:nvPr>
        </p:nvSpPr>
        <p:spPr/>
        <p:txBody>
          <a:bodyPr/>
          <a:lstStyle/>
          <a:p>
            <a:endParaRPr lang="en-US" dirty="0"/>
          </a:p>
        </p:txBody>
      </p:sp>
      <p:sp>
        <p:nvSpPr>
          <p:cNvPr id="6" name="Title 5">
            <a:extLst>
              <a:ext uri="{FF2B5EF4-FFF2-40B4-BE49-F238E27FC236}">
                <a16:creationId xmlns:a16="http://schemas.microsoft.com/office/drawing/2014/main" id="{FD252C44-CC75-41E1-847C-A1EFAAF5C6A2}"/>
              </a:ext>
            </a:extLst>
          </p:cNvPr>
          <p:cNvSpPr>
            <a:spLocks noGrp="1"/>
          </p:cNvSpPr>
          <p:nvPr>
            <p:ph type="title"/>
          </p:nvPr>
        </p:nvSpPr>
        <p:spPr/>
        <p:txBody>
          <a:bodyPr/>
          <a:lstStyle/>
          <a:p>
            <a:r>
              <a:rPr lang="en-US" dirty="0"/>
              <a:t>Conflict of Interest</a:t>
            </a:r>
          </a:p>
        </p:txBody>
      </p:sp>
    </p:spTree>
    <p:extLst>
      <p:ext uri="{BB962C8B-B14F-4D97-AF65-F5344CB8AC3E}">
        <p14:creationId xmlns:p14="http://schemas.microsoft.com/office/powerpoint/2010/main" val="4192184506"/>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A6957062-F39E-44C8-9AAE-B4792D4A3EEE}"/>
              </a:ext>
            </a:extLst>
          </p:cNvPr>
          <p:cNvSpPr>
            <a:spLocks noGrp="1"/>
          </p:cNvSpPr>
          <p:nvPr>
            <p:ph type="sldNum" sz="quarter" idx="12"/>
          </p:nvPr>
        </p:nvSpPr>
        <p:spPr/>
        <p:txBody>
          <a:bodyPr/>
          <a:lstStyle/>
          <a:p>
            <a:fld id="{DCFE8AC6-424E-904F-AE4A-648F5E9D72F5}" type="slidenum">
              <a:rPr lang="en-US" smtClean="0"/>
              <a:pPr/>
              <a:t>9</a:t>
            </a:fld>
            <a:endParaRPr lang="en-US" dirty="0"/>
          </a:p>
        </p:txBody>
      </p:sp>
      <p:sp>
        <p:nvSpPr>
          <p:cNvPr id="3" name="Footer Placeholder 2">
            <a:extLst>
              <a:ext uri="{FF2B5EF4-FFF2-40B4-BE49-F238E27FC236}">
                <a16:creationId xmlns:a16="http://schemas.microsoft.com/office/drawing/2014/main" id="{7BD5D6ED-9AA4-49F6-9008-6CBFB14729DC}"/>
              </a:ext>
            </a:extLst>
          </p:cNvPr>
          <p:cNvSpPr>
            <a:spLocks noGrp="1"/>
          </p:cNvSpPr>
          <p:nvPr>
            <p:ph type="ftr" sz="quarter" idx="15"/>
          </p:nvPr>
        </p:nvSpPr>
        <p:spPr/>
        <p:txBody>
          <a:bodyPr/>
          <a:lstStyle/>
          <a:p>
            <a:endParaRPr lang="en-US" dirty="0"/>
          </a:p>
        </p:txBody>
      </p:sp>
      <p:sp>
        <p:nvSpPr>
          <p:cNvPr id="4" name="Content Placeholder 3">
            <a:extLst>
              <a:ext uri="{FF2B5EF4-FFF2-40B4-BE49-F238E27FC236}">
                <a16:creationId xmlns:a16="http://schemas.microsoft.com/office/drawing/2014/main" id="{23D1E298-ACD2-4A25-9EA8-CE0EF391BCBF}"/>
              </a:ext>
            </a:extLst>
          </p:cNvPr>
          <p:cNvSpPr>
            <a:spLocks noGrp="1"/>
          </p:cNvSpPr>
          <p:nvPr>
            <p:ph idx="1"/>
          </p:nvPr>
        </p:nvSpPr>
        <p:spPr/>
        <p:txBody>
          <a:bodyPr/>
          <a:lstStyle/>
          <a:p>
            <a:pPr marL="0" indent="0" algn="just">
              <a:buNone/>
            </a:pPr>
            <a:r>
              <a:rPr lang="en-US" dirty="0"/>
              <a:t>The University may fill Title IX personnel positions, including Decision Makers, with its own employees.  </a:t>
            </a:r>
          </a:p>
          <a:p>
            <a:pPr marL="0" indent="0" algn="just">
              <a:buNone/>
            </a:pPr>
            <a:endParaRPr lang="en-US" dirty="0"/>
          </a:p>
          <a:p>
            <a:pPr marL="0" indent="0" algn="just">
              <a:buNone/>
            </a:pPr>
            <a:r>
              <a:rPr lang="en-US" dirty="0"/>
              <a:t>The University may have different individuals from the same office serve separate Title IX roles.  </a:t>
            </a:r>
          </a:p>
        </p:txBody>
      </p:sp>
      <p:sp>
        <p:nvSpPr>
          <p:cNvPr id="5" name="Text Placeholder 4">
            <a:extLst>
              <a:ext uri="{FF2B5EF4-FFF2-40B4-BE49-F238E27FC236}">
                <a16:creationId xmlns:a16="http://schemas.microsoft.com/office/drawing/2014/main" id="{4E111AB6-37E8-4AA4-AC00-388BFCA41133}"/>
              </a:ext>
            </a:extLst>
          </p:cNvPr>
          <p:cNvSpPr>
            <a:spLocks noGrp="1"/>
          </p:cNvSpPr>
          <p:nvPr>
            <p:ph type="body" sz="quarter" idx="14"/>
          </p:nvPr>
        </p:nvSpPr>
        <p:spPr/>
        <p:txBody>
          <a:bodyPr/>
          <a:lstStyle/>
          <a:p>
            <a:r>
              <a:rPr lang="en-US" dirty="0"/>
              <a:t>85 FR 30252-53, 30491-92</a:t>
            </a:r>
          </a:p>
        </p:txBody>
      </p:sp>
      <p:sp>
        <p:nvSpPr>
          <p:cNvPr id="6" name="Title 5">
            <a:extLst>
              <a:ext uri="{FF2B5EF4-FFF2-40B4-BE49-F238E27FC236}">
                <a16:creationId xmlns:a16="http://schemas.microsoft.com/office/drawing/2014/main" id="{AFD8952A-B70B-402F-BDA6-642DB1A0FE7F}"/>
              </a:ext>
            </a:extLst>
          </p:cNvPr>
          <p:cNvSpPr>
            <a:spLocks noGrp="1"/>
          </p:cNvSpPr>
          <p:nvPr>
            <p:ph type="title"/>
          </p:nvPr>
        </p:nvSpPr>
        <p:spPr/>
        <p:txBody>
          <a:bodyPr/>
          <a:lstStyle/>
          <a:p>
            <a:r>
              <a:rPr lang="en-US" dirty="0"/>
              <a:t>NOT a Conflict of Interest</a:t>
            </a:r>
          </a:p>
        </p:txBody>
      </p:sp>
    </p:spTree>
    <p:extLst>
      <p:ext uri="{BB962C8B-B14F-4D97-AF65-F5344CB8AC3E}">
        <p14:creationId xmlns:p14="http://schemas.microsoft.com/office/powerpoint/2010/main" val="817725386"/>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theme/theme1.xml><?xml version="1.0" encoding="utf-8"?>
<a:theme xmlns:a="http://schemas.openxmlformats.org/drawingml/2006/main" name="Make Your Missouri Statement, Light">
  <a:themeElements>
    <a:clrScheme name="Make Your Missouri Statement">
      <a:dk1>
        <a:srgbClr val="000000"/>
      </a:dk1>
      <a:lt1>
        <a:srgbClr val="FFFFFF"/>
      </a:lt1>
      <a:dk2>
        <a:srgbClr val="5E0009"/>
      </a:dk2>
      <a:lt2>
        <a:srgbClr val="BFCED6"/>
      </a:lt2>
      <a:accent1>
        <a:srgbClr val="EB002B"/>
      </a:accent1>
      <a:accent2>
        <a:srgbClr val="017C96"/>
      </a:accent2>
      <a:accent3>
        <a:srgbClr val="CFB500"/>
      </a:accent3>
      <a:accent4>
        <a:srgbClr val="AF1685"/>
      </a:accent4>
      <a:accent5>
        <a:srgbClr val="E35205"/>
      </a:accent5>
      <a:accent6>
        <a:srgbClr val="A4D65E"/>
      </a:accent6>
      <a:hlink>
        <a:srgbClr val="5E0009"/>
      </a:hlink>
      <a:folHlink>
        <a:srgbClr val="5E0009"/>
      </a:folHlink>
    </a:clrScheme>
    <a:fontScheme name="Make Your Missouri Statement">
      <a:majorFont>
        <a:latin typeface="Georgia"/>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custClrLst>
    <a:custClr name="Missouri State Maroon">
      <a:srgbClr val="5E0009"/>
    </a:custClr>
    <a:custClr name="Brick City">
      <a:srgbClr val="EB002B"/>
    </a:custClr>
    <a:custClr name="Boomer Sky">
      <a:srgbClr val="0093B2"/>
    </a:custClr>
    <a:custClr name="Pride Band Brass">
      <a:srgbClr val="CFB500"/>
    </a:custClr>
    <a:custClr name="Midnight Oil">
      <a:srgbClr val="425563"/>
    </a:custClr>
    <a:custClr name="Hammons Fountain">
      <a:srgbClr val="6BA4B8"/>
    </a:custClr>
    <a:custClr name="Carrington">
      <a:srgbClr val="BFCED6"/>
    </a:custClr>
    <a:custClr name="Bear Hug">
      <a:srgbClr val="AF1685"/>
    </a:custClr>
    <a:custClr name="Tent Theatre">
      <a:srgbClr val="E35205"/>
    </a:custClr>
    <a:custClr name="May Day">
      <a:srgbClr val="A4D65E"/>
    </a:custClr>
  </a:custClrLst>
  <a:extLst>
    <a:ext uri="{05A4C25C-085E-4340-85A3-A5531E510DB2}">
      <thm15:themeFamily xmlns:thm15="http://schemas.microsoft.com/office/thememl/2012/main" name="Presentation2" id="{49F4166B-6FDF-3E4B-BD54-68D5EE6F7473}" vid="{75CC8CD3-D790-354D-97A7-20D64CAF6FEC}"/>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TotalTime>
  <Words>1273</Words>
  <Application>Microsoft Office PowerPoint</Application>
  <PresentationFormat>Widescreen</PresentationFormat>
  <Paragraphs>127</Paragraphs>
  <Slides>21</Slides>
  <Notes>9</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21</vt:i4>
      </vt:variant>
    </vt:vector>
  </HeadingPairs>
  <TitlesOfParts>
    <vt:vector size="25" baseType="lpstr">
      <vt:lpstr>Arial</vt:lpstr>
      <vt:lpstr>Calibri</vt:lpstr>
      <vt:lpstr>Georgia</vt:lpstr>
      <vt:lpstr>Make Your Missouri Statement, Light</vt:lpstr>
      <vt:lpstr>Title IX –Decision Maker Specific Training</vt:lpstr>
      <vt:lpstr>Overview</vt:lpstr>
      <vt:lpstr>Serving Impartially</vt:lpstr>
      <vt:lpstr>Bias – What is Bias?</vt:lpstr>
      <vt:lpstr>Bias – What is Bias?</vt:lpstr>
      <vt:lpstr>Bias – What is not Bias?</vt:lpstr>
      <vt:lpstr>Bias in Investigative Reports</vt:lpstr>
      <vt:lpstr>Conflict of Interest</vt:lpstr>
      <vt:lpstr>NOT a Conflict of Interest</vt:lpstr>
      <vt:lpstr>Avoid Prejudgment of the Facts at Issue</vt:lpstr>
      <vt:lpstr>Avoid Prejudgment of the Facts at Issue</vt:lpstr>
      <vt:lpstr>Avoid Prejudgment of the Facts at Issue</vt:lpstr>
      <vt:lpstr>Avoid Prejudgment of the Facts at Issue</vt:lpstr>
      <vt:lpstr>Best Practices to Avoid Prejudgment of the Facts at Issue</vt:lpstr>
      <vt:lpstr>Avoiding Bias – Determination of Credibility</vt:lpstr>
      <vt:lpstr>Relevance</vt:lpstr>
      <vt:lpstr>Irrelevant Evidence</vt:lpstr>
      <vt:lpstr>Technology Used in Live Hearing</vt:lpstr>
      <vt:lpstr>Zoom Basics</vt:lpstr>
      <vt:lpstr>Zoom Basics</vt:lpstr>
      <vt:lpstr>Zoom Settings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Breshears, Michele</dc:creator>
  <cp:lastModifiedBy>Breshears, Michele</cp:lastModifiedBy>
  <cp:revision>2</cp:revision>
  <dcterms:created xsi:type="dcterms:W3CDTF">2022-03-10T22:39:17Z</dcterms:created>
  <dcterms:modified xsi:type="dcterms:W3CDTF">2022-03-10T22:43:34Z</dcterms:modified>
</cp:coreProperties>
</file>