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58AFCA-0E04-41B2-A153-66BCD72A58E9}" type="datetimeFigureOut">
              <a:rPr lang="en-US" smtClean="0"/>
              <a:t>3/10/2022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6F1B96-7DE7-4810-A5BD-DCED5C4AA533}" type="slidenum">
              <a:rPr lang="en-US" smtClean="0"/>
              <a:t>‹#›</a:t>
            </a:fld>
            <a:endParaRPr lang="en-US"/>
          </a:p>
        </p:txBody>
      </p:sp>
    </p:spTree>
    <p:extLst>
      <p:ext uri="{BB962C8B-B14F-4D97-AF65-F5344CB8AC3E}">
        <p14:creationId xmlns:p14="http://schemas.microsoft.com/office/powerpoint/2010/main" val="1579188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Due to the nature of this training questions will be accepted via writing at the conclusion of the training.  A response will be provided promptly.  </a:t>
            </a:r>
          </a:p>
        </p:txBody>
      </p:sp>
      <p:sp>
        <p:nvSpPr>
          <p:cNvPr id="4" name="Slide Number Placeholder 3"/>
          <p:cNvSpPr>
            <a:spLocks noGrp="1"/>
          </p:cNvSpPr>
          <p:nvPr>
            <p:ph type="sldNum" sz="quarter" idx="5"/>
          </p:nvPr>
        </p:nvSpPr>
        <p:spPr/>
        <p:txBody>
          <a:bodyPr/>
          <a:lstStyle/>
          <a:p>
            <a:fld id="{3EA5C634-AB7C-E047-B961-FC16FF4C0ED5}" type="slidenum">
              <a:rPr lang="en-US" smtClean="0"/>
              <a:t>4</a:t>
            </a:fld>
            <a:endParaRPr lang="en-US" dirty="0"/>
          </a:p>
        </p:txBody>
      </p:sp>
    </p:spTree>
    <p:extLst>
      <p:ext uri="{BB962C8B-B14F-4D97-AF65-F5344CB8AC3E}">
        <p14:creationId xmlns:p14="http://schemas.microsoft.com/office/powerpoint/2010/main" val="32978259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Please note the presumption required by the Title IX Regulations – the Respondent is not responsible for conduct alleged in a Formal Complaint until a determination regarding responsibility is made at the conclusion of the Grievance Process.  </a:t>
            </a:r>
          </a:p>
        </p:txBody>
      </p:sp>
      <p:sp>
        <p:nvSpPr>
          <p:cNvPr id="4" name="Slide Number Placeholder 3"/>
          <p:cNvSpPr>
            <a:spLocks noGrp="1"/>
          </p:cNvSpPr>
          <p:nvPr>
            <p:ph type="sldNum" sz="quarter" idx="5"/>
          </p:nvPr>
        </p:nvSpPr>
        <p:spPr/>
        <p:txBody>
          <a:bodyPr/>
          <a:lstStyle/>
          <a:p>
            <a:fld id="{3EA5C634-AB7C-E047-B961-FC16FF4C0ED5}" type="slidenum">
              <a:rPr lang="en-US" smtClean="0"/>
              <a:t>27</a:t>
            </a:fld>
            <a:endParaRPr lang="en-US" dirty="0"/>
          </a:p>
        </p:txBody>
      </p:sp>
    </p:spTree>
    <p:extLst>
      <p:ext uri="{BB962C8B-B14F-4D97-AF65-F5344CB8AC3E}">
        <p14:creationId xmlns:p14="http://schemas.microsoft.com/office/powerpoint/2010/main" val="25346033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During the investigation of a formal complaint the Title IX Investigator will make determinations on relevance.  However, the Decision Maker (as discussed later) will make determinations as to relevance during the Live Hearing.  </a:t>
            </a:r>
          </a:p>
        </p:txBody>
      </p:sp>
      <p:sp>
        <p:nvSpPr>
          <p:cNvPr id="4" name="Slide Number Placeholder 3"/>
          <p:cNvSpPr>
            <a:spLocks noGrp="1"/>
          </p:cNvSpPr>
          <p:nvPr>
            <p:ph type="sldNum" sz="quarter" idx="5"/>
          </p:nvPr>
        </p:nvSpPr>
        <p:spPr/>
        <p:txBody>
          <a:bodyPr/>
          <a:lstStyle/>
          <a:p>
            <a:fld id="{3EA5C634-AB7C-E047-B961-FC16FF4C0ED5}" type="slidenum">
              <a:rPr lang="en-US" smtClean="0"/>
              <a:t>29</a:t>
            </a:fld>
            <a:endParaRPr lang="en-US" dirty="0"/>
          </a:p>
        </p:txBody>
      </p:sp>
    </p:spTree>
    <p:extLst>
      <p:ext uri="{BB962C8B-B14F-4D97-AF65-F5344CB8AC3E}">
        <p14:creationId xmlns:p14="http://schemas.microsoft.com/office/powerpoint/2010/main" val="30847639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filing of a formal complaint, including a formal compliant signed by the Title IX coordinator, requires notice and other procedural obligations as outlined in the Title IX policy (Section 6).  Please note, this statement does not preclude the University from pursuing an alternative process for resolution, per Section 11 of the Policy.  I am </a:t>
            </a:r>
          </a:p>
        </p:txBody>
      </p:sp>
      <p:sp>
        <p:nvSpPr>
          <p:cNvPr id="4" name="Slide Number Placeholder 3"/>
          <p:cNvSpPr>
            <a:spLocks noGrp="1"/>
          </p:cNvSpPr>
          <p:nvPr>
            <p:ph type="sldNum" sz="quarter" idx="5"/>
          </p:nvPr>
        </p:nvSpPr>
        <p:spPr/>
        <p:txBody>
          <a:bodyPr/>
          <a:lstStyle/>
          <a:p>
            <a:fld id="{3EA5C634-AB7C-E047-B961-FC16FF4C0ED5}" type="slidenum">
              <a:rPr lang="en-US" smtClean="0"/>
              <a:t>30</a:t>
            </a:fld>
            <a:endParaRPr lang="en-US" dirty="0"/>
          </a:p>
        </p:txBody>
      </p:sp>
    </p:spTree>
    <p:extLst>
      <p:ext uri="{BB962C8B-B14F-4D97-AF65-F5344CB8AC3E}">
        <p14:creationId xmlns:p14="http://schemas.microsoft.com/office/powerpoint/2010/main" val="23889002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A5C634-AB7C-E047-B961-FC16FF4C0ED5}" type="slidenum">
              <a:rPr lang="en-US" smtClean="0"/>
              <a:t>31</a:t>
            </a:fld>
            <a:endParaRPr lang="en-US" dirty="0"/>
          </a:p>
        </p:txBody>
      </p:sp>
    </p:spTree>
    <p:extLst>
      <p:ext uri="{BB962C8B-B14F-4D97-AF65-F5344CB8AC3E}">
        <p14:creationId xmlns:p14="http://schemas.microsoft.com/office/powerpoint/2010/main" val="3684891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Electronic Database is discussed later in this training and in the separate Title IX Investigator training.  </a:t>
            </a:r>
          </a:p>
        </p:txBody>
      </p:sp>
      <p:sp>
        <p:nvSpPr>
          <p:cNvPr id="4" name="Slide Number Placeholder 3"/>
          <p:cNvSpPr>
            <a:spLocks noGrp="1"/>
          </p:cNvSpPr>
          <p:nvPr>
            <p:ph type="sldNum" sz="quarter" idx="5"/>
          </p:nvPr>
        </p:nvSpPr>
        <p:spPr/>
        <p:txBody>
          <a:bodyPr/>
          <a:lstStyle/>
          <a:p>
            <a:fld id="{3EA5C634-AB7C-E047-B961-FC16FF4C0ED5}" type="slidenum">
              <a:rPr lang="en-US" smtClean="0"/>
              <a:t>32</a:t>
            </a:fld>
            <a:endParaRPr lang="en-US" dirty="0"/>
          </a:p>
        </p:txBody>
      </p:sp>
    </p:spTree>
    <p:extLst>
      <p:ext uri="{BB962C8B-B14F-4D97-AF65-F5344CB8AC3E}">
        <p14:creationId xmlns:p14="http://schemas.microsoft.com/office/powerpoint/2010/main" val="11918858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Witnesses may include both fact witnesses and expert witnesses</a:t>
            </a:r>
          </a:p>
        </p:txBody>
      </p:sp>
      <p:sp>
        <p:nvSpPr>
          <p:cNvPr id="4" name="Slide Number Placeholder 3"/>
          <p:cNvSpPr>
            <a:spLocks noGrp="1"/>
          </p:cNvSpPr>
          <p:nvPr>
            <p:ph type="sldNum" sz="quarter" idx="5"/>
          </p:nvPr>
        </p:nvSpPr>
        <p:spPr/>
        <p:txBody>
          <a:bodyPr/>
          <a:lstStyle/>
          <a:p>
            <a:fld id="{3EA5C634-AB7C-E047-B961-FC16FF4C0ED5}" type="slidenum">
              <a:rPr lang="en-US" smtClean="0"/>
              <a:t>33</a:t>
            </a:fld>
            <a:endParaRPr lang="en-US" dirty="0"/>
          </a:p>
        </p:txBody>
      </p:sp>
    </p:spTree>
    <p:extLst>
      <p:ext uri="{BB962C8B-B14F-4D97-AF65-F5344CB8AC3E}">
        <p14:creationId xmlns:p14="http://schemas.microsoft.com/office/powerpoint/2010/main" val="31841572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Complainant and Respondent shall each have the opportunity, but not the obligation, to review and provide a written response to the evidence collected in the Electronic Database.  </a:t>
            </a:r>
          </a:p>
        </p:txBody>
      </p:sp>
      <p:sp>
        <p:nvSpPr>
          <p:cNvPr id="4" name="Slide Number Placeholder 3"/>
          <p:cNvSpPr>
            <a:spLocks noGrp="1"/>
          </p:cNvSpPr>
          <p:nvPr>
            <p:ph type="sldNum" sz="quarter" idx="5"/>
          </p:nvPr>
        </p:nvSpPr>
        <p:spPr/>
        <p:txBody>
          <a:bodyPr/>
          <a:lstStyle/>
          <a:p>
            <a:fld id="{3EA5C634-AB7C-E047-B961-FC16FF4C0ED5}" type="slidenum">
              <a:rPr lang="en-US" smtClean="0"/>
              <a:t>34</a:t>
            </a:fld>
            <a:endParaRPr lang="en-US" dirty="0"/>
          </a:p>
        </p:txBody>
      </p:sp>
    </p:spTree>
    <p:extLst>
      <p:ext uri="{BB962C8B-B14F-4D97-AF65-F5344CB8AC3E}">
        <p14:creationId xmlns:p14="http://schemas.microsoft.com/office/powerpoint/2010/main" val="27091352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Investigative Report will be produced in connection with the timing set forth in 8.4.  </a:t>
            </a:r>
          </a:p>
          <a:p>
            <a:r>
              <a:rPr lang="en-US" dirty="0"/>
              <a:t>Discuss the consequences of 8.5.2 and preamble to 8.6.</a:t>
            </a:r>
          </a:p>
        </p:txBody>
      </p:sp>
      <p:sp>
        <p:nvSpPr>
          <p:cNvPr id="4" name="Slide Number Placeholder 3"/>
          <p:cNvSpPr>
            <a:spLocks noGrp="1"/>
          </p:cNvSpPr>
          <p:nvPr>
            <p:ph type="sldNum" sz="quarter" idx="5"/>
          </p:nvPr>
        </p:nvSpPr>
        <p:spPr/>
        <p:txBody>
          <a:bodyPr/>
          <a:lstStyle/>
          <a:p>
            <a:fld id="{3EA5C634-AB7C-E047-B961-FC16FF4C0ED5}" type="slidenum">
              <a:rPr lang="en-US" smtClean="0"/>
              <a:t>35</a:t>
            </a:fld>
            <a:endParaRPr lang="en-US" dirty="0"/>
          </a:p>
        </p:txBody>
      </p:sp>
    </p:spTree>
    <p:extLst>
      <p:ext uri="{BB962C8B-B14F-4D97-AF65-F5344CB8AC3E}">
        <p14:creationId xmlns:p14="http://schemas.microsoft.com/office/powerpoint/2010/main" val="41325600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Investigative Report will be produced in connection with the timing set forth in 8.4.  </a:t>
            </a:r>
          </a:p>
          <a:p>
            <a:endParaRPr lang="en-US" dirty="0"/>
          </a:p>
          <a:p>
            <a:r>
              <a:rPr lang="en-US" dirty="0"/>
              <a:t>Investigative Report should include the procedural information necessary to be included in the Decision Maker’s Written Determination.  </a:t>
            </a:r>
          </a:p>
        </p:txBody>
      </p:sp>
      <p:sp>
        <p:nvSpPr>
          <p:cNvPr id="4" name="Slide Number Placeholder 3"/>
          <p:cNvSpPr>
            <a:spLocks noGrp="1"/>
          </p:cNvSpPr>
          <p:nvPr>
            <p:ph type="sldNum" sz="quarter" idx="5"/>
          </p:nvPr>
        </p:nvSpPr>
        <p:spPr/>
        <p:txBody>
          <a:bodyPr/>
          <a:lstStyle/>
          <a:p>
            <a:fld id="{3EA5C634-AB7C-E047-B961-FC16FF4C0ED5}" type="slidenum">
              <a:rPr lang="en-US" smtClean="0"/>
              <a:t>36</a:t>
            </a:fld>
            <a:endParaRPr lang="en-US" dirty="0"/>
          </a:p>
        </p:txBody>
      </p:sp>
    </p:spTree>
    <p:extLst>
      <p:ext uri="{BB962C8B-B14F-4D97-AF65-F5344CB8AC3E}">
        <p14:creationId xmlns:p14="http://schemas.microsoft.com/office/powerpoint/2010/main" val="21854219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Dismissal depends on an assessment of the definitions relating to the underlying allegations found in the Formal Complaint</a:t>
            </a:r>
          </a:p>
        </p:txBody>
      </p:sp>
      <p:sp>
        <p:nvSpPr>
          <p:cNvPr id="4" name="Slide Number Placeholder 3"/>
          <p:cNvSpPr>
            <a:spLocks noGrp="1"/>
          </p:cNvSpPr>
          <p:nvPr>
            <p:ph type="sldNum" sz="quarter" idx="5"/>
          </p:nvPr>
        </p:nvSpPr>
        <p:spPr/>
        <p:txBody>
          <a:bodyPr/>
          <a:lstStyle/>
          <a:p>
            <a:fld id="{3EA5C634-AB7C-E047-B961-FC16FF4C0ED5}" type="slidenum">
              <a:rPr lang="en-US" smtClean="0"/>
              <a:t>37</a:t>
            </a:fld>
            <a:endParaRPr lang="en-US" dirty="0"/>
          </a:p>
        </p:txBody>
      </p:sp>
    </p:spTree>
    <p:extLst>
      <p:ext uri="{BB962C8B-B14F-4D97-AF65-F5344CB8AC3E}">
        <p14:creationId xmlns:p14="http://schemas.microsoft.com/office/powerpoint/2010/main" val="3691806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Where appropriate notes to policies are included in this document as a subheading.  </a:t>
            </a:r>
          </a:p>
          <a:p>
            <a:endParaRPr lang="en-US" dirty="0"/>
          </a:p>
          <a:p>
            <a:r>
              <a:rPr lang="en-US" dirty="0"/>
              <a:t>Need to provide a copy of the training to all participants.  </a:t>
            </a:r>
          </a:p>
        </p:txBody>
      </p:sp>
      <p:sp>
        <p:nvSpPr>
          <p:cNvPr id="4" name="Slide Number Placeholder 3"/>
          <p:cNvSpPr>
            <a:spLocks noGrp="1"/>
          </p:cNvSpPr>
          <p:nvPr>
            <p:ph type="sldNum" sz="quarter" idx="5"/>
          </p:nvPr>
        </p:nvSpPr>
        <p:spPr/>
        <p:txBody>
          <a:bodyPr/>
          <a:lstStyle/>
          <a:p>
            <a:fld id="{3EA5C634-AB7C-E047-B961-FC16FF4C0ED5}" type="slidenum">
              <a:rPr lang="en-US" smtClean="0"/>
              <a:t>5</a:t>
            </a:fld>
            <a:endParaRPr lang="en-US" dirty="0"/>
          </a:p>
        </p:txBody>
      </p:sp>
    </p:spTree>
    <p:extLst>
      <p:ext uri="{BB962C8B-B14F-4D97-AF65-F5344CB8AC3E}">
        <p14:creationId xmlns:p14="http://schemas.microsoft.com/office/powerpoint/2010/main" val="5760977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Unlike Dismissal under 6.5.1, dismissal under 6.5.2 is permissive and left to the judgment of the Title IX Coordinator</a:t>
            </a:r>
          </a:p>
        </p:txBody>
      </p:sp>
      <p:sp>
        <p:nvSpPr>
          <p:cNvPr id="4" name="Slide Number Placeholder 3"/>
          <p:cNvSpPr>
            <a:spLocks noGrp="1"/>
          </p:cNvSpPr>
          <p:nvPr>
            <p:ph type="sldNum" sz="quarter" idx="5"/>
          </p:nvPr>
        </p:nvSpPr>
        <p:spPr/>
        <p:txBody>
          <a:bodyPr/>
          <a:lstStyle/>
          <a:p>
            <a:fld id="{3EA5C634-AB7C-E047-B961-FC16FF4C0ED5}" type="slidenum">
              <a:rPr lang="en-US" smtClean="0"/>
              <a:t>38</a:t>
            </a:fld>
            <a:endParaRPr lang="en-US" dirty="0"/>
          </a:p>
        </p:txBody>
      </p:sp>
    </p:spTree>
    <p:extLst>
      <p:ext uri="{BB962C8B-B14F-4D97-AF65-F5344CB8AC3E}">
        <p14:creationId xmlns:p14="http://schemas.microsoft.com/office/powerpoint/2010/main" val="5699145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Unlike Dismissal under 6.5.1, dismissal under 6.5.2 is permissive and left to the judgment of the Title IX Coordinator</a:t>
            </a:r>
          </a:p>
        </p:txBody>
      </p:sp>
      <p:sp>
        <p:nvSpPr>
          <p:cNvPr id="4" name="Slide Number Placeholder 3"/>
          <p:cNvSpPr>
            <a:spLocks noGrp="1"/>
          </p:cNvSpPr>
          <p:nvPr>
            <p:ph type="sldNum" sz="quarter" idx="5"/>
          </p:nvPr>
        </p:nvSpPr>
        <p:spPr/>
        <p:txBody>
          <a:bodyPr/>
          <a:lstStyle/>
          <a:p>
            <a:fld id="{3EA5C634-AB7C-E047-B961-FC16FF4C0ED5}" type="slidenum">
              <a:rPr lang="en-US" smtClean="0"/>
              <a:t>39</a:t>
            </a:fld>
            <a:endParaRPr lang="en-US" dirty="0"/>
          </a:p>
        </p:txBody>
      </p:sp>
    </p:spTree>
    <p:extLst>
      <p:ext uri="{BB962C8B-B14F-4D97-AF65-F5344CB8AC3E}">
        <p14:creationId xmlns:p14="http://schemas.microsoft.com/office/powerpoint/2010/main" val="12260142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Complainant and Respondent shall each have the opportunity, but not the obligation, to review and provide a written response to the evidence collected in the Electronic Database.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EA5C634-AB7C-E047-B961-FC16FF4C0ED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71091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University </a:t>
            </a:r>
          </a:p>
        </p:txBody>
      </p:sp>
      <p:sp>
        <p:nvSpPr>
          <p:cNvPr id="4" name="Slide Number Placeholder 3"/>
          <p:cNvSpPr>
            <a:spLocks noGrp="1"/>
          </p:cNvSpPr>
          <p:nvPr>
            <p:ph type="sldNum" sz="quarter" idx="5"/>
          </p:nvPr>
        </p:nvSpPr>
        <p:spPr/>
        <p:txBody>
          <a:bodyPr/>
          <a:lstStyle/>
          <a:p>
            <a:fld id="{3EA5C634-AB7C-E047-B961-FC16FF4C0ED5}" type="slidenum">
              <a:rPr lang="en-US" smtClean="0"/>
              <a:t>43</a:t>
            </a:fld>
            <a:endParaRPr lang="en-US" dirty="0"/>
          </a:p>
        </p:txBody>
      </p:sp>
    </p:spTree>
    <p:extLst>
      <p:ext uri="{BB962C8B-B14F-4D97-AF65-F5344CB8AC3E}">
        <p14:creationId xmlns:p14="http://schemas.microsoft.com/office/powerpoint/2010/main" val="11344245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A5C634-AB7C-E047-B961-FC16FF4C0ED5}" type="slidenum">
              <a:rPr lang="en-US" smtClean="0"/>
              <a:t>47</a:t>
            </a:fld>
            <a:endParaRPr lang="en-US" dirty="0"/>
          </a:p>
        </p:txBody>
      </p:sp>
    </p:spTree>
    <p:extLst>
      <p:ext uri="{BB962C8B-B14F-4D97-AF65-F5344CB8AC3E}">
        <p14:creationId xmlns:p14="http://schemas.microsoft.com/office/powerpoint/2010/main" val="15822345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A5C634-AB7C-E047-B961-FC16FF4C0ED5}" type="slidenum">
              <a:rPr lang="en-US" smtClean="0"/>
              <a:t>49</a:t>
            </a:fld>
            <a:endParaRPr lang="en-US" dirty="0"/>
          </a:p>
        </p:txBody>
      </p:sp>
    </p:spTree>
    <p:extLst>
      <p:ext uri="{BB962C8B-B14F-4D97-AF65-F5344CB8AC3E}">
        <p14:creationId xmlns:p14="http://schemas.microsoft.com/office/powerpoint/2010/main" val="5019888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A5C634-AB7C-E047-B961-FC16FF4C0ED5}" type="slidenum">
              <a:rPr lang="en-US" smtClean="0"/>
              <a:t>51</a:t>
            </a:fld>
            <a:endParaRPr lang="en-US" dirty="0"/>
          </a:p>
        </p:txBody>
      </p:sp>
    </p:spTree>
    <p:extLst>
      <p:ext uri="{BB962C8B-B14F-4D97-AF65-F5344CB8AC3E}">
        <p14:creationId xmlns:p14="http://schemas.microsoft.com/office/powerpoint/2010/main" val="13509848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description of procedural steps taken, should include any notifications to the Complainant and Respondent, interviews with the Complainant and Respondent and witnesses, site visits, methods used to gather other evidence, and information regarding the hearings held.  The Title IX Investigator will be best positioned to provide this information to the Decision Maker (and will most likely include this information in the Investigative Report).  </a:t>
            </a:r>
          </a:p>
        </p:txBody>
      </p:sp>
      <p:sp>
        <p:nvSpPr>
          <p:cNvPr id="4" name="Slide Number Placeholder 3"/>
          <p:cNvSpPr>
            <a:spLocks noGrp="1"/>
          </p:cNvSpPr>
          <p:nvPr>
            <p:ph type="sldNum" sz="quarter" idx="5"/>
          </p:nvPr>
        </p:nvSpPr>
        <p:spPr/>
        <p:txBody>
          <a:bodyPr/>
          <a:lstStyle/>
          <a:p>
            <a:fld id="{3EA5C634-AB7C-E047-B961-FC16FF4C0ED5}" type="slidenum">
              <a:rPr lang="en-US" smtClean="0"/>
              <a:t>53</a:t>
            </a:fld>
            <a:endParaRPr lang="en-US" dirty="0"/>
          </a:p>
        </p:txBody>
      </p:sp>
    </p:spTree>
    <p:extLst>
      <p:ext uri="{BB962C8B-B14F-4D97-AF65-F5344CB8AC3E}">
        <p14:creationId xmlns:p14="http://schemas.microsoft.com/office/powerpoint/2010/main" val="16881951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Decision Makers must consult the University’s Code of Student Rights and Responsibilities when reviewing potential sanctions for Student Respondents.  </a:t>
            </a:r>
          </a:p>
        </p:txBody>
      </p:sp>
      <p:sp>
        <p:nvSpPr>
          <p:cNvPr id="4" name="Slide Number Placeholder 3"/>
          <p:cNvSpPr>
            <a:spLocks noGrp="1"/>
          </p:cNvSpPr>
          <p:nvPr>
            <p:ph type="sldNum" sz="quarter" idx="5"/>
          </p:nvPr>
        </p:nvSpPr>
        <p:spPr/>
        <p:txBody>
          <a:bodyPr/>
          <a:lstStyle/>
          <a:p>
            <a:fld id="{3EA5C634-AB7C-E047-B961-FC16FF4C0ED5}" type="slidenum">
              <a:rPr lang="en-US" smtClean="0"/>
              <a:t>55</a:t>
            </a:fld>
            <a:endParaRPr lang="en-US" dirty="0"/>
          </a:p>
        </p:txBody>
      </p:sp>
    </p:spTree>
    <p:extLst>
      <p:ext uri="{BB962C8B-B14F-4D97-AF65-F5344CB8AC3E}">
        <p14:creationId xmlns:p14="http://schemas.microsoft.com/office/powerpoint/2010/main" val="21470018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Decision Makers must consult the University’s Code of Student Rights and Responsibilities when reviewing potential sanctions for Student Respondents.  </a:t>
            </a:r>
          </a:p>
        </p:txBody>
      </p:sp>
      <p:sp>
        <p:nvSpPr>
          <p:cNvPr id="4" name="Slide Number Placeholder 3"/>
          <p:cNvSpPr>
            <a:spLocks noGrp="1"/>
          </p:cNvSpPr>
          <p:nvPr>
            <p:ph type="sldNum" sz="quarter" idx="5"/>
          </p:nvPr>
        </p:nvSpPr>
        <p:spPr/>
        <p:txBody>
          <a:bodyPr/>
          <a:lstStyle/>
          <a:p>
            <a:fld id="{3EA5C634-AB7C-E047-B961-FC16FF4C0ED5}" type="slidenum">
              <a:rPr lang="en-US" smtClean="0"/>
              <a:t>56</a:t>
            </a:fld>
            <a:endParaRPr lang="en-US" dirty="0"/>
          </a:p>
        </p:txBody>
      </p:sp>
    </p:spTree>
    <p:extLst>
      <p:ext uri="{BB962C8B-B14F-4D97-AF65-F5344CB8AC3E}">
        <p14:creationId xmlns:p14="http://schemas.microsoft.com/office/powerpoint/2010/main" val="1841783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A5C634-AB7C-E047-B961-FC16FF4C0ED5}" type="slidenum">
              <a:rPr lang="en-US" smtClean="0"/>
              <a:t>7</a:t>
            </a:fld>
            <a:endParaRPr lang="en-US" dirty="0"/>
          </a:p>
        </p:txBody>
      </p:sp>
    </p:spTree>
    <p:extLst>
      <p:ext uri="{BB962C8B-B14F-4D97-AF65-F5344CB8AC3E}">
        <p14:creationId xmlns:p14="http://schemas.microsoft.com/office/powerpoint/2010/main" val="234510249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Decision Makers must consult the University’s Faculty Handbook when reviewing potential sanctions for Faculty Respondents.  </a:t>
            </a:r>
          </a:p>
          <a:p>
            <a:endParaRPr lang="en-US" dirty="0"/>
          </a:p>
        </p:txBody>
      </p:sp>
      <p:sp>
        <p:nvSpPr>
          <p:cNvPr id="4" name="Slide Number Placeholder 3"/>
          <p:cNvSpPr>
            <a:spLocks noGrp="1"/>
          </p:cNvSpPr>
          <p:nvPr>
            <p:ph type="sldNum" sz="quarter" idx="5"/>
          </p:nvPr>
        </p:nvSpPr>
        <p:spPr/>
        <p:txBody>
          <a:bodyPr/>
          <a:lstStyle/>
          <a:p>
            <a:fld id="{3EA5C634-AB7C-E047-B961-FC16FF4C0ED5}" type="slidenum">
              <a:rPr lang="en-US" smtClean="0"/>
              <a:t>57</a:t>
            </a:fld>
            <a:endParaRPr lang="en-US" dirty="0"/>
          </a:p>
        </p:txBody>
      </p:sp>
    </p:spTree>
    <p:extLst>
      <p:ext uri="{BB962C8B-B14F-4D97-AF65-F5344CB8AC3E}">
        <p14:creationId xmlns:p14="http://schemas.microsoft.com/office/powerpoint/2010/main" val="24936649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Decision Makers must consult the University’s Faculty Handbook when reviewing potential sanctions for Faculty Respondents.  </a:t>
            </a:r>
          </a:p>
          <a:p>
            <a:endParaRPr lang="en-US" dirty="0"/>
          </a:p>
        </p:txBody>
      </p:sp>
      <p:sp>
        <p:nvSpPr>
          <p:cNvPr id="4" name="Slide Number Placeholder 3"/>
          <p:cNvSpPr>
            <a:spLocks noGrp="1"/>
          </p:cNvSpPr>
          <p:nvPr>
            <p:ph type="sldNum" sz="quarter" idx="5"/>
          </p:nvPr>
        </p:nvSpPr>
        <p:spPr/>
        <p:txBody>
          <a:bodyPr/>
          <a:lstStyle/>
          <a:p>
            <a:fld id="{3EA5C634-AB7C-E047-B961-FC16FF4C0ED5}" type="slidenum">
              <a:rPr lang="en-US" smtClean="0"/>
              <a:t>58</a:t>
            </a:fld>
            <a:endParaRPr lang="en-US" dirty="0"/>
          </a:p>
        </p:txBody>
      </p:sp>
    </p:spTree>
    <p:extLst>
      <p:ext uri="{BB962C8B-B14F-4D97-AF65-F5344CB8AC3E}">
        <p14:creationId xmlns:p14="http://schemas.microsoft.com/office/powerpoint/2010/main" val="9080117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Retaliation does not, however, include the good faith routing of a complaint initiated under this Policy through another University Policy.</a:t>
            </a:r>
          </a:p>
        </p:txBody>
      </p:sp>
      <p:sp>
        <p:nvSpPr>
          <p:cNvPr id="4" name="Slide Number Placeholder 3"/>
          <p:cNvSpPr>
            <a:spLocks noGrp="1"/>
          </p:cNvSpPr>
          <p:nvPr>
            <p:ph type="sldNum" sz="quarter" idx="5"/>
          </p:nvPr>
        </p:nvSpPr>
        <p:spPr/>
        <p:txBody>
          <a:bodyPr/>
          <a:lstStyle/>
          <a:p>
            <a:fld id="{3EA5C634-AB7C-E047-B961-FC16FF4C0ED5}" type="slidenum">
              <a:rPr lang="en-US" smtClean="0"/>
              <a:t>62</a:t>
            </a:fld>
            <a:endParaRPr lang="en-US" dirty="0"/>
          </a:p>
        </p:txBody>
      </p:sp>
    </p:spTree>
    <p:extLst>
      <p:ext uri="{BB962C8B-B14F-4D97-AF65-F5344CB8AC3E}">
        <p14:creationId xmlns:p14="http://schemas.microsoft.com/office/powerpoint/2010/main" val="21577106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Note that all bases for appeals require that the basis “affect the outcome of the matter.”  </a:t>
            </a:r>
          </a:p>
        </p:txBody>
      </p:sp>
      <p:sp>
        <p:nvSpPr>
          <p:cNvPr id="4" name="Slide Number Placeholder 3"/>
          <p:cNvSpPr>
            <a:spLocks noGrp="1"/>
          </p:cNvSpPr>
          <p:nvPr>
            <p:ph type="sldNum" sz="quarter" idx="5"/>
          </p:nvPr>
        </p:nvSpPr>
        <p:spPr/>
        <p:txBody>
          <a:bodyPr/>
          <a:lstStyle/>
          <a:p>
            <a:fld id="{3EA5C634-AB7C-E047-B961-FC16FF4C0ED5}" type="slidenum">
              <a:rPr lang="en-US" smtClean="0"/>
              <a:t>66</a:t>
            </a:fld>
            <a:endParaRPr lang="en-US" dirty="0"/>
          </a:p>
        </p:txBody>
      </p:sp>
    </p:spTree>
    <p:extLst>
      <p:ext uri="{BB962C8B-B14F-4D97-AF65-F5344CB8AC3E}">
        <p14:creationId xmlns:p14="http://schemas.microsoft.com/office/powerpoint/2010/main" val="337582241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Title IX Coordinator will provide a copy of the Written Decision simultaneously to each Party.  </a:t>
            </a:r>
          </a:p>
        </p:txBody>
      </p:sp>
      <p:sp>
        <p:nvSpPr>
          <p:cNvPr id="4" name="Slide Number Placeholder 3"/>
          <p:cNvSpPr>
            <a:spLocks noGrp="1"/>
          </p:cNvSpPr>
          <p:nvPr>
            <p:ph type="sldNum" sz="quarter" idx="5"/>
          </p:nvPr>
        </p:nvSpPr>
        <p:spPr/>
        <p:txBody>
          <a:bodyPr/>
          <a:lstStyle/>
          <a:p>
            <a:fld id="{3EA5C634-AB7C-E047-B961-FC16FF4C0ED5}" type="slidenum">
              <a:rPr lang="en-US" smtClean="0"/>
              <a:t>67</a:t>
            </a:fld>
            <a:endParaRPr lang="en-US" dirty="0"/>
          </a:p>
        </p:txBody>
      </p:sp>
    </p:spTree>
    <p:extLst>
      <p:ext uri="{BB962C8B-B14F-4D97-AF65-F5344CB8AC3E}">
        <p14:creationId xmlns:p14="http://schemas.microsoft.com/office/powerpoint/2010/main" val="24632871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Any dismissal of a Formal Complaint or any allegation included in a Formal Complaint, that is reversed on Appeal by the Decision Maker will proceed through the Grievance Process as outlined in this Policy.  </a:t>
            </a:r>
          </a:p>
        </p:txBody>
      </p:sp>
      <p:sp>
        <p:nvSpPr>
          <p:cNvPr id="4" name="Slide Number Placeholder 3"/>
          <p:cNvSpPr>
            <a:spLocks noGrp="1"/>
          </p:cNvSpPr>
          <p:nvPr>
            <p:ph type="sldNum" sz="quarter" idx="5"/>
          </p:nvPr>
        </p:nvSpPr>
        <p:spPr/>
        <p:txBody>
          <a:bodyPr/>
          <a:lstStyle/>
          <a:p>
            <a:fld id="{3EA5C634-AB7C-E047-B961-FC16FF4C0ED5}" type="slidenum">
              <a:rPr lang="en-US" smtClean="0"/>
              <a:t>68</a:t>
            </a:fld>
            <a:endParaRPr lang="en-US" dirty="0"/>
          </a:p>
        </p:txBody>
      </p:sp>
    </p:spTree>
    <p:extLst>
      <p:ext uri="{BB962C8B-B14F-4D97-AF65-F5344CB8AC3E}">
        <p14:creationId xmlns:p14="http://schemas.microsoft.com/office/powerpoint/2010/main" val="393693842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Regulations do not provide any additional guidance beyond summarizing relevant evidence.  However, any inclusion of credibility determination or recommendations, could serve as a basis for appeal at the conclusion of the Grievance Procedures.  </a:t>
            </a:r>
          </a:p>
        </p:txBody>
      </p:sp>
      <p:sp>
        <p:nvSpPr>
          <p:cNvPr id="4" name="Slide Number Placeholder 3"/>
          <p:cNvSpPr>
            <a:spLocks noGrp="1"/>
          </p:cNvSpPr>
          <p:nvPr>
            <p:ph type="sldNum" sz="quarter" idx="5"/>
          </p:nvPr>
        </p:nvSpPr>
        <p:spPr/>
        <p:txBody>
          <a:bodyPr/>
          <a:lstStyle/>
          <a:p>
            <a:fld id="{3EA5C634-AB7C-E047-B961-FC16FF4C0ED5}" type="slidenum">
              <a:rPr lang="en-US" smtClean="0"/>
              <a:t>75</a:t>
            </a:fld>
            <a:endParaRPr lang="en-US" dirty="0"/>
          </a:p>
        </p:txBody>
      </p:sp>
    </p:spTree>
    <p:extLst>
      <p:ext uri="{BB962C8B-B14F-4D97-AF65-F5344CB8AC3E}">
        <p14:creationId xmlns:p14="http://schemas.microsoft.com/office/powerpoint/2010/main" val="19753194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If you are concerned that you have a conflict of interest or may be biased based on the above criteria, please alert the Title IX Coordinator or General Counsel’s office.  </a:t>
            </a:r>
          </a:p>
        </p:txBody>
      </p:sp>
      <p:sp>
        <p:nvSpPr>
          <p:cNvPr id="4" name="Slide Number Placeholder 3"/>
          <p:cNvSpPr>
            <a:spLocks noGrp="1"/>
          </p:cNvSpPr>
          <p:nvPr>
            <p:ph type="sldNum" sz="quarter" idx="5"/>
          </p:nvPr>
        </p:nvSpPr>
        <p:spPr/>
        <p:txBody>
          <a:bodyPr/>
          <a:lstStyle/>
          <a:p>
            <a:fld id="{3EA5C634-AB7C-E047-B961-FC16FF4C0ED5}" type="slidenum">
              <a:rPr lang="en-US" smtClean="0"/>
              <a:t>76</a:t>
            </a:fld>
            <a:endParaRPr lang="en-US" dirty="0"/>
          </a:p>
        </p:txBody>
      </p:sp>
    </p:spTree>
    <p:extLst>
      <p:ext uri="{BB962C8B-B14F-4D97-AF65-F5344CB8AC3E}">
        <p14:creationId xmlns:p14="http://schemas.microsoft.com/office/powerpoint/2010/main" val="39234960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Department recognizes that the Title IX Coordinator and a Title IX Investigator cannot serve as a Decision Maker or Appeal Decision Maker.  The Decision Maker(s) cannot serve in any other role in the Grievance Process.  </a:t>
            </a:r>
          </a:p>
        </p:txBody>
      </p:sp>
      <p:sp>
        <p:nvSpPr>
          <p:cNvPr id="4" name="Slide Number Placeholder 3"/>
          <p:cNvSpPr>
            <a:spLocks noGrp="1"/>
          </p:cNvSpPr>
          <p:nvPr>
            <p:ph type="sldNum" sz="quarter" idx="5"/>
          </p:nvPr>
        </p:nvSpPr>
        <p:spPr/>
        <p:txBody>
          <a:bodyPr/>
          <a:lstStyle/>
          <a:p>
            <a:fld id="{3EA5C634-AB7C-E047-B961-FC16FF4C0ED5}" type="slidenum">
              <a:rPr lang="en-US" smtClean="0"/>
              <a:t>77</a:t>
            </a:fld>
            <a:endParaRPr lang="en-US" dirty="0"/>
          </a:p>
        </p:txBody>
      </p:sp>
    </p:spTree>
    <p:extLst>
      <p:ext uri="{BB962C8B-B14F-4D97-AF65-F5344CB8AC3E}">
        <p14:creationId xmlns:p14="http://schemas.microsoft.com/office/powerpoint/2010/main" val="56496260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No preconceived notion of credibility is acceptable in the University’s Title IX Process.  </a:t>
            </a:r>
          </a:p>
        </p:txBody>
      </p:sp>
      <p:sp>
        <p:nvSpPr>
          <p:cNvPr id="4" name="Slide Number Placeholder 3"/>
          <p:cNvSpPr>
            <a:spLocks noGrp="1"/>
          </p:cNvSpPr>
          <p:nvPr>
            <p:ph type="sldNum" sz="quarter" idx="5"/>
          </p:nvPr>
        </p:nvSpPr>
        <p:spPr/>
        <p:txBody>
          <a:bodyPr/>
          <a:lstStyle/>
          <a:p>
            <a:fld id="{3EA5C634-AB7C-E047-B961-FC16FF4C0ED5}" type="slidenum">
              <a:rPr lang="en-US" smtClean="0"/>
              <a:t>79</a:t>
            </a:fld>
            <a:endParaRPr lang="en-US" dirty="0"/>
          </a:p>
        </p:txBody>
      </p:sp>
    </p:spTree>
    <p:extLst>
      <p:ext uri="{BB962C8B-B14F-4D97-AF65-F5344CB8AC3E}">
        <p14:creationId xmlns:p14="http://schemas.microsoft.com/office/powerpoint/2010/main" val="360130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A5C634-AB7C-E047-B961-FC16FF4C0ED5}" type="slidenum">
              <a:rPr lang="en-US" smtClean="0"/>
              <a:t>8</a:t>
            </a:fld>
            <a:endParaRPr lang="en-US" dirty="0"/>
          </a:p>
        </p:txBody>
      </p:sp>
    </p:spTree>
    <p:extLst>
      <p:ext uri="{BB962C8B-B14F-4D97-AF65-F5344CB8AC3E}">
        <p14:creationId xmlns:p14="http://schemas.microsoft.com/office/powerpoint/2010/main" val="39498957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No preconceived notion of credibility is acceptable in the University’s Title IX Process.  </a:t>
            </a:r>
          </a:p>
        </p:txBody>
      </p:sp>
      <p:sp>
        <p:nvSpPr>
          <p:cNvPr id="4" name="Slide Number Placeholder 3"/>
          <p:cNvSpPr>
            <a:spLocks noGrp="1"/>
          </p:cNvSpPr>
          <p:nvPr>
            <p:ph type="sldNum" sz="quarter" idx="5"/>
          </p:nvPr>
        </p:nvSpPr>
        <p:spPr/>
        <p:txBody>
          <a:bodyPr/>
          <a:lstStyle/>
          <a:p>
            <a:fld id="{3EA5C634-AB7C-E047-B961-FC16FF4C0ED5}" type="slidenum">
              <a:rPr lang="en-US" smtClean="0"/>
              <a:t>80</a:t>
            </a:fld>
            <a:endParaRPr lang="en-US" dirty="0"/>
          </a:p>
        </p:txBody>
      </p:sp>
    </p:spTree>
    <p:extLst>
      <p:ext uri="{BB962C8B-B14F-4D97-AF65-F5344CB8AC3E}">
        <p14:creationId xmlns:p14="http://schemas.microsoft.com/office/powerpoint/2010/main" val="173494105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No preconceived notion of credibility is acceptable in the University’s Title IX Process.  </a:t>
            </a:r>
          </a:p>
        </p:txBody>
      </p:sp>
      <p:sp>
        <p:nvSpPr>
          <p:cNvPr id="4" name="Slide Number Placeholder 3"/>
          <p:cNvSpPr>
            <a:spLocks noGrp="1"/>
          </p:cNvSpPr>
          <p:nvPr>
            <p:ph type="sldNum" sz="quarter" idx="5"/>
          </p:nvPr>
        </p:nvSpPr>
        <p:spPr/>
        <p:txBody>
          <a:bodyPr/>
          <a:lstStyle/>
          <a:p>
            <a:fld id="{3EA5C634-AB7C-E047-B961-FC16FF4C0ED5}" type="slidenum">
              <a:rPr lang="en-US" smtClean="0"/>
              <a:t>81</a:t>
            </a:fld>
            <a:endParaRPr lang="en-US" dirty="0"/>
          </a:p>
        </p:txBody>
      </p:sp>
    </p:spTree>
    <p:extLst>
      <p:ext uri="{BB962C8B-B14F-4D97-AF65-F5344CB8AC3E}">
        <p14:creationId xmlns:p14="http://schemas.microsoft.com/office/powerpoint/2010/main" val="95059291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To avoid the prejudgment of the facts at issue . . . </a:t>
            </a:r>
          </a:p>
        </p:txBody>
      </p:sp>
      <p:sp>
        <p:nvSpPr>
          <p:cNvPr id="4" name="Slide Number Placeholder 3"/>
          <p:cNvSpPr>
            <a:spLocks noGrp="1"/>
          </p:cNvSpPr>
          <p:nvPr>
            <p:ph type="sldNum" sz="quarter" idx="5"/>
          </p:nvPr>
        </p:nvSpPr>
        <p:spPr/>
        <p:txBody>
          <a:bodyPr/>
          <a:lstStyle/>
          <a:p>
            <a:fld id="{3EA5C634-AB7C-E047-B961-FC16FF4C0ED5}" type="slidenum">
              <a:rPr lang="en-US" smtClean="0"/>
              <a:t>82</a:t>
            </a:fld>
            <a:endParaRPr lang="en-US" dirty="0"/>
          </a:p>
        </p:txBody>
      </p:sp>
    </p:spTree>
    <p:extLst>
      <p:ext uri="{BB962C8B-B14F-4D97-AF65-F5344CB8AC3E}">
        <p14:creationId xmlns:p14="http://schemas.microsoft.com/office/powerpoint/2010/main" val="2778329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https://missouristate.campuslabs.com/engage/Organizations</a:t>
            </a:r>
          </a:p>
        </p:txBody>
      </p:sp>
      <p:sp>
        <p:nvSpPr>
          <p:cNvPr id="4" name="Slide Number Placeholder 3"/>
          <p:cNvSpPr>
            <a:spLocks noGrp="1"/>
          </p:cNvSpPr>
          <p:nvPr>
            <p:ph type="sldNum" sz="quarter" idx="5"/>
          </p:nvPr>
        </p:nvSpPr>
        <p:spPr/>
        <p:txBody>
          <a:bodyPr/>
          <a:lstStyle/>
          <a:p>
            <a:fld id="{3EA5C634-AB7C-E047-B961-FC16FF4C0ED5}" type="slidenum">
              <a:rPr lang="en-US" smtClean="0"/>
              <a:t>9</a:t>
            </a:fld>
            <a:endParaRPr lang="en-US" dirty="0"/>
          </a:p>
        </p:txBody>
      </p:sp>
    </p:spTree>
    <p:extLst>
      <p:ext uri="{BB962C8B-B14F-4D97-AF65-F5344CB8AC3E}">
        <p14:creationId xmlns:p14="http://schemas.microsoft.com/office/powerpoint/2010/main" val="40654442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 or the parent of a minor child or legal guardian of an individual under legal guardianship</a:t>
            </a:r>
          </a:p>
        </p:txBody>
      </p:sp>
      <p:sp>
        <p:nvSpPr>
          <p:cNvPr id="4" name="Slide Number Placeholder 3"/>
          <p:cNvSpPr>
            <a:spLocks noGrp="1"/>
          </p:cNvSpPr>
          <p:nvPr>
            <p:ph type="sldNum" sz="quarter" idx="5"/>
          </p:nvPr>
        </p:nvSpPr>
        <p:spPr/>
        <p:txBody>
          <a:bodyPr/>
          <a:lstStyle/>
          <a:p>
            <a:fld id="{3EA5C634-AB7C-E047-B961-FC16FF4C0ED5}" type="slidenum">
              <a:rPr lang="en-US" smtClean="0"/>
              <a:t>10</a:t>
            </a:fld>
            <a:endParaRPr lang="en-US" dirty="0"/>
          </a:p>
        </p:txBody>
      </p:sp>
    </p:spTree>
    <p:extLst>
      <p:ext uri="{BB962C8B-B14F-4D97-AF65-F5344CB8AC3E}">
        <p14:creationId xmlns:p14="http://schemas.microsoft.com/office/powerpoint/2010/main" val="128883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 or the parent of a minor child or legal guardian of an individual under legal guardianship</a:t>
            </a:r>
          </a:p>
        </p:txBody>
      </p:sp>
      <p:sp>
        <p:nvSpPr>
          <p:cNvPr id="4" name="Slide Number Placeholder 3"/>
          <p:cNvSpPr>
            <a:spLocks noGrp="1"/>
          </p:cNvSpPr>
          <p:nvPr>
            <p:ph type="sldNum" sz="quarter" idx="5"/>
          </p:nvPr>
        </p:nvSpPr>
        <p:spPr/>
        <p:txBody>
          <a:bodyPr/>
          <a:lstStyle/>
          <a:p>
            <a:fld id="{3EA5C634-AB7C-E047-B961-FC16FF4C0ED5}" type="slidenum">
              <a:rPr lang="en-US" smtClean="0"/>
              <a:t>11</a:t>
            </a:fld>
            <a:endParaRPr lang="en-US" dirty="0"/>
          </a:p>
        </p:txBody>
      </p:sp>
    </p:spTree>
    <p:extLst>
      <p:ext uri="{BB962C8B-B14F-4D97-AF65-F5344CB8AC3E}">
        <p14:creationId xmlns:p14="http://schemas.microsoft.com/office/powerpoint/2010/main" val="3442886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A5C634-AB7C-E047-B961-FC16FF4C0ED5}" type="slidenum">
              <a:rPr lang="en-US" smtClean="0"/>
              <a:t>12</a:t>
            </a:fld>
            <a:endParaRPr lang="en-US" dirty="0"/>
          </a:p>
        </p:txBody>
      </p:sp>
    </p:spTree>
    <p:extLst>
      <p:ext uri="{BB962C8B-B14F-4D97-AF65-F5344CB8AC3E}">
        <p14:creationId xmlns:p14="http://schemas.microsoft.com/office/powerpoint/2010/main" val="24386939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As will be discussed, only Sexual Harassment occurring within the University’s Education Program or Activity can be the subject of a Formal Complaint.  </a:t>
            </a:r>
          </a:p>
          <a:p>
            <a:endParaRPr lang="en-US" dirty="0"/>
          </a:p>
          <a:p>
            <a:r>
              <a:rPr lang="en-US" dirty="0"/>
              <a:t>https://missouristate.campuslabs.com/engage/Organizations</a:t>
            </a:r>
          </a:p>
        </p:txBody>
      </p:sp>
      <p:sp>
        <p:nvSpPr>
          <p:cNvPr id="4" name="Slide Number Placeholder 3"/>
          <p:cNvSpPr>
            <a:spLocks noGrp="1"/>
          </p:cNvSpPr>
          <p:nvPr>
            <p:ph type="sldNum" sz="quarter" idx="5"/>
          </p:nvPr>
        </p:nvSpPr>
        <p:spPr/>
        <p:txBody>
          <a:bodyPr/>
          <a:lstStyle/>
          <a:p>
            <a:fld id="{3EA5C634-AB7C-E047-B961-FC16FF4C0ED5}" type="slidenum">
              <a:rPr lang="en-US" smtClean="0"/>
              <a:t>24</a:t>
            </a:fld>
            <a:endParaRPr lang="en-US" dirty="0"/>
          </a:p>
        </p:txBody>
      </p:sp>
    </p:spTree>
    <p:extLst>
      <p:ext uri="{BB962C8B-B14F-4D97-AF65-F5344CB8AC3E}">
        <p14:creationId xmlns:p14="http://schemas.microsoft.com/office/powerpoint/2010/main" val="2822761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6" name="Slide Number"/>
          <p:cNvSpPr>
            <a:spLocks noGrp="1"/>
          </p:cNvSpPr>
          <p:nvPr>
            <p:ph type="sldNum" sz="quarter" idx="12"/>
          </p:nvPr>
        </p:nvSpPr>
        <p:spPr/>
        <p:txBody>
          <a:bodyPr/>
          <a:lstStyle>
            <a:lvl1pPr>
              <a:defRPr sz="1000"/>
            </a:lvl1pPr>
          </a:lstStyle>
          <a:p>
            <a:fld id="{DCFE8AC6-424E-904F-AE4A-648F5E9D72F5}" type="slidenum">
              <a:rPr lang="en-US" smtClean="0"/>
              <a:pPr/>
              <a:t>‹#›</a:t>
            </a:fld>
            <a:endParaRPr lang="en-US" dirty="0"/>
          </a:p>
        </p:txBody>
      </p:sp>
      <p:sp>
        <p:nvSpPr>
          <p:cNvPr id="4" name="Footer"/>
          <p:cNvSpPr>
            <a:spLocks noGrp="1"/>
          </p:cNvSpPr>
          <p:nvPr>
            <p:ph type="ftr" sz="quarter" idx="15"/>
          </p:nvPr>
        </p:nvSpPr>
        <p:spPr/>
        <p:txBody>
          <a:bodyPr/>
          <a:lstStyle>
            <a:lvl1pPr>
              <a:defRPr sz="1000"/>
            </a:lvl1pPr>
          </a:lstStyle>
          <a:p>
            <a:endParaRPr lang="en-US" dirty="0"/>
          </a:p>
        </p:txBody>
      </p:sp>
      <p:sp>
        <p:nvSpPr>
          <p:cNvPr id="3" name="Content"/>
          <p:cNvSpPr>
            <a:spLocks noGrp="1"/>
          </p:cNvSpPr>
          <p:nvPr>
            <p:ph idx="1" hasCustomPrompt="1"/>
          </p:nvPr>
        </p:nvSpPr>
        <p:spPr>
          <a:xfrm>
            <a:off x="762000" y="2057401"/>
            <a:ext cx="10668001" cy="3657600"/>
          </a:xfrm>
          <a:prstGeom prst="rect">
            <a:avLst/>
          </a:prstGeom>
          <a:noFill/>
        </p:spPr>
        <p:txBody>
          <a:bodyPr lIns="0" tIns="0" rIns="0" bIns="0"/>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ubtitle"/>
          <p:cNvSpPr>
            <a:spLocks noGrp="1"/>
          </p:cNvSpPr>
          <p:nvPr>
            <p:ph type="body" sz="quarter" idx="14" hasCustomPrompt="1"/>
          </p:nvPr>
        </p:nvSpPr>
        <p:spPr>
          <a:xfrm>
            <a:off x="762000" y="1485902"/>
            <a:ext cx="10668001" cy="342899"/>
          </a:xfrm>
          <a:prstGeom prst="rect">
            <a:avLst/>
          </a:prstGeom>
        </p:spPr>
        <p:txBody>
          <a:bodyPr lIns="0">
            <a:normAutofit/>
          </a:bodyPr>
          <a:lstStyle>
            <a:lvl1pPr marL="0" indent="0">
              <a:lnSpc>
                <a:spcPct val="100000"/>
              </a:lnSpc>
              <a:spcAft>
                <a:spcPts val="0"/>
              </a:spcAft>
              <a:buNone/>
              <a:defRPr sz="2000" b="1" cap="all">
                <a:solidFill>
                  <a:schemeClr val="accent2"/>
                </a:solidFill>
                <a:latin typeface="+mn-lt"/>
                <a:ea typeface="Impact" charset="0"/>
                <a:cs typeface="Impact" charset="0"/>
              </a:defRPr>
            </a:lvl1pPr>
          </a:lstStyle>
          <a:p>
            <a:pPr lvl="0"/>
            <a:r>
              <a:rPr lang="en-US" dirty="0"/>
              <a:t>Slide subtitle</a:t>
            </a:r>
          </a:p>
        </p:txBody>
      </p:sp>
      <p:sp>
        <p:nvSpPr>
          <p:cNvPr id="2" name="Title"/>
          <p:cNvSpPr>
            <a:spLocks noGrp="1"/>
          </p:cNvSpPr>
          <p:nvPr>
            <p:ph type="title" hasCustomPrompt="1"/>
          </p:nvPr>
        </p:nvSpPr>
        <p:spPr/>
        <p:txBody>
          <a:bodyPr/>
          <a:lstStyle>
            <a:lvl1pPr>
              <a:lnSpc>
                <a:spcPct val="100000"/>
              </a:lnSpc>
              <a:defRPr/>
            </a:lvl1pPr>
          </a:lstStyle>
          <a:p>
            <a:r>
              <a:rPr lang="en-US" dirty="0"/>
              <a:t>Slide title</a:t>
            </a:r>
          </a:p>
        </p:txBody>
      </p:sp>
    </p:spTree>
    <p:extLst>
      <p:ext uri="{BB962C8B-B14F-4D97-AF65-F5344CB8AC3E}">
        <p14:creationId xmlns:p14="http://schemas.microsoft.com/office/powerpoint/2010/main" val="20325550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p:spTree>
      <p:nvGrpSpPr>
        <p:cNvPr id="1" name=""/>
        <p:cNvGrpSpPr/>
        <p:nvPr/>
      </p:nvGrpSpPr>
      <p:grpSpPr>
        <a:xfrm>
          <a:off x="0" y="0"/>
          <a:ext cx="0" cy="0"/>
          <a:chOff x="0" y="0"/>
          <a:chExt cx="0" cy="0"/>
        </a:xfrm>
      </p:grpSpPr>
      <p:sp>
        <p:nvSpPr>
          <p:cNvPr id="12" name="Background"/>
          <p:cNvSpPr/>
          <p:nvPr userDrawn="1"/>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Diagonal"/>
          <p:cNvSpPr/>
          <p:nvPr userDrawn="1"/>
        </p:nvSpPr>
        <p:spPr>
          <a:xfrm rot="16200000">
            <a:off x="7924800" y="2590802"/>
            <a:ext cx="3657600" cy="4876800"/>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7" name="Date"/>
          <p:cNvSpPr>
            <a:spLocks noGrp="1"/>
          </p:cNvSpPr>
          <p:nvPr>
            <p:ph type="body" sz="quarter" idx="14" hasCustomPrompt="1"/>
          </p:nvPr>
        </p:nvSpPr>
        <p:spPr>
          <a:xfrm>
            <a:off x="762001" y="6057900"/>
            <a:ext cx="7010400" cy="342900"/>
          </a:xfrm>
          <a:prstGeom prst="rect">
            <a:avLst/>
          </a:prstGeom>
        </p:spPr>
        <p:txBody>
          <a:bodyPr lIns="0" tIns="0" rIns="0" bIns="0" anchor="ctr" anchorCtr="0">
            <a:noAutofit/>
          </a:bodyPr>
          <a:lstStyle>
            <a:lvl1pPr marL="0" indent="0">
              <a:buNone/>
              <a:defRPr sz="2400">
                <a:solidFill>
                  <a:schemeClr val="tx2"/>
                </a:solidFill>
              </a:defRPr>
            </a:lvl1pPr>
          </a:lstStyle>
          <a:p>
            <a:pPr lvl="0"/>
            <a:r>
              <a:rPr lang="en-US" dirty="0"/>
              <a:t>Presentation date</a:t>
            </a:r>
          </a:p>
        </p:txBody>
      </p:sp>
      <p:sp>
        <p:nvSpPr>
          <p:cNvPr id="3" name="Presenters"/>
          <p:cNvSpPr>
            <a:spLocks noGrp="1"/>
          </p:cNvSpPr>
          <p:nvPr>
            <p:ph type="body" sz="quarter" idx="12" hasCustomPrompt="1"/>
          </p:nvPr>
        </p:nvSpPr>
        <p:spPr>
          <a:xfrm>
            <a:off x="762000" y="5186365"/>
            <a:ext cx="7924801" cy="528637"/>
          </a:xfrm>
          <a:prstGeom prst="rect">
            <a:avLst/>
          </a:prstGeom>
        </p:spPr>
        <p:txBody>
          <a:bodyPr lIns="0" tIns="0" rIns="0" bIns="0" anchor="t" anchorCtr="0">
            <a:normAutofit/>
          </a:bodyPr>
          <a:lstStyle>
            <a:lvl1pPr marL="0" indent="0">
              <a:buNone/>
              <a:defRPr sz="2400">
                <a:solidFill>
                  <a:srgbClr val="425563"/>
                </a:solidFill>
              </a:defRPr>
            </a:lvl1pPr>
          </a:lstStyle>
          <a:p>
            <a:pPr lvl="0"/>
            <a:r>
              <a:rPr lang="en-US" dirty="0"/>
              <a:t>Presenter names</a:t>
            </a:r>
          </a:p>
        </p:txBody>
      </p:sp>
      <p:sp>
        <p:nvSpPr>
          <p:cNvPr id="18" name="Subtitle"/>
          <p:cNvSpPr>
            <a:spLocks noGrp="1"/>
          </p:cNvSpPr>
          <p:nvPr>
            <p:ph type="body" sz="quarter" idx="15" hasCustomPrompt="1"/>
          </p:nvPr>
        </p:nvSpPr>
        <p:spPr>
          <a:xfrm>
            <a:off x="762000" y="4573156"/>
            <a:ext cx="7924801" cy="514347"/>
          </a:xfrm>
          <a:prstGeom prst="rect">
            <a:avLst/>
          </a:prstGeom>
        </p:spPr>
        <p:txBody>
          <a:bodyPr lIns="0" anchor="t" anchorCtr="0">
            <a:normAutofit/>
          </a:bodyPr>
          <a:lstStyle>
            <a:lvl1pPr marL="0" indent="0">
              <a:lnSpc>
                <a:spcPct val="100000"/>
              </a:lnSpc>
              <a:spcAft>
                <a:spcPts val="0"/>
              </a:spcAft>
              <a:buNone/>
              <a:defRPr sz="2800" b="1" cap="all">
                <a:solidFill>
                  <a:srgbClr val="425563"/>
                </a:solidFill>
                <a:latin typeface="+mn-lt"/>
                <a:ea typeface="Impact" charset="0"/>
                <a:cs typeface="Impact" charset="0"/>
              </a:defRPr>
            </a:lvl1pPr>
          </a:lstStyle>
          <a:p>
            <a:pPr lvl="0"/>
            <a:r>
              <a:rPr lang="en-US" dirty="0"/>
              <a:t>Slide subtitle</a:t>
            </a:r>
          </a:p>
        </p:txBody>
      </p:sp>
      <p:sp>
        <p:nvSpPr>
          <p:cNvPr id="14" name="Divider"/>
          <p:cNvSpPr/>
          <p:nvPr userDrawn="1"/>
        </p:nvSpPr>
        <p:spPr>
          <a:xfrm>
            <a:off x="761999" y="4230044"/>
            <a:ext cx="914400" cy="118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itle"/>
          <p:cNvSpPr>
            <a:spLocks noGrp="1"/>
          </p:cNvSpPr>
          <p:nvPr>
            <p:ph type="title" hasCustomPrompt="1"/>
          </p:nvPr>
        </p:nvSpPr>
        <p:spPr>
          <a:xfrm>
            <a:off x="762000" y="685801"/>
            <a:ext cx="9753600" cy="3314700"/>
          </a:xfrm>
          <a:prstGeom prst="rect">
            <a:avLst/>
          </a:prstGeom>
        </p:spPr>
        <p:txBody>
          <a:bodyPr lIns="0" tIns="0" rIns="0" bIns="0" anchor="b" anchorCtr="0">
            <a:normAutofit/>
          </a:bodyPr>
          <a:lstStyle>
            <a:lvl1pPr algn="l">
              <a:lnSpc>
                <a:spcPct val="90000"/>
              </a:lnSpc>
              <a:defRPr sz="6000" b="1">
                <a:solidFill>
                  <a:srgbClr val="5E0009"/>
                </a:solidFill>
                <a:latin typeface="Georgia" charset="0"/>
                <a:ea typeface="Georgia" charset="0"/>
                <a:cs typeface="Georgia" charset="0"/>
              </a:defRPr>
            </a:lvl1pPr>
          </a:lstStyle>
          <a:p>
            <a:r>
              <a:rPr lang="en-US" dirty="0"/>
              <a:t>Presentation title</a:t>
            </a:r>
          </a:p>
        </p:txBody>
      </p:sp>
      <p:pic>
        <p:nvPicPr>
          <p:cNvPr id="10" name="Grounding Bar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 y="-1"/>
            <a:ext cx="1014376" cy="457201"/>
          </a:xfrm>
          <a:prstGeom prst="rect">
            <a:avLst/>
          </a:prstGeom>
          <a:noFill/>
          <a:ln>
            <a:noFill/>
          </a:ln>
        </p:spPr>
      </p:pic>
      <p:pic>
        <p:nvPicPr>
          <p:cNvPr id="11" name="Wordmark">
            <a:extLst>
              <a:ext uri="{FF2B5EF4-FFF2-40B4-BE49-F238E27FC236}">
                <a16:creationId xmlns:a16="http://schemas.microsoft.com/office/drawing/2014/main" id="{14BF530A-ADCF-B747-B086-F67574A4C69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9152845" y="6065328"/>
            <a:ext cx="2277156" cy="333440"/>
          </a:xfrm>
          <a:prstGeom prst="rect">
            <a:avLst/>
          </a:prstGeom>
          <a:noFill/>
          <a:ln>
            <a:noFill/>
          </a:ln>
        </p:spPr>
      </p:pic>
    </p:spTree>
    <p:extLst>
      <p:ext uri="{BB962C8B-B14F-4D97-AF65-F5344CB8AC3E}">
        <p14:creationId xmlns:p14="http://schemas.microsoft.com/office/powerpoint/2010/main" val="107640152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extLst>
    <p:ext uri="{DCECCB84-F9BA-43D5-87BE-67443E8EF086}">
      <p15:sldGuideLst xmlns:p15="http://schemas.microsoft.com/office/powerpoint/2012/main">
        <p15:guide id="1" orient="horz" pos="252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cNvSpPr>
            <a:spLocks noGrp="1"/>
          </p:cNvSpPr>
          <p:nvPr>
            <p:ph type="sldNum" sz="quarter" idx="4"/>
          </p:nvPr>
        </p:nvSpPr>
        <p:spPr>
          <a:xfrm>
            <a:off x="10820400" y="6062473"/>
            <a:ext cx="609600" cy="338328"/>
          </a:xfrm>
          <a:prstGeom prst="rect">
            <a:avLst/>
          </a:prstGeom>
        </p:spPr>
        <p:txBody>
          <a:bodyPr vert="horz" lIns="0" tIns="0" rIns="0" bIns="0" rtlCol="0" anchor="ctr"/>
          <a:lstStyle>
            <a:lvl1pPr algn="r">
              <a:defRPr sz="1200">
                <a:solidFill>
                  <a:schemeClr val="tx2"/>
                </a:solidFill>
              </a:defRPr>
            </a:lvl1pPr>
          </a:lstStyle>
          <a:p>
            <a:fld id="{DCFE8AC6-424E-904F-AE4A-648F5E9D72F5}" type="slidenum">
              <a:rPr lang="en-US" smtClean="0"/>
              <a:pPr/>
              <a:t>‹#›</a:t>
            </a:fld>
            <a:endParaRPr lang="en-US" dirty="0"/>
          </a:p>
        </p:txBody>
      </p:sp>
      <p:sp>
        <p:nvSpPr>
          <p:cNvPr id="11" name="Footer"/>
          <p:cNvSpPr>
            <a:spLocks noGrp="1"/>
          </p:cNvSpPr>
          <p:nvPr>
            <p:ph type="ftr" sz="quarter" idx="3"/>
          </p:nvPr>
        </p:nvSpPr>
        <p:spPr>
          <a:xfrm>
            <a:off x="6248400" y="6062473"/>
            <a:ext cx="4572000" cy="338328"/>
          </a:xfrm>
          <a:prstGeom prst="rect">
            <a:avLst/>
          </a:prstGeom>
        </p:spPr>
        <p:txBody>
          <a:bodyPr lIns="0" tIns="0" rIns="0" bIns="0" anchor="ctr"/>
          <a:lstStyle>
            <a:lvl1pPr algn="r">
              <a:defRPr sz="1200" b="1">
                <a:solidFill>
                  <a:srgbClr val="425563"/>
                </a:solidFill>
              </a:defRPr>
            </a:lvl1pPr>
          </a:lstStyle>
          <a:p>
            <a:endParaRPr lang="en-US" dirty="0"/>
          </a:p>
        </p:txBody>
      </p:sp>
      <p:pic>
        <p:nvPicPr>
          <p:cNvPr id="13" name="Wordmark"/>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762001" y="6065328"/>
            <a:ext cx="2277156" cy="333440"/>
          </a:xfrm>
          <a:prstGeom prst="rect">
            <a:avLst/>
          </a:prstGeom>
          <a:noFill/>
          <a:ln>
            <a:noFill/>
          </a:ln>
        </p:spPr>
      </p:pic>
      <p:sp>
        <p:nvSpPr>
          <p:cNvPr id="3" name="Content"/>
          <p:cNvSpPr>
            <a:spLocks noGrp="1"/>
          </p:cNvSpPr>
          <p:nvPr>
            <p:ph type="body" idx="1"/>
          </p:nvPr>
        </p:nvSpPr>
        <p:spPr>
          <a:xfrm>
            <a:off x="762000" y="2057400"/>
            <a:ext cx="10668001" cy="36576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cNvSpPr>
            <a:spLocks noGrp="1"/>
          </p:cNvSpPr>
          <p:nvPr>
            <p:ph type="title"/>
          </p:nvPr>
        </p:nvSpPr>
        <p:spPr>
          <a:xfrm>
            <a:off x="762000" y="685800"/>
            <a:ext cx="10668001" cy="685800"/>
          </a:xfrm>
          <a:prstGeom prst="rect">
            <a:avLst/>
          </a:prstGeom>
        </p:spPr>
        <p:txBody>
          <a:bodyPr vert="horz" lIns="0" tIns="0" rIns="0" bIns="0" rtlCol="0" anchor="b">
            <a:normAutofit/>
          </a:bodyPr>
          <a:lstStyle/>
          <a:p>
            <a:r>
              <a:rPr lang="en-US" dirty="0"/>
              <a:t>Slide title</a:t>
            </a:r>
          </a:p>
        </p:txBody>
      </p:sp>
      <p:pic>
        <p:nvPicPr>
          <p:cNvPr id="12" name="Grounding Bars"/>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62000" y="-1"/>
            <a:ext cx="1014376" cy="457201"/>
          </a:xfrm>
          <a:prstGeom prst="rect">
            <a:avLst/>
          </a:prstGeom>
          <a:noFill/>
          <a:ln>
            <a:noFill/>
          </a:ln>
        </p:spPr>
      </p:pic>
    </p:spTree>
    <p:extLst>
      <p:ext uri="{BB962C8B-B14F-4D97-AF65-F5344CB8AC3E}">
        <p14:creationId xmlns:p14="http://schemas.microsoft.com/office/powerpoint/2010/main" val="487438606"/>
      </p:ext>
    </p:extLst>
  </p:cSld>
  <p:clrMap bg1="lt1" tx1="dk1" bg2="lt2" tx2="dk2" accent1="accent1" accent2="accent2" accent3="accent3" accent4="accent4" accent5="accent5" accent6="accent6" hlink="hlink" folHlink="folHlink"/>
  <p:sldLayoutIdLst>
    <p:sldLayoutId id="2147483650" r:id="rId1"/>
    <p:sldLayoutId id="2147483659" r:id="rId2"/>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dt="0"/>
  <p:txStyles>
    <p:titleStyle>
      <a:lvl1pPr algn="l" defTabSz="685800" rtl="0" eaLnBrk="1" latinLnBrk="0" hangingPunct="1">
        <a:lnSpc>
          <a:spcPct val="100000"/>
        </a:lnSpc>
        <a:spcBef>
          <a:spcPct val="0"/>
        </a:spcBef>
        <a:buNone/>
        <a:defRPr sz="4400" b="1" kern="1200">
          <a:solidFill>
            <a:srgbClr val="5E0009"/>
          </a:solidFill>
          <a:latin typeface="Georgia" charset="0"/>
          <a:ea typeface="Georgia" charset="0"/>
          <a:cs typeface="Georgia" charset="0"/>
        </a:defRPr>
      </a:lvl1pPr>
    </p:titleStyle>
    <p:bodyStyle>
      <a:lvl1pPr marL="171450" indent="-171450" algn="l" defTabSz="685800" rtl="0" eaLnBrk="1" latinLnBrk="0" hangingPunct="1">
        <a:lnSpc>
          <a:spcPct val="120000"/>
        </a:lnSpc>
        <a:spcBef>
          <a:spcPts val="750"/>
        </a:spcBef>
        <a:buFont typeface="Arial"/>
        <a:buChar char="•"/>
        <a:defRPr sz="2800" kern="1200">
          <a:solidFill>
            <a:srgbClr val="425563"/>
          </a:solidFill>
          <a:latin typeface="Arial" charset="0"/>
          <a:ea typeface="Arial" charset="0"/>
          <a:cs typeface="Arial" charset="0"/>
        </a:defRPr>
      </a:lvl1pPr>
      <a:lvl2pPr marL="514350" indent="-171450" algn="l" defTabSz="685800" rtl="0" eaLnBrk="1" latinLnBrk="0" hangingPunct="1">
        <a:lnSpc>
          <a:spcPct val="120000"/>
        </a:lnSpc>
        <a:spcBef>
          <a:spcPts val="375"/>
        </a:spcBef>
        <a:buFont typeface="Arial"/>
        <a:buChar char="•"/>
        <a:defRPr sz="2400" kern="1200">
          <a:solidFill>
            <a:srgbClr val="425563"/>
          </a:solidFill>
          <a:latin typeface="Arial" charset="0"/>
          <a:ea typeface="Arial" charset="0"/>
          <a:cs typeface="Arial" charset="0"/>
        </a:defRPr>
      </a:lvl2pPr>
      <a:lvl3pPr marL="857250" indent="-171450" algn="l" defTabSz="685800" rtl="0" eaLnBrk="1" latinLnBrk="0" hangingPunct="1">
        <a:lnSpc>
          <a:spcPct val="120000"/>
        </a:lnSpc>
        <a:spcBef>
          <a:spcPts val="375"/>
        </a:spcBef>
        <a:buFont typeface="Arial"/>
        <a:buChar char="•"/>
        <a:defRPr sz="2000" kern="1200">
          <a:solidFill>
            <a:srgbClr val="425563"/>
          </a:solidFill>
          <a:latin typeface="Arial" charset="0"/>
          <a:ea typeface="Arial" charset="0"/>
          <a:cs typeface="Arial" charset="0"/>
        </a:defRPr>
      </a:lvl3pPr>
      <a:lvl4pPr marL="1200150" indent="-171450" algn="l" defTabSz="685800" rtl="0" eaLnBrk="1" latinLnBrk="0" hangingPunct="1">
        <a:lnSpc>
          <a:spcPct val="120000"/>
        </a:lnSpc>
        <a:spcBef>
          <a:spcPts val="375"/>
        </a:spcBef>
        <a:buFont typeface="Arial"/>
        <a:buChar char="•"/>
        <a:defRPr sz="1800" kern="1200">
          <a:solidFill>
            <a:srgbClr val="425563"/>
          </a:solidFill>
          <a:latin typeface="Arial" charset="0"/>
          <a:ea typeface="Arial" charset="0"/>
          <a:cs typeface="Arial" charset="0"/>
        </a:defRPr>
      </a:lvl4pPr>
      <a:lvl5pPr marL="1543050" indent="-171450" algn="l" defTabSz="685800" rtl="0" eaLnBrk="1" latinLnBrk="0" hangingPunct="1">
        <a:lnSpc>
          <a:spcPct val="120000"/>
        </a:lnSpc>
        <a:spcBef>
          <a:spcPts val="375"/>
        </a:spcBef>
        <a:buFont typeface="Arial"/>
        <a:buChar char="•"/>
        <a:defRPr sz="1800" kern="1200">
          <a:solidFill>
            <a:srgbClr val="425563"/>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44" userDrawn="1">
          <p15:clr>
            <a:srgbClr val="F26B43"/>
          </p15:clr>
        </p15:guide>
        <p15:guide id="4" orient="horz" pos="4176" userDrawn="1">
          <p15:clr>
            <a:srgbClr val="F26B43"/>
          </p15:clr>
        </p15:guide>
        <p15:guide id="7" orient="horz" pos="432" userDrawn="1">
          <p15:clr>
            <a:srgbClr val="F26B43"/>
          </p15:clr>
        </p15:guide>
        <p15:guide id="9" orient="horz" pos="4032" userDrawn="1">
          <p15:clr>
            <a:srgbClr val="F26B43"/>
          </p15:clr>
        </p15:guide>
        <p15:guide id="10" orient="horz" pos="3816" userDrawn="1">
          <p15:clr>
            <a:srgbClr val="F26B43"/>
          </p15:clr>
        </p15:guide>
        <p15:guide id="11" orient="horz" pos="3600" userDrawn="1">
          <p15:clr>
            <a:srgbClr val="F26B43"/>
          </p15:clr>
        </p15:guide>
        <p15:guide id="13" orient="horz" pos="936" userDrawn="1">
          <p15:clr>
            <a:srgbClr val="F26B43"/>
          </p15:clr>
        </p15:guide>
        <p15:guide id="14" orient="horz" pos="288" userDrawn="1">
          <p15:clr>
            <a:srgbClr val="F26B43"/>
          </p15:clr>
        </p15:guide>
        <p15:guide id="15" orient="horz" pos="1296" userDrawn="1">
          <p15:clr>
            <a:srgbClr val="F26B43"/>
          </p15:clr>
        </p15:guide>
        <p15:guide id="38" pos="3744" userDrawn="1">
          <p15:clr>
            <a:srgbClr val="F26B43"/>
          </p15:clr>
        </p15:guide>
        <p15:guide id="50" pos="3936" userDrawn="1">
          <p15:clr>
            <a:srgbClr val="F26B43"/>
          </p15:clr>
        </p15:guide>
        <p15:guide id="51" orient="horz" pos="864" userDrawn="1">
          <p15:clr>
            <a:srgbClr val="F26B43"/>
          </p15:clr>
        </p15:guide>
        <p15:guide id="53" pos="3360" userDrawn="1">
          <p15:clr>
            <a:srgbClr val="F26B43"/>
          </p15:clr>
        </p15:guide>
        <p15:guide id="54" pos="3168" userDrawn="1">
          <p15:clr>
            <a:srgbClr val="F26B43"/>
          </p15:clr>
        </p15:guide>
        <p15:guide id="55" pos="2784" userDrawn="1">
          <p15:clr>
            <a:srgbClr val="F26B43"/>
          </p15:clr>
        </p15:guide>
        <p15:guide id="56" pos="2592" userDrawn="1">
          <p15:clr>
            <a:srgbClr val="F26B43"/>
          </p15:clr>
        </p15:guide>
        <p15:guide id="57" pos="2208" userDrawn="1">
          <p15:clr>
            <a:srgbClr val="F26B43"/>
          </p15:clr>
        </p15:guide>
        <p15:guide id="58" pos="2016" userDrawn="1">
          <p15:clr>
            <a:srgbClr val="F26B43"/>
          </p15:clr>
        </p15:guide>
        <p15:guide id="59" pos="1632" userDrawn="1">
          <p15:clr>
            <a:srgbClr val="F26B43"/>
          </p15:clr>
        </p15:guide>
        <p15:guide id="60" pos="1440" userDrawn="1">
          <p15:clr>
            <a:srgbClr val="F26B43"/>
          </p15:clr>
        </p15:guide>
        <p15:guide id="61" pos="1056" userDrawn="1">
          <p15:clr>
            <a:srgbClr val="F26B43"/>
          </p15:clr>
        </p15:guide>
        <p15:guide id="62" pos="864" userDrawn="1">
          <p15:clr>
            <a:srgbClr val="F26B43"/>
          </p15:clr>
        </p15:guide>
        <p15:guide id="63" pos="480" userDrawn="1">
          <p15:clr>
            <a:srgbClr val="F26B43"/>
          </p15:clr>
        </p15:guide>
        <p15:guide id="64" pos="288" userDrawn="1">
          <p15:clr>
            <a:srgbClr val="F26B43"/>
          </p15:clr>
        </p15:guide>
        <p15:guide id="65" pos="4320" userDrawn="1">
          <p15:clr>
            <a:srgbClr val="F26B43"/>
          </p15:clr>
        </p15:guide>
        <p15:guide id="66" pos="4512" userDrawn="1">
          <p15:clr>
            <a:srgbClr val="F26B43"/>
          </p15:clr>
        </p15:guide>
        <p15:guide id="67" pos="4896" userDrawn="1">
          <p15:clr>
            <a:srgbClr val="F26B43"/>
          </p15:clr>
        </p15:guide>
        <p15:guide id="68" pos="5088" userDrawn="1">
          <p15:clr>
            <a:srgbClr val="F26B43"/>
          </p15:clr>
        </p15:guide>
        <p15:guide id="69" pos="5472" userDrawn="1">
          <p15:clr>
            <a:srgbClr val="F26B43"/>
          </p15:clr>
        </p15:guide>
        <p15:guide id="70" pos="5664" userDrawn="1">
          <p15:clr>
            <a:srgbClr val="F26B43"/>
          </p15:clr>
        </p15:guide>
        <p15:guide id="71" pos="6048" userDrawn="1">
          <p15:clr>
            <a:srgbClr val="F26B43"/>
          </p15:clr>
        </p15:guide>
        <p15:guide id="72" pos="6240" userDrawn="1">
          <p15:clr>
            <a:srgbClr val="F26B43"/>
          </p15:clr>
        </p15:guide>
        <p15:guide id="73" pos="6624" userDrawn="1">
          <p15:clr>
            <a:srgbClr val="F26B43"/>
          </p15:clr>
        </p15:guide>
        <p15:guide id="74" pos="6816" userDrawn="1">
          <p15:clr>
            <a:srgbClr val="F26B43"/>
          </p15:clr>
        </p15:guide>
        <p15:guide id="75" pos="7200" userDrawn="1">
          <p15:clr>
            <a:srgbClr val="F26B43"/>
          </p15:clr>
        </p15:guide>
        <p15:guide id="76" pos="7392" userDrawn="1">
          <p15:clr>
            <a:srgbClr val="F26B43"/>
          </p15:clr>
        </p15:guide>
        <p15:guide id="77" orient="horz" pos="1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www.missouristate.edu/Policy/Op1-02-11-title-ix-sexual-harassment-grievance-procedure.ht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US" dirty="0"/>
              <a:t>Spring 2022</a:t>
            </a:r>
          </a:p>
        </p:txBody>
      </p:sp>
      <p:sp>
        <p:nvSpPr>
          <p:cNvPr id="3" name="Text Placeholder 2"/>
          <p:cNvSpPr>
            <a:spLocks noGrp="1"/>
          </p:cNvSpPr>
          <p:nvPr>
            <p:ph type="body" sz="quarter" idx="12"/>
          </p:nvPr>
        </p:nvSpPr>
        <p:spPr/>
        <p:txBody>
          <a:bodyPr>
            <a:normAutofit fontScale="70000" lnSpcReduction="20000"/>
          </a:bodyPr>
          <a:lstStyle/>
          <a:p>
            <a:r>
              <a:rPr lang="en-US" dirty="0">
                <a:hlinkClick r:id="rId2"/>
              </a:rPr>
              <a:t>https://www.missouristate.edu/Policy/Op1-02-11-title-ix-sexual-harassment-grievance-procedure.htm</a:t>
            </a:r>
            <a:endParaRPr lang="en-US" dirty="0"/>
          </a:p>
          <a:p>
            <a:endParaRPr lang="en-US" dirty="0"/>
          </a:p>
        </p:txBody>
      </p:sp>
      <p:sp>
        <p:nvSpPr>
          <p:cNvPr id="4" name="Title 3"/>
          <p:cNvSpPr>
            <a:spLocks noGrp="1"/>
          </p:cNvSpPr>
          <p:nvPr>
            <p:ph type="title"/>
          </p:nvPr>
        </p:nvSpPr>
        <p:spPr>
          <a:xfrm>
            <a:off x="2095500" y="685801"/>
            <a:ext cx="8348764" cy="2417322"/>
          </a:xfrm>
        </p:spPr>
        <p:txBody>
          <a:bodyPr>
            <a:noAutofit/>
          </a:bodyPr>
          <a:lstStyle/>
          <a:p>
            <a:r>
              <a:rPr lang="en-US" sz="4400" dirty="0"/>
              <a:t>Title IX – Coordinator, Investigator and Decision Maker General Training</a:t>
            </a:r>
          </a:p>
        </p:txBody>
      </p:sp>
      <p:sp>
        <p:nvSpPr>
          <p:cNvPr id="5" name="Text Placeholder 4"/>
          <p:cNvSpPr>
            <a:spLocks noGrp="1"/>
          </p:cNvSpPr>
          <p:nvPr>
            <p:ph type="body" sz="quarter" idx="15"/>
          </p:nvPr>
        </p:nvSpPr>
        <p:spPr/>
        <p:txBody>
          <a:bodyPr/>
          <a:lstStyle/>
          <a:p>
            <a:r>
              <a:rPr lang="en-US" dirty="0"/>
              <a:t>Required Training</a:t>
            </a:r>
          </a:p>
        </p:txBody>
      </p:sp>
    </p:spTree>
    <p:extLst>
      <p:ext uri="{BB962C8B-B14F-4D97-AF65-F5344CB8AC3E}">
        <p14:creationId xmlns:p14="http://schemas.microsoft.com/office/powerpoint/2010/main" val="188325194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E934131-852A-4D59-9AC4-BB8534514198}"/>
              </a:ext>
            </a:extLst>
          </p:cNvPr>
          <p:cNvSpPr>
            <a:spLocks noGrp="1"/>
          </p:cNvSpPr>
          <p:nvPr>
            <p:ph type="sldNum" sz="quarter" idx="12"/>
          </p:nvPr>
        </p:nvSpPr>
        <p:spPr/>
        <p:txBody>
          <a:bodyPr/>
          <a:lstStyle/>
          <a:p>
            <a:fld id="{DCFE8AC6-424E-904F-AE4A-648F5E9D72F5}" type="slidenum">
              <a:rPr lang="en-US" smtClean="0"/>
              <a:pPr/>
              <a:t>10</a:t>
            </a:fld>
            <a:endParaRPr lang="en-US" dirty="0"/>
          </a:p>
        </p:txBody>
      </p:sp>
      <p:sp>
        <p:nvSpPr>
          <p:cNvPr id="3" name="Footer Placeholder 2">
            <a:extLst>
              <a:ext uri="{FF2B5EF4-FFF2-40B4-BE49-F238E27FC236}">
                <a16:creationId xmlns:a16="http://schemas.microsoft.com/office/drawing/2014/main" id="{7AFDCA15-BB3F-431C-A18F-F47CE123CAFB}"/>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992B428-9014-4C74-B6AF-056025C350D5}"/>
              </a:ext>
            </a:extLst>
          </p:cNvPr>
          <p:cNvSpPr>
            <a:spLocks noGrp="1"/>
          </p:cNvSpPr>
          <p:nvPr>
            <p:ph idx="1"/>
          </p:nvPr>
        </p:nvSpPr>
        <p:spPr>
          <a:xfrm>
            <a:off x="2095499" y="2057401"/>
            <a:ext cx="8134756" cy="3759739"/>
          </a:xfrm>
        </p:spPr>
        <p:txBody>
          <a:bodyPr>
            <a:normAutofit/>
          </a:bodyPr>
          <a:lstStyle/>
          <a:p>
            <a:pPr marL="0" indent="0" algn="just">
              <a:buNone/>
            </a:pPr>
            <a:r>
              <a:rPr lang="en-US" b="1" dirty="0"/>
              <a:t>Complainant</a:t>
            </a:r>
            <a:r>
              <a:rPr lang="en-US" dirty="0"/>
              <a:t> means an individual who is alleged to be the victim of conduct that could constitute Sexual Harassment.  </a:t>
            </a:r>
          </a:p>
          <a:p>
            <a:pPr marL="0" indent="0" algn="just">
              <a:buNone/>
            </a:pPr>
            <a:endParaRPr lang="en-US" b="1" dirty="0"/>
          </a:p>
          <a:p>
            <a:pPr marL="0" indent="0" algn="just">
              <a:buNone/>
            </a:pPr>
            <a:r>
              <a:rPr lang="en-US" b="1" dirty="0"/>
              <a:t>Respondent </a:t>
            </a:r>
            <a:r>
              <a:rPr lang="en-US" dirty="0"/>
              <a:t>means an individual who has been reported to be the perpetrator of conduct that could constitute Sexual Harassment.  </a:t>
            </a:r>
            <a:endParaRPr lang="en-US" b="1" dirty="0"/>
          </a:p>
        </p:txBody>
      </p:sp>
      <p:sp>
        <p:nvSpPr>
          <p:cNvPr id="5" name="Text Placeholder 4">
            <a:extLst>
              <a:ext uri="{FF2B5EF4-FFF2-40B4-BE49-F238E27FC236}">
                <a16:creationId xmlns:a16="http://schemas.microsoft.com/office/drawing/2014/main" id="{C47090FB-A526-4373-A107-93940B0F7D28}"/>
              </a:ext>
            </a:extLst>
          </p:cNvPr>
          <p:cNvSpPr>
            <a:spLocks noGrp="1"/>
          </p:cNvSpPr>
          <p:nvPr>
            <p:ph type="body" sz="quarter" idx="14"/>
          </p:nvPr>
        </p:nvSpPr>
        <p:spPr/>
        <p:txBody>
          <a:bodyPr/>
          <a:lstStyle/>
          <a:p>
            <a:r>
              <a:rPr lang="en-US" dirty="0"/>
              <a:t>Op1-02-11 (3.3 / 3.31)</a:t>
            </a:r>
          </a:p>
        </p:txBody>
      </p:sp>
      <p:sp>
        <p:nvSpPr>
          <p:cNvPr id="6" name="Title 5">
            <a:extLst>
              <a:ext uri="{FF2B5EF4-FFF2-40B4-BE49-F238E27FC236}">
                <a16:creationId xmlns:a16="http://schemas.microsoft.com/office/drawing/2014/main" id="{CDCFDF63-7A76-4620-BF5A-D75E8B7A503F}"/>
              </a:ext>
            </a:extLst>
          </p:cNvPr>
          <p:cNvSpPr>
            <a:spLocks noGrp="1"/>
          </p:cNvSpPr>
          <p:nvPr>
            <p:ph type="title"/>
          </p:nvPr>
        </p:nvSpPr>
        <p:spPr>
          <a:xfrm>
            <a:off x="2095499" y="685800"/>
            <a:ext cx="8134756" cy="685800"/>
          </a:xfrm>
        </p:spPr>
        <p:txBody>
          <a:bodyPr>
            <a:noAutofit/>
          </a:bodyPr>
          <a:lstStyle/>
          <a:p>
            <a:r>
              <a:rPr lang="en-US" sz="4800" dirty="0"/>
              <a:t>Definition of Participants </a:t>
            </a:r>
          </a:p>
        </p:txBody>
      </p:sp>
    </p:spTree>
    <p:extLst>
      <p:ext uri="{BB962C8B-B14F-4D97-AF65-F5344CB8AC3E}">
        <p14:creationId xmlns:p14="http://schemas.microsoft.com/office/powerpoint/2010/main" val="31613727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E934131-852A-4D59-9AC4-BB8534514198}"/>
              </a:ext>
            </a:extLst>
          </p:cNvPr>
          <p:cNvSpPr>
            <a:spLocks noGrp="1"/>
          </p:cNvSpPr>
          <p:nvPr>
            <p:ph type="sldNum" sz="quarter" idx="12"/>
          </p:nvPr>
        </p:nvSpPr>
        <p:spPr/>
        <p:txBody>
          <a:bodyPr/>
          <a:lstStyle/>
          <a:p>
            <a:fld id="{DCFE8AC6-424E-904F-AE4A-648F5E9D72F5}" type="slidenum">
              <a:rPr lang="en-US" smtClean="0"/>
              <a:pPr/>
              <a:t>11</a:t>
            </a:fld>
            <a:endParaRPr lang="en-US" dirty="0"/>
          </a:p>
        </p:txBody>
      </p:sp>
      <p:sp>
        <p:nvSpPr>
          <p:cNvPr id="3" name="Footer Placeholder 2">
            <a:extLst>
              <a:ext uri="{FF2B5EF4-FFF2-40B4-BE49-F238E27FC236}">
                <a16:creationId xmlns:a16="http://schemas.microsoft.com/office/drawing/2014/main" id="{7AFDCA15-BB3F-431C-A18F-F47CE123CAFB}"/>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992B428-9014-4C74-B6AF-056025C350D5}"/>
              </a:ext>
            </a:extLst>
          </p:cNvPr>
          <p:cNvSpPr>
            <a:spLocks noGrp="1"/>
          </p:cNvSpPr>
          <p:nvPr>
            <p:ph idx="1"/>
          </p:nvPr>
        </p:nvSpPr>
        <p:spPr>
          <a:xfrm>
            <a:off x="2095499" y="2057401"/>
            <a:ext cx="8134756" cy="3759739"/>
          </a:xfrm>
        </p:spPr>
        <p:txBody>
          <a:bodyPr>
            <a:normAutofit/>
          </a:bodyPr>
          <a:lstStyle/>
          <a:p>
            <a:pPr marL="0" indent="0" algn="just">
              <a:buNone/>
            </a:pPr>
            <a:r>
              <a:rPr lang="en-US" b="1" dirty="0"/>
              <a:t>Decision Maker </a:t>
            </a:r>
            <a:r>
              <a:rPr lang="en-US" dirty="0"/>
              <a:t>means an individual who has been engaged to facilitate either the Live Hearing or Appeal as set forth in the Policy.</a:t>
            </a:r>
          </a:p>
          <a:p>
            <a:pPr marL="0" indent="0" algn="just">
              <a:buNone/>
            </a:pPr>
            <a:endParaRPr lang="en-US" dirty="0"/>
          </a:p>
          <a:p>
            <a:pPr marL="0" indent="0" algn="just">
              <a:buNone/>
            </a:pPr>
            <a:r>
              <a:rPr lang="en-US" dirty="0"/>
              <a:t>The Decision Maker will be free from conflict of interest or bias against the Complainant or Respondent.    </a:t>
            </a:r>
            <a:endParaRPr lang="en-US" b="1" dirty="0"/>
          </a:p>
        </p:txBody>
      </p:sp>
      <p:sp>
        <p:nvSpPr>
          <p:cNvPr id="5" name="Text Placeholder 4">
            <a:extLst>
              <a:ext uri="{FF2B5EF4-FFF2-40B4-BE49-F238E27FC236}">
                <a16:creationId xmlns:a16="http://schemas.microsoft.com/office/drawing/2014/main" id="{C47090FB-A526-4373-A107-93940B0F7D28}"/>
              </a:ext>
            </a:extLst>
          </p:cNvPr>
          <p:cNvSpPr>
            <a:spLocks noGrp="1"/>
          </p:cNvSpPr>
          <p:nvPr>
            <p:ph type="body" sz="quarter" idx="14"/>
          </p:nvPr>
        </p:nvSpPr>
        <p:spPr/>
        <p:txBody>
          <a:bodyPr/>
          <a:lstStyle/>
          <a:p>
            <a:r>
              <a:rPr lang="en-US" dirty="0"/>
              <a:t>Op1-02-11 (3.9)</a:t>
            </a:r>
          </a:p>
        </p:txBody>
      </p:sp>
      <p:sp>
        <p:nvSpPr>
          <p:cNvPr id="6" name="Title 5">
            <a:extLst>
              <a:ext uri="{FF2B5EF4-FFF2-40B4-BE49-F238E27FC236}">
                <a16:creationId xmlns:a16="http://schemas.microsoft.com/office/drawing/2014/main" id="{CDCFDF63-7A76-4620-BF5A-D75E8B7A503F}"/>
              </a:ext>
            </a:extLst>
          </p:cNvPr>
          <p:cNvSpPr>
            <a:spLocks noGrp="1"/>
          </p:cNvSpPr>
          <p:nvPr>
            <p:ph type="title"/>
          </p:nvPr>
        </p:nvSpPr>
        <p:spPr>
          <a:xfrm>
            <a:off x="2095499" y="685800"/>
            <a:ext cx="8134756" cy="685800"/>
          </a:xfrm>
        </p:spPr>
        <p:txBody>
          <a:bodyPr>
            <a:noAutofit/>
          </a:bodyPr>
          <a:lstStyle/>
          <a:p>
            <a:r>
              <a:rPr lang="en-US" sz="4800" dirty="0"/>
              <a:t>Definition of Participants </a:t>
            </a:r>
          </a:p>
        </p:txBody>
      </p:sp>
    </p:spTree>
    <p:extLst>
      <p:ext uri="{BB962C8B-B14F-4D97-AF65-F5344CB8AC3E}">
        <p14:creationId xmlns:p14="http://schemas.microsoft.com/office/powerpoint/2010/main" val="12893609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DE69BB7-B9E1-4020-A1DF-01F8AA84FA6B}"/>
              </a:ext>
            </a:extLst>
          </p:cNvPr>
          <p:cNvSpPr>
            <a:spLocks noGrp="1"/>
          </p:cNvSpPr>
          <p:nvPr>
            <p:ph type="sldNum" sz="quarter" idx="12"/>
          </p:nvPr>
        </p:nvSpPr>
        <p:spPr/>
        <p:txBody>
          <a:bodyPr/>
          <a:lstStyle/>
          <a:p>
            <a:fld id="{DCFE8AC6-424E-904F-AE4A-648F5E9D72F5}" type="slidenum">
              <a:rPr lang="en-US" smtClean="0"/>
              <a:pPr/>
              <a:t>12</a:t>
            </a:fld>
            <a:endParaRPr lang="en-US" dirty="0"/>
          </a:p>
        </p:txBody>
      </p:sp>
      <p:sp>
        <p:nvSpPr>
          <p:cNvPr id="3" name="Footer Placeholder 2">
            <a:extLst>
              <a:ext uri="{FF2B5EF4-FFF2-40B4-BE49-F238E27FC236}">
                <a16:creationId xmlns:a16="http://schemas.microsoft.com/office/drawing/2014/main" id="{2D2AE6A0-0BCB-4A9E-B31A-2A0820D5334C}"/>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378D363A-A751-4EA6-9C44-D332ED90CE1F}"/>
              </a:ext>
            </a:extLst>
          </p:cNvPr>
          <p:cNvSpPr>
            <a:spLocks noGrp="1"/>
          </p:cNvSpPr>
          <p:nvPr>
            <p:ph idx="1"/>
          </p:nvPr>
        </p:nvSpPr>
        <p:spPr/>
        <p:txBody>
          <a:bodyPr>
            <a:normAutofit fontScale="85000" lnSpcReduction="20000"/>
          </a:bodyPr>
          <a:lstStyle/>
          <a:p>
            <a:pPr marL="0" indent="0" algn="just">
              <a:buNone/>
            </a:pPr>
            <a:r>
              <a:rPr lang="en-US" b="1" dirty="0"/>
              <a:t>Sexual Harassment </a:t>
            </a:r>
            <a:r>
              <a:rPr lang="en-US" dirty="0"/>
              <a:t>means conduct on the basis of sex that meetings the definition of:</a:t>
            </a:r>
          </a:p>
          <a:p>
            <a:pPr algn="just"/>
            <a:r>
              <a:rPr lang="en-US" dirty="0"/>
              <a:t>Quid Pro Quo Harassment</a:t>
            </a:r>
          </a:p>
          <a:p>
            <a:pPr algn="just"/>
            <a:r>
              <a:rPr lang="en-US" dirty="0"/>
              <a:t>Hostile Environment Harassment</a:t>
            </a:r>
          </a:p>
          <a:p>
            <a:pPr algn="just"/>
            <a:r>
              <a:rPr lang="en-US" dirty="0"/>
              <a:t>Sexual Assault</a:t>
            </a:r>
          </a:p>
          <a:p>
            <a:pPr algn="just"/>
            <a:r>
              <a:rPr lang="en-US" dirty="0"/>
              <a:t>Dating Violence</a:t>
            </a:r>
          </a:p>
          <a:p>
            <a:pPr algn="just"/>
            <a:r>
              <a:rPr lang="en-US" dirty="0"/>
              <a:t>Domestic Violence</a:t>
            </a:r>
          </a:p>
          <a:p>
            <a:pPr algn="just"/>
            <a:r>
              <a:rPr lang="en-US" dirty="0"/>
              <a:t>Stalking</a:t>
            </a:r>
          </a:p>
          <a:p>
            <a:pPr marL="0" indent="0">
              <a:buNone/>
            </a:pPr>
            <a:endParaRPr lang="en-US" dirty="0"/>
          </a:p>
        </p:txBody>
      </p:sp>
      <p:sp>
        <p:nvSpPr>
          <p:cNvPr id="5" name="Text Placeholder 4">
            <a:extLst>
              <a:ext uri="{FF2B5EF4-FFF2-40B4-BE49-F238E27FC236}">
                <a16:creationId xmlns:a16="http://schemas.microsoft.com/office/drawing/2014/main" id="{EBAE9B91-A359-461D-9133-52876521BD5F}"/>
              </a:ext>
            </a:extLst>
          </p:cNvPr>
          <p:cNvSpPr>
            <a:spLocks noGrp="1"/>
          </p:cNvSpPr>
          <p:nvPr>
            <p:ph type="body" sz="quarter" idx="14"/>
          </p:nvPr>
        </p:nvSpPr>
        <p:spPr/>
        <p:txBody>
          <a:bodyPr/>
          <a:lstStyle/>
          <a:p>
            <a:r>
              <a:rPr lang="en-US" dirty="0"/>
              <a:t>Op1-02-11 (3.35)</a:t>
            </a:r>
          </a:p>
        </p:txBody>
      </p:sp>
      <p:sp>
        <p:nvSpPr>
          <p:cNvPr id="6" name="Title 5">
            <a:extLst>
              <a:ext uri="{FF2B5EF4-FFF2-40B4-BE49-F238E27FC236}">
                <a16:creationId xmlns:a16="http://schemas.microsoft.com/office/drawing/2014/main" id="{456204CE-7A77-44CC-BFF5-AD91DED48DAA}"/>
              </a:ext>
            </a:extLst>
          </p:cNvPr>
          <p:cNvSpPr>
            <a:spLocks noGrp="1"/>
          </p:cNvSpPr>
          <p:nvPr>
            <p:ph type="title"/>
          </p:nvPr>
        </p:nvSpPr>
        <p:spPr/>
        <p:txBody>
          <a:bodyPr>
            <a:noAutofit/>
          </a:bodyPr>
          <a:lstStyle/>
          <a:p>
            <a:r>
              <a:rPr lang="en-US" sz="3600" dirty="0"/>
              <a:t>Definition of Sexual Harassment</a:t>
            </a:r>
          </a:p>
        </p:txBody>
      </p:sp>
    </p:spTree>
    <p:extLst>
      <p:ext uri="{BB962C8B-B14F-4D97-AF65-F5344CB8AC3E}">
        <p14:creationId xmlns:p14="http://schemas.microsoft.com/office/powerpoint/2010/main" val="165731315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EC8F0BC-10F4-4007-8B33-BE4166A507A4}"/>
              </a:ext>
            </a:extLst>
          </p:cNvPr>
          <p:cNvSpPr>
            <a:spLocks noGrp="1"/>
          </p:cNvSpPr>
          <p:nvPr>
            <p:ph type="sldNum" sz="quarter" idx="12"/>
          </p:nvPr>
        </p:nvSpPr>
        <p:spPr/>
        <p:txBody>
          <a:bodyPr/>
          <a:lstStyle/>
          <a:p>
            <a:fld id="{DCFE8AC6-424E-904F-AE4A-648F5E9D72F5}" type="slidenum">
              <a:rPr lang="en-US" smtClean="0"/>
              <a:pPr/>
              <a:t>13</a:t>
            </a:fld>
            <a:endParaRPr lang="en-US" dirty="0"/>
          </a:p>
        </p:txBody>
      </p:sp>
      <p:sp>
        <p:nvSpPr>
          <p:cNvPr id="3" name="Footer Placeholder 2">
            <a:extLst>
              <a:ext uri="{FF2B5EF4-FFF2-40B4-BE49-F238E27FC236}">
                <a16:creationId xmlns:a16="http://schemas.microsoft.com/office/drawing/2014/main" id="{2B928721-B898-4E25-89FB-84E10D9D5CE1}"/>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8E1EA64C-84F2-4DE4-BF9F-726691683733}"/>
              </a:ext>
            </a:extLst>
          </p:cNvPr>
          <p:cNvSpPr>
            <a:spLocks noGrp="1"/>
          </p:cNvSpPr>
          <p:nvPr>
            <p:ph idx="1"/>
          </p:nvPr>
        </p:nvSpPr>
        <p:spPr/>
        <p:txBody>
          <a:bodyPr/>
          <a:lstStyle/>
          <a:p>
            <a:pPr marL="0" indent="0" algn="just">
              <a:buNone/>
            </a:pPr>
            <a:r>
              <a:rPr lang="en-US" b="1" dirty="0"/>
              <a:t>Quid Pro Quo Harassment</a:t>
            </a:r>
            <a:r>
              <a:rPr lang="en-US" dirty="0"/>
              <a:t> means a University employee conditioning the provision of an aid, benefit, or service of the University on an individual’s participation in unwelcome [sic] sexual conduct.  </a:t>
            </a:r>
          </a:p>
        </p:txBody>
      </p:sp>
      <p:sp>
        <p:nvSpPr>
          <p:cNvPr id="5" name="Text Placeholder 4">
            <a:extLst>
              <a:ext uri="{FF2B5EF4-FFF2-40B4-BE49-F238E27FC236}">
                <a16:creationId xmlns:a16="http://schemas.microsoft.com/office/drawing/2014/main" id="{1B2DDBFD-951C-45F9-AC65-E6FB8EE13CC3}"/>
              </a:ext>
            </a:extLst>
          </p:cNvPr>
          <p:cNvSpPr>
            <a:spLocks noGrp="1"/>
          </p:cNvSpPr>
          <p:nvPr>
            <p:ph type="body" sz="quarter" idx="14"/>
          </p:nvPr>
        </p:nvSpPr>
        <p:spPr/>
        <p:txBody>
          <a:bodyPr/>
          <a:lstStyle/>
          <a:p>
            <a:r>
              <a:rPr lang="en-US" dirty="0"/>
              <a:t>Op1-02-11 (3.27)</a:t>
            </a:r>
          </a:p>
        </p:txBody>
      </p:sp>
      <p:sp>
        <p:nvSpPr>
          <p:cNvPr id="6" name="Title 5">
            <a:extLst>
              <a:ext uri="{FF2B5EF4-FFF2-40B4-BE49-F238E27FC236}">
                <a16:creationId xmlns:a16="http://schemas.microsoft.com/office/drawing/2014/main" id="{8349989A-3693-4F5B-81F1-4602FBB6467D}"/>
              </a:ext>
            </a:extLst>
          </p:cNvPr>
          <p:cNvSpPr>
            <a:spLocks noGrp="1"/>
          </p:cNvSpPr>
          <p:nvPr>
            <p:ph type="title"/>
          </p:nvPr>
        </p:nvSpPr>
        <p:spPr/>
        <p:txBody>
          <a:bodyPr>
            <a:noAutofit/>
          </a:bodyPr>
          <a:lstStyle/>
          <a:p>
            <a:r>
              <a:rPr lang="en-US" sz="3600" dirty="0"/>
              <a:t>Definition of Sexual Harassment</a:t>
            </a:r>
          </a:p>
        </p:txBody>
      </p:sp>
    </p:spTree>
    <p:extLst>
      <p:ext uri="{BB962C8B-B14F-4D97-AF65-F5344CB8AC3E}">
        <p14:creationId xmlns:p14="http://schemas.microsoft.com/office/powerpoint/2010/main" val="581241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90B9CE4-F8D6-4714-8806-A89E5542E3BB}"/>
              </a:ext>
            </a:extLst>
          </p:cNvPr>
          <p:cNvSpPr>
            <a:spLocks noGrp="1"/>
          </p:cNvSpPr>
          <p:nvPr>
            <p:ph type="sldNum" sz="quarter" idx="12"/>
          </p:nvPr>
        </p:nvSpPr>
        <p:spPr/>
        <p:txBody>
          <a:bodyPr/>
          <a:lstStyle/>
          <a:p>
            <a:fld id="{DCFE8AC6-424E-904F-AE4A-648F5E9D72F5}" type="slidenum">
              <a:rPr lang="en-US" smtClean="0"/>
              <a:pPr/>
              <a:t>14</a:t>
            </a:fld>
            <a:endParaRPr lang="en-US" dirty="0"/>
          </a:p>
        </p:txBody>
      </p:sp>
      <p:sp>
        <p:nvSpPr>
          <p:cNvPr id="3" name="Footer Placeholder 2">
            <a:extLst>
              <a:ext uri="{FF2B5EF4-FFF2-40B4-BE49-F238E27FC236}">
                <a16:creationId xmlns:a16="http://schemas.microsoft.com/office/drawing/2014/main" id="{E7778844-37FB-4DCB-BB8E-5AE1F2F72F44}"/>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4139991F-3399-426F-A40E-AA20AEB20FBF}"/>
              </a:ext>
            </a:extLst>
          </p:cNvPr>
          <p:cNvSpPr>
            <a:spLocks noGrp="1"/>
          </p:cNvSpPr>
          <p:nvPr>
            <p:ph idx="1"/>
          </p:nvPr>
        </p:nvSpPr>
        <p:spPr/>
        <p:txBody>
          <a:bodyPr/>
          <a:lstStyle/>
          <a:p>
            <a:pPr marL="0" indent="0" algn="just">
              <a:buNone/>
            </a:pPr>
            <a:r>
              <a:rPr lang="en-US" b="1" dirty="0"/>
              <a:t>Hostile Environment Harassment</a:t>
            </a:r>
            <a:r>
              <a:rPr lang="en-US" dirty="0"/>
              <a:t> for purposes of Title IX means unwelcome conduct, based on sex, determined by a reasonable person, to be so severe, pervasive, </a:t>
            </a:r>
            <a:r>
              <a:rPr lang="en-US" b="1" dirty="0"/>
              <a:t>and</a:t>
            </a:r>
            <a:r>
              <a:rPr lang="en-US" dirty="0"/>
              <a:t> objectionably offensive that it effectively denies a person equal access to an educational program or activity of the University.  </a:t>
            </a:r>
          </a:p>
        </p:txBody>
      </p:sp>
      <p:sp>
        <p:nvSpPr>
          <p:cNvPr id="5" name="Text Placeholder 4">
            <a:extLst>
              <a:ext uri="{FF2B5EF4-FFF2-40B4-BE49-F238E27FC236}">
                <a16:creationId xmlns:a16="http://schemas.microsoft.com/office/drawing/2014/main" id="{9F7D076D-830F-4326-9EDB-BAF18DF12A30}"/>
              </a:ext>
            </a:extLst>
          </p:cNvPr>
          <p:cNvSpPr>
            <a:spLocks noGrp="1"/>
          </p:cNvSpPr>
          <p:nvPr>
            <p:ph type="body" sz="quarter" idx="14"/>
          </p:nvPr>
        </p:nvSpPr>
        <p:spPr/>
        <p:txBody>
          <a:bodyPr/>
          <a:lstStyle/>
          <a:p>
            <a:r>
              <a:rPr lang="en-US" dirty="0"/>
              <a:t>Op1-02-11 (3.21) </a:t>
            </a:r>
          </a:p>
        </p:txBody>
      </p:sp>
      <p:sp>
        <p:nvSpPr>
          <p:cNvPr id="6" name="Title 5">
            <a:extLst>
              <a:ext uri="{FF2B5EF4-FFF2-40B4-BE49-F238E27FC236}">
                <a16:creationId xmlns:a16="http://schemas.microsoft.com/office/drawing/2014/main" id="{8A774CEC-A572-4461-B0AA-BF62069A4A5C}"/>
              </a:ext>
            </a:extLst>
          </p:cNvPr>
          <p:cNvSpPr>
            <a:spLocks noGrp="1"/>
          </p:cNvSpPr>
          <p:nvPr>
            <p:ph type="title"/>
          </p:nvPr>
        </p:nvSpPr>
        <p:spPr/>
        <p:txBody>
          <a:bodyPr>
            <a:noAutofit/>
          </a:bodyPr>
          <a:lstStyle/>
          <a:p>
            <a:r>
              <a:rPr lang="en-US" sz="3600" dirty="0"/>
              <a:t>Definition of Sexual Harassment</a:t>
            </a:r>
          </a:p>
        </p:txBody>
      </p:sp>
    </p:spTree>
    <p:extLst>
      <p:ext uri="{BB962C8B-B14F-4D97-AF65-F5344CB8AC3E}">
        <p14:creationId xmlns:p14="http://schemas.microsoft.com/office/powerpoint/2010/main" val="26003109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51E9BA5-9AEA-43AE-8B82-468935C24014}"/>
              </a:ext>
            </a:extLst>
          </p:cNvPr>
          <p:cNvSpPr>
            <a:spLocks noGrp="1"/>
          </p:cNvSpPr>
          <p:nvPr>
            <p:ph type="sldNum" sz="quarter" idx="12"/>
          </p:nvPr>
        </p:nvSpPr>
        <p:spPr/>
        <p:txBody>
          <a:bodyPr/>
          <a:lstStyle/>
          <a:p>
            <a:fld id="{DCFE8AC6-424E-904F-AE4A-648F5E9D72F5}" type="slidenum">
              <a:rPr lang="en-US" smtClean="0"/>
              <a:pPr/>
              <a:t>15</a:t>
            </a:fld>
            <a:endParaRPr lang="en-US" dirty="0"/>
          </a:p>
        </p:txBody>
      </p:sp>
      <p:sp>
        <p:nvSpPr>
          <p:cNvPr id="3" name="Footer Placeholder 2">
            <a:extLst>
              <a:ext uri="{FF2B5EF4-FFF2-40B4-BE49-F238E27FC236}">
                <a16:creationId xmlns:a16="http://schemas.microsoft.com/office/drawing/2014/main" id="{4A8D4137-02B7-4675-8398-A0AEE6FD763B}"/>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310F2F95-7DDD-417D-B97D-1A087CE1E69D}"/>
              </a:ext>
            </a:extLst>
          </p:cNvPr>
          <p:cNvSpPr>
            <a:spLocks noGrp="1"/>
          </p:cNvSpPr>
          <p:nvPr>
            <p:ph idx="1"/>
          </p:nvPr>
        </p:nvSpPr>
        <p:spPr/>
        <p:txBody>
          <a:bodyPr>
            <a:normAutofit/>
          </a:bodyPr>
          <a:lstStyle/>
          <a:p>
            <a:pPr marL="0" indent="0" algn="just">
              <a:buNone/>
            </a:pPr>
            <a:r>
              <a:rPr lang="en-US" b="1" dirty="0"/>
              <a:t>Sexual Assault</a:t>
            </a:r>
            <a:r>
              <a:rPr lang="en-US" dirty="0"/>
              <a:t> means any sexual act classified as a Forcible Sexual Offense or Nonforcible Sexual Offense.</a:t>
            </a:r>
          </a:p>
          <a:p>
            <a:pPr algn="just"/>
            <a:r>
              <a:rPr lang="en-US" dirty="0"/>
              <a:t>Forcible Sexual Offenses are </a:t>
            </a:r>
            <a:r>
              <a:rPr lang="en-US" b="1" dirty="0"/>
              <a:t>Rape</a:t>
            </a:r>
            <a:r>
              <a:rPr lang="en-US" dirty="0"/>
              <a:t>, </a:t>
            </a:r>
            <a:r>
              <a:rPr lang="en-US" b="1" dirty="0"/>
              <a:t>Sodomy</a:t>
            </a:r>
            <a:r>
              <a:rPr lang="en-US" dirty="0"/>
              <a:t>, </a:t>
            </a:r>
            <a:r>
              <a:rPr lang="en-US" b="1" dirty="0"/>
              <a:t>Sexual Assault with an Object</a:t>
            </a:r>
            <a:r>
              <a:rPr lang="en-US" dirty="0"/>
              <a:t>, and </a:t>
            </a:r>
            <a:r>
              <a:rPr lang="en-US" b="1" dirty="0"/>
              <a:t>Fondling</a:t>
            </a:r>
            <a:r>
              <a:rPr lang="en-US" dirty="0"/>
              <a:t>. </a:t>
            </a:r>
          </a:p>
          <a:p>
            <a:pPr algn="just"/>
            <a:r>
              <a:rPr lang="en-US" dirty="0"/>
              <a:t>Nonforcible Sexual Offenses are </a:t>
            </a:r>
            <a:r>
              <a:rPr lang="en-US" b="1" dirty="0"/>
              <a:t>Incest</a:t>
            </a:r>
            <a:r>
              <a:rPr lang="en-US" dirty="0"/>
              <a:t> and </a:t>
            </a:r>
            <a:r>
              <a:rPr lang="en-US" b="1" dirty="0"/>
              <a:t>Statutory Rape.</a:t>
            </a:r>
          </a:p>
        </p:txBody>
      </p:sp>
      <p:sp>
        <p:nvSpPr>
          <p:cNvPr id="5" name="Text Placeholder 4">
            <a:extLst>
              <a:ext uri="{FF2B5EF4-FFF2-40B4-BE49-F238E27FC236}">
                <a16:creationId xmlns:a16="http://schemas.microsoft.com/office/drawing/2014/main" id="{5CCC5F5F-A101-4FA8-ADC5-917E37B015ED}"/>
              </a:ext>
            </a:extLst>
          </p:cNvPr>
          <p:cNvSpPr>
            <a:spLocks noGrp="1"/>
          </p:cNvSpPr>
          <p:nvPr>
            <p:ph type="body" sz="quarter" idx="14"/>
          </p:nvPr>
        </p:nvSpPr>
        <p:spPr/>
        <p:txBody>
          <a:bodyPr/>
          <a:lstStyle/>
          <a:p>
            <a:r>
              <a:rPr lang="en-US" dirty="0"/>
              <a:t>Op1-02-11 (3.33)	</a:t>
            </a:r>
          </a:p>
        </p:txBody>
      </p:sp>
      <p:sp>
        <p:nvSpPr>
          <p:cNvPr id="6" name="Title 5">
            <a:extLst>
              <a:ext uri="{FF2B5EF4-FFF2-40B4-BE49-F238E27FC236}">
                <a16:creationId xmlns:a16="http://schemas.microsoft.com/office/drawing/2014/main" id="{693C2A3A-8059-4AB8-B493-8BE1EE910E14}"/>
              </a:ext>
            </a:extLst>
          </p:cNvPr>
          <p:cNvSpPr>
            <a:spLocks noGrp="1"/>
          </p:cNvSpPr>
          <p:nvPr>
            <p:ph type="title"/>
          </p:nvPr>
        </p:nvSpPr>
        <p:spPr/>
        <p:txBody>
          <a:bodyPr>
            <a:noAutofit/>
          </a:bodyPr>
          <a:lstStyle/>
          <a:p>
            <a:r>
              <a:rPr lang="en-US" sz="3600" dirty="0"/>
              <a:t>Definition of Sexual Harassment</a:t>
            </a:r>
          </a:p>
        </p:txBody>
      </p:sp>
    </p:spTree>
    <p:extLst>
      <p:ext uri="{BB962C8B-B14F-4D97-AF65-F5344CB8AC3E}">
        <p14:creationId xmlns:p14="http://schemas.microsoft.com/office/powerpoint/2010/main" val="7638631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2EA17AA-DAF7-4DFE-85E4-AD419EE8C38E}"/>
              </a:ext>
            </a:extLst>
          </p:cNvPr>
          <p:cNvSpPr>
            <a:spLocks noGrp="1"/>
          </p:cNvSpPr>
          <p:nvPr>
            <p:ph type="sldNum" sz="quarter" idx="12"/>
          </p:nvPr>
        </p:nvSpPr>
        <p:spPr/>
        <p:txBody>
          <a:bodyPr/>
          <a:lstStyle/>
          <a:p>
            <a:fld id="{DCFE8AC6-424E-904F-AE4A-648F5E9D72F5}" type="slidenum">
              <a:rPr lang="en-US" smtClean="0"/>
              <a:pPr/>
              <a:t>16</a:t>
            </a:fld>
            <a:endParaRPr lang="en-US" dirty="0"/>
          </a:p>
        </p:txBody>
      </p:sp>
      <p:sp>
        <p:nvSpPr>
          <p:cNvPr id="3" name="Footer Placeholder 2">
            <a:extLst>
              <a:ext uri="{FF2B5EF4-FFF2-40B4-BE49-F238E27FC236}">
                <a16:creationId xmlns:a16="http://schemas.microsoft.com/office/drawing/2014/main" id="{1DE1108D-F674-4D58-B138-113C2D7F738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38967C6B-5E35-4D8A-B8A1-921278E2FD1D}"/>
              </a:ext>
            </a:extLst>
          </p:cNvPr>
          <p:cNvSpPr>
            <a:spLocks noGrp="1"/>
          </p:cNvSpPr>
          <p:nvPr>
            <p:ph idx="1"/>
          </p:nvPr>
        </p:nvSpPr>
        <p:spPr/>
        <p:txBody>
          <a:bodyPr/>
          <a:lstStyle/>
          <a:p>
            <a:pPr marL="0" indent="0" algn="just">
              <a:buNone/>
            </a:pPr>
            <a:r>
              <a:rPr lang="en-US" b="1" dirty="0"/>
              <a:t>Rape</a:t>
            </a:r>
            <a:r>
              <a:rPr lang="en-US" dirty="0"/>
              <a:t> means sexual intercourse without the consent of the victim, including instances where the victim is incapable of giving consent because of their age or because of their temporary or permanent mental or physical incapacity.  </a:t>
            </a:r>
          </a:p>
        </p:txBody>
      </p:sp>
      <p:sp>
        <p:nvSpPr>
          <p:cNvPr id="5" name="Text Placeholder 4">
            <a:extLst>
              <a:ext uri="{FF2B5EF4-FFF2-40B4-BE49-F238E27FC236}">
                <a16:creationId xmlns:a16="http://schemas.microsoft.com/office/drawing/2014/main" id="{0708BE9E-92C1-4D3E-B897-06FBDDE606A4}"/>
              </a:ext>
            </a:extLst>
          </p:cNvPr>
          <p:cNvSpPr>
            <a:spLocks noGrp="1"/>
          </p:cNvSpPr>
          <p:nvPr>
            <p:ph type="body" sz="quarter" idx="14"/>
          </p:nvPr>
        </p:nvSpPr>
        <p:spPr/>
        <p:txBody>
          <a:bodyPr/>
          <a:lstStyle/>
          <a:p>
            <a:r>
              <a:rPr lang="en-US" dirty="0"/>
              <a:t>Op1-02-11 (3.28)</a:t>
            </a:r>
          </a:p>
        </p:txBody>
      </p:sp>
      <p:sp>
        <p:nvSpPr>
          <p:cNvPr id="6" name="Title 5">
            <a:extLst>
              <a:ext uri="{FF2B5EF4-FFF2-40B4-BE49-F238E27FC236}">
                <a16:creationId xmlns:a16="http://schemas.microsoft.com/office/drawing/2014/main" id="{8C2612EC-B804-4388-8BB5-BD75B884D4F6}"/>
              </a:ext>
            </a:extLst>
          </p:cNvPr>
          <p:cNvSpPr>
            <a:spLocks noGrp="1"/>
          </p:cNvSpPr>
          <p:nvPr>
            <p:ph type="title"/>
          </p:nvPr>
        </p:nvSpPr>
        <p:spPr/>
        <p:txBody>
          <a:bodyPr>
            <a:noAutofit/>
          </a:bodyPr>
          <a:lstStyle/>
          <a:p>
            <a:r>
              <a:rPr lang="en-US" sz="3600" dirty="0"/>
              <a:t>Definition of Sexual Harassment</a:t>
            </a:r>
          </a:p>
        </p:txBody>
      </p:sp>
    </p:spTree>
    <p:extLst>
      <p:ext uri="{BB962C8B-B14F-4D97-AF65-F5344CB8AC3E}">
        <p14:creationId xmlns:p14="http://schemas.microsoft.com/office/powerpoint/2010/main" val="31303637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FD6C181-92AF-47F0-AB65-C51626E0078E}"/>
              </a:ext>
            </a:extLst>
          </p:cNvPr>
          <p:cNvSpPr>
            <a:spLocks noGrp="1"/>
          </p:cNvSpPr>
          <p:nvPr>
            <p:ph type="sldNum" sz="quarter" idx="12"/>
          </p:nvPr>
        </p:nvSpPr>
        <p:spPr/>
        <p:txBody>
          <a:bodyPr/>
          <a:lstStyle/>
          <a:p>
            <a:fld id="{DCFE8AC6-424E-904F-AE4A-648F5E9D72F5}" type="slidenum">
              <a:rPr lang="en-US" smtClean="0"/>
              <a:pPr/>
              <a:t>17</a:t>
            </a:fld>
            <a:endParaRPr lang="en-US" dirty="0"/>
          </a:p>
        </p:txBody>
      </p:sp>
      <p:sp>
        <p:nvSpPr>
          <p:cNvPr id="3" name="Footer Placeholder 2">
            <a:extLst>
              <a:ext uri="{FF2B5EF4-FFF2-40B4-BE49-F238E27FC236}">
                <a16:creationId xmlns:a16="http://schemas.microsoft.com/office/drawing/2014/main" id="{313D758C-3E1D-4DE0-AABA-9AD5596FF91C}"/>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E319201A-1B7B-42BB-A31C-C5E1512FA697}"/>
              </a:ext>
            </a:extLst>
          </p:cNvPr>
          <p:cNvSpPr>
            <a:spLocks noGrp="1"/>
          </p:cNvSpPr>
          <p:nvPr>
            <p:ph idx="1"/>
          </p:nvPr>
        </p:nvSpPr>
        <p:spPr/>
        <p:txBody>
          <a:bodyPr/>
          <a:lstStyle/>
          <a:p>
            <a:pPr marL="0" indent="0" algn="just">
              <a:buNone/>
            </a:pPr>
            <a:r>
              <a:rPr lang="en-US" b="1" dirty="0"/>
              <a:t>Sodomy</a:t>
            </a:r>
            <a:r>
              <a:rPr lang="en-US" dirty="0"/>
              <a:t> means oral or anal sexual intercourse with another person, without the consent of the victim, including instances where the victim is incapable of giving consent because of their age or because of their temporary or permanent mental or physical incapacity.  </a:t>
            </a:r>
          </a:p>
        </p:txBody>
      </p:sp>
      <p:sp>
        <p:nvSpPr>
          <p:cNvPr id="5" name="Text Placeholder 4">
            <a:extLst>
              <a:ext uri="{FF2B5EF4-FFF2-40B4-BE49-F238E27FC236}">
                <a16:creationId xmlns:a16="http://schemas.microsoft.com/office/drawing/2014/main" id="{5FC55B73-01A7-41AE-8C01-005DD712D236}"/>
              </a:ext>
            </a:extLst>
          </p:cNvPr>
          <p:cNvSpPr>
            <a:spLocks noGrp="1"/>
          </p:cNvSpPr>
          <p:nvPr>
            <p:ph type="body" sz="quarter" idx="14"/>
          </p:nvPr>
        </p:nvSpPr>
        <p:spPr/>
        <p:txBody>
          <a:bodyPr/>
          <a:lstStyle/>
          <a:p>
            <a:r>
              <a:rPr lang="en-US" dirty="0"/>
              <a:t>Op1-02-11 (3.36)</a:t>
            </a:r>
          </a:p>
        </p:txBody>
      </p:sp>
      <p:sp>
        <p:nvSpPr>
          <p:cNvPr id="6" name="Title 5">
            <a:extLst>
              <a:ext uri="{FF2B5EF4-FFF2-40B4-BE49-F238E27FC236}">
                <a16:creationId xmlns:a16="http://schemas.microsoft.com/office/drawing/2014/main" id="{459F9EE9-6A2F-4089-B718-20521B13D041}"/>
              </a:ext>
            </a:extLst>
          </p:cNvPr>
          <p:cNvSpPr>
            <a:spLocks noGrp="1"/>
          </p:cNvSpPr>
          <p:nvPr>
            <p:ph type="title"/>
          </p:nvPr>
        </p:nvSpPr>
        <p:spPr/>
        <p:txBody>
          <a:bodyPr>
            <a:noAutofit/>
          </a:bodyPr>
          <a:lstStyle/>
          <a:p>
            <a:r>
              <a:rPr lang="en-US" sz="3600" dirty="0"/>
              <a:t>Definition of Sexual Harassment</a:t>
            </a:r>
          </a:p>
        </p:txBody>
      </p:sp>
    </p:spTree>
    <p:extLst>
      <p:ext uri="{BB962C8B-B14F-4D97-AF65-F5344CB8AC3E}">
        <p14:creationId xmlns:p14="http://schemas.microsoft.com/office/powerpoint/2010/main" val="27147338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01C307D-45B9-48A3-BA69-C1F612AE1536}"/>
              </a:ext>
            </a:extLst>
          </p:cNvPr>
          <p:cNvSpPr>
            <a:spLocks noGrp="1"/>
          </p:cNvSpPr>
          <p:nvPr>
            <p:ph type="sldNum" sz="quarter" idx="12"/>
          </p:nvPr>
        </p:nvSpPr>
        <p:spPr/>
        <p:txBody>
          <a:bodyPr/>
          <a:lstStyle/>
          <a:p>
            <a:fld id="{DCFE8AC6-424E-904F-AE4A-648F5E9D72F5}" type="slidenum">
              <a:rPr lang="en-US" smtClean="0"/>
              <a:pPr/>
              <a:t>18</a:t>
            </a:fld>
            <a:endParaRPr lang="en-US" dirty="0"/>
          </a:p>
        </p:txBody>
      </p:sp>
      <p:sp>
        <p:nvSpPr>
          <p:cNvPr id="3" name="Footer Placeholder 2">
            <a:extLst>
              <a:ext uri="{FF2B5EF4-FFF2-40B4-BE49-F238E27FC236}">
                <a16:creationId xmlns:a16="http://schemas.microsoft.com/office/drawing/2014/main" id="{C622F3B3-105D-41C0-B3D9-CEA55FA3C7E5}"/>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802D1B31-3297-48E5-BE97-27EA6047AC44}"/>
              </a:ext>
            </a:extLst>
          </p:cNvPr>
          <p:cNvSpPr>
            <a:spLocks noGrp="1"/>
          </p:cNvSpPr>
          <p:nvPr>
            <p:ph idx="1"/>
          </p:nvPr>
        </p:nvSpPr>
        <p:spPr/>
        <p:txBody>
          <a:bodyPr>
            <a:normAutofit/>
          </a:bodyPr>
          <a:lstStyle/>
          <a:p>
            <a:pPr marL="0" indent="0" algn="just">
              <a:buNone/>
            </a:pPr>
            <a:r>
              <a:rPr lang="en-US" b="1" dirty="0"/>
              <a:t>Sexual Assault with an Object </a:t>
            </a:r>
            <a:r>
              <a:rPr lang="en-US" dirty="0"/>
              <a:t>means the use of an object or instrument to unlawfully penetrate, however slightly, the genital or anal opening of the body of another person, without the consent of the victim, including instances where the victim is incapable of giving consent because of their age or because of their temporary or permanent mental or physical incapacity.  </a:t>
            </a:r>
          </a:p>
        </p:txBody>
      </p:sp>
      <p:sp>
        <p:nvSpPr>
          <p:cNvPr id="5" name="Text Placeholder 4">
            <a:extLst>
              <a:ext uri="{FF2B5EF4-FFF2-40B4-BE49-F238E27FC236}">
                <a16:creationId xmlns:a16="http://schemas.microsoft.com/office/drawing/2014/main" id="{0049133B-B393-4D0A-A7A1-7951374D67F8}"/>
              </a:ext>
            </a:extLst>
          </p:cNvPr>
          <p:cNvSpPr>
            <a:spLocks noGrp="1"/>
          </p:cNvSpPr>
          <p:nvPr>
            <p:ph type="body" sz="quarter" idx="14"/>
          </p:nvPr>
        </p:nvSpPr>
        <p:spPr/>
        <p:txBody>
          <a:bodyPr/>
          <a:lstStyle/>
          <a:p>
            <a:r>
              <a:rPr lang="en-US" dirty="0"/>
              <a:t>Op1-02-11 (3.34)</a:t>
            </a:r>
          </a:p>
        </p:txBody>
      </p:sp>
      <p:sp>
        <p:nvSpPr>
          <p:cNvPr id="6" name="Title 5">
            <a:extLst>
              <a:ext uri="{FF2B5EF4-FFF2-40B4-BE49-F238E27FC236}">
                <a16:creationId xmlns:a16="http://schemas.microsoft.com/office/drawing/2014/main" id="{F8DC543F-A9F9-435B-9C7F-B014556A6602}"/>
              </a:ext>
            </a:extLst>
          </p:cNvPr>
          <p:cNvSpPr>
            <a:spLocks noGrp="1"/>
          </p:cNvSpPr>
          <p:nvPr>
            <p:ph type="title"/>
          </p:nvPr>
        </p:nvSpPr>
        <p:spPr/>
        <p:txBody>
          <a:bodyPr>
            <a:noAutofit/>
          </a:bodyPr>
          <a:lstStyle/>
          <a:p>
            <a:r>
              <a:rPr lang="en-US" sz="3600" dirty="0"/>
              <a:t>Definition of Sexual Harassment</a:t>
            </a:r>
          </a:p>
        </p:txBody>
      </p:sp>
    </p:spTree>
    <p:extLst>
      <p:ext uri="{BB962C8B-B14F-4D97-AF65-F5344CB8AC3E}">
        <p14:creationId xmlns:p14="http://schemas.microsoft.com/office/powerpoint/2010/main" val="34082591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31893BA-CDF4-4875-860D-E9D572043B13}"/>
              </a:ext>
            </a:extLst>
          </p:cNvPr>
          <p:cNvSpPr>
            <a:spLocks noGrp="1"/>
          </p:cNvSpPr>
          <p:nvPr>
            <p:ph type="sldNum" sz="quarter" idx="12"/>
          </p:nvPr>
        </p:nvSpPr>
        <p:spPr/>
        <p:txBody>
          <a:bodyPr/>
          <a:lstStyle/>
          <a:p>
            <a:fld id="{DCFE8AC6-424E-904F-AE4A-648F5E9D72F5}" type="slidenum">
              <a:rPr lang="en-US" smtClean="0"/>
              <a:pPr/>
              <a:t>19</a:t>
            </a:fld>
            <a:endParaRPr lang="en-US" dirty="0"/>
          </a:p>
        </p:txBody>
      </p:sp>
      <p:sp>
        <p:nvSpPr>
          <p:cNvPr id="3" name="Footer Placeholder 2">
            <a:extLst>
              <a:ext uri="{FF2B5EF4-FFF2-40B4-BE49-F238E27FC236}">
                <a16:creationId xmlns:a16="http://schemas.microsoft.com/office/drawing/2014/main" id="{E62CAB2D-3CDA-4AA3-8F62-B3BF6FE3C44F}"/>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7A566899-0DC8-491B-B2FB-058C2297F77F}"/>
              </a:ext>
            </a:extLst>
          </p:cNvPr>
          <p:cNvSpPr>
            <a:spLocks noGrp="1"/>
          </p:cNvSpPr>
          <p:nvPr>
            <p:ph idx="1"/>
          </p:nvPr>
        </p:nvSpPr>
        <p:spPr/>
        <p:txBody>
          <a:bodyPr/>
          <a:lstStyle/>
          <a:p>
            <a:pPr marL="0" indent="0" algn="just">
              <a:buNone/>
            </a:pPr>
            <a:r>
              <a:rPr lang="en-US" b="1" dirty="0"/>
              <a:t>Fondling</a:t>
            </a:r>
            <a:r>
              <a:rPr lang="en-US" dirty="0"/>
              <a:t> means the touching of the private body parts of another person for the purpose of sexual gratification, without the consent of the victim, including instances where the victim is incapable of giving consent because of their age or because of their temporary or permanent mental or physical incapacity.</a:t>
            </a:r>
          </a:p>
        </p:txBody>
      </p:sp>
      <p:sp>
        <p:nvSpPr>
          <p:cNvPr id="5" name="Text Placeholder 4">
            <a:extLst>
              <a:ext uri="{FF2B5EF4-FFF2-40B4-BE49-F238E27FC236}">
                <a16:creationId xmlns:a16="http://schemas.microsoft.com/office/drawing/2014/main" id="{96843E54-1F80-4971-A883-535E5D1B6B6A}"/>
              </a:ext>
            </a:extLst>
          </p:cNvPr>
          <p:cNvSpPr>
            <a:spLocks noGrp="1"/>
          </p:cNvSpPr>
          <p:nvPr>
            <p:ph type="body" sz="quarter" idx="14"/>
          </p:nvPr>
        </p:nvSpPr>
        <p:spPr/>
        <p:txBody>
          <a:bodyPr/>
          <a:lstStyle/>
          <a:p>
            <a:r>
              <a:rPr lang="en-US" dirty="0"/>
              <a:t>Op1-02-11 (3.14)</a:t>
            </a:r>
          </a:p>
        </p:txBody>
      </p:sp>
      <p:sp>
        <p:nvSpPr>
          <p:cNvPr id="6" name="Title 5">
            <a:extLst>
              <a:ext uri="{FF2B5EF4-FFF2-40B4-BE49-F238E27FC236}">
                <a16:creationId xmlns:a16="http://schemas.microsoft.com/office/drawing/2014/main" id="{6A4FE8F0-285C-4A75-AF95-8897910815C8}"/>
              </a:ext>
            </a:extLst>
          </p:cNvPr>
          <p:cNvSpPr>
            <a:spLocks noGrp="1"/>
          </p:cNvSpPr>
          <p:nvPr>
            <p:ph type="title"/>
          </p:nvPr>
        </p:nvSpPr>
        <p:spPr/>
        <p:txBody>
          <a:bodyPr>
            <a:normAutofit/>
          </a:bodyPr>
          <a:lstStyle/>
          <a:p>
            <a:r>
              <a:rPr lang="en-US" sz="4000" dirty="0"/>
              <a:t>Definition of Sexual Harassment</a:t>
            </a:r>
            <a:endParaRPr lang="en-US" dirty="0"/>
          </a:p>
        </p:txBody>
      </p:sp>
    </p:spTree>
    <p:extLst>
      <p:ext uri="{BB962C8B-B14F-4D97-AF65-F5344CB8AC3E}">
        <p14:creationId xmlns:p14="http://schemas.microsoft.com/office/powerpoint/2010/main" val="42235345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FE51B4B-A579-4A14-9DD9-201033E3673F}"/>
              </a:ext>
            </a:extLst>
          </p:cNvPr>
          <p:cNvSpPr>
            <a:spLocks noGrp="1"/>
          </p:cNvSpPr>
          <p:nvPr>
            <p:ph type="sldNum" sz="quarter" idx="12"/>
          </p:nvPr>
        </p:nvSpPr>
        <p:spPr/>
        <p:txBody>
          <a:bodyPr/>
          <a:lstStyle/>
          <a:p>
            <a:fld id="{DCFE8AC6-424E-904F-AE4A-648F5E9D72F5}" type="slidenum">
              <a:rPr lang="en-US" smtClean="0"/>
              <a:pPr/>
              <a:t>2</a:t>
            </a:fld>
            <a:endParaRPr lang="en-US" dirty="0"/>
          </a:p>
        </p:txBody>
      </p:sp>
      <p:sp>
        <p:nvSpPr>
          <p:cNvPr id="3" name="Footer Placeholder 2">
            <a:extLst>
              <a:ext uri="{FF2B5EF4-FFF2-40B4-BE49-F238E27FC236}">
                <a16:creationId xmlns:a16="http://schemas.microsoft.com/office/drawing/2014/main" id="{C6870824-A1EE-4E04-8774-EED7F95603A0}"/>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35D28778-B2BD-4449-9F4E-EAB1E9B3D565}"/>
              </a:ext>
            </a:extLst>
          </p:cNvPr>
          <p:cNvSpPr>
            <a:spLocks noGrp="1"/>
          </p:cNvSpPr>
          <p:nvPr>
            <p:ph idx="1"/>
          </p:nvPr>
        </p:nvSpPr>
        <p:spPr/>
        <p:txBody>
          <a:bodyPr>
            <a:normAutofit fontScale="85000" lnSpcReduction="20000"/>
          </a:bodyPr>
          <a:lstStyle/>
          <a:p>
            <a:pPr marL="0" indent="0" algn="just">
              <a:buNone/>
            </a:pPr>
            <a:r>
              <a:rPr lang="en-US" dirty="0"/>
              <a:t>This four (4) part training will cover the following topics:</a:t>
            </a:r>
          </a:p>
          <a:p>
            <a:pPr algn="just"/>
            <a:r>
              <a:rPr lang="en-US" dirty="0"/>
              <a:t>The definition of Sexual Harassment under the University’s Title IX Policy (Policy) and Federal Regulations;</a:t>
            </a:r>
          </a:p>
          <a:p>
            <a:pPr algn="just"/>
            <a:r>
              <a:rPr lang="en-US" dirty="0"/>
              <a:t>The scope of the University’s education program or activity;</a:t>
            </a:r>
          </a:p>
          <a:p>
            <a:pPr algn="just"/>
            <a:r>
              <a:rPr lang="en-US" dirty="0"/>
              <a:t>How to conduct an investigation under the University’s Policy;</a:t>
            </a:r>
          </a:p>
          <a:p>
            <a:pPr algn="just"/>
            <a:r>
              <a:rPr lang="en-US" dirty="0"/>
              <a:t>The University’s Grievance Process; and</a:t>
            </a:r>
          </a:p>
          <a:p>
            <a:pPr algn="just"/>
            <a:r>
              <a:rPr lang="en-US" dirty="0"/>
              <a:t>How to serve impartially, including by avoiding prejudgment of the facts at issue, conflicts of interest, and bias.</a:t>
            </a:r>
          </a:p>
        </p:txBody>
      </p:sp>
      <p:sp>
        <p:nvSpPr>
          <p:cNvPr id="5" name="Text Placeholder 4">
            <a:extLst>
              <a:ext uri="{FF2B5EF4-FFF2-40B4-BE49-F238E27FC236}">
                <a16:creationId xmlns:a16="http://schemas.microsoft.com/office/drawing/2014/main" id="{701573B2-1762-4163-8782-84FF0CE4F19B}"/>
              </a:ext>
            </a:extLst>
          </p:cNvPr>
          <p:cNvSpPr>
            <a:spLocks noGrp="1"/>
          </p:cNvSpPr>
          <p:nvPr>
            <p:ph type="body" sz="quarter" idx="14"/>
          </p:nvPr>
        </p:nvSpPr>
        <p:spPr/>
        <p:txBody>
          <a:bodyPr/>
          <a:lstStyle/>
          <a:p>
            <a:r>
              <a:rPr lang="en-US" dirty="0"/>
              <a:t>Introduction</a:t>
            </a:r>
          </a:p>
        </p:txBody>
      </p:sp>
      <p:sp>
        <p:nvSpPr>
          <p:cNvPr id="6" name="Title 5">
            <a:extLst>
              <a:ext uri="{FF2B5EF4-FFF2-40B4-BE49-F238E27FC236}">
                <a16:creationId xmlns:a16="http://schemas.microsoft.com/office/drawing/2014/main" id="{A7C34345-967B-49BC-8FB6-30E2CCBEDAB0}"/>
              </a:ext>
            </a:extLst>
          </p:cNvPr>
          <p:cNvSpPr>
            <a:spLocks noGrp="1"/>
          </p:cNvSpPr>
          <p:nvPr>
            <p:ph type="title"/>
          </p:nvPr>
        </p:nvSpPr>
        <p:spPr/>
        <p:txBody>
          <a:bodyPr/>
          <a:lstStyle/>
          <a:p>
            <a:r>
              <a:rPr lang="en-US" dirty="0"/>
              <a:t>Title IX Required Training</a:t>
            </a:r>
          </a:p>
        </p:txBody>
      </p:sp>
    </p:spTree>
    <p:extLst>
      <p:ext uri="{BB962C8B-B14F-4D97-AF65-F5344CB8AC3E}">
        <p14:creationId xmlns:p14="http://schemas.microsoft.com/office/powerpoint/2010/main" val="21458844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B242E6C-E404-4C4A-BD1F-B9F63EF10DB5}"/>
              </a:ext>
            </a:extLst>
          </p:cNvPr>
          <p:cNvSpPr>
            <a:spLocks noGrp="1"/>
          </p:cNvSpPr>
          <p:nvPr>
            <p:ph type="sldNum" sz="quarter" idx="12"/>
          </p:nvPr>
        </p:nvSpPr>
        <p:spPr/>
        <p:txBody>
          <a:bodyPr/>
          <a:lstStyle/>
          <a:p>
            <a:fld id="{DCFE8AC6-424E-904F-AE4A-648F5E9D72F5}" type="slidenum">
              <a:rPr lang="en-US" smtClean="0"/>
              <a:pPr/>
              <a:t>20</a:t>
            </a:fld>
            <a:endParaRPr lang="en-US" dirty="0"/>
          </a:p>
        </p:txBody>
      </p:sp>
      <p:sp>
        <p:nvSpPr>
          <p:cNvPr id="3" name="Footer Placeholder 2">
            <a:extLst>
              <a:ext uri="{FF2B5EF4-FFF2-40B4-BE49-F238E27FC236}">
                <a16:creationId xmlns:a16="http://schemas.microsoft.com/office/drawing/2014/main" id="{7CF73117-0DFD-4E1C-B4E9-599E934290F4}"/>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64DDC471-073A-49E7-82D5-8B08AB2D3C5D}"/>
              </a:ext>
            </a:extLst>
          </p:cNvPr>
          <p:cNvSpPr>
            <a:spLocks noGrp="1"/>
          </p:cNvSpPr>
          <p:nvPr>
            <p:ph idx="1"/>
          </p:nvPr>
        </p:nvSpPr>
        <p:spPr/>
        <p:txBody>
          <a:bodyPr>
            <a:normAutofit fontScale="92500" lnSpcReduction="10000"/>
          </a:bodyPr>
          <a:lstStyle/>
          <a:p>
            <a:pPr marL="0" indent="0" algn="just">
              <a:buNone/>
            </a:pPr>
            <a:r>
              <a:rPr lang="en-US" b="1" dirty="0"/>
              <a:t>Incest</a:t>
            </a:r>
            <a:r>
              <a:rPr lang="en-US" dirty="0"/>
              <a:t> means a form of sexual intercourse between persons who are related to each other within the degrees wherein marriage is prohibited by law:</a:t>
            </a:r>
          </a:p>
          <a:p>
            <a:pPr algn="just"/>
            <a:r>
              <a:rPr lang="en-US" dirty="0"/>
              <a:t>Ancestor or descendant by blood or adoption;</a:t>
            </a:r>
          </a:p>
          <a:p>
            <a:pPr algn="just"/>
            <a:r>
              <a:rPr lang="en-US" dirty="0"/>
              <a:t>Stepchild, while the marriage creating that relationship exists; </a:t>
            </a:r>
          </a:p>
          <a:p>
            <a:pPr algn="just"/>
            <a:r>
              <a:rPr lang="en-US" dirty="0"/>
              <a:t>Brother or sister of the whole or half-blood; or</a:t>
            </a:r>
          </a:p>
          <a:p>
            <a:pPr algn="just"/>
            <a:r>
              <a:rPr lang="en-US" dirty="0"/>
              <a:t>Uncle, aunt, nephew or niece of the whole blood</a:t>
            </a:r>
          </a:p>
        </p:txBody>
      </p:sp>
      <p:sp>
        <p:nvSpPr>
          <p:cNvPr id="5" name="Text Placeholder 4">
            <a:extLst>
              <a:ext uri="{FF2B5EF4-FFF2-40B4-BE49-F238E27FC236}">
                <a16:creationId xmlns:a16="http://schemas.microsoft.com/office/drawing/2014/main" id="{661F4D2A-E9D5-4C04-BDD3-23B988D43167}"/>
              </a:ext>
            </a:extLst>
          </p:cNvPr>
          <p:cNvSpPr>
            <a:spLocks noGrp="1"/>
          </p:cNvSpPr>
          <p:nvPr>
            <p:ph type="body" sz="quarter" idx="14"/>
          </p:nvPr>
        </p:nvSpPr>
        <p:spPr/>
        <p:txBody>
          <a:bodyPr/>
          <a:lstStyle/>
          <a:p>
            <a:r>
              <a:rPr lang="en-US" dirty="0"/>
              <a:t>Op1-02-11 (3.22)</a:t>
            </a:r>
          </a:p>
        </p:txBody>
      </p:sp>
      <p:sp>
        <p:nvSpPr>
          <p:cNvPr id="6" name="Title 5">
            <a:extLst>
              <a:ext uri="{FF2B5EF4-FFF2-40B4-BE49-F238E27FC236}">
                <a16:creationId xmlns:a16="http://schemas.microsoft.com/office/drawing/2014/main" id="{B28FCADA-2780-4C1B-9F4B-B0B6309D96C7}"/>
              </a:ext>
            </a:extLst>
          </p:cNvPr>
          <p:cNvSpPr>
            <a:spLocks noGrp="1"/>
          </p:cNvSpPr>
          <p:nvPr>
            <p:ph type="title"/>
          </p:nvPr>
        </p:nvSpPr>
        <p:spPr/>
        <p:txBody>
          <a:bodyPr>
            <a:normAutofit/>
          </a:bodyPr>
          <a:lstStyle/>
          <a:p>
            <a:r>
              <a:rPr lang="en-US" sz="4000" dirty="0"/>
              <a:t>Definition of Sexual Harassment</a:t>
            </a:r>
            <a:endParaRPr lang="en-US" dirty="0"/>
          </a:p>
        </p:txBody>
      </p:sp>
    </p:spTree>
    <p:extLst>
      <p:ext uri="{BB962C8B-B14F-4D97-AF65-F5344CB8AC3E}">
        <p14:creationId xmlns:p14="http://schemas.microsoft.com/office/powerpoint/2010/main" val="26619931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6738341-B47F-43FC-BC6C-44D15A9673B4}"/>
              </a:ext>
            </a:extLst>
          </p:cNvPr>
          <p:cNvSpPr>
            <a:spLocks noGrp="1"/>
          </p:cNvSpPr>
          <p:nvPr>
            <p:ph type="sldNum" sz="quarter" idx="12"/>
          </p:nvPr>
        </p:nvSpPr>
        <p:spPr/>
        <p:txBody>
          <a:bodyPr/>
          <a:lstStyle/>
          <a:p>
            <a:fld id="{DCFE8AC6-424E-904F-AE4A-648F5E9D72F5}" type="slidenum">
              <a:rPr lang="en-US" smtClean="0"/>
              <a:pPr/>
              <a:t>21</a:t>
            </a:fld>
            <a:endParaRPr lang="en-US" dirty="0"/>
          </a:p>
        </p:txBody>
      </p:sp>
      <p:sp>
        <p:nvSpPr>
          <p:cNvPr id="3" name="Footer Placeholder 2">
            <a:extLst>
              <a:ext uri="{FF2B5EF4-FFF2-40B4-BE49-F238E27FC236}">
                <a16:creationId xmlns:a16="http://schemas.microsoft.com/office/drawing/2014/main" id="{C8735331-0749-427A-9B56-EE4A29E400B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39107FB2-325E-4A0C-AC44-3911AD695581}"/>
              </a:ext>
            </a:extLst>
          </p:cNvPr>
          <p:cNvSpPr>
            <a:spLocks noGrp="1"/>
          </p:cNvSpPr>
          <p:nvPr>
            <p:ph idx="1"/>
          </p:nvPr>
        </p:nvSpPr>
        <p:spPr/>
        <p:txBody>
          <a:bodyPr/>
          <a:lstStyle/>
          <a:p>
            <a:pPr marL="0" indent="0" algn="just">
              <a:buNone/>
            </a:pPr>
            <a:r>
              <a:rPr lang="en-US" b="1" dirty="0"/>
              <a:t>Statutory Rape </a:t>
            </a:r>
            <a:r>
              <a:rPr lang="en-US" dirty="0"/>
              <a:t>means sexual intercourse with a person who is less than fourteen years old; or less than seventeen years of age if the other person is twenty-one years of age or older.  </a:t>
            </a:r>
          </a:p>
        </p:txBody>
      </p:sp>
      <p:sp>
        <p:nvSpPr>
          <p:cNvPr id="5" name="Text Placeholder 4">
            <a:extLst>
              <a:ext uri="{FF2B5EF4-FFF2-40B4-BE49-F238E27FC236}">
                <a16:creationId xmlns:a16="http://schemas.microsoft.com/office/drawing/2014/main" id="{E9D8DE07-48EE-4D56-84C9-20A19EB465DA}"/>
              </a:ext>
            </a:extLst>
          </p:cNvPr>
          <p:cNvSpPr>
            <a:spLocks noGrp="1"/>
          </p:cNvSpPr>
          <p:nvPr>
            <p:ph type="body" sz="quarter" idx="14"/>
          </p:nvPr>
        </p:nvSpPr>
        <p:spPr/>
        <p:txBody>
          <a:bodyPr/>
          <a:lstStyle/>
          <a:p>
            <a:r>
              <a:rPr lang="en-US" dirty="0"/>
              <a:t>Op1-02-11 (3.38)</a:t>
            </a:r>
          </a:p>
        </p:txBody>
      </p:sp>
      <p:sp>
        <p:nvSpPr>
          <p:cNvPr id="6" name="Title 5">
            <a:extLst>
              <a:ext uri="{FF2B5EF4-FFF2-40B4-BE49-F238E27FC236}">
                <a16:creationId xmlns:a16="http://schemas.microsoft.com/office/drawing/2014/main" id="{9971DBB0-5089-4EB2-812C-18CF6FB68D74}"/>
              </a:ext>
            </a:extLst>
          </p:cNvPr>
          <p:cNvSpPr>
            <a:spLocks noGrp="1"/>
          </p:cNvSpPr>
          <p:nvPr>
            <p:ph type="title"/>
          </p:nvPr>
        </p:nvSpPr>
        <p:spPr/>
        <p:txBody>
          <a:bodyPr>
            <a:noAutofit/>
          </a:bodyPr>
          <a:lstStyle/>
          <a:p>
            <a:r>
              <a:rPr lang="en-US" sz="3600" dirty="0"/>
              <a:t>Definition of Sexual Harassment</a:t>
            </a:r>
          </a:p>
        </p:txBody>
      </p:sp>
    </p:spTree>
    <p:extLst>
      <p:ext uri="{BB962C8B-B14F-4D97-AF65-F5344CB8AC3E}">
        <p14:creationId xmlns:p14="http://schemas.microsoft.com/office/powerpoint/2010/main" val="14133615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E92A294-2354-477A-8112-04D01FA2CF9B}"/>
              </a:ext>
            </a:extLst>
          </p:cNvPr>
          <p:cNvSpPr>
            <a:spLocks noGrp="1"/>
          </p:cNvSpPr>
          <p:nvPr>
            <p:ph type="sldNum" sz="quarter" idx="12"/>
          </p:nvPr>
        </p:nvSpPr>
        <p:spPr/>
        <p:txBody>
          <a:bodyPr/>
          <a:lstStyle/>
          <a:p>
            <a:fld id="{DCFE8AC6-424E-904F-AE4A-648F5E9D72F5}" type="slidenum">
              <a:rPr lang="en-US" smtClean="0"/>
              <a:pPr/>
              <a:t>22</a:t>
            </a:fld>
            <a:endParaRPr lang="en-US" dirty="0"/>
          </a:p>
        </p:txBody>
      </p:sp>
      <p:sp>
        <p:nvSpPr>
          <p:cNvPr id="3" name="Footer Placeholder 2">
            <a:extLst>
              <a:ext uri="{FF2B5EF4-FFF2-40B4-BE49-F238E27FC236}">
                <a16:creationId xmlns:a16="http://schemas.microsoft.com/office/drawing/2014/main" id="{A0612F9F-8762-43EA-9D6C-BFE76781B31B}"/>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7BA0A8E-0468-49CB-917C-D99C5FF1841E}"/>
              </a:ext>
            </a:extLst>
          </p:cNvPr>
          <p:cNvSpPr>
            <a:spLocks noGrp="1"/>
          </p:cNvSpPr>
          <p:nvPr>
            <p:ph idx="1"/>
          </p:nvPr>
        </p:nvSpPr>
        <p:spPr/>
        <p:txBody>
          <a:bodyPr>
            <a:normAutofit/>
          </a:bodyPr>
          <a:lstStyle/>
          <a:p>
            <a:pPr marL="0" indent="0" algn="just">
              <a:buNone/>
            </a:pPr>
            <a:r>
              <a:rPr lang="en-US" b="1" dirty="0"/>
              <a:t>Dating Violence </a:t>
            </a:r>
            <a:r>
              <a:rPr lang="en-US" dirty="0"/>
              <a:t>means violence committed by a person (A) who is or has been in a social relationship of a romantic or intimate nature with the victim; and (B) where the existence of such a relationship shall be determined based on a consideration of the following factors: (i) the length of the relationship; (ii) the type of relationship; (iii) the frequency of interaction between the persons involved in the relationship.  </a:t>
            </a:r>
          </a:p>
        </p:txBody>
      </p:sp>
      <p:sp>
        <p:nvSpPr>
          <p:cNvPr id="5" name="Text Placeholder 4">
            <a:extLst>
              <a:ext uri="{FF2B5EF4-FFF2-40B4-BE49-F238E27FC236}">
                <a16:creationId xmlns:a16="http://schemas.microsoft.com/office/drawing/2014/main" id="{14348E70-253C-41F3-8A61-8DB3C23F9DEB}"/>
              </a:ext>
            </a:extLst>
          </p:cNvPr>
          <p:cNvSpPr>
            <a:spLocks noGrp="1"/>
          </p:cNvSpPr>
          <p:nvPr>
            <p:ph type="body" sz="quarter" idx="14"/>
          </p:nvPr>
        </p:nvSpPr>
        <p:spPr/>
        <p:txBody>
          <a:bodyPr/>
          <a:lstStyle/>
          <a:p>
            <a:r>
              <a:rPr lang="en-US" dirty="0"/>
              <a:t>Op1-02-11 (3.7)</a:t>
            </a:r>
          </a:p>
        </p:txBody>
      </p:sp>
      <p:sp>
        <p:nvSpPr>
          <p:cNvPr id="6" name="Title 5">
            <a:extLst>
              <a:ext uri="{FF2B5EF4-FFF2-40B4-BE49-F238E27FC236}">
                <a16:creationId xmlns:a16="http://schemas.microsoft.com/office/drawing/2014/main" id="{57923311-62C1-460D-A92E-D49D3E561652}"/>
              </a:ext>
            </a:extLst>
          </p:cNvPr>
          <p:cNvSpPr>
            <a:spLocks noGrp="1"/>
          </p:cNvSpPr>
          <p:nvPr>
            <p:ph type="title"/>
          </p:nvPr>
        </p:nvSpPr>
        <p:spPr/>
        <p:txBody>
          <a:bodyPr>
            <a:noAutofit/>
          </a:bodyPr>
          <a:lstStyle/>
          <a:p>
            <a:r>
              <a:rPr lang="en-US" sz="3600" dirty="0"/>
              <a:t>Definition of Sexual Harassment</a:t>
            </a:r>
          </a:p>
        </p:txBody>
      </p:sp>
    </p:spTree>
    <p:extLst>
      <p:ext uri="{BB962C8B-B14F-4D97-AF65-F5344CB8AC3E}">
        <p14:creationId xmlns:p14="http://schemas.microsoft.com/office/powerpoint/2010/main" val="33748143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E1C6F26-EBE9-4828-B4D8-D12AEB33A117}"/>
              </a:ext>
            </a:extLst>
          </p:cNvPr>
          <p:cNvSpPr>
            <a:spLocks noGrp="1"/>
          </p:cNvSpPr>
          <p:nvPr>
            <p:ph type="sldNum" sz="quarter" idx="12"/>
          </p:nvPr>
        </p:nvSpPr>
        <p:spPr/>
        <p:txBody>
          <a:bodyPr/>
          <a:lstStyle/>
          <a:p>
            <a:fld id="{DCFE8AC6-424E-904F-AE4A-648F5E9D72F5}" type="slidenum">
              <a:rPr lang="en-US" smtClean="0"/>
              <a:pPr/>
              <a:t>23</a:t>
            </a:fld>
            <a:endParaRPr lang="en-US" dirty="0"/>
          </a:p>
        </p:txBody>
      </p:sp>
      <p:sp>
        <p:nvSpPr>
          <p:cNvPr id="3" name="Footer Placeholder 2">
            <a:extLst>
              <a:ext uri="{FF2B5EF4-FFF2-40B4-BE49-F238E27FC236}">
                <a16:creationId xmlns:a16="http://schemas.microsoft.com/office/drawing/2014/main" id="{08DE6BE7-D38C-4760-BFCE-C7FE3FEB7AB1}"/>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9C872BE6-1F1F-43F3-B3D5-FDBE018228C9}"/>
              </a:ext>
            </a:extLst>
          </p:cNvPr>
          <p:cNvSpPr>
            <a:spLocks noGrp="1"/>
          </p:cNvSpPr>
          <p:nvPr>
            <p:ph idx="1"/>
          </p:nvPr>
        </p:nvSpPr>
        <p:spPr/>
        <p:txBody>
          <a:bodyPr>
            <a:normAutofit fontScale="92500" lnSpcReduction="10000"/>
          </a:bodyPr>
          <a:lstStyle/>
          <a:p>
            <a:pPr marL="0" indent="0" algn="just">
              <a:buNone/>
            </a:pPr>
            <a:r>
              <a:rPr lang="en-US" b="1" dirty="0"/>
              <a:t>Domestic Violence </a:t>
            </a:r>
            <a:r>
              <a:rPr lang="en-US" dirty="0"/>
              <a:t>means felony or misdemeanor crimes of violence committed by a current or former spouse or intimate partner of the victim, by a person with whom the victim shares a child in common, by a person who is cohabitating with or has cohabitated with the victim as a spouse or intimate partner, by a person similarly situated to a spouse of the victim under the domestic or family violence laws of Missouri, or by any other person against an adult or youth victim who is protected from that person’s acts under the laws of Missouri.  </a:t>
            </a:r>
          </a:p>
        </p:txBody>
      </p:sp>
      <p:sp>
        <p:nvSpPr>
          <p:cNvPr id="5" name="Text Placeholder 4">
            <a:extLst>
              <a:ext uri="{FF2B5EF4-FFF2-40B4-BE49-F238E27FC236}">
                <a16:creationId xmlns:a16="http://schemas.microsoft.com/office/drawing/2014/main" id="{8D952CD4-C7C3-4B32-BBE0-0F41572FCB35}"/>
              </a:ext>
            </a:extLst>
          </p:cNvPr>
          <p:cNvSpPr>
            <a:spLocks noGrp="1"/>
          </p:cNvSpPr>
          <p:nvPr>
            <p:ph type="body" sz="quarter" idx="14"/>
          </p:nvPr>
        </p:nvSpPr>
        <p:spPr/>
        <p:txBody>
          <a:bodyPr/>
          <a:lstStyle/>
          <a:p>
            <a:r>
              <a:rPr lang="en-US" dirty="0"/>
              <a:t>Op1-02-11 (3.12)</a:t>
            </a:r>
          </a:p>
        </p:txBody>
      </p:sp>
      <p:sp>
        <p:nvSpPr>
          <p:cNvPr id="6" name="Title 5">
            <a:extLst>
              <a:ext uri="{FF2B5EF4-FFF2-40B4-BE49-F238E27FC236}">
                <a16:creationId xmlns:a16="http://schemas.microsoft.com/office/drawing/2014/main" id="{86BA6AA7-A243-4280-92D6-DFED137CA082}"/>
              </a:ext>
            </a:extLst>
          </p:cNvPr>
          <p:cNvSpPr>
            <a:spLocks noGrp="1"/>
          </p:cNvSpPr>
          <p:nvPr>
            <p:ph type="title"/>
          </p:nvPr>
        </p:nvSpPr>
        <p:spPr/>
        <p:txBody>
          <a:bodyPr>
            <a:noAutofit/>
          </a:bodyPr>
          <a:lstStyle/>
          <a:p>
            <a:r>
              <a:rPr lang="en-US" sz="3600" dirty="0"/>
              <a:t>Definition of Sexual Harassment</a:t>
            </a:r>
          </a:p>
        </p:txBody>
      </p:sp>
    </p:spTree>
    <p:extLst>
      <p:ext uri="{BB962C8B-B14F-4D97-AF65-F5344CB8AC3E}">
        <p14:creationId xmlns:p14="http://schemas.microsoft.com/office/powerpoint/2010/main" val="186818365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E934131-852A-4D59-9AC4-BB8534514198}"/>
              </a:ext>
            </a:extLst>
          </p:cNvPr>
          <p:cNvSpPr>
            <a:spLocks noGrp="1"/>
          </p:cNvSpPr>
          <p:nvPr>
            <p:ph type="sldNum" sz="quarter" idx="12"/>
          </p:nvPr>
        </p:nvSpPr>
        <p:spPr/>
        <p:txBody>
          <a:bodyPr/>
          <a:lstStyle/>
          <a:p>
            <a:fld id="{DCFE8AC6-424E-904F-AE4A-648F5E9D72F5}" type="slidenum">
              <a:rPr lang="en-US" smtClean="0"/>
              <a:pPr/>
              <a:t>24</a:t>
            </a:fld>
            <a:endParaRPr lang="en-US" dirty="0"/>
          </a:p>
        </p:txBody>
      </p:sp>
      <p:sp>
        <p:nvSpPr>
          <p:cNvPr id="3" name="Footer Placeholder 2">
            <a:extLst>
              <a:ext uri="{FF2B5EF4-FFF2-40B4-BE49-F238E27FC236}">
                <a16:creationId xmlns:a16="http://schemas.microsoft.com/office/drawing/2014/main" id="{7AFDCA15-BB3F-431C-A18F-F47CE123CAFB}"/>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992B428-9014-4C74-B6AF-056025C350D5}"/>
              </a:ext>
            </a:extLst>
          </p:cNvPr>
          <p:cNvSpPr>
            <a:spLocks noGrp="1"/>
          </p:cNvSpPr>
          <p:nvPr>
            <p:ph idx="1"/>
          </p:nvPr>
        </p:nvSpPr>
        <p:spPr/>
        <p:txBody>
          <a:bodyPr>
            <a:normAutofit/>
          </a:bodyPr>
          <a:lstStyle/>
          <a:p>
            <a:pPr marL="0" indent="0" algn="just">
              <a:buNone/>
            </a:pPr>
            <a:r>
              <a:rPr lang="en-US" b="1" dirty="0"/>
              <a:t>University Education Program or Activity </a:t>
            </a:r>
            <a:r>
              <a:rPr lang="en-US" dirty="0"/>
              <a:t>means University locations, events, or circumstances over which the University exercises substantial control over both the Respondent and the context in which the Sexual Harassment occurs, including any building owned or controlled by a student organization officially recognized by the University.  </a:t>
            </a:r>
          </a:p>
        </p:txBody>
      </p:sp>
      <p:sp>
        <p:nvSpPr>
          <p:cNvPr id="5" name="Text Placeholder 4">
            <a:extLst>
              <a:ext uri="{FF2B5EF4-FFF2-40B4-BE49-F238E27FC236}">
                <a16:creationId xmlns:a16="http://schemas.microsoft.com/office/drawing/2014/main" id="{C47090FB-A526-4373-A107-93940B0F7D28}"/>
              </a:ext>
            </a:extLst>
          </p:cNvPr>
          <p:cNvSpPr>
            <a:spLocks noGrp="1"/>
          </p:cNvSpPr>
          <p:nvPr>
            <p:ph type="body" sz="quarter" idx="14"/>
          </p:nvPr>
        </p:nvSpPr>
        <p:spPr/>
        <p:txBody>
          <a:bodyPr/>
          <a:lstStyle/>
          <a:p>
            <a:r>
              <a:rPr lang="en-US" dirty="0"/>
              <a:t>Op1-02-11 (3.47)</a:t>
            </a:r>
          </a:p>
        </p:txBody>
      </p:sp>
      <p:sp>
        <p:nvSpPr>
          <p:cNvPr id="6" name="Title 5">
            <a:extLst>
              <a:ext uri="{FF2B5EF4-FFF2-40B4-BE49-F238E27FC236}">
                <a16:creationId xmlns:a16="http://schemas.microsoft.com/office/drawing/2014/main" id="{CDCFDF63-7A76-4620-BF5A-D75E8B7A503F}"/>
              </a:ext>
            </a:extLst>
          </p:cNvPr>
          <p:cNvSpPr>
            <a:spLocks noGrp="1"/>
          </p:cNvSpPr>
          <p:nvPr>
            <p:ph type="title"/>
          </p:nvPr>
        </p:nvSpPr>
        <p:spPr/>
        <p:txBody>
          <a:bodyPr>
            <a:noAutofit/>
          </a:bodyPr>
          <a:lstStyle/>
          <a:p>
            <a:r>
              <a:rPr lang="en-US" sz="2800" dirty="0"/>
              <a:t>University’s Education Program or Activity</a:t>
            </a:r>
          </a:p>
        </p:txBody>
      </p:sp>
    </p:spTree>
    <p:extLst>
      <p:ext uri="{BB962C8B-B14F-4D97-AF65-F5344CB8AC3E}">
        <p14:creationId xmlns:p14="http://schemas.microsoft.com/office/powerpoint/2010/main" val="27065604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F1F795D-1FCC-4413-B9FE-3E8E387918D0}"/>
              </a:ext>
            </a:extLst>
          </p:cNvPr>
          <p:cNvSpPr>
            <a:spLocks noGrp="1"/>
          </p:cNvSpPr>
          <p:nvPr>
            <p:ph type="sldNum" sz="quarter" idx="12"/>
          </p:nvPr>
        </p:nvSpPr>
        <p:spPr/>
        <p:txBody>
          <a:bodyPr/>
          <a:lstStyle/>
          <a:p>
            <a:fld id="{DCFE8AC6-424E-904F-AE4A-648F5E9D72F5}" type="slidenum">
              <a:rPr lang="en-US" smtClean="0"/>
              <a:pPr/>
              <a:t>25</a:t>
            </a:fld>
            <a:endParaRPr lang="en-US" dirty="0"/>
          </a:p>
        </p:txBody>
      </p:sp>
      <p:sp>
        <p:nvSpPr>
          <p:cNvPr id="3" name="Footer Placeholder 2">
            <a:extLst>
              <a:ext uri="{FF2B5EF4-FFF2-40B4-BE49-F238E27FC236}">
                <a16:creationId xmlns:a16="http://schemas.microsoft.com/office/drawing/2014/main" id="{30472CAD-3D50-4FBB-A21F-0D413315101A}"/>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5C0D0A6F-E145-42DB-9EB1-0B91A6B39D76}"/>
              </a:ext>
            </a:extLst>
          </p:cNvPr>
          <p:cNvSpPr>
            <a:spLocks noGrp="1"/>
          </p:cNvSpPr>
          <p:nvPr>
            <p:ph idx="1"/>
          </p:nvPr>
        </p:nvSpPr>
        <p:spPr/>
        <p:txBody>
          <a:bodyPr/>
          <a:lstStyle/>
          <a:p>
            <a:pPr algn="just"/>
            <a:r>
              <a:rPr lang="en-US" dirty="0"/>
              <a:t>How an investigation is conducted under the Policy</a:t>
            </a:r>
          </a:p>
          <a:p>
            <a:pPr algn="just"/>
            <a:r>
              <a:rPr lang="en-US" dirty="0"/>
              <a:t>Introduction to the Grievance Process</a:t>
            </a:r>
          </a:p>
        </p:txBody>
      </p:sp>
      <p:sp>
        <p:nvSpPr>
          <p:cNvPr id="5" name="Text Placeholder 4">
            <a:extLst>
              <a:ext uri="{FF2B5EF4-FFF2-40B4-BE49-F238E27FC236}">
                <a16:creationId xmlns:a16="http://schemas.microsoft.com/office/drawing/2014/main" id="{7A375EBD-7397-48C6-9266-BE48D3F111D7}"/>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BACA9095-F08F-4D12-98E8-A60B4D2C2767}"/>
              </a:ext>
            </a:extLst>
          </p:cNvPr>
          <p:cNvSpPr>
            <a:spLocks noGrp="1"/>
          </p:cNvSpPr>
          <p:nvPr>
            <p:ph type="title"/>
          </p:nvPr>
        </p:nvSpPr>
        <p:spPr/>
        <p:txBody>
          <a:bodyPr/>
          <a:lstStyle/>
          <a:p>
            <a:r>
              <a:rPr lang="en-US" dirty="0"/>
              <a:t>Part 2</a:t>
            </a:r>
          </a:p>
        </p:txBody>
      </p:sp>
    </p:spTree>
    <p:extLst>
      <p:ext uri="{BB962C8B-B14F-4D97-AF65-F5344CB8AC3E}">
        <p14:creationId xmlns:p14="http://schemas.microsoft.com/office/powerpoint/2010/main" val="216114927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594DBE9-57A5-4BE5-84D1-31F2B5B7EFB2}"/>
              </a:ext>
            </a:extLst>
          </p:cNvPr>
          <p:cNvSpPr>
            <a:spLocks noGrp="1"/>
          </p:cNvSpPr>
          <p:nvPr>
            <p:ph type="sldNum" sz="quarter" idx="12"/>
          </p:nvPr>
        </p:nvSpPr>
        <p:spPr/>
        <p:txBody>
          <a:bodyPr/>
          <a:lstStyle/>
          <a:p>
            <a:fld id="{DCFE8AC6-424E-904F-AE4A-648F5E9D72F5}" type="slidenum">
              <a:rPr lang="en-US" smtClean="0"/>
              <a:pPr/>
              <a:t>26</a:t>
            </a:fld>
            <a:endParaRPr lang="en-US" dirty="0"/>
          </a:p>
        </p:txBody>
      </p:sp>
      <p:sp>
        <p:nvSpPr>
          <p:cNvPr id="3" name="Footer Placeholder 2">
            <a:extLst>
              <a:ext uri="{FF2B5EF4-FFF2-40B4-BE49-F238E27FC236}">
                <a16:creationId xmlns:a16="http://schemas.microsoft.com/office/drawing/2014/main" id="{E2D3EBF4-CA9D-4EF9-BEB8-5CBD3CC4BBAE}"/>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F44DD2D-0C4D-4BDB-87FB-1519B3E51586}"/>
              </a:ext>
            </a:extLst>
          </p:cNvPr>
          <p:cNvSpPr>
            <a:spLocks noGrp="1"/>
          </p:cNvSpPr>
          <p:nvPr>
            <p:ph idx="1"/>
          </p:nvPr>
        </p:nvSpPr>
        <p:spPr/>
        <p:txBody>
          <a:bodyPr/>
          <a:lstStyle/>
          <a:p>
            <a:pPr marL="0" indent="0" algn="just">
              <a:buNone/>
            </a:pPr>
            <a:r>
              <a:rPr lang="en-US" dirty="0"/>
              <a:t>The University’s Grievance Process is intended to provide a fair and equitable treatment to Complaints and Respondents.  </a:t>
            </a:r>
          </a:p>
          <a:p>
            <a:pPr marL="0" indent="0" algn="just">
              <a:buNone/>
            </a:pPr>
            <a:r>
              <a:rPr lang="en-US" dirty="0"/>
              <a:t>No determination of responsibility will be finalized or disciplinary sanctions imposed until the conclusion of the investigation and grievance process.  </a:t>
            </a:r>
          </a:p>
        </p:txBody>
      </p:sp>
      <p:sp>
        <p:nvSpPr>
          <p:cNvPr id="5" name="Text Placeholder 4">
            <a:extLst>
              <a:ext uri="{FF2B5EF4-FFF2-40B4-BE49-F238E27FC236}">
                <a16:creationId xmlns:a16="http://schemas.microsoft.com/office/drawing/2014/main" id="{72BB1E08-E625-4448-88C0-AAA440B65BA7}"/>
              </a:ext>
            </a:extLst>
          </p:cNvPr>
          <p:cNvSpPr>
            <a:spLocks noGrp="1"/>
          </p:cNvSpPr>
          <p:nvPr>
            <p:ph type="body" sz="quarter" idx="14"/>
          </p:nvPr>
        </p:nvSpPr>
        <p:spPr/>
        <p:txBody>
          <a:bodyPr/>
          <a:lstStyle/>
          <a:p>
            <a:r>
              <a:rPr lang="en-US" dirty="0"/>
              <a:t>Op1-02-11 (7)</a:t>
            </a:r>
          </a:p>
        </p:txBody>
      </p:sp>
      <p:sp>
        <p:nvSpPr>
          <p:cNvPr id="6" name="Title 5">
            <a:extLst>
              <a:ext uri="{FF2B5EF4-FFF2-40B4-BE49-F238E27FC236}">
                <a16:creationId xmlns:a16="http://schemas.microsoft.com/office/drawing/2014/main" id="{D31EA478-92E1-4998-B29B-ABE92FC5E668}"/>
              </a:ext>
            </a:extLst>
          </p:cNvPr>
          <p:cNvSpPr>
            <a:spLocks noGrp="1"/>
          </p:cNvSpPr>
          <p:nvPr>
            <p:ph type="title"/>
          </p:nvPr>
        </p:nvSpPr>
        <p:spPr/>
        <p:txBody>
          <a:bodyPr>
            <a:normAutofit fontScale="90000"/>
          </a:bodyPr>
          <a:lstStyle/>
          <a:p>
            <a:r>
              <a:rPr lang="en-US" sz="3100" dirty="0"/>
              <a:t>Investigating Complaints under the Title IX Grievance Policy</a:t>
            </a:r>
            <a:endParaRPr lang="en-US" dirty="0"/>
          </a:p>
        </p:txBody>
      </p:sp>
    </p:spTree>
    <p:extLst>
      <p:ext uri="{BB962C8B-B14F-4D97-AF65-F5344CB8AC3E}">
        <p14:creationId xmlns:p14="http://schemas.microsoft.com/office/powerpoint/2010/main" val="187509987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D45778C-85D1-4CE6-AD12-0844768ACC69}"/>
              </a:ext>
            </a:extLst>
          </p:cNvPr>
          <p:cNvSpPr>
            <a:spLocks noGrp="1"/>
          </p:cNvSpPr>
          <p:nvPr>
            <p:ph type="sldNum" sz="quarter" idx="12"/>
          </p:nvPr>
        </p:nvSpPr>
        <p:spPr/>
        <p:txBody>
          <a:bodyPr/>
          <a:lstStyle/>
          <a:p>
            <a:fld id="{DCFE8AC6-424E-904F-AE4A-648F5E9D72F5}" type="slidenum">
              <a:rPr lang="en-US" smtClean="0"/>
              <a:pPr/>
              <a:t>27</a:t>
            </a:fld>
            <a:endParaRPr lang="en-US" dirty="0"/>
          </a:p>
        </p:txBody>
      </p:sp>
      <p:sp>
        <p:nvSpPr>
          <p:cNvPr id="3" name="Footer Placeholder 2">
            <a:extLst>
              <a:ext uri="{FF2B5EF4-FFF2-40B4-BE49-F238E27FC236}">
                <a16:creationId xmlns:a16="http://schemas.microsoft.com/office/drawing/2014/main" id="{CC211A5A-14CA-4F64-9453-991D39066C94}"/>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79C1086D-FCAD-40E1-8472-49DEF932A1B3}"/>
              </a:ext>
            </a:extLst>
          </p:cNvPr>
          <p:cNvSpPr>
            <a:spLocks noGrp="1"/>
          </p:cNvSpPr>
          <p:nvPr>
            <p:ph idx="1"/>
          </p:nvPr>
        </p:nvSpPr>
        <p:spPr/>
        <p:txBody>
          <a:bodyPr>
            <a:normAutofit/>
          </a:bodyPr>
          <a:lstStyle/>
          <a:p>
            <a:pPr marL="0" indent="0" algn="just">
              <a:buNone/>
            </a:pPr>
            <a:r>
              <a:rPr lang="en-US" dirty="0"/>
              <a:t>The University has adopted the </a:t>
            </a:r>
            <a:r>
              <a:rPr lang="en-US" b="1" dirty="0"/>
              <a:t>Preponderance of the Evidence</a:t>
            </a:r>
            <a:r>
              <a:rPr lang="en-US" dirty="0"/>
              <a:t> as the standard of evidence to be used by the Decision Maker in determining responsibility in the Grievance Process.  </a:t>
            </a:r>
          </a:p>
          <a:p>
            <a:pPr marL="0" indent="0" algn="just">
              <a:buNone/>
            </a:pPr>
            <a:r>
              <a:rPr lang="en-US" dirty="0"/>
              <a:t>Title IX Regulations require that the University include a presumption that the Respondent is not responsible for conduct alleged in a Formal Complaint until a determination regarding responsibility is made at the conclusion of the Grievance Process.  </a:t>
            </a:r>
          </a:p>
        </p:txBody>
      </p:sp>
      <p:sp>
        <p:nvSpPr>
          <p:cNvPr id="5" name="Text Placeholder 4">
            <a:extLst>
              <a:ext uri="{FF2B5EF4-FFF2-40B4-BE49-F238E27FC236}">
                <a16:creationId xmlns:a16="http://schemas.microsoft.com/office/drawing/2014/main" id="{FC16D5A7-0C93-44C2-A7AA-BCB54B4D71B4}"/>
              </a:ext>
            </a:extLst>
          </p:cNvPr>
          <p:cNvSpPr>
            <a:spLocks noGrp="1"/>
          </p:cNvSpPr>
          <p:nvPr>
            <p:ph type="body" sz="quarter" idx="14"/>
          </p:nvPr>
        </p:nvSpPr>
        <p:spPr/>
        <p:txBody>
          <a:bodyPr/>
          <a:lstStyle/>
          <a:p>
            <a:r>
              <a:rPr lang="en-US" dirty="0"/>
              <a:t>Op1-02-11 (7.4)</a:t>
            </a:r>
          </a:p>
        </p:txBody>
      </p:sp>
      <p:sp>
        <p:nvSpPr>
          <p:cNvPr id="6" name="Title 5">
            <a:extLst>
              <a:ext uri="{FF2B5EF4-FFF2-40B4-BE49-F238E27FC236}">
                <a16:creationId xmlns:a16="http://schemas.microsoft.com/office/drawing/2014/main" id="{743818A8-D3BD-4083-9745-D93EC87FEF12}"/>
              </a:ext>
            </a:extLst>
          </p:cNvPr>
          <p:cNvSpPr>
            <a:spLocks noGrp="1"/>
          </p:cNvSpPr>
          <p:nvPr>
            <p:ph type="title"/>
          </p:nvPr>
        </p:nvSpPr>
        <p:spPr/>
        <p:txBody>
          <a:bodyPr/>
          <a:lstStyle/>
          <a:p>
            <a:r>
              <a:rPr lang="en-US" dirty="0"/>
              <a:t>Standard of Evidence</a:t>
            </a:r>
          </a:p>
        </p:txBody>
      </p:sp>
    </p:spTree>
    <p:extLst>
      <p:ext uri="{BB962C8B-B14F-4D97-AF65-F5344CB8AC3E}">
        <p14:creationId xmlns:p14="http://schemas.microsoft.com/office/powerpoint/2010/main" val="13556195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D45778C-85D1-4CE6-AD12-0844768ACC69}"/>
              </a:ext>
            </a:extLst>
          </p:cNvPr>
          <p:cNvSpPr>
            <a:spLocks noGrp="1"/>
          </p:cNvSpPr>
          <p:nvPr>
            <p:ph type="sldNum" sz="quarter" idx="12"/>
          </p:nvPr>
        </p:nvSpPr>
        <p:spPr/>
        <p:txBody>
          <a:bodyPr/>
          <a:lstStyle/>
          <a:p>
            <a:fld id="{DCFE8AC6-424E-904F-AE4A-648F5E9D72F5}" type="slidenum">
              <a:rPr lang="en-US" smtClean="0"/>
              <a:pPr/>
              <a:t>28</a:t>
            </a:fld>
            <a:endParaRPr lang="en-US" dirty="0"/>
          </a:p>
        </p:txBody>
      </p:sp>
      <p:sp>
        <p:nvSpPr>
          <p:cNvPr id="3" name="Footer Placeholder 2">
            <a:extLst>
              <a:ext uri="{FF2B5EF4-FFF2-40B4-BE49-F238E27FC236}">
                <a16:creationId xmlns:a16="http://schemas.microsoft.com/office/drawing/2014/main" id="{CC211A5A-14CA-4F64-9453-991D39066C94}"/>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79C1086D-FCAD-40E1-8472-49DEF932A1B3}"/>
              </a:ext>
            </a:extLst>
          </p:cNvPr>
          <p:cNvSpPr>
            <a:spLocks noGrp="1"/>
          </p:cNvSpPr>
          <p:nvPr>
            <p:ph idx="1"/>
          </p:nvPr>
        </p:nvSpPr>
        <p:spPr/>
        <p:txBody>
          <a:bodyPr>
            <a:normAutofit/>
          </a:bodyPr>
          <a:lstStyle/>
          <a:p>
            <a:pPr marL="0" indent="0" algn="just">
              <a:buNone/>
            </a:pPr>
            <a:r>
              <a:rPr lang="en-US" dirty="0"/>
              <a:t>Preponderance of the Evidence is satisfied by evidence demonstrating that a fact or allegation is more likely than not to be true or to have occurred.  </a:t>
            </a:r>
          </a:p>
        </p:txBody>
      </p:sp>
      <p:sp>
        <p:nvSpPr>
          <p:cNvPr id="5" name="Text Placeholder 4">
            <a:extLst>
              <a:ext uri="{FF2B5EF4-FFF2-40B4-BE49-F238E27FC236}">
                <a16:creationId xmlns:a16="http://schemas.microsoft.com/office/drawing/2014/main" id="{FC16D5A7-0C93-44C2-A7AA-BCB54B4D71B4}"/>
              </a:ext>
            </a:extLst>
          </p:cNvPr>
          <p:cNvSpPr>
            <a:spLocks noGrp="1"/>
          </p:cNvSpPr>
          <p:nvPr>
            <p:ph type="body" sz="quarter" idx="14"/>
          </p:nvPr>
        </p:nvSpPr>
        <p:spPr/>
        <p:txBody>
          <a:bodyPr/>
          <a:lstStyle/>
          <a:p>
            <a:r>
              <a:rPr lang="en-US" dirty="0"/>
              <a:t>Op1-02-11 (3.26)</a:t>
            </a:r>
          </a:p>
        </p:txBody>
      </p:sp>
      <p:sp>
        <p:nvSpPr>
          <p:cNvPr id="6" name="Title 5">
            <a:extLst>
              <a:ext uri="{FF2B5EF4-FFF2-40B4-BE49-F238E27FC236}">
                <a16:creationId xmlns:a16="http://schemas.microsoft.com/office/drawing/2014/main" id="{743818A8-D3BD-4083-9745-D93EC87FEF12}"/>
              </a:ext>
            </a:extLst>
          </p:cNvPr>
          <p:cNvSpPr>
            <a:spLocks noGrp="1"/>
          </p:cNvSpPr>
          <p:nvPr>
            <p:ph type="title"/>
          </p:nvPr>
        </p:nvSpPr>
        <p:spPr/>
        <p:txBody>
          <a:bodyPr>
            <a:noAutofit/>
          </a:bodyPr>
          <a:lstStyle/>
          <a:p>
            <a:r>
              <a:rPr lang="en-US" sz="3600" dirty="0"/>
              <a:t>Preponderance of the Evidence</a:t>
            </a:r>
          </a:p>
        </p:txBody>
      </p:sp>
    </p:spTree>
    <p:extLst>
      <p:ext uri="{BB962C8B-B14F-4D97-AF65-F5344CB8AC3E}">
        <p14:creationId xmlns:p14="http://schemas.microsoft.com/office/powerpoint/2010/main" val="4397540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16F371F-F4BA-41AD-88A5-82A910BCE55E}"/>
              </a:ext>
            </a:extLst>
          </p:cNvPr>
          <p:cNvSpPr>
            <a:spLocks noGrp="1"/>
          </p:cNvSpPr>
          <p:nvPr>
            <p:ph type="sldNum" sz="quarter" idx="12"/>
          </p:nvPr>
        </p:nvSpPr>
        <p:spPr/>
        <p:txBody>
          <a:bodyPr/>
          <a:lstStyle/>
          <a:p>
            <a:fld id="{DCFE8AC6-424E-904F-AE4A-648F5E9D72F5}" type="slidenum">
              <a:rPr lang="en-US" smtClean="0"/>
              <a:pPr/>
              <a:t>29</a:t>
            </a:fld>
            <a:endParaRPr lang="en-US" dirty="0"/>
          </a:p>
        </p:txBody>
      </p:sp>
      <p:sp>
        <p:nvSpPr>
          <p:cNvPr id="3" name="Footer Placeholder 2">
            <a:extLst>
              <a:ext uri="{FF2B5EF4-FFF2-40B4-BE49-F238E27FC236}">
                <a16:creationId xmlns:a16="http://schemas.microsoft.com/office/drawing/2014/main" id="{041C7FE3-0E34-4378-B5E1-B7CE8F7E21F2}"/>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D76CE25F-8C0F-49AE-9561-996506081F5B}"/>
              </a:ext>
            </a:extLst>
          </p:cNvPr>
          <p:cNvSpPr>
            <a:spLocks noGrp="1"/>
          </p:cNvSpPr>
          <p:nvPr>
            <p:ph idx="1"/>
          </p:nvPr>
        </p:nvSpPr>
        <p:spPr/>
        <p:txBody>
          <a:bodyPr/>
          <a:lstStyle/>
          <a:p>
            <a:pPr marL="0" indent="0" algn="just">
              <a:buNone/>
            </a:pPr>
            <a:r>
              <a:rPr lang="en-US" dirty="0"/>
              <a:t>The Title IX Investigator is tasked with obtaining relevant evidence.  For purposes of the Title IX Grievance Policy, and as discussed in subsequent trainings, relevant evidence is evidence that is probative to the resolution of allegations included in the Formal Complaint. </a:t>
            </a:r>
          </a:p>
        </p:txBody>
      </p:sp>
      <p:sp>
        <p:nvSpPr>
          <p:cNvPr id="5" name="Text Placeholder 4">
            <a:extLst>
              <a:ext uri="{FF2B5EF4-FFF2-40B4-BE49-F238E27FC236}">
                <a16:creationId xmlns:a16="http://schemas.microsoft.com/office/drawing/2014/main" id="{A964026E-AB14-450B-A835-E81162427911}"/>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0E79D7A4-1823-478A-9871-AD1FE2773618}"/>
              </a:ext>
            </a:extLst>
          </p:cNvPr>
          <p:cNvSpPr>
            <a:spLocks noGrp="1"/>
          </p:cNvSpPr>
          <p:nvPr>
            <p:ph type="title"/>
          </p:nvPr>
        </p:nvSpPr>
        <p:spPr/>
        <p:txBody>
          <a:bodyPr/>
          <a:lstStyle/>
          <a:p>
            <a:r>
              <a:rPr lang="en-US" dirty="0"/>
              <a:t>Relevance</a:t>
            </a:r>
          </a:p>
        </p:txBody>
      </p:sp>
    </p:spTree>
    <p:extLst>
      <p:ext uri="{BB962C8B-B14F-4D97-AF65-F5344CB8AC3E}">
        <p14:creationId xmlns:p14="http://schemas.microsoft.com/office/powerpoint/2010/main" val="372602858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4E2530C-BE72-4BE1-92CD-FADEBE854E3C}"/>
              </a:ext>
            </a:extLst>
          </p:cNvPr>
          <p:cNvSpPr>
            <a:spLocks noGrp="1"/>
          </p:cNvSpPr>
          <p:nvPr>
            <p:ph type="sldNum" sz="quarter" idx="12"/>
          </p:nvPr>
        </p:nvSpPr>
        <p:spPr/>
        <p:txBody>
          <a:bodyPr/>
          <a:lstStyle/>
          <a:p>
            <a:fld id="{DCFE8AC6-424E-904F-AE4A-648F5E9D72F5}" type="slidenum">
              <a:rPr lang="en-US" smtClean="0"/>
              <a:pPr/>
              <a:t>3</a:t>
            </a:fld>
            <a:endParaRPr lang="en-US" dirty="0"/>
          </a:p>
        </p:txBody>
      </p:sp>
      <p:sp>
        <p:nvSpPr>
          <p:cNvPr id="3" name="Footer Placeholder 2">
            <a:extLst>
              <a:ext uri="{FF2B5EF4-FFF2-40B4-BE49-F238E27FC236}">
                <a16:creationId xmlns:a16="http://schemas.microsoft.com/office/drawing/2014/main" id="{1227C6A7-8D74-47E7-86E1-818FC46DB195}"/>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9BA86664-29CE-4E29-9814-42C0BA5E6F1C}"/>
              </a:ext>
            </a:extLst>
          </p:cNvPr>
          <p:cNvSpPr>
            <a:spLocks noGrp="1"/>
          </p:cNvSpPr>
          <p:nvPr>
            <p:ph idx="1"/>
          </p:nvPr>
        </p:nvSpPr>
        <p:spPr/>
        <p:txBody>
          <a:bodyPr/>
          <a:lstStyle/>
          <a:p>
            <a:pPr marL="0" indent="0" algn="just">
              <a:buNone/>
            </a:pPr>
            <a:r>
              <a:rPr lang="en-US" dirty="0"/>
              <a:t>In August of 2020, the University adopted its Title IX Sexual Harassment Grievance Procedure Policy, Op1.02-11 (Title IX Grievance Policy).  This Policy was necessary following changes to the Federal regulations under Title IX of the Education Amendments of 1972.  These regulations are available at 34 C.F.R. Part 106.  </a:t>
            </a:r>
          </a:p>
        </p:txBody>
      </p:sp>
      <p:sp>
        <p:nvSpPr>
          <p:cNvPr id="5" name="Text Placeholder 4">
            <a:extLst>
              <a:ext uri="{FF2B5EF4-FFF2-40B4-BE49-F238E27FC236}">
                <a16:creationId xmlns:a16="http://schemas.microsoft.com/office/drawing/2014/main" id="{553E8DC7-1207-498B-AE34-476B7F69C1DC}"/>
              </a:ext>
            </a:extLst>
          </p:cNvPr>
          <p:cNvSpPr>
            <a:spLocks noGrp="1"/>
          </p:cNvSpPr>
          <p:nvPr>
            <p:ph type="body" sz="quarter" idx="14"/>
          </p:nvPr>
        </p:nvSpPr>
        <p:spPr/>
        <p:txBody>
          <a:bodyPr/>
          <a:lstStyle/>
          <a:p>
            <a:r>
              <a:rPr lang="en-US" dirty="0"/>
              <a:t>History</a:t>
            </a:r>
          </a:p>
        </p:txBody>
      </p:sp>
      <p:sp>
        <p:nvSpPr>
          <p:cNvPr id="6" name="Title 5">
            <a:extLst>
              <a:ext uri="{FF2B5EF4-FFF2-40B4-BE49-F238E27FC236}">
                <a16:creationId xmlns:a16="http://schemas.microsoft.com/office/drawing/2014/main" id="{A637C58F-8741-4926-A3AE-C733DE88050F}"/>
              </a:ext>
            </a:extLst>
          </p:cNvPr>
          <p:cNvSpPr>
            <a:spLocks noGrp="1"/>
          </p:cNvSpPr>
          <p:nvPr>
            <p:ph type="title"/>
          </p:nvPr>
        </p:nvSpPr>
        <p:spPr/>
        <p:txBody>
          <a:bodyPr/>
          <a:lstStyle/>
          <a:p>
            <a:r>
              <a:rPr lang="en-US" dirty="0"/>
              <a:t>Background</a:t>
            </a:r>
          </a:p>
        </p:txBody>
      </p:sp>
    </p:spTree>
    <p:extLst>
      <p:ext uri="{BB962C8B-B14F-4D97-AF65-F5344CB8AC3E}">
        <p14:creationId xmlns:p14="http://schemas.microsoft.com/office/powerpoint/2010/main" val="9847049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5EC1FE7-247B-44BD-B729-26428C3165E5}"/>
              </a:ext>
            </a:extLst>
          </p:cNvPr>
          <p:cNvSpPr>
            <a:spLocks noGrp="1"/>
          </p:cNvSpPr>
          <p:nvPr>
            <p:ph type="sldNum" sz="quarter" idx="12"/>
          </p:nvPr>
        </p:nvSpPr>
        <p:spPr/>
        <p:txBody>
          <a:bodyPr/>
          <a:lstStyle/>
          <a:p>
            <a:fld id="{DCFE8AC6-424E-904F-AE4A-648F5E9D72F5}" type="slidenum">
              <a:rPr lang="en-US" smtClean="0"/>
              <a:pPr/>
              <a:t>30</a:t>
            </a:fld>
            <a:endParaRPr lang="en-US" dirty="0"/>
          </a:p>
        </p:txBody>
      </p:sp>
      <p:sp>
        <p:nvSpPr>
          <p:cNvPr id="3" name="Footer Placeholder 2">
            <a:extLst>
              <a:ext uri="{FF2B5EF4-FFF2-40B4-BE49-F238E27FC236}">
                <a16:creationId xmlns:a16="http://schemas.microsoft.com/office/drawing/2014/main" id="{183C50A4-220F-4A68-B53C-8EE4A31708A9}"/>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658CDE5-E2BE-476F-8D91-8F7EA9AD6F0C}"/>
              </a:ext>
            </a:extLst>
          </p:cNvPr>
          <p:cNvSpPr>
            <a:spLocks noGrp="1"/>
          </p:cNvSpPr>
          <p:nvPr>
            <p:ph idx="1"/>
          </p:nvPr>
        </p:nvSpPr>
        <p:spPr/>
        <p:txBody>
          <a:bodyPr/>
          <a:lstStyle/>
          <a:p>
            <a:pPr marL="0" indent="0" algn="just">
              <a:buNone/>
            </a:pPr>
            <a:r>
              <a:rPr lang="en-US" dirty="0"/>
              <a:t>The University will not investigate any allegation of Sexual Harassment under the Title IX Grievance Policy without receiving a Formal Complaint.</a:t>
            </a:r>
          </a:p>
          <a:p>
            <a:pPr marL="0" indent="0">
              <a:buNone/>
            </a:pPr>
            <a:endParaRPr lang="en-US" dirty="0"/>
          </a:p>
        </p:txBody>
      </p:sp>
      <p:sp>
        <p:nvSpPr>
          <p:cNvPr id="5" name="Text Placeholder 4">
            <a:extLst>
              <a:ext uri="{FF2B5EF4-FFF2-40B4-BE49-F238E27FC236}">
                <a16:creationId xmlns:a16="http://schemas.microsoft.com/office/drawing/2014/main" id="{9AF6187C-5567-4BBE-BCEA-B47880EEFD7C}"/>
              </a:ext>
            </a:extLst>
          </p:cNvPr>
          <p:cNvSpPr>
            <a:spLocks noGrp="1"/>
          </p:cNvSpPr>
          <p:nvPr>
            <p:ph type="body" sz="quarter" idx="14"/>
          </p:nvPr>
        </p:nvSpPr>
        <p:spPr/>
        <p:txBody>
          <a:bodyPr/>
          <a:lstStyle/>
          <a:p>
            <a:r>
              <a:rPr lang="en-US" dirty="0"/>
              <a:t>Op1-02-11 (6)</a:t>
            </a:r>
          </a:p>
        </p:txBody>
      </p:sp>
      <p:sp>
        <p:nvSpPr>
          <p:cNvPr id="6" name="Title 5">
            <a:extLst>
              <a:ext uri="{FF2B5EF4-FFF2-40B4-BE49-F238E27FC236}">
                <a16:creationId xmlns:a16="http://schemas.microsoft.com/office/drawing/2014/main" id="{5D66ABC3-6BCF-40D6-B604-3E6BA640B0C9}"/>
              </a:ext>
            </a:extLst>
          </p:cNvPr>
          <p:cNvSpPr>
            <a:spLocks noGrp="1"/>
          </p:cNvSpPr>
          <p:nvPr>
            <p:ph type="title"/>
          </p:nvPr>
        </p:nvSpPr>
        <p:spPr/>
        <p:txBody>
          <a:bodyPr>
            <a:normAutofit/>
          </a:bodyPr>
          <a:lstStyle/>
          <a:p>
            <a:r>
              <a:rPr lang="en-US" sz="3600" dirty="0"/>
              <a:t>Investigation of Formal Complaints</a:t>
            </a:r>
            <a:endParaRPr lang="en-US" dirty="0"/>
          </a:p>
        </p:txBody>
      </p:sp>
    </p:spTree>
    <p:extLst>
      <p:ext uri="{BB962C8B-B14F-4D97-AF65-F5344CB8AC3E}">
        <p14:creationId xmlns:p14="http://schemas.microsoft.com/office/powerpoint/2010/main" val="16130870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5EC1FE7-247B-44BD-B729-26428C3165E5}"/>
              </a:ext>
            </a:extLst>
          </p:cNvPr>
          <p:cNvSpPr>
            <a:spLocks noGrp="1"/>
          </p:cNvSpPr>
          <p:nvPr>
            <p:ph type="sldNum" sz="quarter" idx="12"/>
          </p:nvPr>
        </p:nvSpPr>
        <p:spPr/>
        <p:txBody>
          <a:bodyPr/>
          <a:lstStyle/>
          <a:p>
            <a:fld id="{DCFE8AC6-424E-904F-AE4A-648F5E9D72F5}" type="slidenum">
              <a:rPr lang="en-US" smtClean="0"/>
              <a:pPr/>
              <a:t>31</a:t>
            </a:fld>
            <a:endParaRPr lang="en-US" dirty="0"/>
          </a:p>
        </p:txBody>
      </p:sp>
      <p:sp>
        <p:nvSpPr>
          <p:cNvPr id="3" name="Footer Placeholder 2">
            <a:extLst>
              <a:ext uri="{FF2B5EF4-FFF2-40B4-BE49-F238E27FC236}">
                <a16:creationId xmlns:a16="http://schemas.microsoft.com/office/drawing/2014/main" id="{183C50A4-220F-4A68-B53C-8EE4A31708A9}"/>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658CDE5-E2BE-476F-8D91-8F7EA9AD6F0C}"/>
              </a:ext>
            </a:extLst>
          </p:cNvPr>
          <p:cNvSpPr>
            <a:spLocks noGrp="1"/>
          </p:cNvSpPr>
          <p:nvPr>
            <p:ph idx="1"/>
          </p:nvPr>
        </p:nvSpPr>
        <p:spPr/>
        <p:txBody>
          <a:bodyPr>
            <a:normAutofit/>
          </a:bodyPr>
          <a:lstStyle/>
          <a:p>
            <a:pPr marL="0" indent="0" algn="just">
              <a:buNone/>
            </a:pPr>
            <a:r>
              <a:rPr lang="en-US" dirty="0"/>
              <a:t>Following a Formal Complaint the Title IX Coordinator will assign each Formal Complaint to a Title IX Investigator (in some situations the Coordinator may retain the Formal Complaint).  The assigned Title IX Investigator will endeavor to obtain all relevant evidence – including both inculpatory and exculpatory evidence – relating to the allegations of Sexual Harassment set forth in the Formal Complaint.</a:t>
            </a:r>
          </a:p>
          <a:p>
            <a:pPr marL="0" indent="0">
              <a:buNone/>
            </a:pPr>
            <a:endParaRPr lang="en-US" dirty="0"/>
          </a:p>
        </p:txBody>
      </p:sp>
      <p:sp>
        <p:nvSpPr>
          <p:cNvPr id="5" name="Text Placeholder 4">
            <a:extLst>
              <a:ext uri="{FF2B5EF4-FFF2-40B4-BE49-F238E27FC236}">
                <a16:creationId xmlns:a16="http://schemas.microsoft.com/office/drawing/2014/main" id="{9AF6187C-5567-4BBE-BCEA-B47880EEFD7C}"/>
              </a:ext>
            </a:extLst>
          </p:cNvPr>
          <p:cNvSpPr>
            <a:spLocks noGrp="1"/>
          </p:cNvSpPr>
          <p:nvPr>
            <p:ph type="body" sz="quarter" idx="14"/>
          </p:nvPr>
        </p:nvSpPr>
        <p:spPr/>
        <p:txBody>
          <a:bodyPr/>
          <a:lstStyle/>
          <a:p>
            <a:r>
              <a:rPr lang="en-US" dirty="0"/>
              <a:t>Op1-02-11 (8)</a:t>
            </a:r>
          </a:p>
        </p:txBody>
      </p:sp>
      <p:sp>
        <p:nvSpPr>
          <p:cNvPr id="6" name="Title 5">
            <a:extLst>
              <a:ext uri="{FF2B5EF4-FFF2-40B4-BE49-F238E27FC236}">
                <a16:creationId xmlns:a16="http://schemas.microsoft.com/office/drawing/2014/main" id="{5D66ABC3-6BCF-40D6-B604-3E6BA640B0C9}"/>
              </a:ext>
            </a:extLst>
          </p:cNvPr>
          <p:cNvSpPr>
            <a:spLocks noGrp="1"/>
          </p:cNvSpPr>
          <p:nvPr>
            <p:ph type="title"/>
          </p:nvPr>
        </p:nvSpPr>
        <p:spPr/>
        <p:txBody>
          <a:bodyPr>
            <a:normAutofit/>
          </a:bodyPr>
          <a:lstStyle/>
          <a:p>
            <a:r>
              <a:rPr lang="en-US" sz="3600" dirty="0"/>
              <a:t>Investigation of Formal Complaints</a:t>
            </a:r>
            <a:endParaRPr lang="en-US" dirty="0"/>
          </a:p>
        </p:txBody>
      </p:sp>
    </p:spTree>
    <p:extLst>
      <p:ext uri="{BB962C8B-B14F-4D97-AF65-F5344CB8AC3E}">
        <p14:creationId xmlns:p14="http://schemas.microsoft.com/office/powerpoint/2010/main" val="12940975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5EC1FE7-247B-44BD-B729-26428C3165E5}"/>
              </a:ext>
            </a:extLst>
          </p:cNvPr>
          <p:cNvSpPr>
            <a:spLocks noGrp="1"/>
          </p:cNvSpPr>
          <p:nvPr>
            <p:ph type="sldNum" sz="quarter" idx="12"/>
          </p:nvPr>
        </p:nvSpPr>
        <p:spPr/>
        <p:txBody>
          <a:bodyPr/>
          <a:lstStyle/>
          <a:p>
            <a:fld id="{DCFE8AC6-424E-904F-AE4A-648F5E9D72F5}" type="slidenum">
              <a:rPr lang="en-US" smtClean="0"/>
              <a:pPr/>
              <a:t>32</a:t>
            </a:fld>
            <a:endParaRPr lang="en-US" dirty="0"/>
          </a:p>
        </p:txBody>
      </p:sp>
      <p:sp>
        <p:nvSpPr>
          <p:cNvPr id="3" name="Footer Placeholder 2">
            <a:extLst>
              <a:ext uri="{FF2B5EF4-FFF2-40B4-BE49-F238E27FC236}">
                <a16:creationId xmlns:a16="http://schemas.microsoft.com/office/drawing/2014/main" id="{183C50A4-220F-4A68-B53C-8EE4A31708A9}"/>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658CDE5-E2BE-476F-8D91-8F7EA9AD6F0C}"/>
              </a:ext>
            </a:extLst>
          </p:cNvPr>
          <p:cNvSpPr>
            <a:spLocks noGrp="1"/>
          </p:cNvSpPr>
          <p:nvPr>
            <p:ph idx="1"/>
          </p:nvPr>
        </p:nvSpPr>
        <p:spPr/>
        <p:txBody>
          <a:bodyPr>
            <a:normAutofit/>
          </a:bodyPr>
          <a:lstStyle/>
          <a:p>
            <a:pPr marL="0" indent="0" algn="just">
              <a:buNone/>
            </a:pPr>
            <a:r>
              <a:rPr lang="en-US" dirty="0"/>
              <a:t>The Title IX Investigator will collect evidence that may be provided by either the Complainant or Respondent.  Neither the Complainant or Respondent are required to provide evidence relevant to the allegations included in the Formal Complaint.  </a:t>
            </a:r>
          </a:p>
          <a:p>
            <a:pPr marL="0" indent="0">
              <a:buNone/>
            </a:pPr>
            <a:r>
              <a:rPr lang="en-US" dirty="0"/>
              <a:t>All evidence collected by the Title IX Investigator will be uploaded to an Electronic Database (as defined by the Policy).</a:t>
            </a:r>
          </a:p>
        </p:txBody>
      </p:sp>
      <p:sp>
        <p:nvSpPr>
          <p:cNvPr id="5" name="Text Placeholder 4">
            <a:extLst>
              <a:ext uri="{FF2B5EF4-FFF2-40B4-BE49-F238E27FC236}">
                <a16:creationId xmlns:a16="http://schemas.microsoft.com/office/drawing/2014/main" id="{9AF6187C-5567-4BBE-BCEA-B47880EEFD7C}"/>
              </a:ext>
            </a:extLst>
          </p:cNvPr>
          <p:cNvSpPr>
            <a:spLocks noGrp="1"/>
          </p:cNvSpPr>
          <p:nvPr>
            <p:ph type="body" sz="quarter" idx="14"/>
          </p:nvPr>
        </p:nvSpPr>
        <p:spPr/>
        <p:txBody>
          <a:bodyPr/>
          <a:lstStyle/>
          <a:p>
            <a:r>
              <a:rPr lang="en-US" dirty="0"/>
              <a:t>Op1-02-11 (8.2)</a:t>
            </a:r>
          </a:p>
        </p:txBody>
      </p:sp>
      <p:sp>
        <p:nvSpPr>
          <p:cNvPr id="6" name="Title 5">
            <a:extLst>
              <a:ext uri="{FF2B5EF4-FFF2-40B4-BE49-F238E27FC236}">
                <a16:creationId xmlns:a16="http://schemas.microsoft.com/office/drawing/2014/main" id="{5D66ABC3-6BCF-40D6-B604-3E6BA640B0C9}"/>
              </a:ext>
            </a:extLst>
          </p:cNvPr>
          <p:cNvSpPr>
            <a:spLocks noGrp="1"/>
          </p:cNvSpPr>
          <p:nvPr>
            <p:ph type="title"/>
          </p:nvPr>
        </p:nvSpPr>
        <p:spPr/>
        <p:txBody>
          <a:bodyPr>
            <a:normAutofit/>
          </a:bodyPr>
          <a:lstStyle/>
          <a:p>
            <a:r>
              <a:rPr lang="en-US" sz="3600" dirty="0"/>
              <a:t>Investigation of Formal Complaints</a:t>
            </a:r>
            <a:endParaRPr lang="en-US" dirty="0"/>
          </a:p>
        </p:txBody>
      </p:sp>
    </p:spTree>
    <p:extLst>
      <p:ext uri="{BB962C8B-B14F-4D97-AF65-F5344CB8AC3E}">
        <p14:creationId xmlns:p14="http://schemas.microsoft.com/office/powerpoint/2010/main" val="5456762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5EC1FE7-247B-44BD-B729-26428C3165E5}"/>
              </a:ext>
            </a:extLst>
          </p:cNvPr>
          <p:cNvSpPr>
            <a:spLocks noGrp="1"/>
          </p:cNvSpPr>
          <p:nvPr>
            <p:ph type="sldNum" sz="quarter" idx="12"/>
          </p:nvPr>
        </p:nvSpPr>
        <p:spPr/>
        <p:txBody>
          <a:bodyPr/>
          <a:lstStyle/>
          <a:p>
            <a:fld id="{DCFE8AC6-424E-904F-AE4A-648F5E9D72F5}" type="slidenum">
              <a:rPr lang="en-US" smtClean="0"/>
              <a:pPr/>
              <a:t>33</a:t>
            </a:fld>
            <a:endParaRPr lang="en-US" dirty="0"/>
          </a:p>
        </p:txBody>
      </p:sp>
      <p:sp>
        <p:nvSpPr>
          <p:cNvPr id="3" name="Footer Placeholder 2">
            <a:extLst>
              <a:ext uri="{FF2B5EF4-FFF2-40B4-BE49-F238E27FC236}">
                <a16:creationId xmlns:a16="http://schemas.microsoft.com/office/drawing/2014/main" id="{183C50A4-220F-4A68-B53C-8EE4A31708A9}"/>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658CDE5-E2BE-476F-8D91-8F7EA9AD6F0C}"/>
              </a:ext>
            </a:extLst>
          </p:cNvPr>
          <p:cNvSpPr>
            <a:spLocks noGrp="1"/>
          </p:cNvSpPr>
          <p:nvPr>
            <p:ph idx="1"/>
          </p:nvPr>
        </p:nvSpPr>
        <p:spPr/>
        <p:txBody>
          <a:bodyPr>
            <a:normAutofit/>
          </a:bodyPr>
          <a:lstStyle/>
          <a:p>
            <a:pPr marL="0" indent="0" algn="just">
              <a:buNone/>
            </a:pPr>
            <a:r>
              <a:rPr lang="en-US" dirty="0"/>
              <a:t>The Title IX Investigator will provide an equal opportunity for the Complainant and Respondent to present witnesses during the investigation of a Formal Complaint. The Title IX Investigator will provide appropriate notice to any individual whose participation is sought in an investigative interview.  </a:t>
            </a:r>
          </a:p>
        </p:txBody>
      </p:sp>
      <p:sp>
        <p:nvSpPr>
          <p:cNvPr id="5" name="Text Placeholder 4">
            <a:extLst>
              <a:ext uri="{FF2B5EF4-FFF2-40B4-BE49-F238E27FC236}">
                <a16:creationId xmlns:a16="http://schemas.microsoft.com/office/drawing/2014/main" id="{9AF6187C-5567-4BBE-BCEA-B47880EEFD7C}"/>
              </a:ext>
            </a:extLst>
          </p:cNvPr>
          <p:cNvSpPr>
            <a:spLocks noGrp="1"/>
          </p:cNvSpPr>
          <p:nvPr>
            <p:ph type="body" sz="quarter" idx="14"/>
          </p:nvPr>
        </p:nvSpPr>
        <p:spPr/>
        <p:txBody>
          <a:bodyPr/>
          <a:lstStyle/>
          <a:p>
            <a:r>
              <a:rPr lang="en-US" dirty="0"/>
              <a:t>Op1-02-11 (8.3)</a:t>
            </a:r>
          </a:p>
        </p:txBody>
      </p:sp>
      <p:sp>
        <p:nvSpPr>
          <p:cNvPr id="6" name="Title 5">
            <a:extLst>
              <a:ext uri="{FF2B5EF4-FFF2-40B4-BE49-F238E27FC236}">
                <a16:creationId xmlns:a16="http://schemas.microsoft.com/office/drawing/2014/main" id="{5D66ABC3-6BCF-40D6-B604-3E6BA640B0C9}"/>
              </a:ext>
            </a:extLst>
          </p:cNvPr>
          <p:cNvSpPr>
            <a:spLocks noGrp="1"/>
          </p:cNvSpPr>
          <p:nvPr>
            <p:ph type="title"/>
          </p:nvPr>
        </p:nvSpPr>
        <p:spPr/>
        <p:txBody>
          <a:bodyPr>
            <a:normAutofit/>
          </a:bodyPr>
          <a:lstStyle/>
          <a:p>
            <a:r>
              <a:rPr lang="en-US" sz="3600" dirty="0"/>
              <a:t>Investigation of Formal Complaints</a:t>
            </a:r>
            <a:endParaRPr lang="en-US" dirty="0"/>
          </a:p>
        </p:txBody>
      </p:sp>
    </p:spTree>
    <p:extLst>
      <p:ext uri="{BB962C8B-B14F-4D97-AF65-F5344CB8AC3E}">
        <p14:creationId xmlns:p14="http://schemas.microsoft.com/office/powerpoint/2010/main" val="38182097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5B400F-2F4C-4047-8E20-9DDD17ACA37C}"/>
              </a:ext>
            </a:extLst>
          </p:cNvPr>
          <p:cNvSpPr>
            <a:spLocks noGrp="1"/>
          </p:cNvSpPr>
          <p:nvPr>
            <p:ph type="sldNum" sz="quarter" idx="12"/>
          </p:nvPr>
        </p:nvSpPr>
        <p:spPr/>
        <p:txBody>
          <a:bodyPr/>
          <a:lstStyle/>
          <a:p>
            <a:fld id="{DCFE8AC6-424E-904F-AE4A-648F5E9D72F5}" type="slidenum">
              <a:rPr lang="en-US" smtClean="0"/>
              <a:pPr/>
              <a:t>34</a:t>
            </a:fld>
            <a:endParaRPr lang="en-US" dirty="0"/>
          </a:p>
        </p:txBody>
      </p:sp>
      <p:sp>
        <p:nvSpPr>
          <p:cNvPr id="3" name="Footer Placeholder 2">
            <a:extLst>
              <a:ext uri="{FF2B5EF4-FFF2-40B4-BE49-F238E27FC236}">
                <a16:creationId xmlns:a16="http://schemas.microsoft.com/office/drawing/2014/main" id="{11F83721-6480-47E5-B3EF-B7D78F5DE15C}"/>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AF5E9DC8-D4B2-4AC7-A527-54B1F2B4C147}"/>
              </a:ext>
            </a:extLst>
          </p:cNvPr>
          <p:cNvSpPr>
            <a:spLocks noGrp="1"/>
          </p:cNvSpPr>
          <p:nvPr>
            <p:ph idx="1"/>
          </p:nvPr>
        </p:nvSpPr>
        <p:spPr/>
        <p:txBody>
          <a:bodyPr>
            <a:normAutofit/>
          </a:bodyPr>
          <a:lstStyle/>
          <a:p>
            <a:pPr marL="0" indent="0" algn="just">
              <a:buNone/>
            </a:pPr>
            <a:r>
              <a:rPr lang="en-US" dirty="0"/>
              <a:t>Evidence obtained by the Title IX Investigator will be uploaded to the Electronic Database.  The Title IX Investigator will provide equal protected access to both the Respondent and Complainant (including Advisors) allowing each party the opportunity to review the evidence obtained during the investigation of the Formal Complaint.   </a:t>
            </a:r>
          </a:p>
        </p:txBody>
      </p:sp>
      <p:sp>
        <p:nvSpPr>
          <p:cNvPr id="5" name="Text Placeholder 4">
            <a:extLst>
              <a:ext uri="{FF2B5EF4-FFF2-40B4-BE49-F238E27FC236}">
                <a16:creationId xmlns:a16="http://schemas.microsoft.com/office/drawing/2014/main" id="{F8B2326B-8714-455D-8774-99372CF2C91C}"/>
              </a:ext>
            </a:extLst>
          </p:cNvPr>
          <p:cNvSpPr>
            <a:spLocks noGrp="1"/>
          </p:cNvSpPr>
          <p:nvPr>
            <p:ph type="body" sz="quarter" idx="14"/>
          </p:nvPr>
        </p:nvSpPr>
        <p:spPr/>
        <p:txBody>
          <a:bodyPr/>
          <a:lstStyle/>
          <a:p>
            <a:r>
              <a:rPr lang="en-US" dirty="0"/>
              <a:t>Op1-2-11 (8.4)</a:t>
            </a:r>
          </a:p>
        </p:txBody>
      </p:sp>
      <p:sp>
        <p:nvSpPr>
          <p:cNvPr id="6" name="Title 5">
            <a:extLst>
              <a:ext uri="{FF2B5EF4-FFF2-40B4-BE49-F238E27FC236}">
                <a16:creationId xmlns:a16="http://schemas.microsoft.com/office/drawing/2014/main" id="{B771953D-7DBE-4000-8BFD-7A0D93C7EAD5}"/>
              </a:ext>
            </a:extLst>
          </p:cNvPr>
          <p:cNvSpPr>
            <a:spLocks noGrp="1"/>
          </p:cNvSpPr>
          <p:nvPr>
            <p:ph type="title"/>
          </p:nvPr>
        </p:nvSpPr>
        <p:spPr/>
        <p:txBody>
          <a:bodyPr>
            <a:normAutofit/>
          </a:bodyPr>
          <a:lstStyle/>
          <a:p>
            <a:r>
              <a:rPr lang="en-US" sz="4000" dirty="0"/>
              <a:t>Investigation Electronic Database</a:t>
            </a:r>
            <a:endParaRPr lang="en-US" dirty="0"/>
          </a:p>
        </p:txBody>
      </p:sp>
    </p:spTree>
    <p:extLst>
      <p:ext uri="{BB962C8B-B14F-4D97-AF65-F5344CB8AC3E}">
        <p14:creationId xmlns:p14="http://schemas.microsoft.com/office/powerpoint/2010/main" val="13267966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AE7025B-C206-46EF-8F5C-F4AFDB8F40DF}"/>
              </a:ext>
            </a:extLst>
          </p:cNvPr>
          <p:cNvSpPr>
            <a:spLocks noGrp="1"/>
          </p:cNvSpPr>
          <p:nvPr>
            <p:ph type="sldNum" sz="quarter" idx="12"/>
          </p:nvPr>
        </p:nvSpPr>
        <p:spPr/>
        <p:txBody>
          <a:bodyPr/>
          <a:lstStyle/>
          <a:p>
            <a:fld id="{DCFE8AC6-424E-904F-AE4A-648F5E9D72F5}" type="slidenum">
              <a:rPr lang="en-US" smtClean="0"/>
              <a:pPr/>
              <a:t>35</a:t>
            </a:fld>
            <a:endParaRPr lang="en-US" dirty="0"/>
          </a:p>
        </p:txBody>
      </p:sp>
      <p:sp>
        <p:nvSpPr>
          <p:cNvPr id="3" name="Footer Placeholder 2">
            <a:extLst>
              <a:ext uri="{FF2B5EF4-FFF2-40B4-BE49-F238E27FC236}">
                <a16:creationId xmlns:a16="http://schemas.microsoft.com/office/drawing/2014/main" id="{085812EC-F79F-4825-959A-7E6804DF636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1EC7E098-5D5A-44F7-AA2A-0068D184357C}"/>
              </a:ext>
            </a:extLst>
          </p:cNvPr>
          <p:cNvSpPr>
            <a:spLocks noGrp="1"/>
          </p:cNvSpPr>
          <p:nvPr>
            <p:ph idx="1"/>
          </p:nvPr>
        </p:nvSpPr>
        <p:spPr/>
        <p:txBody>
          <a:bodyPr>
            <a:normAutofit fontScale="92500" lnSpcReduction="10000"/>
          </a:bodyPr>
          <a:lstStyle/>
          <a:p>
            <a:pPr marL="0" indent="0" algn="just">
              <a:buNone/>
            </a:pPr>
            <a:r>
              <a:rPr lang="en-US" dirty="0"/>
              <a:t>The Title IX Investigator will create a summary of relevant evidence in a Title IX Initial Investigative Report.  A copy of the Investigative Report will be provided to both the Complainant and Respondent (including their Advisors).</a:t>
            </a:r>
          </a:p>
          <a:p>
            <a:pPr marL="0" indent="0" algn="just">
              <a:buNone/>
            </a:pPr>
            <a:r>
              <a:rPr lang="en-US" dirty="0"/>
              <a:t>Each party will have the opportunity to review and provide a written response to the Initial Investigative Report.  The parties are under no obligation to provide such a response.  If a response is provided, it must be received within 10 Days for the Initial Investigative Report.  </a:t>
            </a:r>
          </a:p>
        </p:txBody>
      </p:sp>
      <p:sp>
        <p:nvSpPr>
          <p:cNvPr id="5" name="Text Placeholder 4">
            <a:extLst>
              <a:ext uri="{FF2B5EF4-FFF2-40B4-BE49-F238E27FC236}">
                <a16:creationId xmlns:a16="http://schemas.microsoft.com/office/drawing/2014/main" id="{6FEDA909-C1AC-40B7-9E1D-0BA10741FAA9}"/>
              </a:ext>
            </a:extLst>
          </p:cNvPr>
          <p:cNvSpPr>
            <a:spLocks noGrp="1"/>
          </p:cNvSpPr>
          <p:nvPr>
            <p:ph type="body" sz="quarter" idx="14"/>
          </p:nvPr>
        </p:nvSpPr>
        <p:spPr/>
        <p:txBody>
          <a:bodyPr/>
          <a:lstStyle/>
          <a:p>
            <a:r>
              <a:rPr lang="en-US" dirty="0"/>
              <a:t>Op1-2-11 (8.5)</a:t>
            </a:r>
          </a:p>
        </p:txBody>
      </p:sp>
      <p:sp>
        <p:nvSpPr>
          <p:cNvPr id="6" name="Title 5">
            <a:extLst>
              <a:ext uri="{FF2B5EF4-FFF2-40B4-BE49-F238E27FC236}">
                <a16:creationId xmlns:a16="http://schemas.microsoft.com/office/drawing/2014/main" id="{AA94CA14-069A-4C3E-A7A2-5F0421F149CF}"/>
              </a:ext>
            </a:extLst>
          </p:cNvPr>
          <p:cNvSpPr>
            <a:spLocks noGrp="1"/>
          </p:cNvSpPr>
          <p:nvPr>
            <p:ph type="title"/>
          </p:nvPr>
        </p:nvSpPr>
        <p:spPr/>
        <p:txBody>
          <a:bodyPr>
            <a:normAutofit/>
          </a:bodyPr>
          <a:lstStyle/>
          <a:p>
            <a:r>
              <a:rPr lang="en-US" dirty="0"/>
              <a:t>Title IX Investigative Report</a:t>
            </a:r>
          </a:p>
        </p:txBody>
      </p:sp>
    </p:spTree>
    <p:extLst>
      <p:ext uri="{BB962C8B-B14F-4D97-AF65-F5344CB8AC3E}">
        <p14:creationId xmlns:p14="http://schemas.microsoft.com/office/powerpoint/2010/main" val="24564886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AE7025B-C206-46EF-8F5C-F4AFDB8F40DF}"/>
              </a:ext>
            </a:extLst>
          </p:cNvPr>
          <p:cNvSpPr>
            <a:spLocks noGrp="1"/>
          </p:cNvSpPr>
          <p:nvPr>
            <p:ph type="sldNum" sz="quarter" idx="12"/>
          </p:nvPr>
        </p:nvSpPr>
        <p:spPr/>
        <p:txBody>
          <a:bodyPr/>
          <a:lstStyle/>
          <a:p>
            <a:fld id="{DCFE8AC6-424E-904F-AE4A-648F5E9D72F5}" type="slidenum">
              <a:rPr lang="en-US" smtClean="0"/>
              <a:pPr/>
              <a:t>36</a:t>
            </a:fld>
            <a:endParaRPr lang="en-US" dirty="0"/>
          </a:p>
        </p:txBody>
      </p:sp>
      <p:sp>
        <p:nvSpPr>
          <p:cNvPr id="3" name="Footer Placeholder 2">
            <a:extLst>
              <a:ext uri="{FF2B5EF4-FFF2-40B4-BE49-F238E27FC236}">
                <a16:creationId xmlns:a16="http://schemas.microsoft.com/office/drawing/2014/main" id="{085812EC-F79F-4825-959A-7E6804DF636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1EC7E098-5D5A-44F7-AA2A-0068D184357C}"/>
              </a:ext>
            </a:extLst>
          </p:cNvPr>
          <p:cNvSpPr>
            <a:spLocks noGrp="1"/>
          </p:cNvSpPr>
          <p:nvPr>
            <p:ph idx="1"/>
          </p:nvPr>
        </p:nvSpPr>
        <p:spPr/>
        <p:txBody>
          <a:bodyPr>
            <a:normAutofit/>
          </a:bodyPr>
          <a:lstStyle/>
          <a:p>
            <a:pPr marL="0" indent="0" algn="just">
              <a:buNone/>
            </a:pPr>
            <a:r>
              <a:rPr lang="en-US" dirty="0"/>
              <a:t>Following each Party’s opportunity to review, and depending on written comments received, additional interviews / documentation requested, the Title IX Investigator will finalize the Title IX Investigative Report.  </a:t>
            </a:r>
          </a:p>
          <a:p>
            <a:pPr marL="0" indent="0">
              <a:buNone/>
            </a:pPr>
            <a:r>
              <a:rPr lang="en-US" dirty="0"/>
              <a:t>The Title IX Investigator will provide the Final Investigative Report to the Title IX Coordinator.  </a:t>
            </a:r>
          </a:p>
        </p:txBody>
      </p:sp>
      <p:sp>
        <p:nvSpPr>
          <p:cNvPr id="5" name="Text Placeholder 4">
            <a:extLst>
              <a:ext uri="{FF2B5EF4-FFF2-40B4-BE49-F238E27FC236}">
                <a16:creationId xmlns:a16="http://schemas.microsoft.com/office/drawing/2014/main" id="{6FEDA909-C1AC-40B7-9E1D-0BA10741FAA9}"/>
              </a:ext>
            </a:extLst>
          </p:cNvPr>
          <p:cNvSpPr>
            <a:spLocks noGrp="1"/>
          </p:cNvSpPr>
          <p:nvPr>
            <p:ph type="body" sz="quarter" idx="14"/>
          </p:nvPr>
        </p:nvSpPr>
        <p:spPr/>
        <p:txBody>
          <a:bodyPr/>
          <a:lstStyle/>
          <a:p>
            <a:r>
              <a:rPr lang="en-US" dirty="0"/>
              <a:t>Op1-2-11 (8.6)</a:t>
            </a:r>
          </a:p>
        </p:txBody>
      </p:sp>
      <p:sp>
        <p:nvSpPr>
          <p:cNvPr id="6" name="Title 5">
            <a:extLst>
              <a:ext uri="{FF2B5EF4-FFF2-40B4-BE49-F238E27FC236}">
                <a16:creationId xmlns:a16="http://schemas.microsoft.com/office/drawing/2014/main" id="{AA94CA14-069A-4C3E-A7A2-5F0421F149CF}"/>
              </a:ext>
            </a:extLst>
          </p:cNvPr>
          <p:cNvSpPr>
            <a:spLocks noGrp="1"/>
          </p:cNvSpPr>
          <p:nvPr>
            <p:ph type="title"/>
          </p:nvPr>
        </p:nvSpPr>
        <p:spPr/>
        <p:txBody>
          <a:bodyPr>
            <a:normAutofit/>
          </a:bodyPr>
          <a:lstStyle/>
          <a:p>
            <a:r>
              <a:rPr lang="en-US" dirty="0"/>
              <a:t>Title IX Investigative Report</a:t>
            </a:r>
          </a:p>
        </p:txBody>
      </p:sp>
    </p:spTree>
    <p:extLst>
      <p:ext uri="{BB962C8B-B14F-4D97-AF65-F5344CB8AC3E}">
        <p14:creationId xmlns:p14="http://schemas.microsoft.com/office/powerpoint/2010/main" val="182544981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37EEADA-883D-4908-A86F-A880B38FF89F}"/>
              </a:ext>
            </a:extLst>
          </p:cNvPr>
          <p:cNvSpPr>
            <a:spLocks noGrp="1"/>
          </p:cNvSpPr>
          <p:nvPr>
            <p:ph type="sldNum" sz="quarter" idx="12"/>
          </p:nvPr>
        </p:nvSpPr>
        <p:spPr/>
        <p:txBody>
          <a:bodyPr/>
          <a:lstStyle/>
          <a:p>
            <a:fld id="{DCFE8AC6-424E-904F-AE4A-648F5E9D72F5}" type="slidenum">
              <a:rPr lang="en-US" smtClean="0"/>
              <a:pPr/>
              <a:t>37</a:t>
            </a:fld>
            <a:endParaRPr lang="en-US" dirty="0"/>
          </a:p>
        </p:txBody>
      </p:sp>
      <p:sp>
        <p:nvSpPr>
          <p:cNvPr id="3" name="Footer Placeholder 2">
            <a:extLst>
              <a:ext uri="{FF2B5EF4-FFF2-40B4-BE49-F238E27FC236}">
                <a16:creationId xmlns:a16="http://schemas.microsoft.com/office/drawing/2014/main" id="{AFC574A4-A862-41BA-A9F3-F298BD99B668}"/>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4051308E-62CF-4811-8DCF-5B17276A99F3}"/>
              </a:ext>
            </a:extLst>
          </p:cNvPr>
          <p:cNvSpPr>
            <a:spLocks noGrp="1"/>
          </p:cNvSpPr>
          <p:nvPr>
            <p:ph idx="1"/>
          </p:nvPr>
        </p:nvSpPr>
        <p:spPr/>
        <p:txBody>
          <a:bodyPr>
            <a:normAutofit fontScale="85000" lnSpcReduction="20000"/>
          </a:bodyPr>
          <a:lstStyle/>
          <a:p>
            <a:pPr marL="0" indent="0" algn="just">
              <a:buNone/>
            </a:pPr>
            <a:r>
              <a:rPr lang="en-US" dirty="0"/>
              <a:t>Following receipt of a Final Investigative Report (or at any time following receipt of a Formal Complaint), the Title IX Coordinator MUST dismiss a Formal Complaint if:</a:t>
            </a:r>
          </a:p>
          <a:p>
            <a:pPr algn="just"/>
            <a:r>
              <a:rPr lang="en-US" dirty="0"/>
              <a:t>The conduct alleged in the Formal Compliant, even if proven true, would not constitute Sexual Harassment as defined in the Policy;</a:t>
            </a:r>
          </a:p>
          <a:p>
            <a:pPr algn="just"/>
            <a:r>
              <a:rPr lang="en-US" dirty="0"/>
              <a:t>The conduct alleged in a Formal Complaint did not occur in the University’s education program or activity as defined in the Policy;</a:t>
            </a:r>
          </a:p>
          <a:p>
            <a:pPr algn="just"/>
            <a:r>
              <a:rPr lang="en-US" dirty="0"/>
              <a:t>The conduct alleged in a Formal Complaint did not occur within the United States.  </a:t>
            </a:r>
          </a:p>
          <a:p>
            <a:pPr marL="0" indent="0">
              <a:buNone/>
            </a:pPr>
            <a:endParaRPr lang="en-US" dirty="0"/>
          </a:p>
        </p:txBody>
      </p:sp>
      <p:sp>
        <p:nvSpPr>
          <p:cNvPr id="5" name="Text Placeholder 4">
            <a:extLst>
              <a:ext uri="{FF2B5EF4-FFF2-40B4-BE49-F238E27FC236}">
                <a16:creationId xmlns:a16="http://schemas.microsoft.com/office/drawing/2014/main" id="{62712AFF-56B9-4DAB-8F4B-E7A8A318C0AD}"/>
              </a:ext>
            </a:extLst>
          </p:cNvPr>
          <p:cNvSpPr>
            <a:spLocks noGrp="1"/>
          </p:cNvSpPr>
          <p:nvPr>
            <p:ph type="body" sz="quarter" idx="14"/>
          </p:nvPr>
        </p:nvSpPr>
        <p:spPr/>
        <p:txBody>
          <a:bodyPr/>
          <a:lstStyle/>
          <a:p>
            <a:r>
              <a:rPr lang="en-US" dirty="0"/>
              <a:t>Op 1-02-11 (6.5.1)</a:t>
            </a:r>
          </a:p>
        </p:txBody>
      </p:sp>
      <p:sp>
        <p:nvSpPr>
          <p:cNvPr id="6" name="Title 5">
            <a:extLst>
              <a:ext uri="{FF2B5EF4-FFF2-40B4-BE49-F238E27FC236}">
                <a16:creationId xmlns:a16="http://schemas.microsoft.com/office/drawing/2014/main" id="{C1E5B0DA-A074-4D49-9300-8FD7904E0522}"/>
              </a:ext>
            </a:extLst>
          </p:cNvPr>
          <p:cNvSpPr>
            <a:spLocks noGrp="1"/>
          </p:cNvSpPr>
          <p:nvPr>
            <p:ph type="title"/>
          </p:nvPr>
        </p:nvSpPr>
        <p:spPr/>
        <p:txBody>
          <a:bodyPr>
            <a:noAutofit/>
          </a:bodyPr>
          <a:lstStyle/>
          <a:p>
            <a:r>
              <a:rPr lang="en-US" sz="3600" dirty="0"/>
              <a:t>Dismissal of a Formal Complaint</a:t>
            </a:r>
          </a:p>
        </p:txBody>
      </p:sp>
    </p:spTree>
    <p:extLst>
      <p:ext uri="{BB962C8B-B14F-4D97-AF65-F5344CB8AC3E}">
        <p14:creationId xmlns:p14="http://schemas.microsoft.com/office/powerpoint/2010/main" val="19907681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37EEADA-883D-4908-A86F-A880B38FF89F}"/>
              </a:ext>
            </a:extLst>
          </p:cNvPr>
          <p:cNvSpPr>
            <a:spLocks noGrp="1"/>
          </p:cNvSpPr>
          <p:nvPr>
            <p:ph type="sldNum" sz="quarter" idx="12"/>
          </p:nvPr>
        </p:nvSpPr>
        <p:spPr/>
        <p:txBody>
          <a:bodyPr/>
          <a:lstStyle/>
          <a:p>
            <a:fld id="{DCFE8AC6-424E-904F-AE4A-648F5E9D72F5}" type="slidenum">
              <a:rPr lang="en-US" smtClean="0"/>
              <a:pPr/>
              <a:t>38</a:t>
            </a:fld>
            <a:endParaRPr lang="en-US" dirty="0"/>
          </a:p>
        </p:txBody>
      </p:sp>
      <p:sp>
        <p:nvSpPr>
          <p:cNvPr id="3" name="Footer Placeholder 2">
            <a:extLst>
              <a:ext uri="{FF2B5EF4-FFF2-40B4-BE49-F238E27FC236}">
                <a16:creationId xmlns:a16="http://schemas.microsoft.com/office/drawing/2014/main" id="{AFC574A4-A862-41BA-A9F3-F298BD99B668}"/>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4051308E-62CF-4811-8DCF-5B17276A99F3}"/>
              </a:ext>
            </a:extLst>
          </p:cNvPr>
          <p:cNvSpPr>
            <a:spLocks noGrp="1"/>
          </p:cNvSpPr>
          <p:nvPr>
            <p:ph idx="1"/>
          </p:nvPr>
        </p:nvSpPr>
        <p:spPr/>
        <p:txBody>
          <a:bodyPr>
            <a:normAutofit fontScale="77500" lnSpcReduction="20000"/>
          </a:bodyPr>
          <a:lstStyle/>
          <a:p>
            <a:pPr marL="0" indent="0" algn="just">
              <a:buNone/>
            </a:pPr>
            <a:r>
              <a:rPr lang="en-US" dirty="0"/>
              <a:t>Following receipt of a Final Investigative Report (or at any time following receipt of a Formal Complaint), the Title IX Coordinator MAY dismiss a Formal Complaint if:</a:t>
            </a:r>
          </a:p>
          <a:p>
            <a:pPr algn="just"/>
            <a:r>
              <a:rPr lang="en-US" dirty="0"/>
              <a:t>A Complainant notified the Title IX Coordinator in writing that the Complainant would like to withdraw the Formal Complaint in whole, or any allegations included in the Formal Complaint,</a:t>
            </a:r>
          </a:p>
          <a:p>
            <a:pPr algn="just"/>
            <a:r>
              <a:rPr lang="en-US" dirty="0"/>
              <a:t>The Respondent is no longer enrolled or employed by the University, or</a:t>
            </a:r>
          </a:p>
          <a:p>
            <a:pPr algn="just"/>
            <a:r>
              <a:rPr lang="en-US" dirty="0"/>
              <a:t>Specific circumstances prevent the University from gathering enough evidence to reach a determination as to the allegations in a Formal Complaint.  </a:t>
            </a:r>
          </a:p>
          <a:p>
            <a:endParaRPr lang="en-US" dirty="0"/>
          </a:p>
          <a:p>
            <a:pPr marL="0" indent="0">
              <a:buNone/>
            </a:pPr>
            <a:endParaRPr lang="en-US" dirty="0"/>
          </a:p>
        </p:txBody>
      </p:sp>
      <p:sp>
        <p:nvSpPr>
          <p:cNvPr id="5" name="Text Placeholder 4">
            <a:extLst>
              <a:ext uri="{FF2B5EF4-FFF2-40B4-BE49-F238E27FC236}">
                <a16:creationId xmlns:a16="http://schemas.microsoft.com/office/drawing/2014/main" id="{62712AFF-56B9-4DAB-8F4B-E7A8A318C0AD}"/>
              </a:ext>
            </a:extLst>
          </p:cNvPr>
          <p:cNvSpPr>
            <a:spLocks noGrp="1"/>
          </p:cNvSpPr>
          <p:nvPr>
            <p:ph type="body" sz="quarter" idx="14"/>
          </p:nvPr>
        </p:nvSpPr>
        <p:spPr/>
        <p:txBody>
          <a:bodyPr/>
          <a:lstStyle/>
          <a:p>
            <a:r>
              <a:rPr lang="en-US" dirty="0"/>
              <a:t>Op 1-02-11 (6.5.2)</a:t>
            </a:r>
          </a:p>
        </p:txBody>
      </p:sp>
      <p:sp>
        <p:nvSpPr>
          <p:cNvPr id="6" name="Title 5">
            <a:extLst>
              <a:ext uri="{FF2B5EF4-FFF2-40B4-BE49-F238E27FC236}">
                <a16:creationId xmlns:a16="http://schemas.microsoft.com/office/drawing/2014/main" id="{C1E5B0DA-A074-4D49-9300-8FD7904E0522}"/>
              </a:ext>
            </a:extLst>
          </p:cNvPr>
          <p:cNvSpPr>
            <a:spLocks noGrp="1"/>
          </p:cNvSpPr>
          <p:nvPr>
            <p:ph type="title"/>
          </p:nvPr>
        </p:nvSpPr>
        <p:spPr/>
        <p:txBody>
          <a:bodyPr>
            <a:noAutofit/>
          </a:bodyPr>
          <a:lstStyle/>
          <a:p>
            <a:r>
              <a:rPr lang="en-US" sz="3600" dirty="0"/>
              <a:t>Dismissal of a Formal Complaint</a:t>
            </a:r>
          </a:p>
        </p:txBody>
      </p:sp>
    </p:spTree>
    <p:extLst>
      <p:ext uri="{BB962C8B-B14F-4D97-AF65-F5344CB8AC3E}">
        <p14:creationId xmlns:p14="http://schemas.microsoft.com/office/powerpoint/2010/main" val="18339228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37EEADA-883D-4908-A86F-A880B38FF89F}"/>
              </a:ext>
            </a:extLst>
          </p:cNvPr>
          <p:cNvSpPr>
            <a:spLocks noGrp="1"/>
          </p:cNvSpPr>
          <p:nvPr>
            <p:ph type="sldNum" sz="quarter" idx="12"/>
          </p:nvPr>
        </p:nvSpPr>
        <p:spPr/>
        <p:txBody>
          <a:bodyPr/>
          <a:lstStyle/>
          <a:p>
            <a:fld id="{DCFE8AC6-424E-904F-AE4A-648F5E9D72F5}" type="slidenum">
              <a:rPr lang="en-US" smtClean="0"/>
              <a:pPr/>
              <a:t>39</a:t>
            </a:fld>
            <a:endParaRPr lang="en-US" dirty="0"/>
          </a:p>
        </p:txBody>
      </p:sp>
      <p:sp>
        <p:nvSpPr>
          <p:cNvPr id="3" name="Footer Placeholder 2">
            <a:extLst>
              <a:ext uri="{FF2B5EF4-FFF2-40B4-BE49-F238E27FC236}">
                <a16:creationId xmlns:a16="http://schemas.microsoft.com/office/drawing/2014/main" id="{AFC574A4-A862-41BA-A9F3-F298BD99B668}"/>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4051308E-62CF-4811-8DCF-5B17276A99F3}"/>
              </a:ext>
            </a:extLst>
          </p:cNvPr>
          <p:cNvSpPr>
            <a:spLocks noGrp="1"/>
          </p:cNvSpPr>
          <p:nvPr>
            <p:ph idx="1"/>
          </p:nvPr>
        </p:nvSpPr>
        <p:spPr/>
        <p:txBody>
          <a:bodyPr>
            <a:normAutofit/>
          </a:bodyPr>
          <a:lstStyle/>
          <a:p>
            <a:pPr marL="0" indent="0" algn="just">
              <a:buNone/>
            </a:pPr>
            <a:r>
              <a:rPr lang="en-US" dirty="0"/>
              <a:t>The Title IX Coordinator will provide both Parties written notice of dismissal of a Formal Complaint.  Such notice will include the grounds upon which the Formal Complaint was dismissed as well as the Parties options to Appeal that dismissal through the Grievance Process.  </a:t>
            </a:r>
          </a:p>
          <a:p>
            <a:endParaRPr lang="en-US" dirty="0"/>
          </a:p>
          <a:p>
            <a:pPr marL="0" indent="0">
              <a:buNone/>
            </a:pPr>
            <a:endParaRPr lang="en-US" dirty="0"/>
          </a:p>
        </p:txBody>
      </p:sp>
      <p:sp>
        <p:nvSpPr>
          <p:cNvPr id="5" name="Text Placeholder 4">
            <a:extLst>
              <a:ext uri="{FF2B5EF4-FFF2-40B4-BE49-F238E27FC236}">
                <a16:creationId xmlns:a16="http://schemas.microsoft.com/office/drawing/2014/main" id="{62712AFF-56B9-4DAB-8F4B-E7A8A318C0AD}"/>
              </a:ext>
            </a:extLst>
          </p:cNvPr>
          <p:cNvSpPr>
            <a:spLocks noGrp="1"/>
          </p:cNvSpPr>
          <p:nvPr>
            <p:ph type="body" sz="quarter" idx="14"/>
          </p:nvPr>
        </p:nvSpPr>
        <p:spPr/>
        <p:txBody>
          <a:bodyPr/>
          <a:lstStyle/>
          <a:p>
            <a:r>
              <a:rPr lang="en-US" dirty="0"/>
              <a:t>Op 1-02-11 (6.6)</a:t>
            </a:r>
          </a:p>
        </p:txBody>
      </p:sp>
      <p:sp>
        <p:nvSpPr>
          <p:cNvPr id="6" name="Title 5">
            <a:extLst>
              <a:ext uri="{FF2B5EF4-FFF2-40B4-BE49-F238E27FC236}">
                <a16:creationId xmlns:a16="http://schemas.microsoft.com/office/drawing/2014/main" id="{C1E5B0DA-A074-4D49-9300-8FD7904E0522}"/>
              </a:ext>
            </a:extLst>
          </p:cNvPr>
          <p:cNvSpPr>
            <a:spLocks noGrp="1"/>
          </p:cNvSpPr>
          <p:nvPr>
            <p:ph type="title"/>
          </p:nvPr>
        </p:nvSpPr>
        <p:spPr/>
        <p:txBody>
          <a:bodyPr>
            <a:noAutofit/>
          </a:bodyPr>
          <a:lstStyle/>
          <a:p>
            <a:r>
              <a:rPr lang="en-US" sz="2800" dirty="0"/>
              <a:t>Notice of Dismissal of a Formal Complaint</a:t>
            </a:r>
          </a:p>
        </p:txBody>
      </p:sp>
    </p:spTree>
    <p:extLst>
      <p:ext uri="{BB962C8B-B14F-4D97-AF65-F5344CB8AC3E}">
        <p14:creationId xmlns:p14="http://schemas.microsoft.com/office/powerpoint/2010/main" val="27590819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A74C70B-095A-4928-9DFE-305BE59C3E01}"/>
              </a:ext>
            </a:extLst>
          </p:cNvPr>
          <p:cNvSpPr>
            <a:spLocks noGrp="1"/>
          </p:cNvSpPr>
          <p:nvPr>
            <p:ph type="sldNum" sz="quarter" idx="12"/>
          </p:nvPr>
        </p:nvSpPr>
        <p:spPr/>
        <p:txBody>
          <a:bodyPr/>
          <a:lstStyle/>
          <a:p>
            <a:fld id="{DCFE8AC6-424E-904F-AE4A-648F5E9D72F5}" type="slidenum">
              <a:rPr lang="en-US" smtClean="0"/>
              <a:pPr/>
              <a:t>4</a:t>
            </a:fld>
            <a:endParaRPr lang="en-US" dirty="0"/>
          </a:p>
        </p:txBody>
      </p:sp>
      <p:sp>
        <p:nvSpPr>
          <p:cNvPr id="3" name="Footer Placeholder 2">
            <a:extLst>
              <a:ext uri="{FF2B5EF4-FFF2-40B4-BE49-F238E27FC236}">
                <a16:creationId xmlns:a16="http://schemas.microsoft.com/office/drawing/2014/main" id="{42357335-0827-4C83-B0E2-848692E0A9BA}"/>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62AE5F38-1ACE-4A34-95C2-2FFF48E3C4D6}"/>
              </a:ext>
            </a:extLst>
          </p:cNvPr>
          <p:cNvSpPr>
            <a:spLocks noGrp="1"/>
          </p:cNvSpPr>
          <p:nvPr>
            <p:ph idx="1"/>
          </p:nvPr>
        </p:nvSpPr>
        <p:spPr/>
        <p:txBody>
          <a:bodyPr/>
          <a:lstStyle/>
          <a:p>
            <a:pPr marL="0" indent="0" algn="just">
              <a:buNone/>
            </a:pPr>
            <a:r>
              <a:rPr lang="en-US" dirty="0"/>
              <a:t>Title IX Regulations and University Policy require individuals serving in the roles of Title IX Coordinator, Title IX Investigator, and any Decision Maker, receive training relating to their areas of responsibility under the Title IX process.  This training is designed to comply with this requirement.  </a:t>
            </a:r>
          </a:p>
        </p:txBody>
      </p:sp>
      <p:sp>
        <p:nvSpPr>
          <p:cNvPr id="5" name="Text Placeholder 4">
            <a:extLst>
              <a:ext uri="{FF2B5EF4-FFF2-40B4-BE49-F238E27FC236}">
                <a16:creationId xmlns:a16="http://schemas.microsoft.com/office/drawing/2014/main" id="{5C190DB9-ED2E-450D-ABA9-8CCD9BCF7BF3}"/>
              </a:ext>
            </a:extLst>
          </p:cNvPr>
          <p:cNvSpPr>
            <a:spLocks noGrp="1"/>
          </p:cNvSpPr>
          <p:nvPr>
            <p:ph type="body" sz="quarter" idx="14"/>
          </p:nvPr>
        </p:nvSpPr>
        <p:spPr/>
        <p:txBody>
          <a:bodyPr/>
          <a:lstStyle/>
          <a:p>
            <a:r>
              <a:rPr lang="en-US" dirty="0"/>
              <a:t>Required Training</a:t>
            </a:r>
          </a:p>
        </p:txBody>
      </p:sp>
      <p:sp>
        <p:nvSpPr>
          <p:cNvPr id="6" name="Title 5">
            <a:extLst>
              <a:ext uri="{FF2B5EF4-FFF2-40B4-BE49-F238E27FC236}">
                <a16:creationId xmlns:a16="http://schemas.microsoft.com/office/drawing/2014/main" id="{F8309461-5639-49BC-AB8E-1ABABDFD5766}"/>
              </a:ext>
            </a:extLst>
          </p:cNvPr>
          <p:cNvSpPr>
            <a:spLocks noGrp="1"/>
          </p:cNvSpPr>
          <p:nvPr>
            <p:ph type="title"/>
          </p:nvPr>
        </p:nvSpPr>
        <p:spPr/>
        <p:txBody>
          <a:bodyPr/>
          <a:lstStyle/>
          <a:p>
            <a:r>
              <a:rPr lang="en-US" dirty="0"/>
              <a:t>Background</a:t>
            </a:r>
          </a:p>
        </p:txBody>
      </p:sp>
    </p:spTree>
    <p:extLst>
      <p:ext uri="{BB962C8B-B14F-4D97-AF65-F5344CB8AC3E}">
        <p14:creationId xmlns:p14="http://schemas.microsoft.com/office/powerpoint/2010/main" val="236441175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55B400F-2F4C-4047-8E20-9DDD17ACA37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CFE8AC6-424E-904F-AE4A-648F5E9D72F5}" type="slidenum">
              <a:rPr kumimoji="0" lang="en-US" sz="1000" b="0" i="0" u="none" strike="noStrike" kern="1200" cap="none" spc="0" normalizeH="0" baseline="0" noProof="0" smtClean="0">
                <a:ln>
                  <a:noFill/>
                </a:ln>
                <a:solidFill>
                  <a:srgbClr val="5E0009"/>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40</a:t>
            </a:fld>
            <a:endParaRPr kumimoji="0" lang="en-US" sz="1000" b="0" i="0" u="none" strike="noStrike" kern="1200" cap="none" spc="0" normalizeH="0" baseline="0" noProof="0" dirty="0">
              <a:ln>
                <a:noFill/>
              </a:ln>
              <a:solidFill>
                <a:srgbClr val="5E0009"/>
              </a:solidFill>
              <a:effectLst/>
              <a:uLnTx/>
              <a:uFillTx/>
              <a:latin typeface="Arial"/>
              <a:ea typeface="+mn-ea"/>
              <a:cs typeface="+mn-cs"/>
            </a:endParaRPr>
          </a:p>
        </p:txBody>
      </p:sp>
      <p:sp>
        <p:nvSpPr>
          <p:cNvPr id="3" name="Footer Placeholder 2">
            <a:extLst>
              <a:ext uri="{FF2B5EF4-FFF2-40B4-BE49-F238E27FC236}">
                <a16:creationId xmlns:a16="http://schemas.microsoft.com/office/drawing/2014/main" id="{11F83721-6480-47E5-B3EF-B7D78F5DE15C}"/>
              </a:ext>
            </a:extLst>
          </p:cNvPr>
          <p:cNvSpPr>
            <a:spLocks noGrp="1"/>
          </p:cNvSpPr>
          <p:nvPr>
            <p:ph type="ftr" sz="quarter" idx="1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srgbClr val="425563"/>
              </a:solidFill>
              <a:effectLst/>
              <a:uLnTx/>
              <a:uFillTx/>
              <a:latin typeface="Arial"/>
              <a:ea typeface="+mn-ea"/>
              <a:cs typeface="+mn-cs"/>
            </a:endParaRPr>
          </a:p>
        </p:txBody>
      </p:sp>
      <p:sp>
        <p:nvSpPr>
          <p:cNvPr id="4" name="Content Placeholder 3">
            <a:extLst>
              <a:ext uri="{FF2B5EF4-FFF2-40B4-BE49-F238E27FC236}">
                <a16:creationId xmlns:a16="http://schemas.microsoft.com/office/drawing/2014/main" id="{AF5E9DC8-D4B2-4AC7-A527-54B1F2B4C147}"/>
              </a:ext>
            </a:extLst>
          </p:cNvPr>
          <p:cNvSpPr>
            <a:spLocks noGrp="1"/>
          </p:cNvSpPr>
          <p:nvPr>
            <p:ph idx="1"/>
          </p:nvPr>
        </p:nvSpPr>
        <p:spPr/>
        <p:txBody>
          <a:bodyPr>
            <a:normAutofit/>
          </a:bodyPr>
          <a:lstStyle/>
          <a:p>
            <a:pPr marL="0" indent="0" algn="just">
              <a:buNone/>
            </a:pPr>
            <a:r>
              <a:rPr lang="en-US" dirty="0"/>
              <a:t>Evidence available on the Electronic Database will be available to each Party (including their Advisors) during the Live Hearing.   </a:t>
            </a:r>
          </a:p>
        </p:txBody>
      </p:sp>
      <p:sp>
        <p:nvSpPr>
          <p:cNvPr id="5" name="Text Placeholder 4">
            <a:extLst>
              <a:ext uri="{FF2B5EF4-FFF2-40B4-BE49-F238E27FC236}">
                <a16:creationId xmlns:a16="http://schemas.microsoft.com/office/drawing/2014/main" id="{F8B2326B-8714-455D-8774-99372CF2C91C}"/>
              </a:ext>
            </a:extLst>
          </p:cNvPr>
          <p:cNvSpPr>
            <a:spLocks noGrp="1"/>
          </p:cNvSpPr>
          <p:nvPr>
            <p:ph type="body" sz="quarter" idx="14"/>
          </p:nvPr>
        </p:nvSpPr>
        <p:spPr/>
        <p:txBody>
          <a:bodyPr/>
          <a:lstStyle/>
          <a:p>
            <a:r>
              <a:rPr lang="en-US" dirty="0"/>
              <a:t>Op1-2-11 (9.2)</a:t>
            </a:r>
          </a:p>
        </p:txBody>
      </p:sp>
      <p:sp>
        <p:nvSpPr>
          <p:cNvPr id="6" name="Title 5">
            <a:extLst>
              <a:ext uri="{FF2B5EF4-FFF2-40B4-BE49-F238E27FC236}">
                <a16:creationId xmlns:a16="http://schemas.microsoft.com/office/drawing/2014/main" id="{B771953D-7DBE-4000-8BFD-7A0D93C7EAD5}"/>
              </a:ext>
            </a:extLst>
          </p:cNvPr>
          <p:cNvSpPr>
            <a:spLocks noGrp="1"/>
          </p:cNvSpPr>
          <p:nvPr>
            <p:ph type="title"/>
          </p:nvPr>
        </p:nvSpPr>
        <p:spPr/>
        <p:txBody>
          <a:bodyPr>
            <a:normAutofit/>
          </a:bodyPr>
          <a:lstStyle/>
          <a:p>
            <a:r>
              <a:rPr lang="en-US" sz="3100" dirty="0"/>
              <a:t>Access to Electronic Database at Live Hearing</a:t>
            </a:r>
            <a:endParaRPr lang="en-US" dirty="0"/>
          </a:p>
        </p:txBody>
      </p:sp>
    </p:spTree>
    <p:extLst>
      <p:ext uri="{BB962C8B-B14F-4D97-AF65-F5344CB8AC3E}">
        <p14:creationId xmlns:p14="http://schemas.microsoft.com/office/powerpoint/2010/main" val="380189414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0075865-AEC2-4A4A-86FF-BC44654C0F37}"/>
              </a:ext>
            </a:extLst>
          </p:cNvPr>
          <p:cNvSpPr>
            <a:spLocks noGrp="1"/>
          </p:cNvSpPr>
          <p:nvPr>
            <p:ph type="sldNum" sz="quarter" idx="12"/>
          </p:nvPr>
        </p:nvSpPr>
        <p:spPr/>
        <p:txBody>
          <a:bodyPr/>
          <a:lstStyle/>
          <a:p>
            <a:fld id="{DCFE8AC6-424E-904F-AE4A-648F5E9D72F5}" type="slidenum">
              <a:rPr lang="en-US" smtClean="0"/>
              <a:pPr/>
              <a:t>41</a:t>
            </a:fld>
            <a:endParaRPr lang="en-US" dirty="0"/>
          </a:p>
        </p:txBody>
      </p:sp>
      <p:sp>
        <p:nvSpPr>
          <p:cNvPr id="3" name="Footer Placeholder 2">
            <a:extLst>
              <a:ext uri="{FF2B5EF4-FFF2-40B4-BE49-F238E27FC236}">
                <a16:creationId xmlns:a16="http://schemas.microsoft.com/office/drawing/2014/main" id="{CDF7226C-E432-4DC6-9EFB-DF4EB08AD0C8}"/>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25051D7A-0EBA-4283-9598-7DA9C9CE17F0}"/>
              </a:ext>
            </a:extLst>
          </p:cNvPr>
          <p:cNvSpPr>
            <a:spLocks noGrp="1"/>
          </p:cNvSpPr>
          <p:nvPr>
            <p:ph idx="1"/>
          </p:nvPr>
        </p:nvSpPr>
        <p:spPr/>
        <p:txBody>
          <a:bodyPr/>
          <a:lstStyle/>
          <a:p>
            <a:r>
              <a:rPr lang="en-US" dirty="0"/>
              <a:t>Grievance Process Continued</a:t>
            </a:r>
          </a:p>
          <a:p>
            <a:r>
              <a:rPr lang="en-US" dirty="0"/>
              <a:t>Live Hearings and Appeals</a:t>
            </a:r>
          </a:p>
        </p:txBody>
      </p:sp>
      <p:sp>
        <p:nvSpPr>
          <p:cNvPr id="5" name="Text Placeholder 4">
            <a:extLst>
              <a:ext uri="{FF2B5EF4-FFF2-40B4-BE49-F238E27FC236}">
                <a16:creationId xmlns:a16="http://schemas.microsoft.com/office/drawing/2014/main" id="{417D46E4-15B0-4F14-AA27-AFE8D56653C5}"/>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B48A1B82-F289-44FA-95E9-D991F62CE98F}"/>
              </a:ext>
            </a:extLst>
          </p:cNvPr>
          <p:cNvSpPr>
            <a:spLocks noGrp="1"/>
          </p:cNvSpPr>
          <p:nvPr>
            <p:ph type="title"/>
          </p:nvPr>
        </p:nvSpPr>
        <p:spPr/>
        <p:txBody>
          <a:bodyPr/>
          <a:lstStyle/>
          <a:p>
            <a:r>
              <a:rPr lang="en-US" dirty="0"/>
              <a:t>Part 3</a:t>
            </a:r>
          </a:p>
        </p:txBody>
      </p:sp>
    </p:spTree>
    <p:extLst>
      <p:ext uri="{BB962C8B-B14F-4D97-AF65-F5344CB8AC3E}">
        <p14:creationId xmlns:p14="http://schemas.microsoft.com/office/powerpoint/2010/main" val="24312139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970EE42-8D59-44A6-9F27-FD86FD73ED6C}"/>
              </a:ext>
            </a:extLst>
          </p:cNvPr>
          <p:cNvSpPr>
            <a:spLocks noGrp="1"/>
          </p:cNvSpPr>
          <p:nvPr>
            <p:ph type="sldNum" sz="quarter" idx="12"/>
          </p:nvPr>
        </p:nvSpPr>
        <p:spPr/>
        <p:txBody>
          <a:bodyPr/>
          <a:lstStyle/>
          <a:p>
            <a:fld id="{DCFE8AC6-424E-904F-AE4A-648F5E9D72F5}" type="slidenum">
              <a:rPr lang="en-US" smtClean="0"/>
              <a:pPr/>
              <a:t>42</a:t>
            </a:fld>
            <a:endParaRPr lang="en-US" dirty="0"/>
          </a:p>
        </p:txBody>
      </p:sp>
      <p:sp>
        <p:nvSpPr>
          <p:cNvPr id="3" name="Footer Placeholder 2">
            <a:extLst>
              <a:ext uri="{FF2B5EF4-FFF2-40B4-BE49-F238E27FC236}">
                <a16:creationId xmlns:a16="http://schemas.microsoft.com/office/drawing/2014/main" id="{EAC50A16-380A-47CB-A050-04A72FE2C9C9}"/>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7FA88E5D-4E92-4245-8D83-86E268771C6E}"/>
              </a:ext>
            </a:extLst>
          </p:cNvPr>
          <p:cNvSpPr>
            <a:spLocks noGrp="1"/>
          </p:cNvSpPr>
          <p:nvPr>
            <p:ph idx="1"/>
          </p:nvPr>
        </p:nvSpPr>
        <p:spPr/>
        <p:txBody>
          <a:bodyPr/>
          <a:lstStyle/>
          <a:p>
            <a:pPr marL="0" indent="0" algn="just">
              <a:buNone/>
            </a:pPr>
            <a:r>
              <a:rPr lang="en-US" dirty="0"/>
              <a:t>Following the publication of a Title IX Final Investigative Report (that is not subsequently dismissed), the Title IX Coordinator will schedule a Live Hearing at least 5 days following the publication of the Final Investigative Report.  </a:t>
            </a:r>
          </a:p>
        </p:txBody>
      </p:sp>
      <p:sp>
        <p:nvSpPr>
          <p:cNvPr id="5" name="Text Placeholder 4">
            <a:extLst>
              <a:ext uri="{FF2B5EF4-FFF2-40B4-BE49-F238E27FC236}">
                <a16:creationId xmlns:a16="http://schemas.microsoft.com/office/drawing/2014/main" id="{655E8BF1-EB38-4E98-B658-C193F95557DE}"/>
              </a:ext>
            </a:extLst>
          </p:cNvPr>
          <p:cNvSpPr>
            <a:spLocks noGrp="1"/>
          </p:cNvSpPr>
          <p:nvPr>
            <p:ph type="body" sz="quarter" idx="14"/>
          </p:nvPr>
        </p:nvSpPr>
        <p:spPr/>
        <p:txBody>
          <a:bodyPr/>
          <a:lstStyle/>
          <a:p>
            <a:r>
              <a:rPr lang="en-US" dirty="0"/>
              <a:t>Op1-02-11 (9)</a:t>
            </a:r>
          </a:p>
        </p:txBody>
      </p:sp>
      <p:sp>
        <p:nvSpPr>
          <p:cNvPr id="6" name="Title 5">
            <a:extLst>
              <a:ext uri="{FF2B5EF4-FFF2-40B4-BE49-F238E27FC236}">
                <a16:creationId xmlns:a16="http://schemas.microsoft.com/office/drawing/2014/main" id="{512F1BA2-A818-456B-8FB0-A30B94315477}"/>
              </a:ext>
            </a:extLst>
          </p:cNvPr>
          <p:cNvSpPr>
            <a:spLocks noGrp="1"/>
          </p:cNvSpPr>
          <p:nvPr>
            <p:ph type="title"/>
          </p:nvPr>
        </p:nvSpPr>
        <p:spPr/>
        <p:txBody>
          <a:bodyPr>
            <a:noAutofit/>
          </a:bodyPr>
          <a:lstStyle/>
          <a:p>
            <a:r>
              <a:rPr lang="en-US" sz="3200" dirty="0"/>
              <a:t>Live Hearing of Formal Complaints</a:t>
            </a:r>
          </a:p>
        </p:txBody>
      </p:sp>
    </p:spTree>
    <p:extLst>
      <p:ext uri="{BB962C8B-B14F-4D97-AF65-F5344CB8AC3E}">
        <p14:creationId xmlns:p14="http://schemas.microsoft.com/office/powerpoint/2010/main" val="20136893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D287FFD-4EA5-4D1A-B9C4-9D002220C8A0}"/>
              </a:ext>
            </a:extLst>
          </p:cNvPr>
          <p:cNvSpPr>
            <a:spLocks noGrp="1"/>
          </p:cNvSpPr>
          <p:nvPr>
            <p:ph type="sldNum" sz="quarter" idx="12"/>
          </p:nvPr>
        </p:nvSpPr>
        <p:spPr/>
        <p:txBody>
          <a:bodyPr/>
          <a:lstStyle/>
          <a:p>
            <a:fld id="{DCFE8AC6-424E-904F-AE4A-648F5E9D72F5}" type="slidenum">
              <a:rPr lang="en-US" smtClean="0"/>
              <a:pPr/>
              <a:t>43</a:t>
            </a:fld>
            <a:endParaRPr lang="en-US" dirty="0"/>
          </a:p>
        </p:txBody>
      </p:sp>
      <p:sp>
        <p:nvSpPr>
          <p:cNvPr id="3" name="Footer Placeholder 2">
            <a:extLst>
              <a:ext uri="{FF2B5EF4-FFF2-40B4-BE49-F238E27FC236}">
                <a16:creationId xmlns:a16="http://schemas.microsoft.com/office/drawing/2014/main" id="{62D3F42F-90FA-4402-BDAA-1C6F832E441A}"/>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C0223323-9D10-4A8C-B000-4D5A17D33A48}"/>
              </a:ext>
            </a:extLst>
          </p:cNvPr>
          <p:cNvSpPr>
            <a:spLocks noGrp="1"/>
          </p:cNvSpPr>
          <p:nvPr>
            <p:ph idx="1"/>
          </p:nvPr>
        </p:nvSpPr>
        <p:spPr/>
        <p:txBody>
          <a:bodyPr>
            <a:normAutofit fontScale="85000" lnSpcReduction="10000"/>
          </a:bodyPr>
          <a:lstStyle/>
          <a:p>
            <a:pPr marL="0" indent="0" algn="just">
              <a:buNone/>
            </a:pPr>
            <a:r>
              <a:rPr lang="en-US" dirty="0"/>
              <a:t>The Title IX Coordinator has a limited role in the Live Hearing and serves primarily as a coordinator for the Live Hearing.  For every Live Hearing the Title IX Coordinator must:</a:t>
            </a:r>
          </a:p>
          <a:p>
            <a:pPr algn="just"/>
            <a:r>
              <a:rPr lang="en-US" dirty="0"/>
              <a:t>Select and coordinate with the appropriate Decision Maker(s) assigned to participate in the Live Hearing;</a:t>
            </a:r>
          </a:p>
          <a:p>
            <a:pPr algn="just"/>
            <a:r>
              <a:rPr lang="en-US" dirty="0"/>
              <a:t>Facilitate the technology used to conduct virtual Live Hearings; and</a:t>
            </a:r>
          </a:p>
          <a:p>
            <a:pPr algn="just"/>
            <a:r>
              <a:rPr lang="en-US" dirty="0"/>
              <a:t>Ensure that an audio recording of the Live Hearing is created during the Live Hearing, and is made available to the Parties, as set forth in the Policy.  </a:t>
            </a:r>
          </a:p>
        </p:txBody>
      </p:sp>
      <p:sp>
        <p:nvSpPr>
          <p:cNvPr id="5" name="Text Placeholder 4">
            <a:extLst>
              <a:ext uri="{FF2B5EF4-FFF2-40B4-BE49-F238E27FC236}">
                <a16:creationId xmlns:a16="http://schemas.microsoft.com/office/drawing/2014/main" id="{A8FF7CE8-94BC-4D6B-8B9A-DB758C9011E1}"/>
              </a:ext>
            </a:extLst>
          </p:cNvPr>
          <p:cNvSpPr>
            <a:spLocks noGrp="1"/>
          </p:cNvSpPr>
          <p:nvPr>
            <p:ph type="body" sz="quarter" idx="14"/>
          </p:nvPr>
        </p:nvSpPr>
        <p:spPr/>
        <p:txBody>
          <a:bodyPr/>
          <a:lstStyle/>
          <a:p>
            <a:r>
              <a:rPr lang="en-US" dirty="0"/>
              <a:t>Op1-02-11 (9.1)</a:t>
            </a:r>
          </a:p>
        </p:txBody>
      </p:sp>
      <p:sp>
        <p:nvSpPr>
          <p:cNvPr id="6" name="Title 5">
            <a:extLst>
              <a:ext uri="{FF2B5EF4-FFF2-40B4-BE49-F238E27FC236}">
                <a16:creationId xmlns:a16="http://schemas.microsoft.com/office/drawing/2014/main" id="{3F078265-8D02-4A9A-A971-077065CA6D49}"/>
              </a:ext>
            </a:extLst>
          </p:cNvPr>
          <p:cNvSpPr>
            <a:spLocks noGrp="1"/>
          </p:cNvSpPr>
          <p:nvPr>
            <p:ph type="title"/>
          </p:nvPr>
        </p:nvSpPr>
        <p:spPr/>
        <p:txBody>
          <a:bodyPr>
            <a:noAutofit/>
          </a:bodyPr>
          <a:lstStyle/>
          <a:p>
            <a:r>
              <a:rPr lang="en-US" sz="2800" dirty="0"/>
              <a:t>Title IX Coordinator’s Role at Live Hearing</a:t>
            </a:r>
          </a:p>
        </p:txBody>
      </p:sp>
    </p:spTree>
    <p:extLst>
      <p:ext uri="{BB962C8B-B14F-4D97-AF65-F5344CB8AC3E}">
        <p14:creationId xmlns:p14="http://schemas.microsoft.com/office/powerpoint/2010/main" val="15450259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1BC1B6D-7460-44B4-A9E5-6169B70F0EE9}"/>
              </a:ext>
            </a:extLst>
          </p:cNvPr>
          <p:cNvSpPr>
            <a:spLocks noGrp="1"/>
          </p:cNvSpPr>
          <p:nvPr>
            <p:ph type="sldNum" sz="quarter" idx="12"/>
          </p:nvPr>
        </p:nvSpPr>
        <p:spPr/>
        <p:txBody>
          <a:bodyPr/>
          <a:lstStyle/>
          <a:p>
            <a:fld id="{DCFE8AC6-424E-904F-AE4A-648F5E9D72F5}" type="slidenum">
              <a:rPr lang="en-US" smtClean="0"/>
              <a:pPr/>
              <a:t>44</a:t>
            </a:fld>
            <a:endParaRPr lang="en-US" dirty="0"/>
          </a:p>
        </p:txBody>
      </p:sp>
      <p:sp>
        <p:nvSpPr>
          <p:cNvPr id="3" name="Footer Placeholder 2">
            <a:extLst>
              <a:ext uri="{FF2B5EF4-FFF2-40B4-BE49-F238E27FC236}">
                <a16:creationId xmlns:a16="http://schemas.microsoft.com/office/drawing/2014/main" id="{6A5E428A-91C0-4ECC-A7F4-888073D58124}"/>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AE068CBB-8926-4D3A-9EA2-677BA20E66D4}"/>
              </a:ext>
            </a:extLst>
          </p:cNvPr>
          <p:cNvSpPr>
            <a:spLocks noGrp="1"/>
          </p:cNvSpPr>
          <p:nvPr>
            <p:ph idx="1"/>
          </p:nvPr>
        </p:nvSpPr>
        <p:spPr/>
        <p:txBody>
          <a:bodyPr>
            <a:normAutofit/>
          </a:bodyPr>
          <a:lstStyle/>
          <a:p>
            <a:pPr marL="0" indent="0" algn="just">
              <a:buNone/>
            </a:pPr>
            <a:r>
              <a:rPr lang="en-US" dirty="0"/>
              <a:t>The Decision Maker(s) has the primary responsibility for the Live Hearing.  During the Live Hearing, the Decision Maker:</a:t>
            </a:r>
          </a:p>
          <a:p>
            <a:pPr algn="just"/>
            <a:r>
              <a:rPr lang="en-US" dirty="0"/>
              <a:t>Facilitates the presentation of evidence;</a:t>
            </a:r>
          </a:p>
          <a:p>
            <a:pPr algn="just"/>
            <a:r>
              <a:rPr lang="en-US" dirty="0"/>
              <a:t>Makes determinations of relevance during the Live Hearing; and</a:t>
            </a:r>
          </a:p>
          <a:p>
            <a:pPr algn="just"/>
            <a:r>
              <a:rPr lang="en-US" dirty="0"/>
              <a:t>Regulates the conduct of the Parties (including Advisors) in the Live Hearing.</a:t>
            </a:r>
          </a:p>
        </p:txBody>
      </p:sp>
      <p:sp>
        <p:nvSpPr>
          <p:cNvPr id="5" name="Text Placeholder 4">
            <a:extLst>
              <a:ext uri="{FF2B5EF4-FFF2-40B4-BE49-F238E27FC236}">
                <a16:creationId xmlns:a16="http://schemas.microsoft.com/office/drawing/2014/main" id="{F5FDD64B-C861-424F-A361-3666AB0D3A40}"/>
              </a:ext>
            </a:extLst>
          </p:cNvPr>
          <p:cNvSpPr>
            <a:spLocks noGrp="1"/>
          </p:cNvSpPr>
          <p:nvPr>
            <p:ph type="body" sz="quarter" idx="14"/>
          </p:nvPr>
        </p:nvSpPr>
        <p:spPr/>
        <p:txBody>
          <a:bodyPr/>
          <a:lstStyle/>
          <a:p>
            <a:r>
              <a:rPr lang="en-US" dirty="0"/>
              <a:t>Op1-02-11 (9.3)</a:t>
            </a:r>
          </a:p>
        </p:txBody>
      </p:sp>
      <p:sp>
        <p:nvSpPr>
          <p:cNvPr id="6" name="Title 5">
            <a:extLst>
              <a:ext uri="{FF2B5EF4-FFF2-40B4-BE49-F238E27FC236}">
                <a16:creationId xmlns:a16="http://schemas.microsoft.com/office/drawing/2014/main" id="{2C8EBC0D-32B2-46E4-A82F-905DD0731FA0}"/>
              </a:ext>
            </a:extLst>
          </p:cNvPr>
          <p:cNvSpPr>
            <a:spLocks noGrp="1"/>
          </p:cNvSpPr>
          <p:nvPr>
            <p:ph type="title"/>
          </p:nvPr>
        </p:nvSpPr>
        <p:spPr/>
        <p:txBody>
          <a:bodyPr>
            <a:noAutofit/>
          </a:bodyPr>
          <a:lstStyle/>
          <a:p>
            <a:r>
              <a:rPr lang="en-US" sz="2800" dirty="0"/>
              <a:t>Decision Maker’s Role at the Live Hearing</a:t>
            </a:r>
          </a:p>
        </p:txBody>
      </p:sp>
    </p:spTree>
    <p:extLst>
      <p:ext uri="{BB962C8B-B14F-4D97-AF65-F5344CB8AC3E}">
        <p14:creationId xmlns:p14="http://schemas.microsoft.com/office/powerpoint/2010/main" val="14041140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1BC1B6D-7460-44B4-A9E5-6169B70F0EE9}"/>
              </a:ext>
            </a:extLst>
          </p:cNvPr>
          <p:cNvSpPr>
            <a:spLocks noGrp="1"/>
          </p:cNvSpPr>
          <p:nvPr>
            <p:ph type="sldNum" sz="quarter" idx="12"/>
          </p:nvPr>
        </p:nvSpPr>
        <p:spPr/>
        <p:txBody>
          <a:bodyPr/>
          <a:lstStyle/>
          <a:p>
            <a:fld id="{DCFE8AC6-424E-904F-AE4A-648F5E9D72F5}" type="slidenum">
              <a:rPr lang="en-US" smtClean="0"/>
              <a:pPr/>
              <a:t>45</a:t>
            </a:fld>
            <a:endParaRPr lang="en-US" dirty="0"/>
          </a:p>
        </p:txBody>
      </p:sp>
      <p:sp>
        <p:nvSpPr>
          <p:cNvPr id="3" name="Footer Placeholder 2">
            <a:extLst>
              <a:ext uri="{FF2B5EF4-FFF2-40B4-BE49-F238E27FC236}">
                <a16:creationId xmlns:a16="http://schemas.microsoft.com/office/drawing/2014/main" id="{6A5E428A-91C0-4ECC-A7F4-888073D58124}"/>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AE068CBB-8926-4D3A-9EA2-677BA20E66D4}"/>
              </a:ext>
            </a:extLst>
          </p:cNvPr>
          <p:cNvSpPr>
            <a:spLocks noGrp="1"/>
          </p:cNvSpPr>
          <p:nvPr>
            <p:ph idx="1"/>
          </p:nvPr>
        </p:nvSpPr>
        <p:spPr/>
        <p:txBody>
          <a:bodyPr>
            <a:normAutofit fontScale="92500" lnSpcReduction="10000"/>
          </a:bodyPr>
          <a:lstStyle/>
          <a:p>
            <a:pPr marL="0" indent="0" algn="just">
              <a:buNone/>
            </a:pPr>
            <a:r>
              <a:rPr lang="en-US" dirty="0"/>
              <a:t>The Decision Maker, as a neutral factfinder, facilitates the Direct Examination and Cross Examination of the Parties, and any witnesses.</a:t>
            </a:r>
          </a:p>
          <a:p>
            <a:pPr algn="just"/>
            <a:r>
              <a:rPr lang="en-US" dirty="0"/>
              <a:t>Direct Examination is defined as the presentation of relevant questions and follow-up questions posed by the Decision Maker to a Party or a Witness.</a:t>
            </a:r>
          </a:p>
          <a:p>
            <a:pPr algn="just"/>
            <a:r>
              <a:rPr lang="en-US" dirty="0"/>
              <a:t>Cross Examination is defined as the presentation, during a Live Hearing, or relevant questions and follow-up questions posed by the Advisor of a Party to the other Party or to a Witness.</a:t>
            </a:r>
          </a:p>
        </p:txBody>
      </p:sp>
      <p:sp>
        <p:nvSpPr>
          <p:cNvPr id="5" name="Text Placeholder 4">
            <a:extLst>
              <a:ext uri="{FF2B5EF4-FFF2-40B4-BE49-F238E27FC236}">
                <a16:creationId xmlns:a16="http://schemas.microsoft.com/office/drawing/2014/main" id="{F5FDD64B-C861-424F-A361-3666AB0D3A40}"/>
              </a:ext>
            </a:extLst>
          </p:cNvPr>
          <p:cNvSpPr>
            <a:spLocks noGrp="1"/>
          </p:cNvSpPr>
          <p:nvPr>
            <p:ph type="body" sz="quarter" idx="14"/>
          </p:nvPr>
        </p:nvSpPr>
        <p:spPr/>
        <p:txBody>
          <a:bodyPr/>
          <a:lstStyle/>
          <a:p>
            <a:r>
              <a:rPr lang="en-US" dirty="0"/>
              <a:t>Op1-02-11 (9.3)</a:t>
            </a:r>
          </a:p>
        </p:txBody>
      </p:sp>
      <p:sp>
        <p:nvSpPr>
          <p:cNvPr id="6" name="Title 5">
            <a:extLst>
              <a:ext uri="{FF2B5EF4-FFF2-40B4-BE49-F238E27FC236}">
                <a16:creationId xmlns:a16="http://schemas.microsoft.com/office/drawing/2014/main" id="{2C8EBC0D-32B2-46E4-A82F-905DD0731FA0}"/>
              </a:ext>
            </a:extLst>
          </p:cNvPr>
          <p:cNvSpPr>
            <a:spLocks noGrp="1"/>
          </p:cNvSpPr>
          <p:nvPr>
            <p:ph type="title"/>
          </p:nvPr>
        </p:nvSpPr>
        <p:spPr/>
        <p:txBody>
          <a:bodyPr>
            <a:noAutofit/>
          </a:bodyPr>
          <a:lstStyle/>
          <a:p>
            <a:r>
              <a:rPr lang="en-US" sz="2800" dirty="0"/>
              <a:t>Decision Maker’s Role at the Live Hearing</a:t>
            </a:r>
          </a:p>
        </p:txBody>
      </p:sp>
    </p:spTree>
    <p:extLst>
      <p:ext uri="{BB962C8B-B14F-4D97-AF65-F5344CB8AC3E}">
        <p14:creationId xmlns:p14="http://schemas.microsoft.com/office/powerpoint/2010/main" val="21737367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376654C-A890-4BD7-B8CF-90541038A12F}"/>
              </a:ext>
            </a:extLst>
          </p:cNvPr>
          <p:cNvSpPr>
            <a:spLocks noGrp="1"/>
          </p:cNvSpPr>
          <p:nvPr>
            <p:ph type="sldNum" sz="quarter" idx="12"/>
          </p:nvPr>
        </p:nvSpPr>
        <p:spPr/>
        <p:txBody>
          <a:bodyPr/>
          <a:lstStyle/>
          <a:p>
            <a:fld id="{DCFE8AC6-424E-904F-AE4A-648F5E9D72F5}" type="slidenum">
              <a:rPr lang="en-US" smtClean="0"/>
              <a:pPr/>
              <a:t>46</a:t>
            </a:fld>
            <a:endParaRPr lang="en-US" dirty="0"/>
          </a:p>
        </p:txBody>
      </p:sp>
      <p:sp>
        <p:nvSpPr>
          <p:cNvPr id="3" name="Footer Placeholder 2">
            <a:extLst>
              <a:ext uri="{FF2B5EF4-FFF2-40B4-BE49-F238E27FC236}">
                <a16:creationId xmlns:a16="http://schemas.microsoft.com/office/drawing/2014/main" id="{4EF8502E-21EC-46A2-B603-0D1D8B366FF4}"/>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2DF253C0-27DF-4A1A-A0F6-4B684D61EE51}"/>
              </a:ext>
            </a:extLst>
          </p:cNvPr>
          <p:cNvSpPr>
            <a:spLocks noGrp="1"/>
          </p:cNvSpPr>
          <p:nvPr>
            <p:ph idx="1"/>
          </p:nvPr>
        </p:nvSpPr>
        <p:spPr/>
        <p:txBody>
          <a:bodyPr/>
          <a:lstStyle/>
          <a:p>
            <a:pPr marL="0" indent="0" algn="just">
              <a:buNone/>
            </a:pPr>
            <a:r>
              <a:rPr lang="en-US" dirty="0"/>
              <a:t>The Decision Maker may pose relevant questions to the Parties, and or witnesses during the Live Hearing.  </a:t>
            </a:r>
          </a:p>
          <a:p>
            <a:pPr marL="0" indent="0" algn="just">
              <a:buNone/>
            </a:pPr>
            <a:endParaRPr lang="en-US" dirty="0"/>
          </a:p>
          <a:p>
            <a:pPr marL="0" indent="0" algn="just">
              <a:buNone/>
            </a:pPr>
            <a:r>
              <a:rPr lang="en-US" dirty="0"/>
              <a:t>Advisors are not permitted to engage in Direct Examination.  </a:t>
            </a:r>
          </a:p>
        </p:txBody>
      </p:sp>
      <p:sp>
        <p:nvSpPr>
          <p:cNvPr id="5" name="Text Placeholder 4">
            <a:extLst>
              <a:ext uri="{FF2B5EF4-FFF2-40B4-BE49-F238E27FC236}">
                <a16:creationId xmlns:a16="http://schemas.microsoft.com/office/drawing/2014/main" id="{BF63C083-3EB7-46D1-B8F6-7B9EFE599C9B}"/>
              </a:ext>
            </a:extLst>
          </p:cNvPr>
          <p:cNvSpPr>
            <a:spLocks noGrp="1"/>
          </p:cNvSpPr>
          <p:nvPr>
            <p:ph type="body" sz="quarter" idx="14"/>
          </p:nvPr>
        </p:nvSpPr>
        <p:spPr/>
        <p:txBody>
          <a:bodyPr/>
          <a:lstStyle/>
          <a:p>
            <a:r>
              <a:rPr lang="en-US" dirty="0"/>
              <a:t>Op1-02-11 (9.5)</a:t>
            </a:r>
          </a:p>
        </p:txBody>
      </p:sp>
      <p:sp>
        <p:nvSpPr>
          <p:cNvPr id="6" name="Title 5">
            <a:extLst>
              <a:ext uri="{FF2B5EF4-FFF2-40B4-BE49-F238E27FC236}">
                <a16:creationId xmlns:a16="http://schemas.microsoft.com/office/drawing/2014/main" id="{6A56EA94-BE15-4180-8528-953AB7051CE6}"/>
              </a:ext>
            </a:extLst>
          </p:cNvPr>
          <p:cNvSpPr>
            <a:spLocks noGrp="1"/>
          </p:cNvSpPr>
          <p:nvPr>
            <p:ph type="title"/>
          </p:nvPr>
        </p:nvSpPr>
        <p:spPr/>
        <p:txBody>
          <a:bodyPr>
            <a:normAutofit/>
          </a:bodyPr>
          <a:lstStyle/>
          <a:p>
            <a:r>
              <a:rPr lang="en-US" sz="3600" dirty="0"/>
              <a:t>Direct Examination at Live Hearing</a:t>
            </a:r>
            <a:endParaRPr lang="en-US" dirty="0"/>
          </a:p>
        </p:txBody>
      </p:sp>
    </p:spTree>
    <p:extLst>
      <p:ext uri="{BB962C8B-B14F-4D97-AF65-F5344CB8AC3E}">
        <p14:creationId xmlns:p14="http://schemas.microsoft.com/office/powerpoint/2010/main" val="18076838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5789159-C102-4622-9E8B-B918C273BDD3}"/>
              </a:ext>
            </a:extLst>
          </p:cNvPr>
          <p:cNvSpPr>
            <a:spLocks noGrp="1"/>
          </p:cNvSpPr>
          <p:nvPr>
            <p:ph type="sldNum" sz="quarter" idx="12"/>
          </p:nvPr>
        </p:nvSpPr>
        <p:spPr/>
        <p:txBody>
          <a:bodyPr/>
          <a:lstStyle/>
          <a:p>
            <a:fld id="{DCFE8AC6-424E-904F-AE4A-648F5E9D72F5}" type="slidenum">
              <a:rPr lang="en-US" smtClean="0"/>
              <a:pPr/>
              <a:t>47</a:t>
            </a:fld>
            <a:endParaRPr lang="en-US" dirty="0"/>
          </a:p>
        </p:txBody>
      </p:sp>
      <p:sp>
        <p:nvSpPr>
          <p:cNvPr id="3" name="Footer Placeholder 2">
            <a:extLst>
              <a:ext uri="{FF2B5EF4-FFF2-40B4-BE49-F238E27FC236}">
                <a16:creationId xmlns:a16="http://schemas.microsoft.com/office/drawing/2014/main" id="{7D5318D8-C451-446C-802C-CBD2EF5A2FEB}"/>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40EC03BF-5CFC-4351-A9F9-348ECDB76159}"/>
              </a:ext>
            </a:extLst>
          </p:cNvPr>
          <p:cNvSpPr>
            <a:spLocks noGrp="1"/>
          </p:cNvSpPr>
          <p:nvPr>
            <p:ph idx="1"/>
          </p:nvPr>
        </p:nvSpPr>
        <p:spPr/>
        <p:txBody>
          <a:bodyPr/>
          <a:lstStyle/>
          <a:p>
            <a:pPr marL="0" indent="0" algn="just">
              <a:buNone/>
            </a:pPr>
            <a:r>
              <a:rPr lang="en-US" dirty="0"/>
              <a:t>Relevant evidence is evidence that is probative to the resolution of allegations included in the Formal Complaint.  Decision Makers must focus on evidence pertinent to proving whether facts materials to the allegations are more or less likely to be true.  </a:t>
            </a:r>
          </a:p>
        </p:txBody>
      </p:sp>
      <p:sp>
        <p:nvSpPr>
          <p:cNvPr id="5" name="Text Placeholder 4">
            <a:extLst>
              <a:ext uri="{FF2B5EF4-FFF2-40B4-BE49-F238E27FC236}">
                <a16:creationId xmlns:a16="http://schemas.microsoft.com/office/drawing/2014/main" id="{680AAA6A-6100-4EA9-93DD-5124C4C68EF7}"/>
              </a:ext>
            </a:extLst>
          </p:cNvPr>
          <p:cNvSpPr>
            <a:spLocks noGrp="1"/>
          </p:cNvSpPr>
          <p:nvPr>
            <p:ph type="body" sz="quarter" idx="14"/>
          </p:nvPr>
        </p:nvSpPr>
        <p:spPr/>
        <p:txBody>
          <a:bodyPr/>
          <a:lstStyle/>
          <a:p>
            <a:r>
              <a:rPr lang="en-US" dirty="0"/>
              <a:t>Op1-02-11 (9.4)</a:t>
            </a:r>
          </a:p>
        </p:txBody>
      </p:sp>
      <p:sp>
        <p:nvSpPr>
          <p:cNvPr id="6" name="Title 5">
            <a:extLst>
              <a:ext uri="{FF2B5EF4-FFF2-40B4-BE49-F238E27FC236}">
                <a16:creationId xmlns:a16="http://schemas.microsoft.com/office/drawing/2014/main" id="{32072784-185E-460E-A9EF-18C798498860}"/>
              </a:ext>
            </a:extLst>
          </p:cNvPr>
          <p:cNvSpPr>
            <a:spLocks noGrp="1"/>
          </p:cNvSpPr>
          <p:nvPr>
            <p:ph type="title"/>
          </p:nvPr>
        </p:nvSpPr>
        <p:spPr/>
        <p:txBody>
          <a:bodyPr/>
          <a:lstStyle/>
          <a:p>
            <a:r>
              <a:rPr lang="en-US" dirty="0"/>
              <a:t>Relevant Evidence</a:t>
            </a:r>
          </a:p>
        </p:txBody>
      </p:sp>
    </p:spTree>
    <p:extLst>
      <p:ext uri="{BB962C8B-B14F-4D97-AF65-F5344CB8AC3E}">
        <p14:creationId xmlns:p14="http://schemas.microsoft.com/office/powerpoint/2010/main" val="289478928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0454D54-BE88-47DA-A62A-99EC735B0186}"/>
              </a:ext>
            </a:extLst>
          </p:cNvPr>
          <p:cNvSpPr>
            <a:spLocks noGrp="1"/>
          </p:cNvSpPr>
          <p:nvPr>
            <p:ph type="sldNum" sz="quarter" idx="12"/>
          </p:nvPr>
        </p:nvSpPr>
        <p:spPr/>
        <p:txBody>
          <a:bodyPr/>
          <a:lstStyle/>
          <a:p>
            <a:fld id="{DCFE8AC6-424E-904F-AE4A-648F5E9D72F5}" type="slidenum">
              <a:rPr lang="en-US" smtClean="0"/>
              <a:pPr/>
              <a:t>48</a:t>
            </a:fld>
            <a:endParaRPr lang="en-US" dirty="0"/>
          </a:p>
        </p:txBody>
      </p:sp>
      <p:sp>
        <p:nvSpPr>
          <p:cNvPr id="3" name="Footer Placeholder 2">
            <a:extLst>
              <a:ext uri="{FF2B5EF4-FFF2-40B4-BE49-F238E27FC236}">
                <a16:creationId xmlns:a16="http://schemas.microsoft.com/office/drawing/2014/main" id="{886D9C06-F692-41C6-A446-7D9FCC857443}"/>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3F5935D3-B4DA-464F-9834-8BC686227430}"/>
              </a:ext>
            </a:extLst>
          </p:cNvPr>
          <p:cNvSpPr>
            <a:spLocks noGrp="1"/>
          </p:cNvSpPr>
          <p:nvPr>
            <p:ph idx="1"/>
          </p:nvPr>
        </p:nvSpPr>
        <p:spPr/>
        <p:txBody>
          <a:bodyPr>
            <a:normAutofit fontScale="92500" lnSpcReduction="10000"/>
          </a:bodyPr>
          <a:lstStyle/>
          <a:p>
            <a:pPr marL="0" indent="0" algn="just">
              <a:buNone/>
            </a:pPr>
            <a:r>
              <a:rPr lang="en-US" b="1" dirty="0"/>
              <a:t>Questions (and evidence) about the Complainant’s sexual predisposition and/or prior sexual behavior is considered irrelevant evidence </a:t>
            </a:r>
            <a:r>
              <a:rPr lang="en-US" u="sng" dirty="0"/>
              <a:t>unless</a:t>
            </a:r>
            <a:r>
              <a:rPr lang="en-US" dirty="0"/>
              <a:t> the Decision Maker determines that:</a:t>
            </a:r>
          </a:p>
          <a:p>
            <a:pPr algn="just"/>
            <a:r>
              <a:rPr lang="en-US" dirty="0"/>
              <a:t>Questions/evidence is offered to prove that someone other than the Respondent committed the conduct alleged in the Formal Complaint; or</a:t>
            </a:r>
          </a:p>
          <a:p>
            <a:pPr algn="just"/>
            <a:r>
              <a:rPr lang="en-US" dirty="0"/>
              <a:t>Questions/evidence concern specific incidents of the Complainant’s prior sexual behavior with respect to the Respondent and are offered to prove consent.   </a:t>
            </a:r>
          </a:p>
        </p:txBody>
      </p:sp>
      <p:sp>
        <p:nvSpPr>
          <p:cNvPr id="5" name="Text Placeholder 4">
            <a:extLst>
              <a:ext uri="{FF2B5EF4-FFF2-40B4-BE49-F238E27FC236}">
                <a16:creationId xmlns:a16="http://schemas.microsoft.com/office/drawing/2014/main" id="{CF78DDB1-8CBE-4B6C-BD1D-541265B4DD19}"/>
              </a:ext>
            </a:extLst>
          </p:cNvPr>
          <p:cNvSpPr>
            <a:spLocks noGrp="1"/>
          </p:cNvSpPr>
          <p:nvPr>
            <p:ph type="body" sz="quarter" idx="14"/>
          </p:nvPr>
        </p:nvSpPr>
        <p:spPr/>
        <p:txBody>
          <a:bodyPr/>
          <a:lstStyle/>
          <a:p>
            <a:r>
              <a:rPr lang="en-US" dirty="0"/>
              <a:t>Op1-02-11 (9.4.1-2)</a:t>
            </a:r>
          </a:p>
        </p:txBody>
      </p:sp>
      <p:sp>
        <p:nvSpPr>
          <p:cNvPr id="6" name="Title 5">
            <a:extLst>
              <a:ext uri="{FF2B5EF4-FFF2-40B4-BE49-F238E27FC236}">
                <a16:creationId xmlns:a16="http://schemas.microsoft.com/office/drawing/2014/main" id="{9638248D-47AB-47EA-802E-CD4F2A7700AB}"/>
              </a:ext>
            </a:extLst>
          </p:cNvPr>
          <p:cNvSpPr>
            <a:spLocks noGrp="1"/>
          </p:cNvSpPr>
          <p:nvPr>
            <p:ph type="title"/>
          </p:nvPr>
        </p:nvSpPr>
        <p:spPr/>
        <p:txBody>
          <a:bodyPr/>
          <a:lstStyle/>
          <a:p>
            <a:r>
              <a:rPr lang="en-US" dirty="0"/>
              <a:t>Irrelevant Evidence</a:t>
            </a:r>
          </a:p>
        </p:txBody>
      </p:sp>
    </p:spTree>
    <p:extLst>
      <p:ext uri="{BB962C8B-B14F-4D97-AF65-F5344CB8AC3E}">
        <p14:creationId xmlns:p14="http://schemas.microsoft.com/office/powerpoint/2010/main" val="38320256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53B0C80-64E1-40C6-AE84-F8022C6D8125}"/>
              </a:ext>
            </a:extLst>
          </p:cNvPr>
          <p:cNvSpPr>
            <a:spLocks noGrp="1"/>
          </p:cNvSpPr>
          <p:nvPr>
            <p:ph type="sldNum" sz="quarter" idx="12"/>
          </p:nvPr>
        </p:nvSpPr>
        <p:spPr/>
        <p:txBody>
          <a:bodyPr/>
          <a:lstStyle/>
          <a:p>
            <a:fld id="{DCFE8AC6-424E-904F-AE4A-648F5E9D72F5}" type="slidenum">
              <a:rPr lang="en-US" smtClean="0"/>
              <a:pPr/>
              <a:t>49</a:t>
            </a:fld>
            <a:endParaRPr lang="en-US" dirty="0"/>
          </a:p>
        </p:txBody>
      </p:sp>
      <p:sp>
        <p:nvSpPr>
          <p:cNvPr id="3" name="Footer Placeholder 2">
            <a:extLst>
              <a:ext uri="{FF2B5EF4-FFF2-40B4-BE49-F238E27FC236}">
                <a16:creationId xmlns:a16="http://schemas.microsoft.com/office/drawing/2014/main" id="{7965702C-2A0A-48A4-8578-989346FC14F2}"/>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DCCA4C82-D82B-4BF5-BECF-AC1C549FB5AA}"/>
              </a:ext>
            </a:extLst>
          </p:cNvPr>
          <p:cNvSpPr>
            <a:spLocks noGrp="1"/>
          </p:cNvSpPr>
          <p:nvPr>
            <p:ph idx="1"/>
          </p:nvPr>
        </p:nvSpPr>
        <p:spPr/>
        <p:txBody>
          <a:bodyPr>
            <a:normAutofit lnSpcReduction="10000"/>
          </a:bodyPr>
          <a:lstStyle/>
          <a:p>
            <a:pPr marL="0" indent="0" algn="just">
              <a:buNone/>
            </a:pPr>
            <a:r>
              <a:rPr lang="en-US" dirty="0"/>
              <a:t>Should a Party, or Witness, refuse to answer any question posed during the Live Hearing by a Decision Maker or an Advisor, the Decision Maker:</a:t>
            </a:r>
          </a:p>
          <a:p>
            <a:pPr algn="just"/>
            <a:r>
              <a:rPr lang="en-US" dirty="0"/>
              <a:t>May NOT draw any inference about the determination of responsibility based solely on that refusal.</a:t>
            </a:r>
          </a:p>
          <a:p>
            <a:pPr algn="just"/>
            <a:r>
              <a:rPr lang="en-US" dirty="0"/>
              <a:t>MAY rely on the statements of a Party, or Witness, even if that person refuses to response to Live Hearing examination.   </a:t>
            </a:r>
          </a:p>
        </p:txBody>
      </p:sp>
      <p:sp>
        <p:nvSpPr>
          <p:cNvPr id="5" name="Text Placeholder 4">
            <a:extLst>
              <a:ext uri="{FF2B5EF4-FFF2-40B4-BE49-F238E27FC236}">
                <a16:creationId xmlns:a16="http://schemas.microsoft.com/office/drawing/2014/main" id="{E0D89917-998D-4129-A8F8-E46BB2D3C510}"/>
              </a:ext>
            </a:extLst>
          </p:cNvPr>
          <p:cNvSpPr>
            <a:spLocks noGrp="1"/>
          </p:cNvSpPr>
          <p:nvPr>
            <p:ph type="body" sz="quarter" idx="14"/>
          </p:nvPr>
        </p:nvSpPr>
        <p:spPr/>
        <p:txBody>
          <a:bodyPr/>
          <a:lstStyle/>
          <a:p>
            <a:r>
              <a:rPr lang="en-US" dirty="0"/>
              <a:t>Op1-02-11 (9.6)</a:t>
            </a:r>
          </a:p>
        </p:txBody>
      </p:sp>
      <p:sp>
        <p:nvSpPr>
          <p:cNvPr id="6" name="Title 5">
            <a:extLst>
              <a:ext uri="{FF2B5EF4-FFF2-40B4-BE49-F238E27FC236}">
                <a16:creationId xmlns:a16="http://schemas.microsoft.com/office/drawing/2014/main" id="{32E43662-8F9B-4F0C-A43D-3FAA55F99B43}"/>
              </a:ext>
            </a:extLst>
          </p:cNvPr>
          <p:cNvSpPr>
            <a:spLocks noGrp="1"/>
          </p:cNvSpPr>
          <p:nvPr>
            <p:ph type="title"/>
          </p:nvPr>
        </p:nvSpPr>
        <p:spPr/>
        <p:txBody>
          <a:bodyPr>
            <a:noAutofit/>
          </a:bodyPr>
          <a:lstStyle/>
          <a:p>
            <a:r>
              <a:rPr lang="en-US" sz="3200" dirty="0"/>
              <a:t>Failing to Submit to Examination</a:t>
            </a:r>
          </a:p>
        </p:txBody>
      </p:sp>
    </p:spTree>
    <p:extLst>
      <p:ext uri="{BB962C8B-B14F-4D97-AF65-F5344CB8AC3E}">
        <p14:creationId xmlns:p14="http://schemas.microsoft.com/office/powerpoint/2010/main" val="32555648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7469A78-3621-4B25-A993-947197CFD9AE}"/>
              </a:ext>
            </a:extLst>
          </p:cNvPr>
          <p:cNvSpPr>
            <a:spLocks noGrp="1"/>
          </p:cNvSpPr>
          <p:nvPr>
            <p:ph type="sldNum" sz="quarter" idx="12"/>
          </p:nvPr>
        </p:nvSpPr>
        <p:spPr/>
        <p:txBody>
          <a:bodyPr/>
          <a:lstStyle/>
          <a:p>
            <a:fld id="{DCFE8AC6-424E-904F-AE4A-648F5E9D72F5}" type="slidenum">
              <a:rPr lang="en-US" smtClean="0"/>
              <a:pPr/>
              <a:t>5</a:t>
            </a:fld>
            <a:endParaRPr lang="en-US" dirty="0"/>
          </a:p>
        </p:txBody>
      </p:sp>
      <p:sp>
        <p:nvSpPr>
          <p:cNvPr id="3" name="Footer Placeholder 2">
            <a:extLst>
              <a:ext uri="{FF2B5EF4-FFF2-40B4-BE49-F238E27FC236}">
                <a16:creationId xmlns:a16="http://schemas.microsoft.com/office/drawing/2014/main" id="{D707504D-F6C1-4AE4-A549-A013FDCF4934}"/>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942E34B7-8438-488A-85A5-E9055F501069}"/>
              </a:ext>
            </a:extLst>
          </p:cNvPr>
          <p:cNvSpPr>
            <a:spLocks noGrp="1"/>
          </p:cNvSpPr>
          <p:nvPr>
            <p:ph idx="1"/>
          </p:nvPr>
        </p:nvSpPr>
        <p:spPr/>
        <p:txBody>
          <a:bodyPr/>
          <a:lstStyle/>
          <a:p>
            <a:pPr marL="0" indent="0" algn="just">
              <a:buNone/>
            </a:pPr>
            <a:r>
              <a:rPr lang="en-US" dirty="0"/>
              <a:t>The University’s treatment of Sexual Harassment is guided by an application of the Title IX Grievance Procedure Policy.  Participants to this training should be familiar with this Policy and refer to this Policy during this training and throughout their engagement in this process.  </a:t>
            </a:r>
          </a:p>
        </p:txBody>
      </p:sp>
      <p:sp>
        <p:nvSpPr>
          <p:cNvPr id="5" name="Text Placeholder 4">
            <a:extLst>
              <a:ext uri="{FF2B5EF4-FFF2-40B4-BE49-F238E27FC236}">
                <a16:creationId xmlns:a16="http://schemas.microsoft.com/office/drawing/2014/main" id="{21FCFB5A-B619-4729-A896-9233F029A74B}"/>
              </a:ext>
            </a:extLst>
          </p:cNvPr>
          <p:cNvSpPr>
            <a:spLocks noGrp="1"/>
          </p:cNvSpPr>
          <p:nvPr>
            <p:ph type="body" sz="quarter" idx="14"/>
          </p:nvPr>
        </p:nvSpPr>
        <p:spPr/>
        <p:txBody>
          <a:bodyPr/>
          <a:lstStyle/>
          <a:p>
            <a:r>
              <a:rPr lang="en-US" dirty="0"/>
              <a:t>Importance of the Policy</a:t>
            </a:r>
          </a:p>
        </p:txBody>
      </p:sp>
      <p:sp>
        <p:nvSpPr>
          <p:cNvPr id="6" name="Title 5">
            <a:extLst>
              <a:ext uri="{FF2B5EF4-FFF2-40B4-BE49-F238E27FC236}">
                <a16:creationId xmlns:a16="http://schemas.microsoft.com/office/drawing/2014/main" id="{9C380FB7-D0E3-4080-ADCC-A49F072D1F3C}"/>
              </a:ext>
            </a:extLst>
          </p:cNvPr>
          <p:cNvSpPr>
            <a:spLocks noGrp="1"/>
          </p:cNvSpPr>
          <p:nvPr>
            <p:ph type="title"/>
          </p:nvPr>
        </p:nvSpPr>
        <p:spPr/>
        <p:txBody>
          <a:bodyPr/>
          <a:lstStyle/>
          <a:p>
            <a:r>
              <a:rPr lang="en-US" dirty="0"/>
              <a:t>Background</a:t>
            </a:r>
          </a:p>
        </p:txBody>
      </p:sp>
    </p:spTree>
    <p:extLst>
      <p:ext uri="{BB962C8B-B14F-4D97-AF65-F5344CB8AC3E}">
        <p14:creationId xmlns:p14="http://schemas.microsoft.com/office/powerpoint/2010/main" val="12889064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A5F505-9287-470A-94EC-F887E5115954}"/>
              </a:ext>
            </a:extLst>
          </p:cNvPr>
          <p:cNvSpPr>
            <a:spLocks noGrp="1"/>
          </p:cNvSpPr>
          <p:nvPr>
            <p:ph type="sldNum" sz="quarter" idx="12"/>
          </p:nvPr>
        </p:nvSpPr>
        <p:spPr/>
        <p:txBody>
          <a:bodyPr/>
          <a:lstStyle/>
          <a:p>
            <a:fld id="{DCFE8AC6-424E-904F-AE4A-648F5E9D72F5}" type="slidenum">
              <a:rPr lang="en-US" smtClean="0"/>
              <a:pPr/>
              <a:t>50</a:t>
            </a:fld>
            <a:endParaRPr lang="en-US" dirty="0"/>
          </a:p>
        </p:txBody>
      </p:sp>
      <p:sp>
        <p:nvSpPr>
          <p:cNvPr id="3" name="Footer Placeholder 2">
            <a:extLst>
              <a:ext uri="{FF2B5EF4-FFF2-40B4-BE49-F238E27FC236}">
                <a16:creationId xmlns:a16="http://schemas.microsoft.com/office/drawing/2014/main" id="{04C3C498-9508-4AD0-A0C7-479FAF2E3EA9}"/>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E8CCE287-D8BE-4F1B-BF23-82EF7D7C9CEF}"/>
              </a:ext>
            </a:extLst>
          </p:cNvPr>
          <p:cNvSpPr>
            <a:spLocks noGrp="1"/>
          </p:cNvSpPr>
          <p:nvPr>
            <p:ph idx="1"/>
          </p:nvPr>
        </p:nvSpPr>
        <p:spPr/>
        <p:txBody>
          <a:bodyPr>
            <a:normAutofit fontScale="92500" lnSpcReduction="20000"/>
          </a:bodyPr>
          <a:lstStyle/>
          <a:p>
            <a:pPr marL="0" indent="0" algn="just">
              <a:buNone/>
            </a:pPr>
            <a:r>
              <a:rPr lang="en-US" dirty="0"/>
              <a:t>Advisors are the only individuals allowed to conduct cross-examination during a Live Hearing.  Participants to a Live Hearing must wait, following each question, for the Decision Maker’s determination as to the relevance of the question prior to responding.  </a:t>
            </a:r>
          </a:p>
          <a:p>
            <a:pPr marL="0" indent="0" algn="just">
              <a:buNone/>
            </a:pPr>
            <a:endParaRPr lang="en-US" dirty="0"/>
          </a:p>
          <a:p>
            <a:pPr marL="0" indent="0" algn="just">
              <a:buNone/>
            </a:pPr>
            <a:r>
              <a:rPr lang="en-US" dirty="0"/>
              <a:t>The Decision Maker will notify the questioner of the relevance determination.  The Decision Maker will provide a brief explanation as to why the question was determined irrelevant. </a:t>
            </a:r>
          </a:p>
          <a:p>
            <a:pPr marL="0" indent="0">
              <a:buNone/>
            </a:pPr>
            <a:endParaRPr lang="en-US" dirty="0"/>
          </a:p>
        </p:txBody>
      </p:sp>
      <p:sp>
        <p:nvSpPr>
          <p:cNvPr id="5" name="Text Placeholder 4">
            <a:extLst>
              <a:ext uri="{FF2B5EF4-FFF2-40B4-BE49-F238E27FC236}">
                <a16:creationId xmlns:a16="http://schemas.microsoft.com/office/drawing/2014/main" id="{05E2843D-4BAC-4E1B-B370-A380345D805D}"/>
              </a:ext>
            </a:extLst>
          </p:cNvPr>
          <p:cNvSpPr>
            <a:spLocks noGrp="1"/>
          </p:cNvSpPr>
          <p:nvPr>
            <p:ph type="body" sz="quarter" idx="14"/>
          </p:nvPr>
        </p:nvSpPr>
        <p:spPr/>
        <p:txBody>
          <a:bodyPr/>
          <a:lstStyle/>
          <a:p>
            <a:r>
              <a:rPr lang="en-US" dirty="0"/>
              <a:t>Op1-02-11 (9.5)</a:t>
            </a:r>
          </a:p>
        </p:txBody>
      </p:sp>
      <p:sp>
        <p:nvSpPr>
          <p:cNvPr id="6" name="Title 5">
            <a:extLst>
              <a:ext uri="{FF2B5EF4-FFF2-40B4-BE49-F238E27FC236}">
                <a16:creationId xmlns:a16="http://schemas.microsoft.com/office/drawing/2014/main" id="{2FF45EC9-1D56-4CD1-9229-DA3D18B9A671}"/>
              </a:ext>
            </a:extLst>
          </p:cNvPr>
          <p:cNvSpPr>
            <a:spLocks noGrp="1"/>
          </p:cNvSpPr>
          <p:nvPr>
            <p:ph type="title"/>
          </p:nvPr>
        </p:nvSpPr>
        <p:spPr/>
        <p:txBody>
          <a:bodyPr>
            <a:normAutofit/>
          </a:bodyPr>
          <a:lstStyle/>
          <a:p>
            <a:r>
              <a:rPr lang="en-US" sz="3100" dirty="0"/>
              <a:t>Cross Examination During the Live Hearing</a:t>
            </a:r>
            <a:endParaRPr lang="en-US" dirty="0"/>
          </a:p>
        </p:txBody>
      </p:sp>
    </p:spTree>
    <p:extLst>
      <p:ext uri="{BB962C8B-B14F-4D97-AF65-F5344CB8AC3E}">
        <p14:creationId xmlns:p14="http://schemas.microsoft.com/office/powerpoint/2010/main" val="36759586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1205F6C-DE62-4B75-B952-025923905B4C}"/>
              </a:ext>
            </a:extLst>
          </p:cNvPr>
          <p:cNvSpPr>
            <a:spLocks noGrp="1"/>
          </p:cNvSpPr>
          <p:nvPr>
            <p:ph type="sldNum" sz="quarter" idx="12"/>
          </p:nvPr>
        </p:nvSpPr>
        <p:spPr/>
        <p:txBody>
          <a:bodyPr/>
          <a:lstStyle/>
          <a:p>
            <a:fld id="{DCFE8AC6-424E-904F-AE4A-648F5E9D72F5}" type="slidenum">
              <a:rPr lang="en-US" smtClean="0"/>
              <a:pPr/>
              <a:t>51</a:t>
            </a:fld>
            <a:endParaRPr lang="en-US" dirty="0"/>
          </a:p>
        </p:txBody>
      </p:sp>
      <p:sp>
        <p:nvSpPr>
          <p:cNvPr id="3" name="Footer Placeholder 2">
            <a:extLst>
              <a:ext uri="{FF2B5EF4-FFF2-40B4-BE49-F238E27FC236}">
                <a16:creationId xmlns:a16="http://schemas.microsoft.com/office/drawing/2014/main" id="{E3541835-8A69-4A79-A16B-70EC72C62730}"/>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9A91D8DD-AD09-406C-AD0C-EEFDCD46EC97}"/>
              </a:ext>
            </a:extLst>
          </p:cNvPr>
          <p:cNvSpPr>
            <a:spLocks noGrp="1"/>
          </p:cNvSpPr>
          <p:nvPr>
            <p:ph idx="1"/>
          </p:nvPr>
        </p:nvSpPr>
        <p:spPr/>
        <p:txBody>
          <a:bodyPr>
            <a:normAutofit lnSpcReduction="10000"/>
          </a:bodyPr>
          <a:lstStyle/>
          <a:p>
            <a:pPr marL="0" indent="0" algn="just">
              <a:buNone/>
            </a:pPr>
            <a:r>
              <a:rPr lang="en-US" dirty="0"/>
              <a:t>If either the Complainant or Respondent to a Formal Complaint are Greenwood Laboratory School Students, the Live Hearing will not include the presentation of evidence involving Cross Examination.  </a:t>
            </a:r>
          </a:p>
          <a:p>
            <a:pPr marL="0" indent="0" algn="just">
              <a:buNone/>
            </a:pPr>
            <a:r>
              <a:rPr lang="en-US" dirty="0"/>
              <a:t>Instead, the Parties (and their Advisors) will submit written questions to the Decision Maker.</a:t>
            </a:r>
          </a:p>
          <a:p>
            <a:pPr marL="0" indent="0" algn="just">
              <a:buNone/>
            </a:pPr>
            <a:r>
              <a:rPr lang="en-US" dirty="0"/>
              <a:t>The Decision Maker will undertake the same relevance determination (and explanation) as outlined above.  </a:t>
            </a:r>
          </a:p>
        </p:txBody>
      </p:sp>
      <p:sp>
        <p:nvSpPr>
          <p:cNvPr id="5" name="Text Placeholder 4">
            <a:extLst>
              <a:ext uri="{FF2B5EF4-FFF2-40B4-BE49-F238E27FC236}">
                <a16:creationId xmlns:a16="http://schemas.microsoft.com/office/drawing/2014/main" id="{2223A2E5-930A-41A8-8036-31C79458FD0B}"/>
              </a:ext>
            </a:extLst>
          </p:cNvPr>
          <p:cNvSpPr>
            <a:spLocks noGrp="1"/>
          </p:cNvSpPr>
          <p:nvPr>
            <p:ph type="body" sz="quarter" idx="14"/>
          </p:nvPr>
        </p:nvSpPr>
        <p:spPr/>
        <p:txBody>
          <a:bodyPr/>
          <a:lstStyle/>
          <a:p>
            <a:r>
              <a:rPr lang="en-US" dirty="0"/>
              <a:t>Op1-02-11 (9.9)</a:t>
            </a:r>
          </a:p>
        </p:txBody>
      </p:sp>
      <p:sp>
        <p:nvSpPr>
          <p:cNvPr id="6" name="Title 5">
            <a:extLst>
              <a:ext uri="{FF2B5EF4-FFF2-40B4-BE49-F238E27FC236}">
                <a16:creationId xmlns:a16="http://schemas.microsoft.com/office/drawing/2014/main" id="{9EE00219-7487-4CF7-9F65-32AB0002360A}"/>
              </a:ext>
            </a:extLst>
          </p:cNvPr>
          <p:cNvSpPr>
            <a:spLocks noGrp="1"/>
          </p:cNvSpPr>
          <p:nvPr>
            <p:ph type="title"/>
          </p:nvPr>
        </p:nvSpPr>
        <p:spPr/>
        <p:txBody>
          <a:bodyPr>
            <a:noAutofit/>
          </a:bodyPr>
          <a:lstStyle/>
          <a:p>
            <a:r>
              <a:rPr lang="en-US" sz="2800" dirty="0"/>
              <a:t>Live Hearings for Greenwood Student Complainants or Respondents</a:t>
            </a:r>
          </a:p>
        </p:txBody>
      </p:sp>
    </p:spTree>
    <p:extLst>
      <p:ext uri="{BB962C8B-B14F-4D97-AF65-F5344CB8AC3E}">
        <p14:creationId xmlns:p14="http://schemas.microsoft.com/office/powerpoint/2010/main" val="4053365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613CEA-C411-41B3-B534-8FA2CD11DD54}"/>
              </a:ext>
            </a:extLst>
          </p:cNvPr>
          <p:cNvSpPr>
            <a:spLocks noGrp="1"/>
          </p:cNvSpPr>
          <p:nvPr>
            <p:ph type="sldNum" sz="quarter" idx="12"/>
          </p:nvPr>
        </p:nvSpPr>
        <p:spPr/>
        <p:txBody>
          <a:bodyPr/>
          <a:lstStyle/>
          <a:p>
            <a:fld id="{DCFE8AC6-424E-904F-AE4A-648F5E9D72F5}" type="slidenum">
              <a:rPr lang="en-US" smtClean="0"/>
              <a:pPr/>
              <a:t>52</a:t>
            </a:fld>
            <a:endParaRPr lang="en-US" dirty="0"/>
          </a:p>
        </p:txBody>
      </p:sp>
      <p:sp>
        <p:nvSpPr>
          <p:cNvPr id="3" name="Footer Placeholder 2">
            <a:extLst>
              <a:ext uri="{FF2B5EF4-FFF2-40B4-BE49-F238E27FC236}">
                <a16:creationId xmlns:a16="http://schemas.microsoft.com/office/drawing/2014/main" id="{C0E5DD1D-9417-4921-867A-1DB9F9030C29}"/>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76EFDDB8-1C4D-42D9-ABAE-54BE31AC3741}"/>
              </a:ext>
            </a:extLst>
          </p:cNvPr>
          <p:cNvSpPr>
            <a:spLocks noGrp="1"/>
          </p:cNvSpPr>
          <p:nvPr>
            <p:ph idx="1"/>
          </p:nvPr>
        </p:nvSpPr>
        <p:spPr/>
        <p:txBody>
          <a:bodyPr/>
          <a:lstStyle/>
          <a:p>
            <a:pPr marL="0" indent="0" algn="just">
              <a:buNone/>
            </a:pPr>
            <a:r>
              <a:rPr lang="en-US" dirty="0"/>
              <a:t>At the conclusion of the Live Hearing, the Decision Maker will conduct an evaluation of all relevant evidence presented during the Investigation and Live Hearing.  </a:t>
            </a:r>
          </a:p>
          <a:p>
            <a:pPr marL="0" indent="0" algn="just">
              <a:buNone/>
            </a:pPr>
            <a:r>
              <a:rPr lang="en-US" dirty="0"/>
              <a:t>The Decision Maker will issue a Written Determination regarding responsibility for the allegations(s) set forth in a Formal Complaint.  </a:t>
            </a:r>
          </a:p>
        </p:txBody>
      </p:sp>
      <p:sp>
        <p:nvSpPr>
          <p:cNvPr id="5" name="Text Placeholder 4">
            <a:extLst>
              <a:ext uri="{FF2B5EF4-FFF2-40B4-BE49-F238E27FC236}">
                <a16:creationId xmlns:a16="http://schemas.microsoft.com/office/drawing/2014/main" id="{93D7A27D-2A89-44C2-89DE-C48258F02A28}"/>
              </a:ext>
            </a:extLst>
          </p:cNvPr>
          <p:cNvSpPr>
            <a:spLocks noGrp="1"/>
          </p:cNvSpPr>
          <p:nvPr>
            <p:ph type="body" sz="quarter" idx="14"/>
          </p:nvPr>
        </p:nvSpPr>
        <p:spPr/>
        <p:txBody>
          <a:bodyPr/>
          <a:lstStyle/>
          <a:p>
            <a:r>
              <a:rPr lang="en-US" dirty="0"/>
              <a:t>Op1-02-11 (9.10)</a:t>
            </a:r>
          </a:p>
        </p:txBody>
      </p:sp>
      <p:sp>
        <p:nvSpPr>
          <p:cNvPr id="6" name="Title 5">
            <a:extLst>
              <a:ext uri="{FF2B5EF4-FFF2-40B4-BE49-F238E27FC236}">
                <a16:creationId xmlns:a16="http://schemas.microsoft.com/office/drawing/2014/main" id="{7099C053-BB98-4CCA-B9DD-5EFD22684545}"/>
              </a:ext>
            </a:extLst>
          </p:cNvPr>
          <p:cNvSpPr>
            <a:spLocks noGrp="1"/>
          </p:cNvSpPr>
          <p:nvPr>
            <p:ph type="title"/>
          </p:nvPr>
        </p:nvSpPr>
        <p:spPr/>
        <p:txBody>
          <a:bodyPr/>
          <a:lstStyle/>
          <a:p>
            <a:r>
              <a:rPr lang="en-US" dirty="0"/>
              <a:t>Determining Responsibility</a:t>
            </a:r>
          </a:p>
        </p:txBody>
      </p:sp>
    </p:spTree>
    <p:extLst>
      <p:ext uri="{BB962C8B-B14F-4D97-AF65-F5344CB8AC3E}">
        <p14:creationId xmlns:p14="http://schemas.microsoft.com/office/powerpoint/2010/main" val="36673433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FA89AC8-B28E-472F-8EDA-C30D7A39CE3F}"/>
              </a:ext>
            </a:extLst>
          </p:cNvPr>
          <p:cNvSpPr>
            <a:spLocks noGrp="1"/>
          </p:cNvSpPr>
          <p:nvPr>
            <p:ph type="sldNum" sz="quarter" idx="12"/>
          </p:nvPr>
        </p:nvSpPr>
        <p:spPr/>
        <p:txBody>
          <a:bodyPr/>
          <a:lstStyle/>
          <a:p>
            <a:fld id="{DCFE8AC6-424E-904F-AE4A-648F5E9D72F5}" type="slidenum">
              <a:rPr lang="en-US" smtClean="0"/>
              <a:pPr/>
              <a:t>53</a:t>
            </a:fld>
            <a:endParaRPr lang="en-US" dirty="0"/>
          </a:p>
        </p:txBody>
      </p:sp>
      <p:sp>
        <p:nvSpPr>
          <p:cNvPr id="3" name="Footer Placeholder 2">
            <a:extLst>
              <a:ext uri="{FF2B5EF4-FFF2-40B4-BE49-F238E27FC236}">
                <a16:creationId xmlns:a16="http://schemas.microsoft.com/office/drawing/2014/main" id="{29A9F6D1-424F-4734-B508-61E6ED531144}"/>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6FE579F-CFA2-46EC-A2F9-8B1A3EC9FE99}"/>
              </a:ext>
            </a:extLst>
          </p:cNvPr>
          <p:cNvSpPr>
            <a:spLocks noGrp="1"/>
          </p:cNvSpPr>
          <p:nvPr>
            <p:ph idx="1"/>
          </p:nvPr>
        </p:nvSpPr>
        <p:spPr/>
        <p:txBody>
          <a:bodyPr>
            <a:normAutofit fontScale="55000" lnSpcReduction="20000"/>
          </a:bodyPr>
          <a:lstStyle/>
          <a:p>
            <a:pPr marL="0" indent="0" algn="just">
              <a:buNone/>
            </a:pPr>
            <a:r>
              <a:rPr lang="en-US" dirty="0"/>
              <a:t>The Written Determination of the Decision Maker must include the following information:</a:t>
            </a:r>
          </a:p>
          <a:p>
            <a:pPr algn="just"/>
            <a:r>
              <a:rPr lang="en-US" dirty="0"/>
              <a:t>The allegation(s) potentially constituting Sexual Harassment under the Policy;</a:t>
            </a:r>
          </a:p>
          <a:p>
            <a:pPr algn="just"/>
            <a:r>
              <a:rPr lang="en-US" dirty="0"/>
              <a:t>A description of the procedural steps taken from the receipt of the Formal Complaint through the issuance of the Written Determination;</a:t>
            </a:r>
          </a:p>
          <a:p>
            <a:pPr algn="just"/>
            <a:r>
              <a:rPr lang="en-US" dirty="0"/>
              <a:t>Findings of fact supporting the determination of the Decision Maker;</a:t>
            </a:r>
          </a:p>
          <a:p>
            <a:pPr algn="just"/>
            <a:r>
              <a:rPr lang="en-US" dirty="0"/>
              <a:t>Conclusions regarding the application of the allegations to applicable University Policy; </a:t>
            </a:r>
          </a:p>
          <a:p>
            <a:pPr algn="just"/>
            <a:r>
              <a:rPr lang="en-US" dirty="0"/>
              <a:t>A statement of and rationale for the result as to each allegation, including a determination regarding responsibility, any Disciplinary Sanctions imposed on the Respondent, and whether Remedies will be provided to the Complainant;</a:t>
            </a:r>
          </a:p>
          <a:p>
            <a:pPr algn="just"/>
            <a:r>
              <a:rPr lang="en-US" dirty="0"/>
              <a:t>The University’s procedures and permissible bases for Appeal</a:t>
            </a:r>
          </a:p>
          <a:p>
            <a:pPr algn="just"/>
            <a:r>
              <a:rPr lang="en-US" dirty="0"/>
              <a:t>The date on which an Appeal will not longer be accepted.  </a:t>
            </a:r>
          </a:p>
          <a:p>
            <a:endParaRPr lang="en-US" dirty="0"/>
          </a:p>
        </p:txBody>
      </p:sp>
      <p:sp>
        <p:nvSpPr>
          <p:cNvPr id="5" name="Text Placeholder 4">
            <a:extLst>
              <a:ext uri="{FF2B5EF4-FFF2-40B4-BE49-F238E27FC236}">
                <a16:creationId xmlns:a16="http://schemas.microsoft.com/office/drawing/2014/main" id="{96C57BFE-E9B1-43C0-8C39-3AB7EAE84DD8}"/>
              </a:ext>
            </a:extLst>
          </p:cNvPr>
          <p:cNvSpPr>
            <a:spLocks noGrp="1"/>
          </p:cNvSpPr>
          <p:nvPr>
            <p:ph type="body" sz="quarter" idx="14"/>
          </p:nvPr>
        </p:nvSpPr>
        <p:spPr/>
        <p:txBody>
          <a:bodyPr/>
          <a:lstStyle/>
          <a:p>
            <a:r>
              <a:rPr lang="en-US" dirty="0"/>
              <a:t>Op1-02-11 (9.10)</a:t>
            </a:r>
          </a:p>
        </p:txBody>
      </p:sp>
      <p:sp>
        <p:nvSpPr>
          <p:cNvPr id="6" name="Title 5">
            <a:extLst>
              <a:ext uri="{FF2B5EF4-FFF2-40B4-BE49-F238E27FC236}">
                <a16:creationId xmlns:a16="http://schemas.microsoft.com/office/drawing/2014/main" id="{A2EF588A-8E05-4E37-B98A-4CF4B706D58A}"/>
              </a:ext>
            </a:extLst>
          </p:cNvPr>
          <p:cNvSpPr>
            <a:spLocks noGrp="1"/>
          </p:cNvSpPr>
          <p:nvPr>
            <p:ph type="title"/>
          </p:nvPr>
        </p:nvSpPr>
        <p:spPr/>
        <p:txBody>
          <a:bodyPr>
            <a:noAutofit/>
          </a:bodyPr>
          <a:lstStyle/>
          <a:p>
            <a:r>
              <a:rPr lang="en-US" sz="3200" dirty="0"/>
              <a:t>Written Determination of the Decision Maker</a:t>
            </a:r>
          </a:p>
        </p:txBody>
      </p:sp>
    </p:spTree>
    <p:extLst>
      <p:ext uri="{BB962C8B-B14F-4D97-AF65-F5344CB8AC3E}">
        <p14:creationId xmlns:p14="http://schemas.microsoft.com/office/powerpoint/2010/main" val="5302397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BBBEBDD-C5F7-4DA2-913E-5EF857581599}"/>
              </a:ext>
            </a:extLst>
          </p:cNvPr>
          <p:cNvSpPr>
            <a:spLocks noGrp="1"/>
          </p:cNvSpPr>
          <p:nvPr>
            <p:ph type="sldNum" sz="quarter" idx="12"/>
          </p:nvPr>
        </p:nvSpPr>
        <p:spPr/>
        <p:txBody>
          <a:bodyPr/>
          <a:lstStyle/>
          <a:p>
            <a:fld id="{DCFE8AC6-424E-904F-AE4A-648F5E9D72F5}" type="slidenum">
              <a:rPr lang="en-US" smtClean="0"/>
              <a:pPr/>
              <a:t>54</a:t>
            </a:fld>
            <a:endParaRPr lang="en-US" dirty="0"/>
          </a:p>
        </p:txBody>
      </p:sp>
      <p:sp>
        <p:nvSpPr>
          <p:cNvPr id="3" name="Footer Placeholder 2">
            <a:extLst>
              <a:ext uri="{FF2B5EF4-FFF2-40B4-BE49-F238E27FC236}">
                <a16:creationId xmlns:a16="http://schemas.microsoft.com/office/drawing/2014/main" id="{6403CEBE-F049-4EA0-8461-D471AF278565}"/>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D7B8C205-C6E6-43CF-9758-BDB1C6C8630B}"/>
              </a:ext>
            </a:extLst>
          </p:cNvPr>
          <p:cNvSpPr>
            <a:spLocks noGrp="1"/>
          </p:cNvSpPr>
          <p:nvPr>
            <p:ph idx="1"/>
          </p:nvPr>
        </p:nvSpPr>
        <p:spPr/>
        <p:txBody>
          <a:bodyPr/>
          <a:lstStyle/>
          <a:p>
            <a:pPr marL="0" indent="0" algn="just">
              <a:buNone/>
            </a:pPr>
            <a:r>
              <a:rPr lang="en-US" dirty="0"/>
              <a:t>The Disciplinary Sanctions for being found Responsible for Sexual Harassment vary based on the status of the Respondent.  Students, Faculty, and Staff are subject to different Disciplinary Sanctions pursuant to the Policy.  </a:t>
            </a:r>
          </a:p>
        </p:txBody>
      </p:sp>
      <p:sp>
        <p:nvSpPr>
          <p:cNvPr id="5" name="Text Placeholder 4">
            <a:extLst>
              <a:ext uri="{FF2B5EF4-FFF2-40B4-BE49-F238E27FC236}">
                <a16:creationId xmlns:a16="http://schemas.microsoft.com/office/drawing/2014/main" id="{7B6D6F5D-5772-49A4-8BEB-8FE7AE5176FA}"/>
              </a:ext>
            </a:extLst>
          </p:cNvPr>
          <p:cNvSpPr>
            <a:spLocks noGrp="1"/>
          </p:cNvSpPr>
          <p:nvPr>
            <p:ph type="body" sz="quarter" idx="14"/>
          </p:nvPr>
        </p:nvSpPr>
        <p:spPr/>
        <p:txBody>
          <a:bodyPr/>
          <a:lstStyle/>
          <a:p>
            <a:r>
              <a:rPr lang="en-US" dirty="0"/>
              <a:t>Op1-02-11 (7.5)</a:t>
            </a:r>
          </a:p>
        </p:txBody>
      </p:sp>
      <p:sp>
        <p:nvSpPr>
          <p:cNvPr id="6" name="Title 5">
            <a:extLst>
              <a:ext uri="{FF2B5EF4-FFF2-40B4-BE49-F238E27FC236}">
                <a16:creationId xmlns:a16="http://schemas.microsoft.com/office/drawing/2014/main" id="{DE8E41CF-9445-49F3-9B7A-02C52954A404}"/>
              </a:ext>
            </a:extLst>
          </p:cNvPr>
          <p:cNvSpPr>
            <a:spLocks noGrp="1"/>
          </p:cNvSpPr>
          <p:nvPr>
            <p:ph type="title"/>
          </p:nvPr>
        </p:nvSpPr>
        <p:spPr/>
        <p:txBody>
          <a:bodyPr/>
          <a:lstStyle/>
          <a:p>
            <a:r>
              <a:rPr lang="en-US" dirty="0"/>
              <a:t>Disciplinary Sanctions</a:t>
            </a:r>
          </a:p>
        </p:txBody>
      </p:sp>
    </p:spTree>
    <p:extLst>
      <p:ext uri="{BB962C8B-B14F-4D97-AF65-F5344CB8AC3E}">
        <p14:creationId xmlns:p14="http://schemas.microsoft.com/office/powerpoint/2010/main" val="558403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5BBFC9C-2EB0-4981-8157-36B30C665763}"/>
              </a:ext>
            </a:extLst>
          </p:cNvPr>
          <p:cNvSpPr>
            <a:spLocks noGrp="1"/>
          </p:cNvSpPr>
          <p:nvPr>
            <p:ph type="sldNum" sz="quarter" idx="12"/>
          </p:nvPr>
        </p:nvSpPr>
        <p:spPr/>
        <p:txBody>
          <a:bodyPr/>
          <a:lstStyle/>
          <a:p>
            <a:fld id="{DCFE8AC6-424E-904F-AE4A-648F5E9D72F5}" type="slidenum">
              <a:rPr lang="en-US" smtClean="0"/>
              <a:pPr/>
              <a:t>55</a:t>
            </a:fld>
            <a:endParaRPr lang="en-US" dirty="0"/>
          </a:p>
        </p:txBody>
      </p:sp>
      <p:sp>
        <p:nvSpPr>
          <p:cNvPr id="3" name="Footer Placeholder 2">
            <a:extLst>
              <a:ext uri="{FF2B5EF4-FFF2-40B4-BE49-F238E27FC236}">
                <a16:creationId xmlns:a16="http://schemas.microsoft.com/office/drawing/2014/main" id="{419CF265-6DF5-4ACB-AB94-3A461C442E00}"/>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C7D18E0A-2471-4CF7-8CC5-D1BCEC23BBB7}"/>
              </a:ext>
            </a:extLst>
          </p:cNvPr>
          <p:cNvSpPr>
            <a:spLocks noGrp="1"/>
          </p:cNvSpPr>
          <p:nvPr>
            <p:ph idx="1"/>
          </p:nvPr>
        </p:nvSpPr>
        <p:spPr/>
        <p:txBody>
          <a:bodyPr>
            <a:normAutofit fontScale="47500" lnSpcReduction="20000"/>
          </a:bodyPr>
          <a:lstStyle/>
          <a:p>
            <a:pPr marL="0" indent="0" algn="just">
              <a:buNone/>
            </a:pPr>
            <a:r>
              <a:rPr lang="en-US" dirty="0"/>
              <a:t>Student Respondents found responsible at the conclusion of the Grievance Process may be subject to the following sanctions, as defined in the University’s Code of Student Rights and Responsibilities:</a:t>
            </a:r>
          </a:p>
          <a:p>
            <a:pPr algn="just"/>
            <a:r>
              <a:rPr lang="en-US" dirty="0"/>
              <a:t>Loss of Privileges</a:t>
            </a:r>
          </a:p>
          <a:p>
            <a:pPr algn="just"/>
            <a:r>
              <a:rPr lang="en-US" dirty="0"/>
              <a:t>Level Two Probation</a:t>
            </a:r>
          </a:p>
          <a:p>
            <a:pPr algn="just"/>
            <a:r>
              <a:rPr lang="en-US" dirty="0"/>
              <a:t>Denial of Privilege to Re-Enroll</a:t>
            </a:r>
          </a:p>
          <a:p>
            <a:pPr algn="just"/>
            <a:r>
              <a:rPr lang="en-US" dirty="0"/>
              <a:t>University Housing Probation</a:t>
            </a:r>
          </a:p>
          <a:p>
            <a:pPr algn="just"/>
            <a:r>
              <a:rPr lang="en-US" dirty="0"/>
              <a:t>University Housing Suspension</a:t>
            </a:r>
          </a:p>
          <a:p>
            <a:pPr algn="just"/>
            <a:r>
              <a:rPr lang="en-US" dirty="0"/>
              <a:t>University Housing Expulsion</a:t>
            </a:r>
          </a:p>
          <a:p>
            <a:pPr algn="just"/>
            <a:r>
              <a:rPr lang="en-US" dirty="0"/>
              <a:t>University Suspension</a:t>
            </a:r>
          </a:p>
          <a:p>
            <a:pPr algn="just"/>
            <a:r>
              <a:rPr lang="en-US" dirty="0"/>
              <a:t>University Dismissal</a:t>
            </a:r>
          </a:p>
          <a:p>
            <a:pPr algn="just"/>
            <a:r>
              <a:rPr lang="en-US" dirty="0"/>
              <a:t>Revocation of University Degree</a:t>
            </a:r>
          </a:p>
          <a:p>
            <a:pPr algn="just"/>
            <a:r>
              <a:rPr lang="en-US" dirty="0"/>
              <a:t>Withholding of University Degree</a:t>
            </a:r>
          </a:p>
        </p:txBody>
      </p:sp>
      <p:sp>
        <p:nvSpPr>
          <p:cNvPr id="5" name="Text Placeholder 4">
            <a:extLst>
              <a:ext uri="{FF2B5EF4-FFF2-40B4-BE49-F238E27FC236}">
                <a16:creationId xmlns:a16="http://schemas.microsoft.com/office/drawing/2014/main" id="{5BF1F865-5512-4D94-AEB8-E68290BAAF08}"/>
              </a:ext>
            </a:extLst>
          </p:cNvPr>
          <p:cNvSpPr>
            <a:spLocks noGrp="1"/>
          </p:cNvSpPr>
          <p:nvPr>
            <p:ph type="body" sz="quarter" idx="14"/>
          </p:nvPr>
        </p:nvSpPr>
        <p:spPr/>
        <p:txBody>
          <a:bodyPr/>
          <a:lstStyle/>
          <a:p>
            <a:r>
              <a:rPr lang="en-US" dirty="0"/>
              <a:t>Op1-02-11 (7.5.1)</a:t>
            </a:r>
          </a:p>
        </p:txBody>
      </p:sp>
      <p:sp>
        <p:nvSpPr>
          <p:cNvPr id="6" name="Title 5">
            <a:extLst>
              <a:ext uri="{FF2B5EF4-FFF2-40B4-BE49-F238E27FC236}">
                <a16:creationId xmlns:a16="http://schemas.microsoft.com/office/drawing/2014/main" id="{872D7A12-0657-4570-8D5A-475B56C8C20F}"/>
              </a:ext>
            </a:extLst>
          </p:cNvPr>
          <p:cNvSpPr>
            <a:spLocks noGrp="1"/>
          </p:cNvSpPr>
          <p:nvPr>
            <p:ph type="title"/>
          </p:nvPr>
        </p:nvSpPr>
        <p:spPr/>
        <p:txBody>
          <a:bodyPr>
            <a:noAutofit/>
          </a:bodyPr>
          <a:lstStyle/>
          <a:p>
            <a:r>
              <a:rPr lang="en-US" sz="3600" dirty="0"/>
              <a:t>Disciplinary Sanctions – Students</a:t>
            </a:r>
          </a:p>
        </p:txBody>
      </p:sp>
    </p:spTree>
    <p:extLst>
      <p:ext uri="{BB962C8B-B14F-4D97-AF65-F5344CB8AC3E}">
        <p14:creationId xmlns:p14="http://schemas.microsoft.com/office/powerpoint/2010/main" val="5337864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5BBFC9C-2EB0-4981-8157-36B30C665763}"/>
              </a:ext>
            </a:extLst>
          </p:cNvPr>
          <p:cNvSpPr>
            <a:spLocks noGrp="1"/>
          </p:cNvSpPr>
          <p:nvPr>
            <p:ph type="sldNum" sz="quarter" idx="12"/>
          </p:nvPr>
        </p:nvSpPr>
        <p:spPr/>
        <p:txBody>
          <a:bodyPr/>
          <a:lstStyle/>
          <a:p>
            <a:fld id="{DCFE8AC6-424E-904F-AE4A-648F5E9D72F5}" type="slidenum">
              <a:rPr lang="en-US" smtClean="0"/>
              <a:pPr/>
              <a:t>56</a:t>
            </a:fld>
            <a:endParaRPr lang="en-US" dirty="0"/>
          </a:p>
        </p:txBody>
      </p:sp>
      <p:sp>
        <p:nvSpPr>
          <p:cNvPr id="3" name="Footer Placeholder 2">
            <a:extLst>
              <a:ext uri="{FF2B5EF4-FFF2-40B4-BE49-F238E27FC236}">
                <a16:creationId xmlns:a16="http://schemas.microsoft.com/office/drawing/2014/main" id="{419CF265-6DF5-4ACB-AB94-3A461C442E00}"/>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C7D18E0A-2471-4CF7-8CC5-D1BCEC23BBB7}"/>
              </a:ext>
            </a:extLst>
          </p:cNvPr>
          <p:cNvSpPr>
            <a:spLocks noGrp="1"/>
          </p:cNvSpPr>
          <p:nvPr>
            <p:ph idx="1"/>
          </p:nvPr>
        </p:nvSpPr>
        <p:spPr/>
        <p:txBody>
          <a:bodyPr>
            <a:normAutofit/>
          </a:bodyPr>
          <a:lstStyle/>
          <a:p>
            <a:pPr marL="0" indent="0" algn="just">
              <a:buNone/>
            </a:pPr>
            <a:r>
              <a:rPr lang="en-US" dirty="0"/>
              <a:t>Student Respondents found responsible at the conclusion of the Grievance Process may be subject to the disciplinary sanctions as identified in the Greenwood Parent/Student Handbook (Greenwood Handbook).  </a:t>
            </a:r>
          </a:p>
        </p:txBody>
      </p:sp>
      <p:sp>
        <p:nvSpPr>
          <p:cNvPr id="5" name="Text Placeholder 4">
            <a:extLst>
              <a:ext uri="{FF2B5EF4-FFF2-40B4-BE49-F238E27FC236}">
                <a16:creationId xmlns:a16="http://schemas.microsoft.com/office/drawing/2014/main" id="{5BF1F865-5512-4D94-AEB8-E68290BAAF08}"/>
              </a:ext>
            </a:extLst>
          </p:cNvPr>
          <p:cNvSpPr>
            <a:spLocks noGrp="1"/>
          </p:cNvSpPr>
          <p:nvPr>
            <p:ph type="body" sz="quarter" idx="14"/>
          </p:nvPr>
        </p:nvSpPr>
        <p:spPr>
          <a:xfrm>
            <a:off x="2095499" y="1657351"/>
            <a:ext cx="8001001" cy="342899"/>
          </a:xfrm>
        </p:spPr>
        <p:txBody>
          <a:bodyPr/>
          <a:lstStyle/>
          <a:p>
            <a:r>
              <a:rPr lang="en-US" dirty="0"/>
              <a:t>Op1-02-11 (7.5.1)</a:t>
            </a:r>
          </a:p>
        </p:txBody>
      </p:sp>
      <p:sp>
        <p:nvSpPr>
          <p:cNvPr id="6" name="Title 5">
            <a:extLst>
              <a:ext uri="{FF2B5EF4-FFF2-40B4-BE49-F238E27FC236}">
                <a16:creationId xmlns:a16="http://schemas.microsoft.com/office/drawing/2014/main" id="{872D7A12-0657-4570-8D5A-475B56C8C20F}"/>
              </a:ext>
            </a:extLst>
          </p:cNvPr>
          <p:cNvSpPr>
            <a:spLocks noGrp="1"/>
          </p:cNvSpPr>
          <p:nvPr>
            <p:ph type="title"/>
          </p:nvPr>
        </p:nvSpPr>
        <p:spPr>
          <a:xfrm>
            <a:off x="2095499" y="685800"/>
            <a:ext cx="8260774" cy="904009"/>
          </a:xfrm>
        </p:spPr>
        <p:txBody>
          <a:bodyPr>
            <a:noAutofit/>
          </a:bodyPr>
          <a:lstStyle/>
          <a:p>
            <a:r>
              <a:rPr lang="en-US" sz="3600" dirty="0"/>
              <a:t>Disciplinary Sanctions – Greenwood Students</a:t>
            </a:r>
          </a:p>
        </p:txBody>
      </p:sp>
    </p:spTree>
    <p:extLst>
      <p:ext uri="{BB962C8B-B14F-4D97-AF65-F5344CB8AC3E}">
        <p14:creationId xmlns:p14="http://schemas.microsoft.com/office/powerpoint/2010/main" val="1825743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4E5D1-DB33-4B94-AA7A-E812E0A37F90}"/>
              </a:ext>
            </a:extLst>
          </p:cNvPr>
          <p:cNvSpPr>
            <a:spLocks noGrp="1"/>
          </p:cNvSpPr>
          <p:nvPr>
            <p:ph type="sldNum" sz="quarter" idx="12"/>
          </p:nvPr>
        </p:nvSpPr>
        <p:spPr/>
        <p:txBody>
          <a:bodyPr/>
          <a:lstStyle/>
          <a:p>
            <a:fld id="{DCFE8AC6-424E-904F-AE4A-648F5E9D72F5}" type="slidenum">
              <a:rPr lang="en-US" smtClean="0"/>
              <a:pPr/>
              <a:t>57</a:t>
            </a:fld>
            <a:endParaRPr lang="en-US" dirty="0"/>
          </a:p>
        </p:txBody>
      </p:sp>
      <p:sp>
        <p:nvSpPr>
          <p:cNvPr id="3" name="Footer Placeholder 2">
            <a:extLst>
              <a:ext uri="{FF2B5EF4-FFF2-40B4-BE49-F238E27FC236}">
                <a16:creationId xmlns:a16="http://schemas.microsoft.com/office/drawing/2014/main" id="{0E263050-4917-48E1-8FA5-6A3419C48978}"/>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CD1F3F62-BEC0-43F6-880F-4C6ED3EF5D48}"/>
              </a:ext>
            </a:extLst>
          </p:cNvPr>
          <p:cNvSpPr>
            <a:spLocks noGrp="1"/>
          </p:cNvSpPr>
          <p:nvPr>
            <p:ph idx="1"/>
          </p:nvPr>
        </p:nvSpPr>
        <p:spPr/>
        <p:txBody>
          <a:bodyPr>
            <a:normAutofit fontScale="92500" lnSpcReduction="10000"/>
          </a:bodyPr>
          <a:lstStyle/>
          <a:p>
            <a:pPr marL="0" indent="0" algn="just">
              <a:buNone/>
            </a:pPr>
            <a:r>
              <a:rPr lang="en-US" dirty="0"/>
              <a:t>Faculty Respondents found responsible at the conclusion of the Grievance Process may be subject to the following sanctions, as defined in the University’s Faculty Handbook:</a:t>
            </a:r>
          </a:p>
          <a:p>
            <a:pPr algn="just"/>
            <a:r>
              <a:rPr lang="en-US" dirty="0"/>
              <a:t>Dismissal</a:t>
            </a:r>
          </a:p>
          <a:p>
            <a:pPr algn="just"/>
            <a:r>
              <a:rPr lang="en-US" dirty="0"/>
              <a:t>Revocation of Tenure</a:t>
            </a:r>
          </a:p>
          <a:p>
            <a:pPr algn="just"/>
            <a:r>
              <a:rPr lang="en-US" dirty="0"/>
              <a:t>Demotion of Rank</a:t>
            </a:r>
          </a:p>
          <a:p>
            <a:pPr algn="just"/>
            <a:r>
              <a:rPr lang="en-US" dirty="0"/>
              <a:t>Reassignment of Duties</a:t>
            </a:r>
          </a:p>
          <a:p>
            <a:pPr marL="0" indent="0">
              <a:buNone/>
            </a:pPr>
            <a:endParaRPr lang="en-US" dirty="0"/>
          </a:p>
        </p:txBody>
      </p:sp>
      <p:sp>
        <p:nvSpPr>
          <p:cNvPr id="5" name="Text Placeholder 4">
            <a:extLst>
              <a:ext uri="{FF2B5EF4-FFF2-40B4-BE49-F238E27FC236}">
                <a16:creationId xmlns:a16="http://schemas.microsoft.com/office/drawing/2014/main" id="{C7A4AD51-BBEC-4994-A4C3-26B66745C758}"/>
              </a:ext>
            </a:extLst>
          </p:cNvPr>
          <p:cNvSpPr>
            <a:spLocks noGrp="1"/>
          </p:cNvSpPr>
          <p:nvPr>
            <p:ph type="body" sz="quarter" idx="14"/>
          </p:nvPr>
        </p:nvSpPr>
        <p:spPr/>
        <p:txBody>
          <a:bodyPr/>
          <a:lstStyle/>
          <a:p>
            <a:r>
              <a:rPr lang="en-US" dirty="0"/>
              <a:t>Op1-02-11 (7.5.2)</a:t>
            </a:r>
          </a:p>
        </p:txBody>
      </p:sp>
      <p:sp>
        <p:nvSpPr>
          <p:cNvPr id="6" name="Title 5">
            <a:extLst>
              <a:ext uri="{FF2B5EF4-FFF2-40B4-BE49-F238E27FC236}">
                <a16:creationId xmlns:a16="http://schemas.microsoft.com/office/drawing/2014/main" id="{517B9C9C-B96C-4E24-96E7-4B8C750F796C}"/>
              </a:ext>
            </a:extLst>
          </p:cNvPr>
          <p:cNvSpPr>
            <a:spLocks noGrp="1"/>
          </p:cNvSpPr>
          <p:nvPr>
            <p:ph type="title"/>
          </p:nvPr>
        </p:nvSpPr>
        <p:spPr/>
        <p:txBody>
          <a:bodyPr>
            <a:noAutofit/>
          </a:bodyPr>
          <a:lstStyle/>
          <a:p>
            <a:r>
              <a:rPr lang="en-US" sz="3600" dirty="0"/>
              <a:t>Disciplinary Sanctions - Faculty</a:t>
            </a:r>
          </a:p>
        </p:txBody>
      </p:sp>
    </p:spTree>
    <p:extLst>
      <p:ext uri="{BB962C8B-B14F-4D97-AF65-F5344CB8AC3E}">
        <p14:creationId xmlns:p14="http://schemas.microsoft.com/office/powerpoint/2010/main" val="4284987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32EE2BE-3EF7-45D9-993A-04327BBB35D7}"/>
              </a:ext>
            </a:extLst>
          </p:cNvPr>
          <p:cNvSpPr>
            <a:spLocks noGrp="1"/>
          </p:cNvSpPr>
          <p:nvPr>
            <p:ph type="sldNum" sz="quarter" idx="12"/>
          </p:nvPr>
        </p:nvSpPr>
        <p:spPr/>
        <p:txBody>
          <a:bodyPr/>
          <a:lstStyle/>
          <a:p>
            <a:fld id="{DCFE8AC6-424E-904F-AE4A-648F5E9D72F5}" type="slidenum">
              <a:rPr lang="en-US" smtClean="0"/>
              <a:pPr/>
              <a:t>58</a:t>
            </a:fld>
            <a:endParaRPr lang="en-US" dirty="0"/>
          </a:p>
        </p:txBody>
      </p:sp>
      <p:sp>
        <p:nvSpPr>
          <p:cNvPr id="3" name="Footer Placeholder 2">
            <a:extLst>
              <a:ext uri="{FF2B5EF4-FFF2-40B4-BE49-F238E27FC236}">
                <a16:creationId xmlns:a16="http://schemas.microsoft.com/office/drawing/2014/main" id="{5B90F0DB-426C-4489-82DC-EF25604210D4}"/>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91BE3C70-58B2-4DD6-8ACF-2B356068DAD7}"/>
              </a:ext>
            </a:extLst>
          </p:cNvPr>
          <p:cNvSpPr>
            <a:spLocks noGrp="1"/>
          </p:cNvSpPr>
          <p:nvPr>
            <p:ph idx="1"/>
          </p:nvPr>
        </p:nvSpPr>
        <p:spPr/>
        <p:txBody>
          <a:bodyPr>
            <a:normAutofit fontScale="92500" lnSpcReduction="10000"/>
          </a:bodyPr>
          <a:lstStyle/>
          <a:p>
            <a:pPr marL="0" indent="0" algn="just">
              <a:buNone/>
            </a:pPr>
            <a:r>
              <a:rPr lang="en-US" dirty="0"/>
              <a:t>Non-Faculty/Staff Respondents found responsible at the conclusion of the Grievance Process may be subject to the following sanctions, as defined in the University’s Employee Handbook:</a:t>
            </a:r>
          </a:p>
          <a:p>
            <a:pPr algn="just"/>
            <a:r>
              <a:rPr lang="en-US" dirty="0"/>
              <a:t>Written reprimand</a:t>
            </a:r>
          </a:p>
          <a:p>
            <a:pPr algn="just"/>
            <a:r>
              <a:rPr lang="en-US" dirty="0"/>
              <a:t>Reassignment of duties (which may include demotion)</a:t>
            </a:r>
          </a:p>
          <a:p>
            <a:pPr algn="just"/>
            <a:r>
              <a:rPr lang="en-US" dirty="0"/>
              <a:t>Suspension without pay</a:t>
            </a:r>
          </a:p>
          <a:p>
            <a:pPr algn="just"/>
            <a:r>
              <a:rPr lang="en-US" dirty="0"/>
              <a:t>Dismissal</a:t>
            </a:r>
          </a:p>
          <a:p>
            <a:endParaRPr lang="en-US" dirty="0"/>
          </a:p>
          <a:p>
            <a:pPr marL="0" indent="0">
              <a:buNone/>
            </a:pPr>
            <a:endParaRPr lang="en-US" dirty="0"/>
          </a:p>
        </p:txBody>
      </p:sp>
      <p:sp>
        <p:nvSpPr>
          <p:cNvPr id="5" name="Text Placeholder 4">
            <a:extLst>
              <a:ext uri="{FF2B5EF4-FFF2-40B4-BE49-F238E27FC236}">
                <a16:creationId xmlns:a16="http://schemas.microsoft.com/office/drawing/2014/main" id="{6B8DBFEE-EC7F-48D1-A872-D18A02DA1137}"/>
              </a:ext>
            </a:extLst>
          </p:cNvPr>
          <p:cNvSpPr>
            <a:spLocks noGrp="1"/>
          </p:cNvSpPr>
          <p:nvPr>
            <p:ph type="body" sz="quarter" idx="14"/>
          </p:nvPr>
        </p:nvSpPr>
        <p:spPr/>
        <p:txBody>
          <a:bodyPr/>
          <a:lstStyle/>
          <a:p>
            <a:r>
              <a:rPr lang="en-US" dirty="0"/>
              <a:t>Op1-02-11 (7.5.3)</a:t>
            </a:r>
          </a:p>
        </p:txBody>
      </p:sp>
      <p:sp>
        <p:nvSpPr>
          <p:cNvPr id="6" name="Title 5">
            <a:extLst>
              <a:ext uri="{FF2B5EF4-FFF2-40B4-BE49-F238E27FC236}">
                <a16:creationId xmlns:a16="http://schemas.microsoft.com/office/drawing/2014/main" id="{ECE664B4-7CB8-4246-8A74-35ACDC85B810}"/>
              </a:ext>
            </a:extLst>
          </p:cNvPr>
          <p:cNvSpPr>
            <a:spLocks noGrp="1"/>
          </p:cNvSpPr>
          <p:nvPr>
            <p:ph type="title"/>
          </p:nvPr>
        </p:nvSpPr>
        <p:spPr/>
        <p:txBody>
          <a:bodyPr>
            <a:normAutofit/>
          </a:bodyPr>
          <a:lstStyle/>
          <a:p>
            <a:r>
              <a:rPr lang="en-US" dirty="0"/>
              <a:t>Disciplinary Sanctions -- Staff</a:t>
            </a:r>
          </a:p>
        </p:txBody>
      </p:sp>
    </p:spTree>
    <p:extLst>
      <p:ext uri="{BB962C8B-B14F-4D97-AF65-F5344CB8AC3E}">
        <p14:creationId xmlns:p14="http://schemas.microsoft.com/office/powerpoint/2010/main" val="13817377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7B116F0-5F67-4B0A-84E2-72C6B19A659B}"/>
              </a:ext>
            </a:extLst>
          </p:cNvPr>
          <p:cNvSpPr>
            <a:spLocks noGrp="1"/>
          </p:cNvSpPr>
          <p:nvPr>
            <p:ph type="sldNum" sz="quarter" idx="12"/>
          </p:nvPr>
        </p:nvSpPr>
        <p:spPr/>
        <p:txBody>
          <a:bodyPr/>
          <a:lstStyle/>
          <a:p>
            <a:fld id="{DCFE8AC6-424E-904F-AE4A-648F5E9D72F5}" type="slidenum">
              <a:rPr lang="en-US" smtClean="0"/>
              <a:pPr/>
              <a:t>59</a:t>
            </a:fld>
            <a:endParaRPr lang="en-US" dirty="0"/>
          </a:p>
        </p:txBody>
      </p:sp>
      <p:sp>
        <p:nvSpPr>
          <p:cNvPr id="3" name="Footer Placeholder 2">
            <a:extLst>
              <a:ext uri="{FF2B5EF4-FFF2-40B4-BE49-F238E27FC236}">
                <a16:creationId xmlns:a16="http://schemas.microsoft.com/office/drawing/2014/main" id="{9C47AA53-4B85-4238-B179-9FA786FAEC71}"/>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042C4D99-F308-42E5-B97D-3F5CAB957B8B}"/>
              </a:ext>
            </a:extLst>
          </p:cNvPr>
          <p:cNvSpPr>
            <a:spLocks noGrp="1"/>
          </p:cNvSpPr>
          <p:nvPr>
            <p:ph idx="1"/>
          </p:nvPr>
        </p:nvSpPr>
        <p:spPr/>
        <p:txBody>
          <a:bodyPr>
            <a:normAutofit fontScale="92500" lnSpcReduction="20000"/>
          </a:bodyPr>
          <a:lstStyle/>
          <a:p>
            <a:pPr marL="0" indent="0" algn="just">
              <a:buNone/>
            </a:pPr>
            <a:r>
              <a:rPr lang="en-US" dirty="0"/>
              <a:t>The Decision Maker can implement, in addition to Disciplinary Sanctions against a Respondent, Remedies in favor of the Complainant.  Remedies available to the Complainant are:</a:t>
            </a:r>
          </a:p>
          <a:p>
            <a:pPr algn="just"/>
            <a:r>
              <a:rPr lang="en-US" dirty="0"/>
              <a:t>Unilateral restrictions on contact between the Respondent and Complainant;</a:t>
            </a:r>
          </a:p>
          <a:p>
            <a:pPr algn="just"/>
            <a:r>
              <a:rPr lang="en-US" dirty="0"/>
              <a:t>Change in work or housing locations;</a:t>
            </a:r>
          </a:p>
          <a:p>
            <a:pPr algn="just"/>
            <a:r>
              <a:rPr lang="en-US" dirty="0"/>
              <a:t>Change in work or class schedules; and/or</a:t>
            </a:r>
          </a:p>
          <a:p>
            <a:pPr algn="just"/>
            <a:r>
              <a:rPr lang="en-US" dirty="0"/>
              <a:t>Additional or continuing Supportive Measures.  </a:t>
            </a:r>
          </a:p>
        </p:txBody>
      </p:sp>
      <p:sp>
        <p:nvSpPr>
          <p:cNvPr id="5" name="Text Placeholder 4">
            <a:extLst>
              <a:ext uri="{FF2B5EF4-FFF2-40B4-BE49-F238E27FC236}">
                <a16:creationId xmlns:a16="http://schemas.microsoft.com/office/drawing/2014/main" id="{BB2AF8EB-59DA-41A3-8022-AC6ED7D31EF4}"/>
              </a:ext>
            </a:extLst>
          </p:cNvPr>
          <p:cNvSpPr>
            <a:spLocks noGrp="1"/>
          </p:cNvSpPr>
          <p:nvPr>
            <p:ph type="body" sz="quarter" idx="14"/>
          </p:nvPr>
        </p:nvSpPr>
        <p:spPr/>
        <p:txBody>
          <a:bodyPr/>
          <a:lstStyle/>
          <a:p>
            <a:r>
              <a:rPr lang="en-US" dirty="0"/>
              <a:t>Op1-02-11 (7.6)</a:t>
            </a:r>
          </a:p>
        </p:txBody>
      </p:sp>
      <p:sp>
        <p:nvSpPr>
          <p:cNvPr id="6" name="Title 5">
            <a:extLst>
              <a:ext uri="{FF2B5EF4-FFF2-40B4-BE49-F238E27FC236}">
                <a16:creationId xmlns:a16="http://schemas.microsoft.com/office/drawing/2014/main" id="{9A2633A1-EAE5-4958-AEB2-579A81A7D7B2}"/>
              </a:ext>
            </a:extLst>
          </p:cNvPr>
          <p:cNvSpPr>
            <a:spLocks noGrp="1"/>
          </p:cNvSpPr>
          <p:nvPr>
            <p:ph type="title"/>
          </p:nvPr>
        </p:nvSpPr>
        <p:spPr/>
        <p:txBody>
          <a:bodyPr>
            <a:normAutofit/>
          </a:bodyPr>
          <a:lstStyle/>
          <a:p>
            <a:r>
              <a:rPr lang="en-US" sz="3100" dirty="0"/>
              <a:t>Remedies Following Grievance Process</a:t>
            </a:r>
            <a:r>
              <a:rPr lang="en-US" dirty="0"/>
              <a:t> </a:t>
            </a:r>
          </a:p>
        </p:txBody>
      </p:sp>
    </p:spTree>
    <p:extLst>
      <p:ext uri="{BB962C8B-B14F-4D97-AF65-F5344CB8AC3E}">
        <p14:creationId xmlns:p14="http://schemas.microsoft.com/office/powerpoint/2010/main" val="48826040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6E6511C-AA77-492A-8433-8195950224D6}"/>
              </a:ext>
            </a:extLst>
          </p:cNvPr>
          <p:cNvSpPr>
            <a:spLocks noGrp="1"/>
          </p:cNvSpPr>
          <p:nvPr>
            <p:ph type="sldNum" sz="quarter" idx="12"/>
          </p:nvPr>
        </p:nvSpPr>
        <p:spPr/>
        <p:txBody>
          <a:bodyPr/>
          <a:lstStyle/>
          <a:p>
            <a:fld id="{DCFE8AC6-424E-904F-AE4A-648F5E9D72F5}" type="slidenum">
              <a:rPr lang="en-US" smtClean="0"/>
              <a:pPr/>
              <a:t>6</a:t>
            </a:fld>
            <a:endParaRPr lang="en-US" dirty="0"/>
          </a:p>
        </p:txBody>
      </p:sp>
      <p:sp>
        <p:nvSpPr>
          <p:cNvPr id="3" name="Footer Placeholder 2">
            <a:extLst>
              <a:ext uri="{FF2B5EF4-FFF2-40B4-BE49-F238E27FC236}">
                <a16:creationId xmlns:a16="http://schemas.microsoft.com/office/drawing/2014/main" id="{CDA240EF-5262-4D30-AD20-802E876E05FD}"/>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475E699-370D-4E32-A760-B74CC1EAD203}"/>
              </a:ext>
            </a:extLst>
          </p:cNvPr>
          <p:cNvSpPr>
            <a:spLocks noGrp="1"/>
          </p:cNvSpPr>
          <p:nvPr>
            <p:ph idx="1"/>
          </p:nvPr>
        </p:nvSpPr>
        <p:spPr/>
        <p:txBody>
          <a:bodyPr/>
          <a:lstStyle/>
          <a:p>
            <a:r>
              <a:rPr lang="en-US" dirty="0"/>
              <a:t>Definitions</a:t>
            </a:r>
          </a:p>
          <a:p>
            <a:r>
              <a:rPr lang="en-US" dirty="0"/>
              <a:t>Scope of Education Program or Activity</a:t>
            </a:r>
          </a:p>
        </p:txBody>
      </p:sp>
      <p:sp>
        <p:nvSpPr>
          <p:cNvPr id="5" name="Text Placeholder 4">
            <a:extLst>
              <a:ext uri="{FF2B5EF4-FFF2-40B4-BE49-F238E27FC236}">
                <a16:creationId xmlns:a16="http://schemas.microsoft.com/office/drawing/2014/main" id="{62344880-BCE7-44D3-8BFB-3F03E085843C}"/>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A7E7548E-481B-4AC8-BCA4-69CBC3311732}"/>
              </a:ext>
            </a:extLst>
          </p:cNvPr>
          <p:cNvSpPr>
            <a:spLocks noGrp="1"/>
          </p:cNvSpPr>
          <p:nvPr>
            <p:ph type="title"/>
          </p:nvPr>
        </p:nvSpPr>
        <p:spPr/>
        <p:txBody>
          <a:bodyPr/>
          <a:lstStyle/>
          <a:p>
            <a:r>
              <a:rPr lang="en-US" dirty="0"/>
              <a:t>Part One</a:t>
            </a:r>
          </a:p>
        </p:txBody>
      </p:sp>
    </p:spTree>
    <p:extLst>
      <p:ext uri="{BB962C8B-B14F-4D97-AF65-F5344CB8AC3E}">
        <p14:creationId xmlns:p14="http://schemas.microsoft.com/office/powerpoint/2010/main" val="9395817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FCE25AE-3798-42B1-946E-F0499B7277D8}"/>
              </a:ext>
            </a:extLst>
          </p:cNvPr>
          <p:cNvSpPr>
            <a:spLocks noGrp="1"/>
          </p:cNvSpPr>
          <p:nvPr>
            <p:ph type="sldNum" sz="quarter" idx="12"/>
          </p:nvPr>
        </p:nvSpPr>
        <p:spPr/>
        <p:txBody>
          <a:bodyPr/>
          <a:lstStyle/>
          <a:p>
            <a:fld id="{DCFE8AC6-424E-904F-AE4A-648F5E9D72F5}" type="slidenum">
              <a:rPr lang="en-US" smtClean="0"/>
              <a:pPr/>
              <a:t>60</a:t>
            </a:fld>
            <a:endParaRPr lang="en-US" dirty="0"/>
          </a:p>
        </p:txBody>
      </p:sp>
      <p:sp>
        <p:nvSpPr>
          <p:cNvPr id="3" name="Footer Placeholder 2">
            <a:extLst>
              <a:ext uri="{FF2B5EF4-FFF2-40B4-BE49-F238E27FC236}">
                <a16:creationId xmlns:a16="http://schemas.microsoft.com/office/drawing/2014/main" id="{4B001A81-210C-4A1A-BE8D-370D78470446}"/>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1B86BBB8-AEC8-4A47-BAC4-44F80F6A66DD}"/>
              </a:ext>
            </a:extLst>
          </p:cNvPr>
          <p:cNvSpPr>
            <a:spLocks noGrp="1"/>
          </p:cNvSpPr>
          <p:nvPr>
            <p:ph idx="1"/>
          </p:nvPr>
        </p:nvSpPr>
        <p:spPr/>
        <p:txBody>
          <a:bodyPr/>
          <a:lstStyle/>
          <a:p>
            <a:pPr marL="0" indent="0" algn="just">
              <a:buNone/>
            </a:pPr>
            <a:r>
              <a:rPr lang="en-US" dirty="0"/>
              <a:t>The Title IX Coordinator will ensure that, within three (3) days of the Live Hearing, an audio recording of the Live Hearing is available via the Electronic Database.</a:t>
            </a:r>
          </a:p>
          <a:p>
            <a:pPr marL="0" indent="0" algn="just">
              <a:buNone/>
            </a:pPr>
            <a:r>
              <a:rPr lang="en-US" dirty="0"/>
              <a:t>Access to the Electronic Database will be provided to the Parties (and their Advisor) until the expiration of the Appeal period under the Policy.  </a:t>
            </a:r>
          </a:p>
        </p:txBody>
      </p:sp>
      <p:sp>
        <p:nvSpPr>
          <p:cNvPr id="5" name="Text Placeholder 4">
            <a:extLst>
              <a:ext uri="{FF2B5EF4-FFF2-40B4-BE49-F238E27FC236}">
                <a16:creationId xmlns:a16="http://schemas.microsoft.com/office/drawing/2014/main" id="{CFCD82E0-D75B-47CC-93EB-146189BE571A}"/>
              </a:ext>
            </a:extLst>
          </p:cNvPr>
          <p:cNvSpPr>
            <a:spLocks noGrp="1"/>
          </p:cNvSpPr>
          <p:nvPr>
            <p:ph type="body" sz="quarter" idx="14"/>
          </p:nvPr>
        </p:nvSpPr>
        <p:spPr/>
        <p:txBody>
          <a:bodyPr/>
          <a:lstStyle/>
          <a:p>
            <a:r>
              <a:rPr lang="en-US" dirty="0"/>
              <a:t>Op1-02-11 (9.12)</a:t>
            </a:r>
          </a:p>
        </p:txBody>
      </p:sp>
      <p:sp>
        <p:nvSpPr>
          <p:cNvPr id="6" name="Title 5">
            <a:extLst>
              <a:ext uri="{FF2B5EF4-FFF2-40B4-BE49-F238E27FC236}">
                <a16:creationId xmlns:a16="http://schemas.microsoft.com/office/drawing/2014/main" id="{D50B4CC1-FACA-4C90-B830-C57822CD3171}"/>
              </a:ext>
            </a:extLst>
          </p:cNvPr>
          <p:cNvSpPr>
            <a:spLocks noGrp="1"/>
          </p:cNvSpPr>
          <p:nvPr>
            <p:ph type="title"/>
          </p:nvPr>
        </p:nvSpPr>
        <p:spPr/>
        <p:txBody>
          <a:bodyPr>
            <a:noAutofit/>
          </a:bodyPr>
          <a:lstStyle/>
          <a:p>
            <a:r>
              <a:rPr lang="en-US" sz="2800" dirty="0"/>
              <a:t>Availability of Live Hearing Audio Recording</a:t>
            </a:r>
          </a:p>
        </p:txBody>
      </p:sp>
    </p:spTree>
    <p:extLst>
      <p:ext uri="{BB962C8B-B14F-4D97-AF65-F5344CB8AC3E}">
        <p14:creationId xmlns:p14="http://schemas.microsoft.com/office/powerpoint/2010/main" val="30720086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15AB4A8-E8BB-43AA-8C96-697110D3BE53}"/>
              </a:ext>
            </a:extLst>
          </p:cNvPr>
          <p:cNvSpPr>
            <a:spLocks noGrp="1"/>
          </p:cNvSpPr>
          <p:nvPr>
            <p:ph type="sldNum" sz="quarter" idx="12"/>
          </p:nvPr>
        </p:nvSpPr>
        <p:spPr/>
        <p:txBody>
          <a:bodyPr/>
          <a:lstStyle/>
          <a:p>
            <a:fld id="{DCFE8AC6-424E-904F-AE4A-648F5E9D72F5}" type="slidenum">
              <a:rPr lang="en-US" smtClean="0"/>
              <a:pPr/>
              <a:t>61</a:t>
            </a:fld>
            <a:endParaRPr lang="en-US" dirty="0"/>
          </a:p>
        </p:txBody>
      </p:sp>
      <p:sp>
        <p:nvSpPr>
          <p:cNvPr id="3" name="Footer Placeholder 2">
            <a:extLst>
              <a:ext uri="{FF2B5EF4-FFF2-40B4-BE49-F238E27FC236}">
                <a16:creationId xmlns:a16="http://schemas.microsoft.com/office/drawing/2014/main" id="{01C28F7E-0C35-471C-82A5-B9DA4D767F2E}"/>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64DA4FF5-726A-43E5-A28D-064DD33511E0}"/>
              </a:ext>
            </a:extLst>
          </p:cNvPr>
          <p:cNvSpPr>
            <a:spLocks noGrp="1"/>
          </p:cNvSpPr>
          <p:nvPr>
            <p:ph idx="1"/>
          </p:nvPr>
        </p:nvSpPr>
        <p:spPr/>
        <p:txBody>
          <a:bodyPr>
            <a:normAutofit/>
          </a:bodyPr>
          <a:lstStyle/>
          <a:p>
            <a:pPr marL="0" indent="0" algn="just">
              <a:buNone/>
            </a:pPr>
            <a:r>
              <a:rPr lang="en-US" dirty="0"/>
              <a:t>Retaliation means the intimidation, threatening, coercion, or discrimination of an individual for the purpose of interfering with any right or privilege secured by Title IX, Title IX Regulations, and/or this Policy, or because an individual has made a report or complaint, testified, assisted, or participated, or refused to participate in any manner in the Grievance Process.</a:t>
            </a:r>
          </a:p>
        </p:txBody>
      </p:sp>
      <p:sp>
        <p:nvSpPr>
          <p:cNvPr id="5" name="Text Placeholder 4">
            <a:extLst>
              <a:ext uri="{FF2B5EF4-FFF2-40B4-BE49-F238E27FC236}">
                <a16:creationId xmlns:a16="http://schemas.microsoft.com/office/drawing/2014/main" id="{584EB84E-C229-45C8-9DBA-756C52441BCD}"/>
              </a:ext>
            </a:extLst>
          </p:cNvPr>
          <p:cNvSpPr>
            <a:spLocks noGrp="1"/>
          </p:cNvSpPr>
          <p:nvPr>
            <p:ph type="body" sz="quarter" idx="14"/>
          </p:nvPr>
        </p:nvSpPr>
        <p:spPr/>
        <p:txBody>
          <a:bodyPr/>
          <a:lstStyle/>
          <a:p>
            <a:r>
              <a:rPr lang="en-US" dirty="0"/>
              <a:t>Op1-02-11 (3.30)</a:t>
            </a:r>
          </a:p>
        </p:txBody>
      </p:sp>
      <p:sp>
        <p:nvSpPr>
          <p:cNvPr id="6" name="Title 5">
            <a:extLst>
              <a:ext uri="{FF2B5EF4-FFF2-40B4-BE49-F238E27FC236}">
                <a16:creationId xmlns:a16="http://schemas.microsoft.com/office/drawing/2014/main" id="{BF9298ED-9855-4B42-B6BA-140A6072D8CC}"/>
              </a:ext>
            </a:extLst>
          </p:cNvPr>
          <p:cNvSpPr>
            <a:spLocks noGrp="1"/>
          </p:cNvSpPr>
          <p:nvPr>
            <p:ph type="title"/>
          </p:nvPr>
        </p:nvSpPr>
        <p:spPr/>
        <p:txBody>
          <a:bodyPr/>
          <a:lstStyle/>
          <a:p>
            <a:r>
              <a:rPr lang="en-US" dirty="0"/>
              <a:t>Retaliation</a:t>
            </a:r>
          </a:p>
        </p:txBody>
      </p:sp>
    </p:spTree>
    <p:extLst>
      <p:ext uri="{BB962C8B-B14F-4D97-AF65-F5344CB8AC3E}">
        <p14:creationId xmlns:p14="http://schemas.microsoft.com/office/powerpoint/2010/main" val="13886217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15AB4A8-E8BB-43AA-8C96-697110D3BE53}"/>
              </a:ext>
            </a:extLst>
          </p:cNvPr>
          <p:cNvSpPr>
            <a:spLocks noGrp="1"/>
          </p:cNvSpPr>
          <p:nvPr>
            <p:ph type="sldNum" sz="quarter" idx="12"/>
          </p:nvPr>
        </p:nvSpPr>
        <p:spPr/>
        <p:txBody>
          <a:bodyPr/>
          <a:lstStyle/>
          <a:p>
            <a:fld id="{DCFE8AC6-424E-904F-AE4A-648F5E9D72F5}" type="slidenum">
              <a:rPr lang="en-US" smtClean="0"/>
              <a:pPr/>
              <a:t>62</a:t>
            </a:fld>
            <a:endParaRPr lang="en-US" dirty="0"/>
          </a:p>
        </p:txBody>
      </p:sp>
      <p:sp>
        <p:nvSpPr>
          <p:cNvPr id="3" name="Footer Placeholder 2">
            <a:extLst>
              <a:ext uri="{FF2B5EF4-FFF2-40B4-BE49-F238E27FC236}">
                <a16:creationId xmlns:a16="http://schemas.microsoft.com/office/drawing/2014/main" id="{01C28F7E-0C35-471C-82A5-B9DA4D767F2E}"/>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64DA4FF5-726A-43E5-A28D-064DD33511E0}"/>
              </a:ext>
            </a:extLst>
          </p:cNvPr>
          <p:cNvSpPr>
            <a:spLocks noGrp="1"/>
          </p:cNvSpPr>
          <p:nvPr>
            <p:ph idx="1"/>
          </p:nvPr>
        </p:nvSpPr>
        <p:spPr/>
        <p:txBody>
          <a:bodyPr>
            <a:normAutofit/>
          </a:bodyPr>
          <a:lstStyle/>
          <a:p>
            <a:pPr marL="0" indent="0" algn="just">
              <a:buNone/>
            </a:pPr>
            <a:r>
              <a:rPr lang="en-US" dirty="0"/>
              <a:t>The University will not retaliate against any individual for participation in the Grievance Procedures, nor will the University tolerate retaliation by other members of the University community. </a:t>
            </a:r>
          </a:p>
          <a:p>
            <a:pPr marL="0" indent="0" algn="just">
              <a:buNone/>
            </a:pPr>
            <a:r>
              <a:rPr lang="en-US" dirty="0"/>
              <a:t>Individuals who engage in retaliation are subject to disciplinary action under University Policies.</a:t>
            </a:r>
          </a:p>
        </p:txBody>
      </p:sp>
      <p:sp>
        <p:nvSpPr>
          <p:cNvPr id="5" name="Text Placeholder 4">
            <a:extLst>
              <a:ext uri="{FF2B5EF4-FFF2-40B4-BE49-F238E27FC236}">
                <a16:creationId xmlns:a16="http://schemas.microsoft.com/office/drawing/2014/main" id="{584EB84E-C229-45C8-9DBA-756C52441BCD}"/>
              </a:ext>
            </a:extLst>
          </p:cNvPr>
          <p:cNvSpPr>
            <a:spLocks noGrp="1"/>
          </p:cNvSpPr>
          <p:nvPr>
            <p:ph type="body" sz="quarter" idx="14"/>
          </p:nvPr>
        </p:nvSpPr>
        <p:spPr/>
        <p:txBody>
          <a:bodyPr/>
          <a:lstStyle/>
          <a:p>
            <a:r>
              <a:rPr lang="en-US" dirty="0"/>
              <a:t>Op1-02-11 (7.7)</a:t>
            </a:r>
          </a:p>
        </p:txBody>
      </p:sp>
      <p:sp>
        <p:nvSpPr>
          <p:cNvPr id="6" name="Title 5">
            <a:extLst>
              <a:ext uri="{FF2B5EF4-FFF2-40B4-BE49-F238E27FC236}">
                <a16:creationId xmlns:a16="http://schemas.microsoft.com/office/drawing/2014/main" id="{BF9298ED-9855-4B42-B6BA-140A6072D8CC}"/>
              </a:ext>
            </a:extLst>
          </p:cNvPr>
          <p:cNvSpPr>
            <a:spLocks noGrp="1"/>
          </p:cNvSpPr>
          <p:nvPr>
            <p:ph type="title"/>
          </p:nvPr>
        </p:nvSpPr>
        <p:spPr/>
        <p:txBody>
          <a:bodyPr/>
          <a:lstStyle/>
          <a:p>
            <a:r>
              <a:rPr lang="en-US" dirty="0"/>
              <a:t>Retaliation Prohibited</a:t>
            </a:r>
          </a:p>
        </p:txBody>
      </p:sp>
    </p:spTree>
    <p:extLst>
      <p:ext uri="{BB962C8B-B14F-4D97-AF65-F5344CB8AC3E}">
        <p14:creationId xmlns:p14="http://schemas.microsoft.com/office/powerpoint/2010/main" val="404465302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C801254-789B-43DA-A618-A2A2A1793F80}"/>
              </a:ext>
            </a:extLst>
          </p:cNvPr>
          <p:cNvSpPr>
            <a:spLocks noGrp="1"/>
          </p:cNvSpPr>
          <p:nvPr>
            <p:ph type="sldNum" sz="quarter" idx="12"/>
          </p:nvPr>
        </p:nvSpPr>
        <p:spPr/>
        <p:txBody>
          <a:bodyPr/>
          <a:lstStyle/>
          <a:p>
            <a:fld id="{DCFE8AC6-424E-904F-AE4A-648F5E9D72F5}" type="slidenum">
              <a:rPr lang="en-US" smtClean="0"/>
              <a:pPr/>
              <a:t>63</a:t>
            </a:fld>
            <a:endParaRPr lang="en-US" dirty="0"/>
          </a:p>
        </p:txBody>
      </p:sp>
      <p:sp>
        <p:nvSpPr>
          <p:cNvPr id="3" name="Footer Placeholder 2">
            <a:extLst>
              <a:ext uri="{FF2B5EF4-FFF2-40B4-BE49-F238E27FC236}">
                <a16:creationId xmlns:a16="http://schemas.microsoft.com/office/drawing/2014/main" id="{27501F62-F001-4655-BD98-5A27FE87608A}"/>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CABF86B8-1400-4DF3-A115-2B1E3C723714}"/>
              </a:ext>
            </a:extLst>
          </p:cNvPr>
          <p:cNvSpPr>
            <a:spLocks noGrp="1"/>
          </p:cNvSpPr>
          <p:nvPr>
            <p:ph idx="1"/>
          </p:nvPr>
        </p:nvSpPr>
        <p:spPr/>
        <p:txBody>
          <a:bodyPr/>
          <a:lstStyle/>
          <a:p>
            <a:pPr marL="0" indent="0" algn="just">
              <a:buNone/>
            </a:pPr>
            <a:r>
              <a:rPr lang="en-US" dirty="0"/>
              <a:t>Either Party has the right to submit an appeal to:</a:t>
            </a:r>
          </a:p>
          <a:p>
            <a:pPr algn="just"/>
            <a:r>
              <a:rPr lang="en-US" dirty="0"/>
              <a:t>A Decision Maker’s Written Determination or</a:t>
            </a:r>
          </a:p>
          <a:p>
            <a:pPr algn="just"/>
            <a:r>
              <a:rPr lang="en-US" dirty="0"/>
              <a:t>The dismissal of a Formal Complaint</a:t>
            </a:r>
          </a:p>
          <a:p>
            <a:pPr marL="0" indent="0" algn="just">
              <a:buNone/>
            </a:pPr>
            <a:r>
              <a:rPr lang="en-US" dirty="0"/>
              <a:t>A Party’s right of appeal must be timely and within the proscribed bases set forth in the Policy.  </a:t>
            </a:r>
          </a:p>
        </p:txBody>
      </p:sp>
      <p:sp>
        <p:nvSpPr>
          <p:cNvPr id="5" name="Text Placeholder 4">
            <a:extLst>
              <a:ext uri="{FF2B5EF4-FFF2-40B4-BE49-F238E27FC236}">
                <a16:creationId xmlns:a16="http://schemas.microsoft.com/office/drawing/2014/main" id="{A8DABA11-D029-4BF4-A9A3-998EABFDF7A5}"/>
              </a:ext>
            </a:extLst>
          </p:cNvPr>
          <p:cNvSpPr>
            <a:spLocks noGrp="1"/>
          </p:cNvSpPr>
          <p:nvPr>
            <p:ph type="body" sz="quarter" idx="14"/>
          </p:nvPr>
        </p:nvSpPr>
        <p:spPr/>
        <p:txBody>
          <a:bodyPr/>
          <a:lstStyle/>
          <a:p>
            <a:r>
              <a:rPr lang="en-US" dirty="0"/>
              <a:t>Op1-02-11 (10)</a:t>
            </a:r>
          </a:p>
        </p:txBody>
      </p:sp>
      <p:sp>
        <p:nvSpPr>
          <p:cNvPr id="6" name="Title 5">
            <a:extLst>
              <a:ext uri="{FF2B5EF4-FFF2-40B4-BE49-F238E27FC236}">
                <a16:creationId xmlns:a16="http://schemas.microsoft.com/office/drawing/2014/main" id="{9B021EA8-6E5B-424C-B4DD-1BAD653E2899}"/>
              </a:ext>
            </a:extLst>
          </p:cNvPr>
          <p:cNvSpPr>
            <a:spLocks noGrp="1"/>
          </p:cNvSpPr>
          <p:nvPr>
            <p:ph type="title"/>
          </p:nvPr>
        </p:nvSpPr>
        <p:spPr/>
        <p:txBody>
          <a:bodyPr/>
          <a:lstStyle/>
          <a:p>
            <a:r>
              <a:rPr lang="en-US" dirty="0"/>
              <a:t>Appeals</a:t>
            </a:r>
          </a:p>
        </p:txBody>
      </p:sp>
    </p:spTree>
    <p:extLst>
      <p:ext uri="{BB962C8B-B14F-4D97-AF65-F5344CB8AC3E}">
        <p14:creationId xmlns:p14="http://schemas.microsoft.com/office/powerpoint/2010/main" val="19110161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9A0AF91-CF6E-4F1C-9FC2-EBBD904CCC0C}"/>
              </a:ext>
            </a:extLst>
          </p:cNvPr>
          <p:cNvSpPr>
            <a:spLocks noGrp="1"/>
          </p:cNvSpPr>
          <p:nvPr>
            <p:ph type="sldNum" sz="quarter" idx="12"/>
          </p:nvPr>
        </p:nvSpPr>
        <p:spPr/>
        <p:txBody>
          <a:bodyPr/>
          <a:lstStyle/>
          <a:p>
            <a:fld id="{DCFE8AC6-424E-904F-AE4A-648F5E9D72F5}" type="slidenum">
              <a:rPr lang="en-US" smtClean="0"/>
              <a:pPr/>
              <a:t>64</a:t>
            </a:fld>
            <a:endParaRPr lang="en-US" dirty="0"/>
          </a:p>
        </p:txBody>
      </p:sp>
      <p:sp>
        <p:nvSpPr>
          <p:cNvPr id="3" name="Footer Placeholder 2">
            <a:extLst>
              <a:ext uri="{FF2B5EF4-FFF2-40B4-BE49-F238E27FC236}">
                <a16:creationId xmlns:a16="http://schemas.microsoft.com/office/drawing/2014/main" id="{46AC5A58-9A94-414C-89FD-49C00491EB13}"/>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D01A9F65-7ECF-4EA1-984D-8098F6E94AFD}"/>
              </a:ext>
            </a:extLst>
          </p:cNvPr>
          <p:cNvSpPr>
            <a:spLocks noGrp="1"/>
          </p:cNvSpPr>
          <p:nvPr>
            <p:ph idx="1"/>
          </p:nvPr>
        </p:nvSpPr>
        <p:spPr/>
        <p:txBody>
          <a:bodyPr>
            <a:normAutofit fontScale="70000" lnSpcReduction="20000"/>
          </a:bodyPr>
          <a:lstStyle/>
          <a:p>
            <a:pPr marL="0" indent="0" algn="just">
              <a:buNone/>
            </a:pPr>
            <a:r>
              <a:rPr lang="en-US" dirty="0"/>
              <a:t>In order to be timely, a Party must submit a written appeal within five (5) days of the Written Determination or Notice of Dismissal.  </a:t>
            </a:r>
          </a:p>
          <a:p>
            <a:pPr marL="0" indent="0" algn="just">
              <a:buNone/>
            </a:pPr>
            <a:endParaRPr lang="en-US" dirty="0"/>
          </a:p>
          <a:p>
            <a:pPr marL="0" indent="0" algn="just">
              <a:buNone/>
            </a:pPr>
            <a:r>
              <a:rPr lang="en-US" dirty="0"/>
              <a:t>The Appealing Party may provide a statement in support of, or challenge to, the Written Determination / Dismissal.  </a:t>
            </a:r>
          </a:p>
          <a:p>
            <a:pPr marL="0" indent="0" algn="just">
              <a:buNone/>
            </a:pPr>
            <a:endParaRPr lang="en-US" dirty="0"/>
          </a:p>
          <a:p>
            <a:pPr marL="0" indent="0" algn="just">
              <a:buNone/>
            </a:pPr>
            <a:r>
              <a:rPr lang="en-US" dirty="0"/>
              <a:t>Appeals must be directed to the Title IX Coordinator who, upon receipt, will notifying the non-Appealing party that an appeal has been filed.  The Title IX Coordinator will provide a copy of the written appeal and provide directions on how to respond to the appeal.   </a:t>
            </a:r>
          </a:p>
        </p:txBody>
      </p:sp>
      <p:sp>
        <p:nvSpPr>
          <p:cNvPr id="5" name="Text Placeholder 4">
            <a:extLst>
              <a:ext uri="{FF2B5EF4-FFF2-40B4-BE49-F238E27FC236}">
                <a16:creationId xmlns:a16="http://schemas.microsoft.com/office/drawing/2014/main" id="{9FB9AD9F-079F-4A92-8F59-FCA8A49C8E05}"/>
              </a:ext>
            </a:extLst>
          </p:cNvPr>
          <p:cNvSpPr>
            <a:spLocks noGrp="1"/>
          </p:cNvSpPr>
          <p:nvPr>
            <p:ph type="body" sz="quarter" idx="14"/>
          </p:nvPr>
        </p:nvSpPr>
        <p:spPr/>
        <p:txBody>
          <a:bodyPr/>
          <a:lstStyle/>
          <a:p>
            <a:r>
              <a:rPr lang="en-US" dirty="0"/>
              <a:t>Op1-02-11 (10.1)</a:t>
            </a:r>
          </a:p>
        </p:txBody>
      </p:sp>
      <p:sp>
        <p:nvSpPr>
          <p:cNvPr id="6" name="Title 5">
            <a:extLst>
              <a:ext uri="{FF2B5EF4-FFF2-40B4-BE49-F238E27FC236}">
                <a16:creationId xmlns:a16="http://schemas.microsoft.com/office/drawing/2014/main" id="{1A1261A1-B843-45E1-9A72-624378004689}"/>
              </a:ext>
            </a:extLst>
          </p:cNvPr>
          <p:cNvSpPr>
            <a:spLocks noGrp="1"/>
          </p:cNvSpPr>
          <p:nvPr>
            <p:ph type="title"/>
          </p:nvPr>
        </p:nvSpPr>
        <p:spPr/>
        <p:txBody>
          <a:bodyPr>
            <a:normAutofit/>
          </a:bodyPr>
          <a:lstStyle/>
          <a:p>
            <a:r>
              <a:rPr lang="en-US" sz="3600" dirty="0"/>
              <a:t>Timing of Appeals (Appealing Party)</a:t>
            </a:r>
            <a:endParaRPr lang="en-US" dirty="0"/>
          </a:p>
        </p:txBody>
      </p:sp>
    </p:spTree>
    <p:extLst>
      <p:ext uri="{BB962C8B-B14F-4D97-AF65-F5344CB8AC3E}">
        <p14:creationId xmlns:p14="http://schemas.microsoft.com/office/powerpoint/2010/main" val="22778324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9A0AF91-CF6E-4F1C-9FC2-EBBD904CCC0C}"/>
              </a:ext>
            </a:extLst>
          </p:cNvPr>
          <p:cNvSpPr>
            <a:spLocks noGrp="1"/>
          </p:cNvSpPr>
          <p:nvPr>
            <p:ph type="sldNum" sz="quarter" idx="12"/>
          </p:nvPr>
        </p:nvSpPr>
        <p:spPr/>
        <p:txBody>
          <a:bodyPr/>
          <a:lstStyle/>
          <a:p>
            <a:fld id="{DCFE8AC6-424E-904F-AE4A-648F5E9D72F5}" type="slidenum">
              <a:rPr lang="en-US" smtClean="0"/>
              <a:pPr/>
              <a:t>65</a:t>
            </a:fld>
            <a:endParaRPr lang="en-US" dirty="0"/>
          </a:p>
        </p:txBody>
      </p:sp>
      <p:sp>
        <p:nvSpPr>
          <p:cNvPr id="3" name="Footer Placeholder 2">
            <a:extLst>
              <a:ext uri="{FF2B5EF4-FFF2-40B4-BE49-F238E27FC236}">
                <a16:creationId xmlns:a16="http://schemas.microsoft.com/office/drawing/2014/main" id="{46AC5A58-9A94-414C-89FD-49C00491EB13}"/>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D01A9F65-7ECF-4EA1-984D-8098F6E94AFD}"/>
              </a:ext>
            </a:extLst>
          </p:cNvPr>
          <p:cNvSpPr>
            <a:spLocks noGrp="1"/>
          </p:cNvSpPr>
          <p:nvPr>
            <p:ph idx="1"/>
          </p:nvPr>
        </p:nvSpPr>
        <p:spPr/>
        <p:txBody>
          <a:bodyPr>
            <a:normAutofit/>
          </a:bodyPr>
          <a:lstStyle/>
          <a:p>
            <a:pPr marL="0" indent="0" algn="just">
              <a:buNone/>
            </a:pPr>
            <a:r>
              <a:rPr lang="en-US" dirty="0"/>
              <a:t>The Non-Appealing may file a response to the written appeal.  In order to be considered, such response must be submitted within five (5) days following the notice of appeal.  </a:t>
            </a:r>
          </a:p>
        </p:txBody>
      </p:sp>
      <p:sp>
        <p:nvSpPr>
          <p:cNvPr id="5" name="Text Placeholder 4">
            <a:extLst>
              <a:ext uri="{FF2B5EF4-FFF2-40B4-BE49-F238E27FC236}">
                <a16:creationId xmlns:a16="http://schemas.microsoft.com/office/drawing/2014/main" id="{9FB9AD9F-079F-4A92-8F59-FCA8A49C8E05}"/>
              </a:ext>
            </a:extLst>
          </p:cNvPr>
          <p:cNvSpPr>
            <a:spLocks noGrp="1"/>
          </p:cNvSpPr>
          <p:nvPr>
            <p:ph type="body" sz="quarter" idx="14"/>
          </p:nvPr>
        </p:nvSpPr>
        <p:spPr/>
        <p:txBody>
          <a:bodyPr/>
          <a:lstStyle/>
          <a:p>
            <a:r>
              <a:rPr lang="en-US" dirty="0"/>
              <a:t>Op1-02-11 (10.1)</a:t>
            </a:r>
          </a:p>
        </p:txBody>
      </p:sp>
      <p:sp>
        <p:nvSpPr>
          <p:cNvPr id="6" name="Title 5">
            <a:extLst>
              <a:ext uri="{FF2B5EF4-FFF2-40B4-BE49-F238E27FC236}">
                <a16:creationId xmlns:a16="http://schemas.microsoft.com/office/drawing/2014/main" id="{1A1261A1-B843-45E1-9A72-624378004689}"/>
              </a:ext>
            </a:extLst>
          </p:cNvPr>
          <p:cNvSpPr>
            <a:spLocks noGrp="1"/>
          </p:cNvSpPr>
          <p:nvPr>
            <p:ph type="title"/>
          </p:nvPr>
        </p:nvSpPr>
        <p:spPr/>
        <p:txBody>
          <a:bodyPr>
            <a:noAutofit/>
          </a:bodyPr>
          <a:lstStyle/>
          <a:p>
            <a:r>
              <a:rPr lang="en-US" sz="2800" dirty="0"/>
              <a:t>Timing of Appeals (Non-Appealing Party)</a:t>
            </a:r>
            <a:endParaRPr lang="en-US" sz="3600" dirty="0"/>
          </a:p>
        </p:txBody>
      </p:sp>
    </p:spTree>
    <p:extLst>
      <p:ext uri="{BB962C8B-B14F-4D97-AF65-F5344CB8AC3E}">
        <p14:creationId xmlns:p14="http://schemas.microsoft.com/office/powerpoint/2010/main" val="361316644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E9D74F5-14C4-4B8A-8878-BDBAF04BA1CA}"/>
              </a:ext>
            </a:extLst>
          </p:cNvPr>
          <p:cNvSpPr>
            <a:spLocks noGrp="1"/>
          </p:cNvSpPr>
          <p:nvPr>
            <p:ph type="sldNum" sz="quarter" idx="12"/>
          </p:nvPr>
        </p:nvSpPr>
        <p:spPr/>
        <p:txBody>
          <a:bodyPr/>
          <a:lstStyle/>
          <a:p>
            <a:fld id="{DCFE8AC6-424E-904F-AE4A-648F5E9D72F5}" type="slidenum">
              <a:rPr lang="en-US" smtClean="0"/>
              <a:pPr/>
              <a:t>66</a:t>
            </a:fld>
            <a:endParaRPr lang="en-US" dirty="0"/>
          </a:p>
        </p:txBody>
      </p:sp>
      <p:sp>
        <p:nvSpPr>
          <p:cNvPr id="3" name="Footer Placeholder 2">
            <a:extLst>
              <a:ext uri="{FF2B5EF4-FFF2-40B4-BE49-F238E27FC236}">
                <a16:creationId xmlns:a16="http://schemas.microsoft.com/office/drawing/2014/main" id="{10EC256A-7F19-4401-AC79-317C5F2DB5CD}"/>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5D5FD499-05DF-4E21-BEF6-97E52E9BEB8C}"/>
              </a:ext>
            </a:extLst>
          </p:cNvPr>
          <p:cNvSpPr>
            <a:spLocks noGrp="1"/>
          </p:cNvSpPr>
          <p:nvPr>
            <p:ph idx="1"/>
          </p:nvPr>
        </p:nvSpPr>
        <p:spPr/>
        <p:txBody>
          <a:bodyPr>
            <a:normAutofit fontScale="77500" lnSpcReduction="20000"/>
          </a:bodyPr>
          <a:lstStyle/>
          <a:p>
            <a:pPr marL="0" indent="0" algn="just">
              <a:buNone/>
            </a:pPr>
            <a:r>
              <a:rPr lang="en-US" dirty="0"/>
              <a:t>An Appeal filed through the Grievance Process will only be considered on the following three bases:</a:t>
            </a:r>
          </a:p>
          <a:p>
            <a:pPr algn="just"/>
            <a:r>
              <a:rPr lang="en-US" dirty="0"/>
              <a:t>A procedural irregularity that affected the outcome of the matter;</a:t>
            </a:r>
          </a:p>
          <a:p>
            <a:pPr algn="just"/>
            <a:r>
              <a:rPr lang="en-US" dirty="0"/>
              <a:t>New evidence that was not reasonably available at the time the determination (regarding responsibility or dismissal) was made and that could affect the outcome of the matter; and</a:t>
            </a:r>
          </a:p>
          <a:p>
            <a:pPr algn="just"/>
            <a:r>
              <a:rPr lang="en-US" dirty="0"/>
              <a:t>The Title IX Coordinator, Title IX Investigator, or Decision Maker had a conflict of interest or bias against Complainants or Respondents generally, or the Complainant or Respondent specifically, that affected the outcome of the matter. </a:t>
            </a:r>
          </a:p>
        </p:txBody>
      </p:sp>
      <p:sp>
        <p:nvSpPr>
          <p:cNvPr id="5" name="Text Placeholder 4">
            <a:extLst>
              <a:ext uri="{FF2B5EF4-FFF2-40B4-BE49-F238E27FC236}">
                <a16:creationId xmlns:a16="http://schemas.microsoft.com/office/drawing/2014/main" id="{90A6C322-1540-4153-9B97-A7598F04299A}"/>
              </a:ext>
            </a:extLst>
          </p:cNvPr>
          <p:cNvSpPr>
            <a:spLocks noGrp="1"/>
          </p:cNvSpPr>
          <p:nvPr>
            <p:ph type="body" sz="quarter" idx="14"/>
          </p:nvPr>
        </p:nvSpPr>
        <p:spPr/>
        <p:txBody>
          <a:bodyPr/>
          <a:lstStyle/>
          <a:p>
            <a:r>
              <a:rPr lang="en-US" dirty="0"/>
              <a:t>Op1-02-11 (10.2)</a:t>
            </a:r>
          </a:p>
        </p:txBody>
      </p:sp>
      <p:sp>
        <p:nvSpPr>
          <p:cNvPr id="6" name="Title 5">
            <a:extLst>
              <a:ext uri="{FF2B5EF4-FFF2-40B4-BE49-F238E27FC236}">
                <a16:creationId xmlns:a16="http://schemas.microsoft.com/office/drawing/2014/main" id="{12E7E43E-5B64-4826-AD3E-3B5CA623B581}"/>
              </a:ext>
            </a:extLst>
          </p:cNvPr>
          <p:cNvSpPr>
            <a:spLocks noGrp="1"/>
          </p:cNvSpPr>
          <p:nvPr>
            <p:ph type="title"/>
          </p:nvPr>
        </p:nvSpPr>
        <p:spPr/>
        <p:txBody>
          <a:bodyPr/>
          <a:lstStyle/>
          <a:p>
            <a:r>
              <a:rPr lang="en-US" dirty="0"/>
              <a:t>Bases for Appeal</a:t>
            </a:r>
          </a:p>
        </p:txBody>
      </p:sp>
    </p:spTree>
    <p:extLst>
      <p:ext uri="{BB962C8B-B14F-4D97-AF65-F5344CB8AC3E}">
        <p14:creationId xmlns:p14="http://schemas.microsoft.com/office/powerpoint/2010/main" val="309815792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946E7E6-FE6E-4BDB-949B-CBDA1399F91C}"/>
              </a:ext>
            </a:extLst>
          </p:cNvPr>
          <p:cNvSpPr>
            <a:spLocks noGrp="1"/>
          </p:cNvSpPr>
          <p:nvPr>
            <p:ph type="sldNum" sz="quarter" idx="12"/>
          </p:nvPr>
        </p:nvSpPr>
        <p:spPr/>
        <p:txBody>
          <a:bodyPr/>
          <a:lstStyle/>
          <a:p>
            <a:fld id="{DCFE8AC6-424E-904F-AE4A-648F5E9D72F5}" type="slidenum">
              <a:rPr lang="en-US" smtClean="0"/>
              <a:pPr/>
              <a:t>67</a:t>
            </a:fld>
            <a:endParaRPr lang="en-US" dirty="0"/>
          </a:p>
        </p:txBody>
      </p:sp>
      <p:sp>
        <p:nvSpPr>
          <p:cNvPr id="3" name="Footer Placeholder 2">
            <a:extLst>
              <a:ext uri="{FF2B5EF4-FFF2-40B4-BE49-F238E27FC236}">
                <a16:creationId xmlns:a16="http://schemas.microsoft.com/office/drawing/2014/main" id="{09180516-1F99-4410-BF93-8A512FD5FC69}"/>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18DDE401-7E08-4F19-B3CE-303FD1E27933}"/>
              </a:ext>
            </a:extLst>
          </p:cNvPr>
          <p:cNvSpPr>
            <a:spLocks noGrp="1"/>
          </p:cNvSpPr>
          <p:nvPr>
            <p:ph idx="1"/>
          </p:nvPr>
        </p:nvSpPr>
        <p:spPr/>
        <p:txBody>
          <a:bodyPr>
            <a:normAutofit fontScale="92500" lnSpcReduction="10000"/>
          </a:bodyPr>
          <a:lstStyle/>
          <a:p>
            <a:pPr marL="0" indent="0">
              <a:buNone/>
            </a:pPr>
            <a:r>
              <a:rPr lang="en-US" dirty="0"/>
              <a:t>Once the time for written response to appeals is complete, the Title IX Coordinator will assign a new Decision Maker for purposes of reviewing documents received in connection with the Appeal.  At the conclusion of the Appeal Decision Maker’s review, that Decision Maker will provide to the Title IX Coordinator a Written Decision on Appeal that will include:</a:t>
            </a:r>
          </a:p>
          <a:p>
            <a:r>
              <a:rPr lang="en-US" dirty="0"/>
              <a:t>A rationale for the result as to each grounds for appeal identified by the appealing party; and</a:t>
            </a:r>
          </a:p>
          <a:p>
            <a:r>
              <a:rPr lang="en-US" dirty="0"/>
              <a:t>The chosen resolution as determined by the Decision Maker.</a:t>
            </a:r>
          </a:p>
        </p:txBody>
      </p:sp>
      <p:sp>
        <p:nvSpPr>
          <p:cNvPr id="5" name="Text Placeholder 4">
            <a:extLst>
              <a:ext uri="{FF2B5EF4-FFF2-40B4-BE49-F238E27FC236}">
                <a16:creationId xmlns:a16="http://schemas.microsoft.com/office/drawing/2014/main" id="{8E12B619-96E8-41A4-AD8C-47F959B37210}"/>
              </a:ext>
            </a:extLst>
          </p:cNvPr>
          <p:cNvSpPr>
            <a:spLocks noGrp="1"/>
          </p:cNvSpPr>
          <p:nvPr>
            <p:ph type="body" sz="quarter" idx="14"/>
          </p:nvPr>
        </p:nvSpPr>
        <p:spPr/>
        <p:txBody>
          <a:bodyPr/>
          <a:lstStyle/>
          <a:p>
            <a:r>
              <a:rPr lang="en-US" dirty="0"/>
              <a:t>Op1-02-11 (10.4)</a:t>
            </a:r>
          </a:p>
        </p:txBody>
      </p:sp>
      <p:sp>
        <p:nvSpPr>
          <p:cNvPr id="6" name="Title 5">
            <a:extLst>
              <a:ext uri="{FF2B5EF4-FFF2-40B4-BE49-F238E27FC236}">
                <a16:creationId xmlns:a16="http://schemas.microsoft.com/office/drawing/2014/main" id="{B7E57304-3BAE-4D36-ADF1-F0FD88796540}"/>
              </a:ext>
            </a:extLst>
          </p:cNvPr>
          <p:cNvSpPr>
            <a:spLocks noGrp="1"/>
          </p:cNvSpPr>
          <p:nvPr>
            <p:ph type="title"/>
          </p:nvPr>
        </p:nvSpPr>
        <p:spPr/>
        <p:txBody>
          <a:bodyPr>
            <a:normAutofit/>
          </a:bodyPr>
          <a:lstStyle/>
          <a:p>
            <a:r>
              <a:rPr lang="en-US" dirty="0"/>
              <a:t>Written Decision on Appeals</a:t>
            </a:r>
          </a:p>
        </p:txBody>
      </p:sp>
    </p:spTree>
    <p:extLst>
      <p:ext uri="{BB962C8B-B14F-4D97-AF65-F5344CB8AC3E}">
        <p14:creationId xmlns:p14="http://schemas.microsoft.com/office/powerpoint/2010/main" val="270410544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946E7E6-FE6E-4BDB-949B-CBDA1399F91C}"/>
              </a:ext>
            </a:extLst>
          </p:cNvPr>
          <p:cNvSpPr>
            <a:spLocks noGrp="1"/>
          </p:cNvSpPr>
          <p:nvPr>
            <p:ph type="sldNum" sz="quarter" idx="12"/>
          </p:nvPr>
        </p:nvSpPr>
        <p:spPr/>
        <p:txBody>
          <a:bodyPr/>
          <a:lstStyle/>
          <a:p>
            <a:fld id="{DCFE8AC6-424E-904F-AE4A-648F5E9D72F5}" type="slidenum">
              <a:rPr lang="en-US" smtClean="0"/>
              <a:pPr/>
              <a:t>68</a:t>
            </a:fld>
            <a:endParaRPr lang="en-US" dirty="0"/>
          </a:p>
        </p:txBody>
      </p:sp>
      <p:sp>
        <p:nvSpPr>
          <p:cNvPr id="3" name="Footer Placeholder 2">
            <a:extLst>
              <a:ext uri="{FF2B5EF4-FFF2-40B4-BE49-F238E27FC236}">
                <a16:creationId xmlns:a16="http://schemas.microsoft.com/office/drawing/2014/main" id="{09180516-1F99-4410-BF93-8A512FD5FC69}"/>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18DDE401-7E08-4F19-B3CE-303FD1E27933}"/>
              </a:ext>
            </a:extLst>
          </p:cNvPr>
          <p:cNvSpPr>
            <a:spLocks noGrp="1"/>
          </p:cNvSpPr>
          <p:nvPr>
            <p:ph idx="1"/>
          </p:nvPr>
        </p:nvSpPr>
        <p:spPr/>
        <p:txBody>
          <a:bodyPr>
            <a:normAutofit fontScale="92500" lnSpcReduction="20000"/>
          </a:bodyPr>
          <a:lstStyle/>
          <a:p>
            <a:pPr marL="0" indent="0" algn="just">
              <a:buNone/>
            </a:pPr>
            <a:r>
              <a:rPr lang="en-US" dirty="0"/>
              <a:t>On Appeal, the Decision Maker may choose to either:</a:t>
            </a:r>
          </a:p>
          <a:p>
            <a:pPr algn="just"/>
            <a:r>
              <a:rPr lang="en-US" dirty="0"/>
              <a:t>Affirm the Written Determination or Dismissal;</a:t>
            </a:r>
          </a:p>
          <a:p>
            <a:pPr algn="just"/>
            <a:r>
              <a:rPr lang="en-US" dirty="0"/>
              <a:t>Reverse the Written Determination’s finding of responsibility or no responsibility;</a:t>
            </a:r>
          </a:p>
          <a:p>
            <a:pPr algn="just"/>
            <a:r>
              <a:rPr lang="en-US" dirty="0"/>
              <a:t>Reverse the Dismissal of a Formal Complaint (or an allegation included in a Formal Complaint); or</a:t>
            </a:r>
          </a:p>
          <a:p>
            <a:pPr algn="just"/>
            <a:r>
              <a:rPr lang="en-US" dirty="0"/>
              <a:t>Deny the appeal because it does not fall within the bases for Appeal identified in the Policy.  </a:t>
            </a:r>
          </a:p>
        </p:txBody>
      </p:sp>
      <p:sp>
        <p:nvSpPr>
          <p:cNvPr id="5" name="Text Placeholder 4">
            <a:extLst>
              <a:ext uri="{FF2B5EF4-FFF2-40B4-BE49-F238E27FC236}">
                <a16:creationId xmlns:a16="http://schemas.microsoft.com/office/drawing/2014/main" id="{8E12B619-96E8-41A4-AD8C-47F959B37210}"/>
              </a:ext>
            </a:extLst>
          </p:cNvPr>
          <p:cNvSpPr>
            <a:spLocks noGrp="1"/>
          </p:cNvSpPr>
          <p:nvPr>
            <p:ph type="body" sz="quarter" idx="14"/>
          </p:nvPr>
        </p:nvSpPr>
        <p:spPr/>
        <p:txBody>
          <a:bodyPr/>
          <a:lstStyle/>
          <a:p>
            <a:r>
              <a:rPr lang="en-US" dirty="0"/>
              <a:t>Op1-02-11 (10.4.1-.4)</a:t>
            </a:r>
          </a:p>
        </p:txBody>
      </p:sp>
      <p:sp>
        <p:nvSpPr>
          <p:cNvPr id="6" name="Title 5">
            <a:extLst>
              <a:ext uri="{FF2B5EF4-FFF2-40B4-BE49-F238E27FC236}">
                <a16:creationId xmlns:a16="http://schemas.microsoft.com/office/drawing/2014/main" id="{B7E57304-3BAE-4D36-ADF1-F0FD88796540}"/>
              </a:ext>
            </a:extLst>
          </p:cNvPr>
          <p:cNvSpPr>
            <a:spLocks noGrp="1"/>
          </p:cNvSpPr>
          <p:nvPr>
            <p:ph type="title"/>
          </p:nvPr>
        </p:nvSpPr>
        <p:spPr/>
        <p:txBody>
          <a:bodyPr>
            <a:normAutofit/>
          </a:bodyPr>
          <a:lstStyle/>
          <a:p>
            <a:r>
              <a:rPr lang="en-US" dirty="0"/>
              <a:t>Written Decision on Appeals</a:t>
            </a:r>
          </a:p>
        </p:txBody>
      </p:sp>
    </p:spTree>
    <p:extLst>
      <p:ext uri="{BB962C8B-B14F-4D97-AF65-F5344CB8AC3E}">
        <p14:creationId xmlns:p14="http://schemas.microsoft.com/office/powerpoint/2010/main" val="5179637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4C9821B-5E8F-47BE-960E-9735252A8D48}"/>
              </a:ext>
            </a:extLst>
          </p:cNvPr>
          <p:cNvSpPr>
            <a:spLocks noGrp="1"/>
          </p:cNvSpPr>
          <p:nvPr>
            <p:ph type="sldNum" sz="quarter" idx="12"/>
          </p:nvPr>
        </p:nvSpPr>
        <p:spPr/>
        <p:txBody>
          <a:bodyPr/>
          <a:lstStyle/>
          <a:p>
            <a:fld id="{DCFE8AC6-424E-904F-AE4A-648F5E9D72F5}" type="slidenum">
              <a:rPr lang="en-US" smtClean="0"/>
              <a:pPr/>
              <a:t>69</a:t>
            </a:fld>
            <a:endParaRPr lang="en-US" dirty="0"/>
          </a:p>
        </p:txBody>
      </p:sp>
      <p:sp>
        <p:nvSpPr>
          <p:cNvPr id="3" name="Footer Placeholder 2">
            <a:extLst>
              <a:ext uri="{FF2B5EF4-FFF2-40B4-BE49-F238E27FC236}">
                <a16:creationId xmlns:a16="http://schemas.microsoft.com/office/drawing/2014/main" id="{D481E51D-FF97-40FC-A7FA-EDAD0BC666B4}"/>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6A4939BC-7A15-4CF3-8366-0D7E768BF4DD}"/>
              </a:ext>
            </a:extLst>
          </p:cNvPr>
          <p:cNvSpPr>
            <a:spLocks noGrp="1"/>
          </p:cNvSpPr>
          <p:nvPr>
            <p:ph idx="1"/>
          </p:nvPr>
        </p:nvSpPr>
        <p:spPr/>
        <p:txBody>
          <a:bodyPr>
            <a:normAutofit/>
          </a:bodyPr>
          <a:lstStyle/>
          <a:p>
            <a:pPr marL="0" indent="0" algn="just">
              <a:buNone/>
            </a:pPr>
            <a:r>
              <a:rPr lang="en-US" dirty="0"/>
              <a:t>No determination as to responsibility or disciplinary sanction is considered final until the culmination of the appeals process, or expiration of the appeal period.  At that time, the Title IX Coordinator will notify University offices and officials as necessary to implement any Disciplinary Sanctions or Remedies determined in the Grievance Process.  </a:t>
            </a:r>
          </a:p>
        </p:txBody>
      </p:sp>
      <p:sp>
        <p:nvSpPr>
          <p:cNvPr id="5" name="Text Placeholder 4">
            <a:extLst>
              <a:ext uri="{FF2B5EF4-FFF2-40B4-BE49-F238E27FC236}">
                <a16:creationId xmlns:a16="http://schemas.microsoft.com/office/drawing/2014/main" id="{6BE162BE-8712-42EF-8C53-A1206EE6FE11}"/>
              </a:ext>
            </a:extLst>
          </p:cNvPr>
          <p:cNvSpPr>
            <a:spLocks noGrp="1"/>
          </p:cNvSpPr>
          <p:nvPr>
            <p:ph type="body" sz="quarter" idx="14"/>
          </p:nvPr>
        </p:nvSpPr>
        <p:spPr/>
        <p:txBody>
          <a:bodyPr/>
          <a:lstStyle/>
          <a:p>
            <a:r>
              <a:rPr lang="en-US" dirty="0"/>
              <a:t>Op1-02-11 (10.5)</a:t>
            </a:r>
          </a:p>
        </p:txBody>
      </p:sp>
      <p:sp>
        <p:nvSpPr>
          <p:cNvPr id="6" name="Title 5">
            <a:extLst>
              <a:ext uri="{FF2B5EF4-FFF2-40B4-BE49-F238E27FC236}">
                <a16:creationId xmlns:a16="http://schemas.microsoft.com/office/drawing/2014/main" id="{F565AE41-1D27-4034-A33C-465185CC6C13}"/>
              </a:ext>
            </a:extLst>
          </p:cNvPr>
          <p:cNvSpPr>
            <a:spLocks noGrp="1"/>
          </p:cNvSpPr>
          <p:nvPr>
            <p:ph type="title"/>
          </p:nvPr>
        </p:nvSpPr>
        <p:spPr/>
        <p:txBody>
          <a:bodyPr>
            <a:noAutofit/>
          </a:bodyPr>
          <a:lstStyle/>
          <a:p>
            <a:r>
              <a:rPr lang="en-US" sz="3200" dirty="0"/>
              <a:t>Completion of the Grievance Process</a:t>
            </a:r>
          </a:p>
        </p:txBody>
      </p:sp>
    </p:spTree>
    <p:extLst>
      <p:ext uri="{BB962C8B-B14F-4D97-AF65-F5344CB8AC3E}">
        <p14:creationId xmlns:p14="http://schemas.microsoft.com/office/powerpoint/2010/main" val="29243896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E934131-852A-4D59-9AC4-BB8534514198}"/>
              </a:ext>
            </a:extLst>
          </p:cNvPr>
          <p:cNvSpPr>
            <a:spLocks noGrp="1"/>
          </p:cNvSpPr>
          <p:nvPr>
            <p:ph type="sldNum" sz="quarter" idx="12"/>
          </p:nvPr>
        </p:nvSpPr>
        <p:spPr/>
        <p:txBody>
          <a:bodyPr/>
          <a:lstStyle/>
          <a:p>
            <a:fld id="{DCFE8AC6-424E-904F-AE4A-648F5E9D72F5}" type="slidenum">
              <a:rPr lang="en-US" smtClean="0"/>
              <a:pPr/>
              <a:t>7</a:t>
            </a:fld>
            <a:endParaRPr lang="en-US" dirty="0"/>
          </a:p>
        </p:txBody>
      </p:sp>
      <p:sp>
        <p:nvSpPr>
          <p:cNvPr id="3" name="Footer Placeholder 2">
            <a:extLst>
              <a:ext uri="{FF2B5EF4-FFF2-40B4-BE49-F238E27FC236}">
                <a16:creationId xmlns:a16="http://schemas.microsoft.com/office/drawing/2014/main" id="{7AFDCA15-BB3F-431C-A18F-F47CE123CAFB}"/>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992B428-9014-4C74-B6AF-056025C350D5}"/>
              </a:ext>
            </a:extLst>
          </p:cNvPr>
          <p:cNvSpPr>
            <a:spLocks noGrp="1"/>
          </p:cNvSpPr>
          <p:nvPr>
            <p:ph idx="1"/>
          </p:nvPr>
        </p:nvSpPr>
        <p:spPr>
          <a:xfrm>
            <a:off x="2095499" y="2057401"/>
            <a:ext cx="8134756" cy="3759739"/>
          </a:xfrm>
        </p:spPr>
        <p:txBody>
          <a:bodyPr>
            <a:normAutofit/>
          </a:bodyPr>
          <a:lstStyle/>
          <a:p>
            <a:pPr marL="0" indent="0" algn="just">
              <a:buNone/>
            </a:pPr>
            <a:r>
              <a:rPr lang="en-US" sz="1800" dirty="0"/>
              <a:t>An awareness of the definitions used in the Policy is essential.  Certain definitions may become more important based on the allegations found in a Formal Complaint.  </a:t>
            </a:r>
          </a:p>
          <a:p>
            <a:pPr marL="0" indent="0" algn="just">
              <a:buNone/>
            </a:pPr>
            <a:endParaRPr lang="en-US" sz="1800" dirty="0"/>
          </a:p>
          <a:p>
            <a:pPr marL="0" indent="0" algn="just">
              <a:buNone/>
            </a:pPr>
            <a:r>
              <a:rPr lang="en-US" sz="1800" dirty="0"/>
              <a:t>This training will highlight definitions relating to:</a:t>
            </a:r>
          </a:p>
          <a:p>
            <a:pPr marL="685800" indent="-228600" algn="just">
              <a:buFont typeface="Wingdings" panose="05000000000000000000" pitchFamily="2" charset="2"/>
              <a:buChar char="§"/>
            </a:pPr>
            <a:r>
              <a:rPr lang="en-US" sz="1800" dirty="0"/>
              <a:t>Consent</a:t>
            </a:r>
          </a:p>
          <a:p>
            <a:pPr marL="685800" indent="-228600" algn="just">
              <a:buFont typeface="Wingdings" panose="05000000000000000000" pitchFamily="2" charset="2"/>
              <a:buChar char="§"/>
            </a:pPr>
            <a:r>
              <a:rPr lang="en-US" sz="1800" dirty="0"/>
              <a:t>Participants in the Grievance Process</a:t>
            </a:r>
          </a:p>
          <a:p>
            <a:pPr marL="685800" indent="-228600" algn="just">
              <a:buFont typeface="Wingdings" panose="05000000000000000000" pitchFamily="2" charset="2"/>
              <a:buChar char="§"/>
            </a:pPr>
            <a:r>
              <a:rPr lang="en-US" sz="1800" dirty="0"/>
              <a:t>Sexual harassment</a:t>
            </a:r>
          </a:p>
        </p:txBody>
      </p:sp>
      <p:sp>
        <p:nvSpPr>
          <p:cNvPr id="5" name="Text Placeholder 4">
            <a:extLst>
              <a:ext uri="{FF2B5EF4-FFF2-40B4-BE49-F238E27FC236}">
                <a16:creationId xmlns:a16="http://schemas.microsoft.com/office/drawing/2014/main" id="{C47090FB-A526-4373-A107-93940B0F7D28}"/>
              </a:ext>
            </a:extLst>
          </p:cNvPr>
          <p:cNvSpPr>
            <a:spLocks noGrp="1"/>
          </p:cNvSpPr>
          <p:nvPr>
            <p:ph type="body" sz="quarter" idx="14"/>
          </p:nvPr>
        </p:nvSpPr>
        <p:spPr/>
        <p:txBody>
          <a:bodyPr/>
          <a:lstStyle/>
          <a:p>
            <a:r>
              <a:rPr lang="en-US" dirty="0"/>
              <a:t>Op1-02-11 (3.)</a:t>
            </a:r>
          </a:p>
        </p:txBody>
      </p:sp>
      <p:sp>
        <p:nvSpPr>
          <p:cNvPr id="6" name="Title 5">
            <a:extLst>
              <a:ext uri="{FF2B5EF4-FFF2-40B4-BE49-F238E27FC236}">
                <a16:creationId xmlns:a16="http://schemas.microsoft.com/office/drawing/2014/main" id="{CDCFDF63-7A76-4620-BF5A-D75E8B7A503F}"/>
              </a:ext>
            </a:extLst>
          </p:cNvPr>
          <p:cNvSpPr>
            <a:spLocks noGrp="1"/>
          </p:cNvSpPr>
          <p:nvPr>
            <p:ph type="title"/>
          </p:nvPr>
        </p:nvSpPr>
        <p:spPr/>
        <p:txBody>
          <a:bodyPr>
            <a:noAutofit/>
          </a:bodyPr>
          <a:lstStyle/>
          <a:p>
            <a:r>
              <a:rPr lang="en-US" sz="4800" dirty="0"/>
              <a:t>Key Definitions</a:t>
            </a:r>
          </a:p>
        </p:txBody>
      </p:sp>
    </p:spTree>
    <p:extLst>
      <p:ext uri="{BB962C8B-B14F-4D97-AF65-F5344CB8AC3E}">
        <p14:creationId xmlns:p14="http://schemas.microsoft.com/office/powerpoint/2010/main" val="34802205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3D80EF9-C81E-4C13-B604-2801B3989B23}"/>
              </a:ext>
            </a:extLst>
          </p:cNvPr>
          <p:cNvSpPr>
            <a:spLocks noGrp="1"/>
          </p:cNvSpPr>
          <p:nvPr>
            <p:ph type="sldNum" sz="quarter" idx="12"/>
          </p:nvPr>
        </p:nvSpPr>
        <p:spPr/>
        <p:txBody>
          <a:bodyPr/>
          <a:lstStyle/>
          <a:p>
            <a:fld id="{DCFE8AC6-424E-904F-AE4A-648F5E9D72F5}" type="slidenum">
              <a:rPr lang="en-US" smtClean="0"/>
              <a:pPr/>
              <a:t>70</a:t>
            </a:fld>
            <a:endParaRPr lang="en-US" dirty="0"/>
          </a:p>
        </p:txBody>
      </p:sp>
      <p:sp>
        <p:nvSpPr>
          <p:cNvPr id="3" name="Footer Placeholder 2">
            <a:extLst>
              <a:ext uri="{FF2B5EF4-FFF2-40B4-BE49-F238E27FC236}">
                <a16:creationId xmlns:a16="http://schemas.microsoft.com/office/drawing/2014/main" id="{AC99A3B2-69D6-47E7-8C0F-305137B6CCB2}"/>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92AEAA8C-8E35-42ED-879B-B204A2528D3D}"/>
              </a:ext>
            </a:extLst>
          </p:cNvPr>
          <p:cNvSpPr>
            <a:spLocks noGrp="1"/>
          </p:cNvSpPr>
          <p:nvPr>
            <p:ph idx="1"/>
          </p:nvPr>
        </p:nvSpPr>
        <p:spPr/>
        <p:txBody>
          <a:bodyPr/>
          <a:lstStyle/>
          <a:p>
            <a:r>
              <a:rPr lang="en-US" dirty="0"/>
              <a:t>Serving impartially</a:t>
            </a:r>
          </a:p>
          <a:p>
            <a:r>
              <a:rPr lang="en-US" dirty="0"/>
              <a:t>Avoiding prejudgment of the facts</a:t>
            </a:r>
          </a:p>
          <a:p>
            <a:r>
              <a:rPr lang="en-US" dirty="0"/>
              <a:t>Conflicts of interest and bias</a:t>
            </a:r>
          </a:p>
        </p:txBody>
      </p:sp>
      <p:sp>
        <p:nvSpPr>
          <p:cNvPr id="5" name="Text Placeholder 4">
            <a:extLst>
              <a:ext uri="{FF2B5EF4-FFF2-40B4-BE49-F238E27FC236}">
                <a16:creationId xmlns:a16="http://schemas.microsoft.com/office/drawing/2014/main" id="{D17CC528-9289-495C-85A6-6B90B3B5AF44}"/>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951A1499-194E-4DB3-90C6-21C97BC0CE10}"/>
              </a:ext>
            </a:extLst>
          </p:cNvPr>
          <p:cNvSpPr>
            <a:spLocks noGrp="1"/>
          </p:cNvSpPr>
          <p:nvPr>
            <p:ph type="title"/>
          </p:nvPr>
        </p:nvSpPr>
        <p:spPr/>
        <p:txBody>
          <a:bodyPr/>
          <a:lstStyle/>
          <a:p>
            <a:r>
              <a:rPr lang="en-US" dirty="0"/>
              <a:t>Part 4</a:t>
            </a:r>
          </a:p>
        </p:txBody>
      </p:sp>
    </p:spTree>
    <p:extLst>
      <p:ext uri="{BB962C8B-B14F-4D97-AF65-F5344CB8AC3E}">
        <p14:creationId xmlns:p14="http://schemas.microsoft.com/office/powerpoint/2010/main" val="106436422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35680D7-9936-4D5B-BE62-33B653970088}"/>
              </a:ext>
            </a:extLst>
          </p:cNvPr>
          <p:cNvSpPr>
            <a:spLocks noGrp="1"/>
          </p:cNvSpPr>
          <p:nvPr>
            <p:ph type="sldNum" sz="quarter" idx="12"/>
          </p:nvPr>
        </p:nvSpPr>
        <p:spPr/>
        <p:txBody>
          <a:bodyPr/>
          <a:lstStyle/>
          <a:p>
            <a:fld id="{DCFE8AC6-424E-904F-AE4A-648F5E9D72F5}" type="slidenum">
              <a:rPr lang="en-US" smtClean="0"/>
              <a:pPr/>
              <a:t>71</a:t>
            </a:fld>
            <a:endParaRPr lang="en-US" dirty="0"/>
          </a:p>
        </p:txBody>
      </p:sp>
      <p:sp>
        <p:nvSpPr>
          <p:cNvPr id="3" name="Footer Placeholder 2">
            <a:extLst>
              <a:ext uri="{FF2B5EF4-FFF2-40B4-BE49-F238E27FC236}">
                <a16:creationId xmlns:a16="http://schemas.microsoft.com/office/drawing/2014/main" id="{E226CA0F-8BDF-478A-B9E9-9F40228955E2}"/>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70B361DB-58CC-4C30-8D92-9BB7F7AD670A}"/>
              </a:ext>
            </a:extLst>
          </p:cNvPr>
          <p:cNvSpPr>
            <a:spLocks noGrp="1"/>
          </p:cNvSpPr>
          <p:nvPr>
            <p:ph idx="1"/>
          </p:nvPr>
        </p:nvSpPr>
        <p:spPr/>
        <p:txBody>
          <a:bodyPr>
            <a:normAutofit/>
          </a:bodyPr>
          <a:lstStyle/>
          <a:p>
            <a:pPr algn="just"/>
            <a:r>
              <a:rPr lang="en-US" dirty="0"/>
              <a:t>Do not rely on sex stereotypes when approaching allegations, witnesses, complainants, respondents, or Formal Complaints.</a:t>
            </a:r>
          </a:p>
          <a:p>
            <a:pPr algn="just"/>
            <a:r>
              <a:rPr lang="en-US" dirty="0"/>
              <a:t>Investigations and adjudications under the Grievance Procedures must be impartial.  </a:t>
            </a:r>
          </a:p>
          <a:p>
            <a:pPr lvl="1" algn="just"/>
            <a:r>
              <a:rPr lang="en-US" dirty="0"/>
              <a:t>Act objectively throughout your role in the process</a:t>
            </a:r>
          </a:p>
          <a:p>
            <a:pPr lvl="1" algn="just"/>
            <a:r>
              <a:rPr lang="en-US" dirty="0"/>
              <a:t>Avoid generalizing individuals based on prior prejudices involving sex, sex stereotypes, or status in the process</a:t>
            </a:r>
          </a:p>
        </p:txBody>
      </p:sp>
      <p:sp>
        <p:nvSpPr>
          <p:cNvPr id="5" name="Text Placeholder 4">
            <a:extLst>
              <a:ext uri="{FF2B5EF4-FFF2-40B4-BE49-F238E27FC236}">
                <a16:creationId xmlns:a16="http://schemas.microsoft.com/office/drawing/2014/main" id="{A41508E2-6195-4391-80D2-702D4B1FBE14}"/>
              </a:ext>
            </a:extLst>
          </p:cNvPr>
          <p:cNvSpPr>
            <a:spLocks noGrp="1"/>
          </p:cNvSpPr>
          <p:nvPr>
            <p:ph type="body" sz="quarter" idx="14"/>
          </p:nvPr>
        </p:nvSpPr>
        <p:spPr/>
        <p:txBody>
          <a:bodyPr/>
          <a:lstStyle/>
          <a:p>
            <a:r>
              <a:rPr lang="en-US" dirty="0"/>
              <a:t>Final Rule 106.45(b)(1)(iii)</a:t>
            </a:r>
          </a:p>
        </p:txBody>
      </p:sp>
      <p:sp>
        <p:nvSpPr>
          <p:cNvPr id="6" name="Title 5">
            <a:extLst>
              <a:ext uri="{FF2B5EF4-FFF2-40B4-BE49-F238E27FC236}">
                <a16:creationId xmlns:a16="http://schemas.microsoft.com/office/drawing/2014/main" id="{32BDBF00-4232-4BAF-9743-5B2C5B931267}"/>
              </a:ext>
            </a:extLst>
          </p:cNvPr>
          <p:cNvSpPr>
            <a:spLocks noGrp="1"/>
          </p:cNvSpPr>
          <p:nvPr>
            <p:ph type="title"/>
          </p:nvPr>
        </p:nvSpPr>
        <p:spPr/>
        <p:txBody>
          <a:bodyPr/>
          <a:lstStyle/>
          <a:p>
            <a:r>
              <a:rPr lang="en-US" dirty="0"/>
              <a:t>Serving Impartially</a:t>
            </a:r>
          </a:p>
        </p:txBody>
      </p:sp>
    </p:spTree>
    <p:extLst>
      <p:ext uri="{BB962C8B-B14F-4D97-AF65-F5344CB8AC3E}">
        <p14:creationId xmlns:p14="http://schemas.microsoft.com/office/powerpoint/2010/main" val="158751660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DCE778C-0AF0-437A-9011-A2FF0441FCB5}"/>
              </a:ext>
            </a:extLst>
          </p:cNvPr>
          <p:cNvSpPr>
            <a:spLocks noGrp="1"/>
          </p:cNvSpPr>
          <p:nvPr>
            <p:ph type="sldNum" sz="quarter" idx="12"/>
          </p:nvPr>
        </p:nvSpPr>
        <p:spPr/>
        <p:txBody>
          <a:bodyPr/>
          <a:lstStyle/>
          <a:p>
            <a:fld id="{DCFE8AC6-424E-904F-AE4A-648F5E9D72F5}" type="slidenum">
              <a:rPr lang="en-US" smtClean="0"/>
              <a:pPr/>
              <a:t>72</a:t>
            </a:fld>
            <a:endParaRPr lang="en-US" dirty="0"/>
          </a:p>
        </p:txBody>
      </p:sp>
      <p:sp>
        <p:nvSpPr>
          <p:cNvPr id="3" name="Footer Placeholder 2">
            <a:extLst>
              <a:ext uri="{FF2B5EF4-FFF2-40B4-BE49-F238E27FC236}">
                <a16:creationId xmlns:a16="http://schemas.microsoft.com/office/drawing/2014/main" id="{FD8CEA7A-29A5-446E-84F1-A72161DA54D8}"/>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977647D-48D8-45A7-AF32-77D0BED8F32A}"/>
              </a:ext>
            </a:extLst>
          </p:cNvPr>
          <p:cNvSpPr>
            <a:spLocks noGrp="1"/>
          </p:cNvSpPr>
          <p:nvPr>
            <p:ph idx="1"/>
          </p:nvPr>
        </p:nvSpPr>
        <p:spPr/>
        <p:txBody>
          <a:bodyPr>
            <a:normAutofit lnSpcReduction="10000"/>
          </a:bodyPr>
          <a:lstStyle/>
          <a:p>
            <a:pPr marL="0" indent="0" algn="just">
              <a:buNone/>
            </a:pPr>
            <a:r>
              <a:rPr lang="en-US" dirty="0"/>
              <a:t>The Department of Education has defined bias as occurring in the following situations:</a:t>
            </a:r>
          </a:p>
          <a:p>
            <a:pPr algn="just"/>
            <a:r>
              <a:rPr lang="en-US" dirty="0"/>
              <a:t>Treating a party differently on the basis of the party’s sex or stereotypes about how men or women behave with respect to sexual violence.</a:t>
            </a:r>
          </a:p>
          <a:p>
            <a:pPr algn="just"/>
            <a:r>
              <a:rPr lang="en-US" dirty="0"/>
              <a:t>Ignoring, blaming, or punishing a student due to stereotype about the student.</a:t>
            </a:r>
          </a:p>
          <a:p>
            <a:endParaRPr lang="en-US" dirty="0"/>
          </a:p>
        </p:txBody>
      </p:sp>
      <p:sp>
        <p:nvSpPr>
          <p:cNvPr id="5" name="Text Placeholder 4">
            <a:extLst>
              <a:ext uri="{FF2B5EF4-FFF2-40B4-BE49-F238E27FC236}">
                <a16:creationId xmlns:a16="http://schemas.microsoft.com/office/drawing/2014/main" id="{5E8E8DEC-3A71-40F3-A231-99953ED55B18}"/>
              </a:ext>
            </a:extLst>
          </p:cNvPr>
          <p:cNvSpPr>
            <a:spLocks noGrp="1"/>
          </p:cNvSpPr>
          <p:nvPr>
            <p:ph type="body" sz="quarter" idx="14"/>
          </p:nvPr>
        </p:nvSpPr>
        <p:spPr/>
        <p:txBody>
          <a:bodyPr/>
          <a:lstStyle/>
          <a:p>
            <a:r>
              <a:rPr lang="en-US" dirty="0"/>
              <a:t>85 FR 30238-40</a:t>
            </a:r>
          </a:p>
        </p:txBody>
      </p:sp>
      <p:sp>
        <p:nvSpPr>
          <p:cNvPr id="6" name="Title 5">
            <a:extLst>
              <a:ext uri="{FF2B5EF4-FFF2-40B4-BE49-F238E27FC236}">
                <a16:creationId xmlns:a16="http://schemas.microsoft.com/office/drawing/2014/main" id="{8C5D267D-9B05-4DB4-8288-2155ADB26632}"/>
              </a:ext>
            </a:extLst>
          </p:cNvPr>
          <p:cNvSpPr>
            <a:spLocks noGrp="1"/>
          </p:cNvSpPr>
          <p:nvPr>
            <p:ph type="title"/>
          </p:nvPr>
        </p:nvSpPr>
        <p:spPr/>
        <p:txBody>
          <a:bodyPr/>
          <a:lstStyle/>
          <a:p>
            <a:r>
              <a:rPr lang="en-US" dirty="0"/>
              <a:t>Bias – What is Bias?</a:t>
            </a:r>
          </a:p>
        </p:txBody>
      </p:sp>
    </p:spTree>
    <p:extLst>
      <p:ext uri="{BB962C8B-B14F-4D97-AF65-F5344CB8AC3E}">
        <p14:creationId xmlns:p14="http://schemas.microsoft.com/office/powerpoint/2010/main" val="26624746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DCE778C-0AF0-437A-9011-A2FF0441FCB5}"/>
              </a:ext>
            </a:extLst>
          </p:cNvPr>
          <p:cNvSpPr>
            <a:spLocks noGrp="1"/>
          </p:cNvSpPr>
          <p:nvPr>
            <p:ph type="sldNum" sz="quarter" idx="12"/>
          </p:nvPr>
        </p:nvSpPr>
        <p:spPr/>
        <p:txBody>
          <a:bodyPr/>
          <a:lstStyle/>
          <a:p>
            <a:fld id="{DCFE8AC6-424E-904F-AE4A-648F5E9D72F5}" type="slidenum">
              <a:rPr lang="en-US" smtClean="0"/>
              <a:pPr/>
              <a:t>73</a:t>
            </a:fld>
            <a:endParaRPr lang="en-US" dirty="0"/>
          </a:p>
        </p:txBody>
      </p:sp>
      <p:sp>
        <p:nvSpPr>
          <p:cNvPr id="3" name="Footer Placeholder 2">
            <a:extLst>
              <a:ext uri="{FF2B5EF4-FFF2-40B4-BE49-F238E27FC236}">
                <a16:creationId xmlns:a16="http://schemas.microsoft.com/office/drawing/2014/main" id="{FD8CEA7A-29A5-446E-84F1-A72161DA54D8}"/>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977647D-48D8-45A7-AF32-77D0BED8F32A}"/>
              </a:ext>
            </a:extLst>
          </p:cNvPr>
          <p:cNvSpPr>
            <a:spLocks noGrp="1"/>
          </p:cNvSpPr>
          <p:nvPr>
            <p:ph idx="1"/>
          </p:nvPr>
        </p:nvSpPr>
        <p:spPr/>
        <p:txBody>
          <a:bodyPr>
            <a:normAutofit/>
          </a:bodyPr>
          <a:lstStyle/>
          <a:p>
            <a:pPr marL="0" indent="0" algn="just">
              <a:buNone/>
            </a:pPr>
            <a:r>
              <a:rPr lang="en-US" dirty="0"/>
              <a:t>Impermissible bias is fundamentally about making a decision based on the characteristics of the parties, instead of the available facts.  </a:t>
            </a:r>
          </a:p>
          <a:p>
            <a:endParaRPr lang="en-US" dirty="0"/>
          </a:p>
        </p:txBody>
      </p:sp>
      <p:sp>
        <p:nvSpPr>
          <p:cNvPr id="5" name="Text Placeholder 4">
            <a:extLst>
              <a:ext uri="{FF2B5EF4-FFF2-40B4-BE49-F238E27FC236}">
                <a16:creationId xmlns:a16="http://schemas.microsoft.com/office/drawing/2014/main" id="{5E8E8DEC-3A71-40F3-A231-99953ED55B18}"/>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8C5D267D-9B05-4DB4-8288-2155ADB26632}"/>
              </a:ext>
            </a:extLst>
          </p:cNvPr>
          <p:cNvSpPr>
            <a:spLocks noGrp="1"/>
          </p:cNvSpPr>
          <p:nvPr>
            <p:ph type="title"/>
          </p:nvPr>
        </p:nvSpPr>
        <p:spPr/>
        <p:txBody>
          <a:bodyPr/>
          <a:lstStyle/>
          <a:p>
            <a:r>
              <a:rPr lang="en-US" dirty="0"/>
              <a:t>Bias – What is Bias?</a:t>
            </a:r>
          </a:p>
        </p:txBody>
      </p:sp>
    </p:spTree>
    <p:extLst>
      <p:ext uri="{BB962C8B-B14F-4D97-AF65-F5344CB8AC3E}">
        <p14:creationId xmlns:p14="http://schemas.microsoft.com/office/powerpoint/2010/main" val="1043686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DCE778C-0AF0-437A-9011-A2FF0441FCB5}"/>
              </a:ext>
            </a:extLst>
          </p:cNvPr>
          <p:cNvSpPr>
            <a:spLocks noGrp="1"/>
          </p:cNvSpPr>
          <p:nvPr>
            <p:ph type="sldNum" sz="quarter" idx="12"/>
          </p:nvPr>
        </p:nvSpPr>
        <p:spPr/>
        <p:txBody>
          <a:bodyPr/>
          <a:lstStyle/>
          <a:p>
            <a:fld id="{DCFE8AC6-424E-904F-AE4A-648F5E9D72F5}" type="slidenum">
              <a:rPr lang="en-US" smtClean="0"/>
              <a:pPr/>
              <a:t>74</a:t>
            </a:fld>
            <a:endParaRPr lang="en-US" dirty="0"/>
          </a:p>
        </p:txBody>
      </p:sp>
      <p:sp>
        <p:nvSpPr>
          <p:cNvPr id="3" name="Footer Placeholder 2">
            <a:extLst>
              <a:ext uri="{FF2B5EF4-FFF2-40B4-BE49-F238E27FC236}">
                <a16:creationId xmlns:a16="http://schemas.microsoft.com/office/drawing/2014/main" id="{FD8CEA7A-29A5-446E-84F1-A72161DA54D8}"/>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977647D-48D8-45A7-AF32-77D0BED8F32A}"/>
              </a:ext>
            </a:extLst>
          </p:cNvPr>
          <p:cNvSpPr>
            <a:spLocks noGrp="1"/>
          </p:cNvSpPr>
          <p:nvPr>
            <p:ph idx="1"/>
          </p:nvPr>
        </p:nvSpPr>
        <p:spPr/>
        <p:txBody>
          <a:bodyPr>
            <a:normAutofit/>
          </a:bodyPr>
          <a:lstStyle/>
          <a:p>
            <a:pPr marL="0" indent="0" algn="just">
              <a:buNone/>
            </a:pPr>
            <a:r>
              <a:rPr lang="en-US" dirty="0"/>
              <a:t>The Department of Education has indicated three areas that are NOT defined as bias:</a:t>
            </a:r>
          </a:p>
          <a:p>
            <a:pPr marL="514350" indent="-514350" algn="just">
              <a:buAutoNum type="arabicPeriod"/>
            </a:pPr>
            <a:r>
              <a:rPr lang="en-US" dirty="0"/>
              <a:t>Outcomes of the Grievance Process</a:t>
            </a:r>
          </a:p>
          <a:p>
            <a:pPr marL="514350" indent="-514350" algn="just">
              <a:buAutoNum type="arabicPeriod"/>
            </a:pPr>
            <a:r>
              <a:rPr lang="en-US" dirty="0"/>
              <a:t>Title IX Coordinator Signs Formal Complaint</a:t>
            </a:r>
          </a:p>
          <a:p>
            <a:pPr marL="514350" indent="-514350" algn="just">
              <a:buAutoNum type="arabicPeriod"/>
            </a:pPr>
            <a:r>
              <a:rPr lang="en-US" dirty="0"/>
              <a:t>Professional Experience or Affiliation</a:t>
            </a:r>
          </a:p>
          <a:p>
            <a:endParaRPr lang="en-US" dirty="0"/>
          </a:p>
        </p:txBody>
      </p:sp>
      <p:sp>
        <p:nvSpPr>
          <p:cNvPr id="5" name="Text Placeholder 4">
            <a:extLst>
              <a:ext uri="{FF2B5EF4-FFF2-40B4-BE49-F238E27FC236}">
                <a16:creationId xmlns:a16="http://schemas.microsoft.com/office/drawing/2014/main" id="{5E8E8DEC-3A71-40F3-A231-99953ED55B18}"/>
              </a:ext>
            </a:extLst>
          </p:cNvPr>
          <p:cNvSpPr>
            <a:spLocks noGrp="1"/>
          </p:cNvSpPr>
          <p:nvPr>
            <p:ph type="body" sz="quarter" idx="14"/>
          </p:nvPr>
        </p:nvSpPr>
        <p:spPr/>
        <p:txBody>
          <a:bodyPr/>
          <a:lstStyle/>
          <a:p>
            <a:r>
              <a:rPr lang="en-US" dirty="0"/>
              <a:t>85 FR 30252, 85 FR 30372, and 85 FR 30252</a:t>
            </a:r>
          </a:p>
        </p:txBody>
      </p:sp>
      <p:sp>
        <p:nvSpPr>
          <p:cNvPr id="6" name="Title 5">
            <a:extLst>
              <a:ext uri="{FF2B5EF4-FFF2-40B4-BE49-F238E27FC236}">
                <a16:creationId xmlns:a16="http://schemas.microsoft.com/office/drawing/2014/main" id="{8C5D267D-9B05-4DB4-8288-2155ADB26632}"/>
              </a:ext>
            </a:extLst>
          </p:cNvPr>
          <p:cNvSpPr>
            <a:spLocks noGrp="1"/>
          </p:cNvSpPr>
          <p:nvPr>
            <p:ph type="title"/>
          </p:nvPr>
        </p:nvSpPr>
        <p:spPr/>
        <p:txBody>
          <a:bodyPr/>
          <a:lstStyle/>
          <a:p>
            <a:r>
              <a:rPr lang="en-US" dirty="0"/>
              <a:t>Bias – What is not Bias?</a:t>
            </a:r>
          </a:p>
        </p:txBody>
      </p:sp>
    </p:spTree>
    <p:extLst>
      <p:ext uri="{BB962C8B-B14F-4D97-AF65-F5344CB8AC3E}">
        <p14:creationId xmlns:p14="http://schemas.microsoft.com/office/powerpoint/2010/main" val="14527873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46004B4-CEAF-4B57-9496-54FF250A0629}"/>
              </a:ext>
            </a:extLst>
          </p:cNvPr>
          <p:cNvSpPr>
            <a:spLocks noGrp="1"/>
          </p:cNvSpPr>
          <p:nvPr>
            <p:ph type="sldNum" sz="quarter" idx="12"/>
          </p:nvPr>
        </p:nvSpPr>
        <p:spPr/>
        <p:txBody>
          <a:bodyPr/>
          <a:lstStyle/>
          <a:p>
            <a:fld id="{DCFE8AC6-424E-904F-AE4A-648F5E9D72F5}" type="slidenum">
              <a:rPr lang="en-US" smtClean="0"/>
              <a:pPr/>
              <a:t>75</a:t>
            </a:fld>
            <a:endParaRPr lang="en-US" dirty="0"/>
          </a:p>
        </p:txBody>
      </p:sp>
      <p:sp>
        <p:nvSpPr>
          <p:cNvPr id="3" name="Footer Placeholder 2">
            <a:extLst>
              <a:ext uri="{FF2B5EF4-FFF2-40B4-BE49-F238E27FC236}">
                <a16:creationId xmlns:a16="http://schemas.microsoft.com/office/drawing/2014/main" id="{EFA77CC6-D16F-43BA-B44F-02B20E9BED41}"/>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F49DAB3-6736-440C-B6A5-9FD331C243D0}"/>
              </a:ext>
            </a:extLst>
          </p:cNvPr>
          <p:cNvSpPr>
            <a:spLocks noGrp="1"/>
          </p:cNvSpPr>
          <p:nvPr>
            <p:ph idx="1"/>
          </p:nvPr>
        </p:nvSpPr>
        <p:spPr/>
        <p:txBody>
          <a:bodyPr/>
          <a:lstStyle/>
          <a:p>
            <a:pPr marL="0" indent="0" algn="just">
              <a:buNone/>
            </a:pPr>
            <a:r>
              <a:rPr lang="en-US" dirty="0"/>
              <a:t>Title IX Investigators should refrain from making credibility determinations in Investigative Reports.  </a:t>
            </a:r>
          </a:p>
          <a:p>
            <a:pPr algn="just"/>
            <a:r>
              <a:rPr lang="en-US" dirty="0"/>
              <a:t>Purpose of the investigative report is to summarize relevant evidence.</a:t>
            </a:r>
          </a:p>
          <a:p>
            <a:pPr algn="just"/>
            <a:r>
              <a:rPr lang="en-US" dirty="0"/>
              <a:t>Decision Makers make credibility determinations</a:t>
            </a:r>
          </a:p>
        </p:txBody>
      </p:sp>
      <p:sp>
        <p:nvSpPr>
          <p:cNvPr id="5" name="Text Placeholder 4">
            <a:extLst>
              <a:ext uri="{FF2B5EF4-FFF2-40B4-BE49-F238E27FC236}">
                <a16:creationId xmlns:a16="http://schemas.microsoft.com/office/drawing/2014/main" id="{569E2D98-B584-4A5A-9D81-847F51B2E4CD}"/>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6017EC2A-AD81-4409-9475-51F7F063B4A0}"/>
              </a:ext>
            </a:extLst>
          </p:cNvPr>
          <p:cNvSpPr>
            <a:spLocks noGrp="1"/>
          </p:cNvSpPr>
          <p:nvPr>
            <p:ph type="title"/>
          </p:nvPr>
        </p:nvSpPr>
        <p:spPr/>
        <p:txBody>
          <a:bodyPr>
            <a:normAutofit/>
          </a:bodyPr>
          <a:lstStyle/>
          <a:p>
            <a:r>
              <a:rPr lang="en-US" dirty="0"/>
              <a:t>Bias in Investigative Reports</a:t>
            </a:r>
          </a:p>
        </p:txBody>
      </p:sp>
    </p:spTree>
    <p:extLst>
      <p:ext uri="{BB962C8B-B14F-4D97-AF65-F5344CB8AC3E}">
        <p14:creationId xmlns:p14="http://schemas.microsoft.com/office/powerpoint/2010/main" val="26755899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8770528-C324-44F0-B3D3-FBA7B39F241B}"/>
              </a:ext>
            </a:extLst>
          </p:cNvPr>
          <p:cNvSpPr>
            <a:spLocks noGrp="1"/>
          </p:cNvSpPr>
          <p:nvPr>
            <p:ph type="sldNum" sz="quarter" idx="12"/>
          </p:nvPr>
        </p:nvSpPr>
        <p:spPr/>
        <p:txBody>
          <a:bodyPr/>
          <a:lstStyle/>
          <a:p>
            <a:fld id="{DCFE8AC6-424E-904F-AE4A-648F5E9D72F5}" type="slidenum">
              <a:rPr lang="en-US" smtClean="0"/>
              <a:pPr/>
              <a:t>76</a:t>
            </a:fld>
            <a:endParaRPr lang="en-US" dirty="0"/>
          </a:p>
        </p:txBody>
      </p:sp>
      <p:sp>
        <p:nvSpPr>
          <p:cNvPr id="3" name="Footer Placeholder 2">
            <a:extLst>
              <a:ext uri="{FF2B5EF4-FFF2-40B4-BE49-F238E27FC236}">
                <a16:creationId xmlns:a16="http://schemas.microsoft.com/office/drawing/2014/main" id="{B658CAF3-0D86-4582-AF62-F9953909501F}"/>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0AE1A9F5-C2F4-4F2A-A080-31BD49B50785}"/>
              </a:ext>
            </a:extLst>
          </p:cNvPr>
          <p:cNvSpPr>
            <a:spLocks noGrp="1"/>
          </p:cNvSpPr>
          <p:nvPr>
            <p:ph idx="1"/>
          </p:nvPr>
        </p:nvSpPr>
        <p:spPr/>
        <p:txBody>
          <a:bodyPr>
            <a:normAutofit/>
          </a:bodyPr>
          <a:lstStyle/>
          <a:p>
            <a:pPr marL="0" indent="0" algn="just">
              <a:buNone/>
            </a:pPr>
            <a:r>
              <a:rPr lang="en-US" dirty="0"/>
              <a:t>Individuals serving as Title IX Coordinator, Title IX Investigator and Decision Makers must not have a conflict of interest or bias:</a:t>
            </a:r>
          </a:p>
          <a:p>
            <a:pPr algn="just"/>
            <a:r>
              <a:rPr lang="en-US" dirty="0"/>
              <a:t>For or against complainants or respondents generally; or</a:t>
            </a:r>
          </a:p>
          <a:p>
            <a:pPr algn="just"/>
            <a:r>
              <a:rPr lang="en-US" dirty="0"/>
              <a:t>For or against an individual Complainant or Respondent.  </a:t>
            </a:r>
          </a:p>
        </p:txBody>
      </p:sp>
      <p:sp>
        <p:nvSpPr>
          <p:cNvPr id="5" name="Text Placeholder 4">
            <a:extLst>
              <a:ext uri="{FF2B5EF4-FFF2-40B4-BE49-F238E27FC236}">
                <a16:creationId xmlns:a16="http://schemas.microsoft.com/office/drawing/2014/main" id="{E29534E4-4455-46F5-A0FF-085D00EB6A30}"/>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FD252C44-CC75-41E1-847C-A1EFAAF5C6A2}"/>
              </a:ext>
            </a:extLst>
          </p:cNvPr>
          <p:cNvSpPr>
            <a:spLocks noGrp="1"/>
          </p:cNvSpPr>
          <p:nvPr>
            <p:ph type="title"/>
          </p:nvPr>
        </p:nvSpPr>
        <p:spPr/>
        <p:txBody>
          <a:bodyPr/>
          <a:lstStyle/>
          <a:p>
            <a:r>
              <a:rPr lang="en-US" dirty="0"/>
              <a:t>Conflict of Interest</a:t>
            </a:r>
          </a:p>
        </p:txBody>
      </p:sp>
    </p:spTree>
    <p:extLst>
      <p:ext uri="{BB962C8B-B14F-4D97-AF65-F5344CB8AC3E}">
        <p14:creationId xmlns:p14="http://schemas.microsoft.com/office/powerpoint/2010/main" val="20472551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6957062-F39E-44C8-9AAE-B4792D4A3EEE}"/>
              </a:ext>
            </a:extLst>
          </p:cNvPr>
          <p:cNvSpPr>
            <a:spLocks noGrp="1"/>
          </p:cNvSpPr>
          <p:nvPr>
            <p:ph type="sldNum" sz="quarter" idx="12"/>
          </p:nvPr>
        </p:nvSpPr>
        <p:spPr/>
        <p:txBody>
          <a:bodyPr/>
          <a:lstStyle/>
          <a:p>
            <a:fld id="{DCFE8AC6-424E-904F-AE4A-648F5E9D72F5}" type="slidenum">
              <a:rPr lang="en-US" smtClean="0"/>
              <a:pPr/>
              <a:t>77</a:t>
            </a:fld>
            <a:endParaRPr lang="en-US" dirty="0"/>
          </a:p>
        </p:txBody>
      </p:sp>
      <p:sp>
        <p:nvSpPr>
          <p:cNvPr id="3" name="Footer Placeholder 2">
            <a:extLst>
              <a:ext uri="{FF2B5EF4-FFF2-40B4-BE49-F238E27FC236}">
                <a16:creationId xmlns:a16="http://schemas.microsoft.com/office/drawing/2014/main" id="{7BD5D6ED-9AA4-49F6-9008-6CBFB14729DC}"/>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23D1E298-ACD2-4A25-9EA8-CE0EF391BCBF}"/>
              </a:ext>
            </a:extLst>
          </p:cNvPr>
          <p:cNvSpPr>
            <a:spLocks noGrp="1"/>
          </p:cNvSpPr>
          <p:nvPr>
            <p:ph idx="1"/>
          </p:nvPr>
        </p:nvSpPr>
        <p:spPr/>
        <p:txBody>
          <a:bodyPr/>
          <a:lstStyle/>
          <a:p>
            <a:pPr marL="0" indent="0" algn="just">
              <a:buNone/>
            </a:pPr>
            <a:r>
              <a:rPr lang="en-US" dirty="0"/>
              <a:t>The University may fill Title IX personnel positions, including Decision Makers, with its own employees.  </a:t>
            </a:r>
          </a:p>
          <a:p>
            <a:pPr marL="0" indent="0" algn="just">
              <a:buNone/>
            </a:pPr>
            <a:endParaRPr lang="en-US" dirty="0"/>
          </a:p>
          <a:p>
            <a:pPr marL="0" indent="0" algn="just">
              <a:buNone/>
            </a:pPr>
            <a:r>
              <a:rPr lang="en-US" dirty="0"/>
              <a:t>The University may have different individuals from the same office serve separate Title IX roles.  </a:t>
            </a:r>
          </a:p>
        </p:txBody>
      </p:sp>
      <p:sp>
        <p:nvSpPr>
          <p:cNvPr id="5" name="Text Placeholder 4">
            <a:extLst>
              <a:ext uri="{FF2B5EF4-FFF2-40B4-BE49-F238E27FC236}">
                <a16:creationId xmlns:a16="http://schemas.microsoft.com/office/drawing/2014/main" id="{4E111AB6-37E8-4AA4-AC00-388BFCA41133}"/>
              </a:ext>
            </a:extLst>
          </p:cNvPr>
          <p:cNvSpPr>
            <a:spLocks noGrp="1"/>
          </p:cNvSpPr>
          <p:nvPr>
            <p:ph type="body" sz="quarter" idx="14"/>
          </p:nvPr>
        </p:nvSpPr>
        <p:spPr/>
        <p:txBody>
          <a:bodyPr/>
          <a:lstStyle/>
          <a:p>
            <a:r>
              <a:rPr lang="en-US" dirty="0"/>
              <a:t>85 FR 30252-53, 30491-92</a:t>
            </a:r>
          </a:p>
        </p:txBody>
      </p:sp>
      <p:sp>
        <p:nvSpPr>
          <p:cNvPr id="6" name="Title 5">
            <a:extLst>
              <a:ext uri="{FF2B5EF4-FFF2-40B4-BE49-F238E27FC236}">
                <a16:creationId xmlns:a16="http://schemas.microsoft.com/office/drawing/2014/main" id="{AFD8952A-B70B-402F-BDA6-642DB1A0FE7F}"/>
              </a:ext>
            </a:extLst>
          </p:cNvPr>
          <p:cNvSpPr>
            <a:spLocks noGrp="1"/>
          </p:cNvSpPr>
          <p:nvPr>
            <p:ph type="title"/>
          </p:nvPr>
        </p:nvSpPr>
        <p:spPr/>
        <p:txBody>
          <a:bodyPr/>
          <a:lstStyle/>
          <a:p>
            <a:r>
              <a:rPr lang="en-US" dirty="0"/>
              <a:t>NOT a Conflict of Interest</a:t>
            </a:r>
          </a:p>
        </p:txBody>
      </p:sp>
    </p:spTree>
    <p:extLst>
      <p:ext uri="{BB962C8B-B14F-4D97-AF65-F5344CB8AC3E}">
        <p14:creationId xmlns:p14="http://schemas.microsoft.com/office/powerpoint/2010/main" val="37842575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570FB9-001B-4B24-AE98-AD3C7678E52B}"/>
              </a:ext>
            </a:extLst>
          </p:cNvPr>
          <p:cNvSpPr>
            <a:spLocks noGrp="1"/>
          </p:cNvSpPr>
          <p:nvPr>
            <p:ph type="sldNum" sz="quarter" idx="12"/>
          </p:nvPr>
        </p:nvSpPr>
        <p:spPr/>
        <p:txBody>
          <a:bodyPr/>
          <a:lstStyle/>
          <a:p>
            <a:fld id="{DCFE8AC6-424E-904F-AE4A-648F5E9D72F5}" type="slidenum">
              <a:rPr lang="en-US" smtClean="0"/>
              <a:pPr/>
              <a:t>78</a:t>
            </a:fld>
            <a:endParaRPr lang="en-US" dirty="0"/>
          </a:p>
        </p:txBody>
      </p:sp>
      <p:sp>
        <p:nvSpPr>
          <p:cNvPr id="3" name="Footer Placeholder 2">
            <a:extLst>
              <a:ext uri="{FF2B5EF4-FFF2-40B4-BE49-F238E27FC236}">
                <a16:creationId xmlns:a16="http://schemas.microsoft.com/office/drawing/2014/main" id="{69BAB800-F77C-4F46-9FEF-C7438090B24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288AC94-5BAB-45F8-ABC3-20B1B6052CAB}"/>
              </a:ext>
            </a:extLst>
          </p:cNvPr>
          <p:cNvSpPr>
            <a:spLocks noGrp="1"/>
          </p:cNvSpPr>
          <p:nvPr>
            <p:ph idx="1"/>
          </p:nvPr>
        </p:nvSpPr>
        <p:spPr/>
        <p:txBody>
          <a:bodyPr>
            <a:normAutofit/>
          </a:bodyPr>
          <a:lstStyle/>
          <a:p>
            <a:pPr marL="0" indent="0" algn="just">
              <a:buNone/>
            </a:pPr>
            <a:r>
              <a:rPr lang="en-US" dirty="0"/>
              <a:t>Title IX Coordinator, Title IX Investigator and any Decision Makers cannot:</a:t>
            </a:r>
          </a:p>
          <a:p>
            <a:pPr algn="just"/>
            <a:r>
              <a:rPr lang="en-US" dirty="0"/>
              <a:t>Pass judgment on the allegations presented by either party or witnesses; or</a:t>
            </a:r>
          </a:p>
          <a:p>
            <a:pPr algn="just"/>
            <a:r>
              <a:rPr lang="en-US" dirty="0"/>
              <a:t>Jump to any conclusions without a full investigation / review of the relevant facts from all parties involved.  </a:t>
            </a:r>
          </a:p>
        </p:txBody>
      </p:sp>
      <p:sp>
        <p:nvSpPr>
          <p:cNvPr id="5" name="Text Placeholder 4">
            <a:extLst>
              <a:ext uri="{FF2B5EF4-FFF2-40B4-BE49-F238E27FC236}">
                <a16:creationId xmlns:a16="http://schemas.microsoft.com/office/drawing/2014/main" id="{699A3F50-461C-4DD0-99BC-47E7A4ECA96A}"/>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3252E3FB-8ECE-4F82-B335-0F734A0EE2C4}"/>
              </a:ext>
            </a:extLst>
          </p:cNvPr>
          <p:cNvSpPr>
            <a:spLocks noGrp="1"/>
          </p:cNvSpPr>
          <p:nvPr>
            <p:ph type="title"/>
          </p:nvPr>
        </p:nvSpPr>
        <p:spPr/>
        <p:txBody>
          <a:bodyPr>
            <a:normAutofit/>
          </a:bodyPr>
          <a:lstStyle/>
          <a:p>
            <a:r>
              <a:rPr lang="en-US" sz="3100" dirty="0"/>
              <a:t>Avoid Prejudgment of the Facts at Issue</a:t>
            </a:r>
            <a:endParaRPr lang="en-US" dirty="0"/>
          </a:p>
        </p:txBody>
      </p:sp>
    </p:spTree>
    <p:extLst>
      <p:ext uri="{BB962C8B-B14F-4D97-AF65-F5344CB8AC3E}">
        <p14:creationId xmlns:p14="http://schemas.microsoft.com/office/powerpoint/2010/main" val="404372567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570FB9-001B-4B24-AE98-AD3C7678E52B}"/>
              </a:ext>
            </a:extLst>
          </p:cNvPr>
          <p:cNvSpPr>
            <a:spLocks noGrp="1"/>
          </p:cNvSpPr>
          <p:nvPr>
            <p:ph type="sldNum" sz="quarter" idx="12"/>
          </p:nvPr>
        </p:nvSpPr>
        <p:spPr/>
        <p:txBody>
          <a:bodyPr/>
          <a:lstStyle/>
          <a:p>
            <a:fld id="{DCFE8AC6-424E-904F-AE4A-648F5E9D72F5}" type="slidenum">
              <a:rPr lang="en-US" smtClean="0"/>
              <a:pPr/>
              <a:t>79</a:t>
            </a:fld>
            <a:endParaRPr lang="en-US" dirty="0"/>
          </a:p>
        </p:txBody>
      </p:sp>
      <p:sp>
        <p:nvSpPr>
          <p:cNvPr id="3" name="Footer Placeholder 2">
            <a:extLst>
              <a:ext uri="{FF2B5EF4-FFF2-40B4-BE49-F238E27FC236}">
                <a16:creationId xmlns:a16="http://schemas.microsoft.com/office/drawing/2014/main" id="{69BAB800-F77C-4F46-9FEF-C7438090B24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288AC94-5BAB-45F8-ABC3-20B1B6052CAB}"/>
              </a:ext>
            </a:extLst>
          </p:cNvPr>
          <p:cNvSpPr>
            <a:spLocks noGrp="1"/>
          </p:cNvSpPr>
          <p:nvPr>
            <p:ph idx="1"/>
          </p:nvPr>
        </p:nvSpPr>
        <p:spPr/>
        <p:txBody>
          <a:bodyPr>
            <a:normAutofit fontScale="92500" lnSpcReduction="10000"/>
          </a:bodyPr>
          <a:lstStyle/>
          <a:p>
            <a:pPr marL="0" indent="0" algn="just">
              <a:buNone/>
            </a:pPr>
            <a:r>
              <a:rPr lang="en-US" dirty="0"/>
              <a:t>The following is an example of a Title IX Coordinator prejudging the facts at issue:</a:t>
            </a:r>
          </a:p>
          <a:p>
            <a:pPr marL="0" indent="0" algn="just">
              <a:buNone/>
            </a:pPr>
            <a:r>
              <a:rPr lang="en-US" dirty="0"/>
              <a:t>A Complainant reports allegations of sexual harassment to a Title IX Coordinator.  After the Coordinator hears the Complainant’s allegations, the Coordinator presumptively decides the allegations are false and the Complainant is uncredible.  From solely the Complainant’s reports, the Title IX Coordinator also forms a preconceived notion that the Respondent will be credible.  </a:t>
            </a:r>
          </a:p>
        </p:txBody>
      </p:sp>
      <p:sp>
        <p:nvSpPr>
          <p:cNvPr id="5" name="Text Placeholder 4">
            <a:extLst>
              <a:ext uri="{FF2B5EF4-FFF2-40B4-BE49-F238E27FC236}">
                <a16:creationId xmlns:a16="http://schemas.microsoft.com/office/drawing/2014/main" id="{699A3F50-461C-4DD0-99BC-47E7A4ECA96A}"/>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3252E3FB-8ECE-4F82-B335-0F734A0EE2C4}"/>
              </a:ext>
            </a:extLst>
          </p:cNvPr>
          <p:cNvSpPr>
            <a:spLocks noGrp="1"/>
          </p:cNvSpPr>
          <p:nvPr>
            <p:ph type="title"/>
          </p:nvPr>
        </p:nvSpPr>
        <p:spPr/>
        <p:txBody>
          <a:bodyPr>
            <a:normAutofit/>
          </a:bodyPr>
          <a:lstStyle/>
          <a:p>
            <a:r>
              <a:rPr lang="en-US" sz="3100" dirty="0"/>
              <a:t>Avoid Prejudgment of the Facts at Issue</a:t>
            </a:r>
            <a:endParaRPr lang="en-US" dirty="0"/>
          </a:p>
        </p:txBody>
      </p:sp>
    </p:spTree>
    <p:extLst>
      <p:ext uri="{BB962C8B-B14F-4D97-AF65-F5344CB8AC3E}">
        <p14:creationId xmlns:p14="http://schemas.microsoft.com/office/powerpoint/2010/main" val="29717255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E934131-852A-4D59-9AC4-BB8534514198}"/>
              </a:ext>
            </a:extLst>
          </p:cNvPr>
          <p:cNvSpPr>
            <a:spLocks noGrp="1"/>
          </p:cNvSpPr>
          <p:nvPr>
            <p:ph type="sldNum" sz="quarter" idx="12"/>
          </p:nvPr>
        </p:nvSpPr>
        <p:spPr/>
        <p:txBody>
          <a:bodyPr/>
          <a:lstStyle/>
          <a:p>
            <a:fld id="{DCFE8AC6-424E-904F-AE4A-648F5E9D72F5}" type="slidenum">
              <a:rPr lang="en-US" smtClean="0"/>
              <a:pPr/>
              <a:t>8</a:t>
            </a:fld>
            <a:endParaRPr lang="en-US" dirty="0"/>
          </a:p>
        </p:txBody>
      </p:sp>
      <p:sp>
        <p:nvSpPr>
          <p:cNvPr id="3" name="Footer Placeholder 2">
            <a:extLst>
              <a:ext uri="{FF2B5EF4-FFF2-40B4-BE49-F238E27FC236}">
                <a16:creationId xmlns:a16="http://schemas.microsoft.com/office/drawing/2014/main" id="{7AFDCA15-BB3F-431C-A18F-F47CE123CAFB}"/>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992B428-9014-4C74-B6AF-056025C350D5}"/>
              </a:ext>
            </a:extLst>
          </p:cNvPr>
          <p:cNvSpPr>
            <a:spLocks noGrp="1"/>
          </p:cNvSpPr>
          <p:nvPr>
            <p:ph idx="1"/>
          </p:nvPr>
        </p:nvSpPr>
        <p:spPr>
          <a:xfrm>
            <a:off x="2095499" y="2057401"/>
            <a:ext cx="8134756" cy="3759739"/>
          </a:xfrm>
        </p:spPr>
        <p:txBody>
          <a:bodyPr>
            <a:normAutofit fontScale="62500" lnSpcReduction="20000"/>
          </a:bodyPr>
          <a:lstStyle/>
          <a:p>
            <a:pPr marL="0" indent="0" algn="just">
              <a:buNone/>
            </a:pPr>
            <a:r>
              <a:rPr lang="en-US" b="1" dirty="0"/>
              <a:t>Consent</a:t>
            </a:r>
            <a:r>
              <a:rPr lang="en-US" dirty="0"/>
              <a:t> means the agreement or permission expressed through affirmative, voluntary words or actions that are mutually understandable to all parties involved, to engage in a specific act at a specific time.  Consent if given for a specific sexual act at a specific time can be withdrawn at any time.  Consent cannot be coerced or compelled by duress, threat, force or deception.  Consent cannot be given by someone who, for any reason, cannot understand the facts, nature, extent or implications of the sexual situation occurring, including, but not limited, to those who are under the legal age of consent, asleep, unconscious, mentally or physically impaired through the effects of drugs or alcohol, or mentally impaired due to an intellectual or other disability.  Consent cannot be assumed based on silence, the absence of “no” or “stop,” the existence of a prior or current relationship, or prior sexual activity.  </a:t>
            </a:r>
            <a:endParaRPr lang="en-US" b="1" dirty="0"/>
          </a:p>
        </p:txBody>
      </p:sp>
      <p:sp>
        <p:nvSpPr>
          <p:cNvPr id="5" name="Text Placeholder 4">
            <a:extLst>
              <a:ext uri="{FF2B5EF4-FFF2-40B4-BE49-F238E27FC236}">
                <a16:creationId xmlns:a16="http://schemas.microsoft.com/office/drawing/2014/main" id="{C47090FB-A526-4373-A107-93940B0F7D28}"/>
              </a:ext>
            </a:extLst>
          </p:cNvPr>
          <p:cNvSpPr>
            <a:spLocks noGrp="1"/>
          </p:cNvSpPr>
          <p:nvPr>
            <p:ph type="body" sz="quarter" idx="14"/>
          </p:nvPr>
        </p:nvSpPr>
        <p:spPr/>
        <p:txBody>
          <a:bodyPr/>
          <a:lstStyle/>
          <a:p>
            <a:r>
              <a:rPr lang="en-US" dirty="0"/>
              <a:t>Op1-02-11 (3.6)</a:t>
            </a:r>
          </a:p>
        </p:txBody>
      </p:sp>
      <p:sp>
        <p:nvSpPr>
          <p:cNvPr id="6" name="Title 5">
            <a:extLst>
              <a:ext uri="{FF2B5EF4-FFF2-40B4-BE49-F238E27FC236}">
                <a16:creationId xmlns:a16="http://schemas.microsoft.com/office/drawing/2014/main" id="{CDCFDF63-7A76-4620-BF5A-D75E8B7A503F}"/>
              </a:ext>
            </a:extLst>
          </p:cNvPr>
          <p:cNvSpPr>
            <a:spLocks noGrp="1"/>
          </p:cNvSpPr>
          <p:nvPr>
            <p:ph type="title"/>
          </p:nvPr>
        </p:nvSpPr>
        <p:spPr/>
        <p:txBody>
          <a:bodyPr>
            <a:noAutofit/>
          </a:bodyPr>
          <a:lstStyle/>
          <a:p>
            <a:r>
              <a:rPr lang="en-US" sz="4800" dirty="0"/>
              <a:t>Definition of Consent</a:t>
            </a:r>
          </a:p>
        </p:txBody>
      </p:sp>
    </p:spTree>
    <p:extLst>
      <p:ext uri="{BB962C8B-B14F-4D97-AF65-F5344CB8AC3E}">
        <p14:creationId xmlns:p14="http://schemas.microsoft.com/office/powerpoint/2010/main" val="98807981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570FB9-001B-4B24-AE98-AD3C7678E52B}"/>
              </a:ext>
            </a:extLst>
          </p:cNvPr>
          <p:cNvSpPr>
            <a:spLocks noGrp="1"/>
          </p:cNvSpPr>
          <p:nvPr>
            <p:ph type="sldNum" sz="quarter" idx="12"/>
          </p:nvPr>
        </p:nvSpPr>
        <p:spPr/>
        <p:txBody>
          <a:bodyPr/>
          <a:lstStyle/>
          <a:p>
            <a:fld id="{DCFE8AC6-424E-904F-AE4A-648F5E9D72F5}" type="slidenum">
              <a:rPr lang="en-US" smtClean="0"/>
              <a:pPr/>
              <a:t>80</a:t>
            </a:fld>
            <a:endParaRPr lang="en-US" dirty="0"/>
          </a:p>
        </p:txBody>
      </p:sp>
      <p:sp>
        <p:nvSpPr>
          <p:cNvPr id="3" name="Footer Placeholder 2">
            <a:extLst>
              <a:ext uri="{FF2B5EF4-FFF2-40B4-BE49-F238E27FC236}">
                <a16:creationId xmlns:a16="http://schemas.microsoft.com/office/drawing/2014/main" id="{69BAB800-F77C-4F46-9FEF-C7438090B24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288AC94-5BAB-45F8-ABC3-20B1B6052CAB}"/>
              </a:ext>
            </a:extLst>
          </p:cNvPr>
          <p:cNvSpPr>
            <a:spLocks noGrp="1"/>
          </p:cNvSpPr>
          <p:nvPr>
            <p:ph idx="1"/>
          </p:nvPr>
        </p:nvSpPr>
        <p:spPr/>
        <p:txBody>
          <a:bodyPr>
            <a:normAutofit fontScale="92500" lnSpcReduction="10000"/>
          </a:bodyPr>
          <a:lstStyle/>
          <a:p>
            <a:pPr marL="0" indent="0" algn="just">
              <a:buNone/>
            </a:pPr>
            <a:r>
              <a:rPr lang="en-US" dirty="0"/>
              <a:t>It would </a:t>
            </a:r>
            <a:r>
              <a:rPr lang="en-US" u="sng" dirty="0"/>
              <a:t>not</a:t>
            </a:r>
            <a:r>
              <a:rPr lang="en-US" dirty="0"/>
              <a:t> be avoiding prejudgment of the facts at issue if:</a:t>
            </a:r>
          </a:p>
          <a:p>
            <a:pPr marL="0" indent="0" algn="just">
              <a:buNone/>
            </a:pPr>
            <a:r>
              <a:rPr lang="en-US" dirty="0"/>
              <a:t>The Title IX Investigator meets with both parties, and after the initial interviews, the Investigator concludes that the Respondent is believable, and the Complainant is not.  The Investigator relies on a “gut-feeling” about the situation and it reminds him of a prior case where a Respondent was found not-responsible.  Based on this alone, he decides there is no need to conduct further fact-finding or interview any additional witnesses identified by the parties.  </a:t>
            </a:r>
          </a:p>
        </p:txBody>
      </p:sp>
      <p:sp>
        <p:nvSpPr>
          <p:cNvPr id="5" name="Text Placeholder 4">
            <a:extLst>
              <a:ext uri="{FF2B5EF4-FFF2-40B4-BE49-F238E27FC236}">
                <a16:creationId xmlns:a16="http://schemas.microsoft.com/office/drawing/2014/main" id="{699A3F50-461C-4DD0-99BC-47E7A4ECA96A}"/>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3252E3FB-8ECE-4F82-B335-0F734A0EE2C4}"/>
              </a:ext>
            </a:extLst>
          </p:cNvPr>
          <p:cNvSpPr>
            <a:spLocks noGrp="1"/>
          </p:cNvSpPr>
          <p:nvPr>
            <p:ph type="title"/>
          </p:nvPr>
        </p:nvSpPr>
        <p:spPr/>
        <p:txBody>
          <a:bodyPr>
            <a:normAutofit/>
          </a:bodyPr>
          <a:lstStyle/>
          <a:p>
            <a:r>
              <a:rPr lang="en-US" sz="3100" dirty="0"/>
              <a:t>Avoid Prejudgment of the Facts at Issue</a:t>
            </a:r>
            <a:endParaRPr lang="en-US" dirty="0"/>
          </a:p>
        </p:txBody>
      </p:sp>
    </p:spTree>
    <p:extLst>
      <p:ext uri="{BB962C8B-B14F-4D97-AF65-F5344CB8AC3E}">
        <p14:creationId xmlns:p14="http://schemas.microsoft.com/office/powerpoint/2010/main" val="262958678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570FB9-001B-4B24-AE98-AD3C7678E52B}"/>
              </a:ext>
            </a:extLst>
          </p:cNvPr>
          <p:cNvSpPr>
            <a:spLocks noGrp="1"/>
          </p:cNvSpPr>
          <p:nvPr>
            <p:ph type="sldNum" sz="quarter" idx="12"/>
          </p:nvPr>
        </p:nvSpPr>
        <p:spPr/>
        <p:txBody>
          <a:bodyPr/>
          <a:lstStyle/>
          <a:p>
            <a:fld id="{DCFE8AC6-424E-904F-AE4A-648F5E9D72F5}" type="slidenum">
              <a:rPr lang="en-US" smtClean="0"/>
              <a:pPr/>
              <a:t>81</a:t>
            </a:fld>
            <a:endParaRPr lang="en-US" dirty="0"/>
          </a:p>
        </p:txBody>
      </p:sp>
      <p:sp>
        <p:nvSpPr>
          <p:cNvPr id="3" name="Footer Placeholder 2">
            <a:extLst>
              <a:ext uri="{FF2B5EF4-FFF2-40B4-BE49-F238E27FC236}">
                <a16:creationId xmlns:a16="http://schemas.microsoft.com/office/drawing/2014/main" id="{69BAB800-F77C-4F46-9FEF-C7438090B24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288AC94-5BAB-45F8-ABC3-20B1B6052CAB}"/>
              </a:ext>
            </a:extLst>
          </p:cNvPr>
          <p:cNvSpPr>
            <a:spLocks noGrp="1"/>
          </p:cNvSpPr>
          <p:nvPr>
            <p:ph idx="1"/>
          </p:nvPr>
        </p:nvSpPr>
        <p:spPr/>
        <p:txBody>
          <a:bodyPr>
            <a:normAutofit/>
          </a:bodyPr>
          <a:lstStyle/>
          <a:p>
            <a:pPr marL="0" indent="0" algn="just">
              <a:buNone/>
            </a:pPr>
            <a:r>
              <a:rPr lang="en-US" dirty="0"/>
              <a:t>Necessitates a broad prohibition of sex stereotypes</a:t>
            </a:r>
          </a:p>
          <a:p>
            <a:pPr marL="0" indent="0" algn="just">
              <a:buNone/>
            </a:pPr>
            <a:r>
              <a:rPr lang="en-US" dirty="0"/>
              <a:t>Decisions must be based on individualized facts, and not on stereotypical notions of what “men” and “women”, “Complainants” and “Respondents” do or not do.</a:t>
            </a:r>
          </a:p>
        </p:txBody>
      </p:sp>
      <p:sp>
        <p:nvSpPr>
          <p:cNvPr id="5" name="Text Placeholder 4">
            <a:extLst>
              <a:ext uri="{FF2B5EF4-FFF2-40B4-BE49-F238E27FC236}">
                <a16:creationId xmlns:a16="http://schemas.microsoft.com/office/drawing/2014/main" id="{699A3F50-461C-4DD0-99BC-47E7A4ECA96A}"/>
              </a:ext>
            </a:extLst>
          </p:cNvPr>
          <p:cNvSpPr>
            <a:spLocks noGrp="1"/>
          </p:cNvSpPr>
          <p:nvPr>
            <p:ph type="body" sz="quarter" idx="14"/>
          </p:nvPr>
        </p:nvSpPr>
        <p:spPr/>
        <p:txBody>
          <a:bodyPr/>
          <a:lstStyle/>
          <a:p>
            <a:r>
              <a:rPr lang="en-US" dirty="0"/>
              <a:t>85 Fr 30254</a:t>
            </a:r>
          </a:p>
        </p:txBody>
      </p:sp>
      <p:sp>
        <p:nvSpPr>
          <p:cNvPr id="6" name="Title 5">
            <a:extLst>
              <a:ext uri="{FF2B5EF4-FFF2-40B4-BE49-F238E27FC236}">
                <a16:creationId xmlns:a16="http://schemas.microsoft.com/office/drawing/2014/main" id="{3252E3FB-8ECE-4F82-B335-0F734A0EE2C4}"/>
              </a:ext>
            </a:extLst>
          </p:cNvPr>
          <p:cNvSpPr>
            <a:spLocks noGrp="1"/>
          </p:cNvSpPr>
          <p:nvPr>
            <p:ph type="title"/>
          </p:nvPr>
        </p:nvSpPr>
        <p:spPr/>
        <p:txBody>
          <a:bodyPr>
            <a:normAutofit/>
          </a:bodyPr>
          <a:lstStyle/>
          <a:p>
            <a:r>
              <a:rPr lang="en-US" sz="3100" dirty="0"/>
              <a:t>Avoid Prejudgment of the Facts at Issue</a:t>
            </a:r>
            <a:endParaRPr lang="en-US" dirty="0"/>
          </a:p>
        </p:txBody>
      </p:sp>
    </p:spTree>
    <p:extLst>
      <p:ext uri="{BB962C8B-B14F-4D97-AF65-F5344CB8AC3E}">
        <p14:creationId xmlns:p14="http://schemas.microsoft.com/office/powerpoint/2010/main" val="41099855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570FB9-001B-4B24-AE98-AD3C7678E52B}"/>
              </a:ext>
            </a:extLst>
          </p:cNvPr>
          <p:cNvSpPr>
            <a:spLocks noGrp="1"/>
          </p:cNvSpPr>
          <p:nvPr>
            <p:ph type="sldNum" sz="quarter" idx="12"/>
          </p:nvPr>
        </p:nvSpPr>
        <p:spPr/>
        <p:txBody>
          <a:bodyPr/>
          <a:lstStyle/>
          <a:p>
            <a:fld id="{DCFE8AC6-424E-904F-AE4A-648F5E9D72F5}" type="slidenum">
              <a:rPr lang="en-US" smtClean="0"/>
              <a:pPr/>
              <a:t>82</a:t>
            </a:fld>
            <a:endParaRPr lang="en-US" dirty="0"/>
          </a:p>
        </p:txBody>
      </p:sp>
      <p:sp>
        <p:nvSpPr>
          <p:cNvPr id="3" name="Footer Placeholder 2">
            <a:extLst>
              <a:ext uri="{FF2B5EF4-FFF2-40B4-BE49-F238E27FC236}">
                <a16:creationId xmlns:a16="http://schemas.microsoft.com/office/drawing/2014/main" id="{69BAB800-F77C-4F46-9FEF-C7438090B24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288AC94-5BAB-45F8-ABC3-20B1B6052CAB}"/>
              </a:ext>
            </a:extLst>
          </p:cNvPr>
          <p:cNvSpPr>
            <a:spLocks noGrp="1"/>
          </p:cNvSpPr>
          <p:nvPr>
            <p:ph idx="1"/>
          </p:nvPr>
        </p:nvSpPr>
        <p:spPr/>
        <p:txBody>
          <a:bodyPr>
            <a:normAutofit/>
          </a:bodyPr>
          <a:lstStyle/>
          <a:p>
            <a:pPr marL="0" indent="0" algn="just">
              <a:buNone/>
            </a:pPr>
            <a:r>
              <a:rPr lang="en-US" dirty="0"/>
              <a:t>Any and all stereotypes about men and women must be left behind (whether from past Title IX proceedings or personal experiences).</a:t>
            </a:r>
          </a:p>
          <a:p>
            <a:pPr marL="0" indent="0" algn="just">
              <a:buNone/>
            </a:pPr>
            <a:r>
              <a:rPr lang="en-US" dirty="0"/>
              <a:t>Approach each allegations with neutrality at the outset.</a:t>
            </a:r>
          </a:p>
          <a:p>
            <a:pPr marL="0" indent="0" algn="just">
              <a:buNone/>
            </a:pPr>
            <a:r>
              <a:rPr lang="en-US" dirty="0"/>
              <a:t>Treat both parties equally and provide an equal opportunity to present evidence, witnesses, and their versions of events.  </a:t>
            </a:r>
          </a:p>
        </p:txBody>
      </p:sp>
      <p:sp>
        <p:nvSpPr>
          <p:cNvPr id="5" name="Text Placeholder 4">
            <a:extLst>
              <a:ext uri="{FF2B5EF4-FFF2-40B4-BE49-F238E27FC236}">
                <a16:creationId xmlns:a16="http://schemas.microsoft.com/office/drawing/2014/main" id="{699A3F50-461C-4DD0-99BC-47E7A4ECA96A}"/>
              </a:ext>
            </a:extLst>
          </p:cNvPr>
          <p:cNvSpPr>
            <a:spLocks noGrp="1"/>
          </p:cNvSpPr>
          <p:nvPr>
            <p:ph type="body" sz="quarter" idx="14"/>
          </p:nvPr>
        </p:nvSpPr>
        <p:spPr/>
        <p:txBody>
          <a:bodyPr/>
          <a:lstStyle/>
          <a:p>
            <a:r>
              <a:rPr lang="en-US" dirty="0"/>
              <a:t>85 Fr 30254</a:t>
            </a:r>
          </a:p>
        </p:txBody>
      </p:sp>
      <p:sp>
        <p:nvSpPr>
          <p:cNvPr id="6" name="Title 5">
            <a:extLst>
              <a:ext uri="{FF2B5EF4-FFF2-40B4-BE49-F238E27FC236}">
                <a16:creationId xmlns:a16="http://schemas.microsoft.com/office/drawing/2014/main" id="{3252E3FB-8ECE-4F82-B335-0F734A0EE2C4}"/>
              </a:ext>
            </a:extLst>
          </p:cNvPr>
          <p:cNvSpPr>
            <a:spLocks noGrp="1"/>
          </p:cNvSpPr>
          <p:nvPr>
            <p:ph type="title"/>
          </p:nvPr>
        </p:nvSpPr>
        <p:spPr/>
        <p:txBody>
          <a:bodyPr>
            <a:normAutofit fontScale="90000"/>
          </a:bodyPr>
          <a:lstStyle/>
          <a:p>
            <a:r>
              <a:rPr lang="en-US" sz="3100" dirty="0"/>
              <a:t>Best Practices to Avoid Prejudgment of the Facts at Issue</a:t>
            </a:r>
            <a:endParaRPr lang="en-US" dirty="0"/>
          </a:p>
        </p:txBody>
      </p:sp>
    </p:spTree>
    <p:extLst>
      <p:ext uri="{BB962C8B-B14F-4D97-AF65-F5344CB8AC3E}">
        <p14:creationId xmlns:p14="http://schemas.microsoft.com/office/powerpoint/2010/main" val="22003510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A4258E3-3191-4463-BEBD-674F98DE340D}"/>
              </a:ext>
            </a:extLst>
          </p:cNvPr>
          <p:cNvSpPr>
            <a:spLocks noGrp="1"/>
          </p:cNvSpPr>
          <p:nvPr>
            <p:ph type="sldNum" sz="quarter" idx="12"/>
          </p:nvPr>
        </p:nvSpPr>
        <p:spPr/>
        <p:txBody>
          <a:bodyPr/>
          <a:lstStyle/>
          <a:p>
            <a:fld id="{DCFE8AC6-424E-904F-AE4A-648F5E9D72F5}" type="slidenum">
              <a:rPr lang="en-US" smtClean="0"/>
              <a:pPr/>
              <a:t>83</a:t>
            </a:fld>
            <a:endParaRPr lang="en-US" dirty="0"/>
          </a:p>
        </p:txBody>
      </p:sp>
      <p:sp>
        <p:nvSpPr>
          <p:cNvPr id="3" name="Footer Placeholder 2">
            <a:extLst>
              <a:ext uri="{FF2B5EF4-FFF2-40B4-BE49-F238E27FC236}">
                <a16:creationId xmlns:a16="http://schemas.microsoft.com/office/drawing/2014/main" id="{F6C457BD-43A2-4BD2-A213-33516E6F53B6}"/>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2F929A50-67D7-455A-992F-CF1EE6EAEE2D}"/>
              </a:ext>
            </a:extLst>
          </p:cNvPr>
          <p:cNvSpPr>
            <a:spLocks noGrp="1"/>
          </p:cNvSpPr>
          <p:nvPr>
            <p:ph idx="1"/>
          </p:nvPr>
        </p:nvSpPr>
        <p:spPr/>
        <p:txBody>
          <a:bodyPr/>
          <a:lstStyle/>
          <a:p>
            <a:pPr marL="0" indent="0" algn="just">
              <a:buNone/>
            </a:pPr>
            <a:r>
              <a:rPr lang="en-US" dirty="0"/>
              <a:t>Any determination of credibility made by the Decision Maker cannot be based solely on an individual’s status as a:</a:t>
            </a:r>
          </a:p>
          <a:p>
            <a:pPr algn="just"/>
            <a:r>
              <a:rPr lang="en-US" dirty="0"/>
              <a:t>Complainant;</a:t>
            </a:r>
          </a:p>
          <a:p>
            <a:pPr algn="just"/>
            <a:r>
              <a:rPr lang="en-US" dirty="0"/>
              <a:t>Respondent; or</a:t>
            </a:r>
          </a:p>
          <a:p>
            <a:pPr algn="just"/>
            <a:r>
              <a:rPr lang="en-US" dirty="0"/>
              <a:t>Witness</a:t>
            </a:r>
          </a:p>
        </p:txBody>
      </p:sp>
      <p:sp>
        <p:nvSpPr>
          <p:cNvPr id="5" name="Text Placeholder 4">
            <a:extLst>
              <a:ext uri="{FF2B5EF4-FFF2-40B4-BE49-F238E27FC236}">
                <a16:creationId xmlns:a16="http://schemas.microsoft.com/office/drawing/2014/main" id="{BD50D9C1-191C-43BB-B3AC-E995CC466F83}"/>
              </a:ext>
            </a:extLst>
          </p:cNvPr>
          <p:cNvSpPr>
            <a:spLocks noGrp="1"/>
          </p:cNvSpPr>
          <p:nvPr>
            <p:ph type="body" sz="quarter" idx="14"/>
          </p:nvPr>
        </p:nvSpPr>
        <p:spPr/>
        <p:txBody>
          <a:bodyPr/>
          <a:lstStyle/>
          <a:p>
            <a:r>
              <a:rPr lang="en-US" dirty="0"/>
              <a:t>OP1-02-11 (9.3)</a:t>
            </a:r>
          </a:p>
        </p:txBody>
      </p:sp>
      <p:sp>
        <p:nvSpPr>
          <p:cNvPr id="6" name="Title 5">
            <a:extLst>
              <a:ext uri="{FF2B5EF4-FFF2-40B4-BE49-F238E27FC236}">
                <a16:creationId xmlns:a16="http://schemas.microsoft.com/office/drawing/2014/main" id="{E82D8ED3-70FA-4CA4-B87B-A88B346263FF}"/>
              </a:ext>
            </a:extLst>
          </p:cNvPr>
          <p:cNvSpPr>
            <a:spLocks noGrp="1"/>
          </p:cNvSpPr>
          <p:nvPr>
            <p:ph type="title"/>
          </p:nvPr>
        </p:nvSpPr>
        <p:spPr/>
        <p:txBody>
          <a:bodyPr>
            <a:noAutofit/>
          </a:bodyPr>
          <a:lstStyle/>
          <a:p>
            <a:r>
              <a:rPr lang="en-US" sz="2800" dirty="0"/>
              <a:t>Avoiding Bias – Determination of Credibility</a:t>
            </a:r>
          </a:p>
        </p:txBody>
      </p:sp>
    </p:spTree>
    <p:extLst>
      <p:ext uri="{BB962C8B-B14F-4D97-AF65-F5344CB8AC3E}">
        <p14:creationId xmlns:p14="http://schemas.microsoft.com/office/powerpoint/2010/main" val="3038848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E934131-852A-4D59-9AC4-BB8534514198}"/>
              </a:ext>
            </a:extLst>
          </p:cNvPr>
          <p:cNvSpPr>
            <a:spLocks noGrp="1"/>
          </p:cNvSpPr>
          <p:nvPr>
            <p:ph type="sldNum" sz="quarter" idx="12"/>
          </p:nvPr>
        </p:nvSpPr>
        <p:spPr/>
        <p:txBody>
          <a:bodyPr/>
          <a:lstStyle/>
          <a:p>
            <a:fld id="{DCFE8AC6-424E-904F-AE4A-648F5E9D72F5}" type="slidenum">
              <a:rPr lang="en-US" smtClean="0"/>
              <a:pPr/>
              <a:t>9</a:t>
            </a:fld>
            <a:endParaRPr lang="en-US" dirty="0"/>
          </a:p>
        </p:txBody>
      </p:sp>
      <p:sp>
        <p:nvSpPr>
          <p:cNvPr id="3" name="Footer Placeholder 2">
            <a:extLst>
              <a:ext uri="{FF2B5EF4-FFF2-40B4-BE49-F238E27FC236}">
                <a16:creationId xmlns:a16="http://schemas.microsoft.com/office/drawing/2014/main" id="{7AFDCA15-BB3F-431C-A18F-F47CE123CAFB}"/>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992B428-9014-4C74-B6AF-056025C350D5}"/>
              </a:ext>
            </a:extLst>
          </p:cNvPr>
          <p:cNvSpPr>
            <a:spLocks noGrp="1"/>
          </p:cNvSpPr>
          <p:nvPr>
            <p:ph idx="1"/>
          </p:nvPr>
        </p:nvSpPr>
        <p:spPr>
          <a:xfrm>
            <a:off x="2095499" y="2057401"/>
            <a:ext cx="8134756" cy="3759739"/>
          </a:xfrm>
        </p:spPr>
        <p:txBody>
          <a:bodyPr>
            <a:normAutofit fontScale="92500" lnSpcReduction="20000"/>
          </a:bodyPr>
          <a:lstStyle/>
          <a:p>
            <a:pPr marL="0" indent="0" algn="just">
              <a:buNone/>
            </a:pPr>
            <a:r>
              <a:rPr lang="en-US" b="1" dirty="0"/>
              <a:t>Advisor </a:t>
            </a:r>
            <a:r>
              <a:rPr lang="en-US" dirty="0"/>
              <a:t>means any person chosen by a Complainant or Respondent to accompany the Complainant or Respondent during the Grievance Process described in the Policy.  The Advisor may be but is not required to be an attorney.  If the Complainant or Respondent does not select an Advisor, the University will provide an Advisor, who may or may not be a University employee, for the limited purpose of conducting Cross-Examination.  </a:t>
            </a:r>
            <a:endParaRPr lang="en-US" b="1" dirty="0"/>
          </a:p>
        </p:txBody>
      </p:sp>
      <p:sp>
        <p:nvSpPr>
          <p:cNvPr id="5" name="Text Placeholder 4">
            <a:extLst>
              <a:ext uri="{FF2B5EF4-FFF2-40B4-BE49-F238E27FC236}">
                <a16:creationId xmlns:a16="http://schemas.microsoft.com/office/drawing/2014/main" id="{C47090FB-A526-4373-A107-93940B0F7D28}"/>
              </a:ext>
            </a:extLst>
          </p:cNvPr>
          <p:cNvSpPr>
            <a:spLocks noGrp="1"/>
          </p:cNvSpPr>
          <p:nvPr>
            <p:ph type="body" sz="quarter" idx="14"/>
          </p:nvPr>
        </p:nvSpPr>
        <p:spPr/>
        <p:txBody>
          <a:bodyPr/>
          <a:lstStyle/>
          <a:p>
            <a:r>
              <a:rPr lang="en-US" dirty="0"/>
              <a:t>Op1-02-11 (3.6)</a:t>
            </a:r>
          </a:p>
        </p:txBody>
      </p:sp>
      <p:sp>
        <p:nvSpPr>
          <p:cNvPr id="6" name="Title 5">
            <a:extLst>
              <a:ext uri="{FF2B5EF4-FFF2-40B4-BE49-F238E27FC236}">
                <a16:creationId xmlns:a16="http://schemas.microsoft.com/office/drawing/2014/main" id="{CDCFDF63-7A76-4620-BF5A-D75E8B7A503F}"/>
              </a:ext>
            </a:extLst>
          </p:cNvPr>
          <p:cNvSpPr>
            <a:spLocks noGrp="1"/>
          </p:cNvSpPr>
          <p:nvPr>
            <p:ph type="title"/>
          </p:nvPr>
        </p:nvSpPr>
        <p:spPr>
          <a:xfrm>
            <a:off x="2095499" y="685800"/>
            <a:ext cx="8134756" cy="685800"/>
          </a:xfrm>
        </p:spPr>
        <p:txBody>
          <a:bodyPr>
            <a:noAutofit/>
          </a:bodyPr>
          <a:lstStyle/>
          <a:p>
            <a:r>
              <a:rPr lang="en-US" sz="4800" dirty="0"/>
              <a:t>Definition of Participants </a:t>
            </a:r>
          </a:p>
        </p:txBody>
      </p:sp>
    </p:spTree>
    <p:extLst>
      <p:ext uri="{BB962C8B-B14F-4D97-AF65-F5344CB8AC3E}">
        <p14:creationId xmlns:p14="http://schemas.microsoft.com/office/powerpoint/2010/main" val="36918022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Make Your Missouri Statement, Light">
  <a:themeElements>
    <a:clrScheme name="Make Your Missouri Statement">
      <a:dk1>
        <a:srgbClr val="000000"/>
      </a:dk1>
      <a:lt1>
        <a:srgbClr val="FFFFFF"/>
      </a:lt1>
      <a:dk2>
        <a:srgbClr val="5E0009"/>
      </a:dk2>
      <a:lt2>
        <a:srgbClr val="BFCED6"/>
      </a:lt2>
      <a:accent1>
        <a:srgbClr val="EB002B"/>
      </a:accent1>
      <a:accent2>
        <a:srgbClr val="017C96"/>
      </a:accent2>
      <a:accent3>
        <a:srgbClr val="CFB500"/>
      </a:accent3>
      <a:accent4>
        <a:srgbClr val="AF1685"/>
      </a:accent4>
      <a:accent5>
        <a:srgbClr val="E35205"/>
      </a:accent5>
      <a:accent6>
        <a:srgbClr val="A4D65E"/>
      </a:accent6>
      <a:hlink>
        <a:srgbClr val="5E0009"/>
      </a:hlink>
      <a:folHlink>
        <a:srgbClr val="5E0009"/>
      </a:folHlink>
    </a:clrScheme>
    <a:fontScheme name="Make Your Missouri Statement">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Missouri State Maroon">
      <a:srgbClr val="5E0009"/>
    </a:custClr>
    <a:custClr name="Brick City">
      <a:srgbClr val="EB002B"/>
    </a:custClr>
    <a:custClr name="Boomer Sky">
      <a:srgbClr val="0093B2"/>
    </a:custClr>
    <a:custClr name="Pride Band Brass">
      <a:srgbClr val="CFB500"/>
    </a:custClr>
    <a:custClr name="Midnight Oil">
      <a:srgbClr val="425563"/>
    </a:custClr>
    <a:custClr name="Hammons Fountain">
      <a:srgbClr val="6BA4B8"/>
    </a:custClr>
    <a:custClr name="Carrington">
      <a:srgbClr val="BFCED6"/>
    </a:custClr>
    <a:custClr name="Bear Hug">
      <a:srgbClr val="AF1685"/>
    </a:custClr>
    <a:custClr name="Tent Theatre">
      <a:srgbClr val="E35205"/>
    </a:custClr>
    <a:custClr name="May Day">
      <a:srgbClr val="A4D65E"/>
    </a:custClr>
  </a:custClrLst>
  <a:extLst>
    <a:ext uri="{05A4C25C-085E-4340-85A3-A5531E510DB2}">
      <thm15:themeFamily xmlns:thm15="http://schemas.microsoft.com/office/thememl/2012/main" name="Presentation2" id="{49F4166B-6FDF-3E4B-BD54-68D5EE6F7473}" vid="{75CC8CD3-D790-354D-97A7-20D64CAF6F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6154</Words>
  <Application>Microsoft Office PowerPoint</Application>
  <PresentationFormat>Widescreen</PresentationFormat>
  <Paragraphs>537</Paragraphs>
  <Slides>83</Slides>
  <Notes>42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83</vt:i4>
      </vt:variant>
    </vt:vector>
  </HeadingPairs>
  <TitlesOfParts>
    <vt:vector size="88" baseType="lpstr">
      <vt:lpstr>Arial</vt:lpstr>
      <vt:lpstr>Calibri</vt:lpstr>
      <vt:lpstr>Georgia</vt:lpstr>
      <vt:lpstr>Wingdings</vt:lpstr>
      <vt:lpstr>Make Your Missouri Statement, Light</vt:lpstr>
      <vt:lpstr>Title IX – Coordinator, Investigator and Decision Maker General Training</vt:lpstr>
      <vt:lpstr>Title IX Required Training</vt:lpstr>
      <vt:lpstr>Background</vt:lpstr>
      <vt:lpstr>Background</vt:lpstr>
      <vt:lpstr>Background</vt:lpstr>
      <vt:lpstr>Part One</vt:lpstr>
      <vt:lpstr>Key Definitions</vt:lpstr>
      <vt:lpstr>Definition of Consent</vt:lpstr>
      <vt:lpstr>Definition of Participants </vt:lpstr>
      <vt:lpstr>Definition of Participants </vt:lpstr>
      <vt:lpstr>Definition of Participants </vt:lpstr>
      <vt:lpstr>Definition of Sexual Harassment</vt:lpstr>
      <vt:lpstr>Definition of Sexual Harassment</vt:lpstr>
      <vt:lpstr>Definition of Sexual Harassment</vt:lpstr>
      <vt:lpstr>Definition of Sexual Harassment</vt:lpstr>
      <vt:lpstr>Definition of Sexual Harassment</vt:lpstr>
      <vt:lpstr>Definition of Sexual Harassment</vt:lpstr>
      <vt:lpstr>Definition of Sexual Harassment</vt:lpstr>
      <vt:lpstr>Definition of Sexual Harassment</vt:lpstr>
      <vt:lpstr>Definition of Sexual Harassment</vt:lpstr>
      <vt:lpstr>Definition of Sexual Harassment</vt:lpstr>
      <vt:lpstr>Definition of Sexual Harassment</vt:lpstr>
      <vt:lpstr>Definition of Sexual Harassment</vt:lpstr>
      <vt:lpstr>University’s Education Program or Activity</vt:lpstr>
      <vt:lpstr>Part 2</vt:lpstr>
      <vt:lpstr>Investigating Complaints under the Title IX Grievance Policy</vt:lpstr>
      <vt:lpstr>Standard of Evidence</vt:lpstr>
      <vt:lpstr>Preponderance of the Evidence</vt:lpstr>
      <vt:lpstr>Relevance</vt:lpstr>
      <vt:lpstr>Investigation of Formal Complaints</vt:lpstr>
      <vt:lpstr>Investigation of Formal Complaints</vt:lpstr>
      <vt:lpstr>Investigation of Formal Complaints</vt:lpstr>
      <vt:lpstr>Investigation of Formal Complaints</vt:lpstr>
      <vt:lpstr>Investigation Electronic Database</vt:lpstr>
      <vt:lpstr>Title IX Investigative Report</vt:lpstr>
      <vt:lpstr>Title IX Investigative Report</vt:lpstr>
      <vt:lpstr>Dismissal of a Formal Complaint</vt:lpstr>
      <vt:lpstr>Dismissal of a Formal Complaint</vt:lpstr>
      <vt:lpstr>Notice of Dismissal of a Formal Complaint</vt:lpstr>
      <vt:lpstr>Access to Electronic Database at Live Hearing</vt:lpstr>
      <vt:lpstr>Part 3</vt:lpstr>
      <vt:lpstr>Live Hearing of Formal Complaints</vt:lpstr>
      <vt:lpstr>Title IX Coordinator’s Role at Live Hearing</vt:lpstr>
      <vt:lpstr>Decision Maker’s Role at the Live Hearing</vt:lpstr>
      <vt:lpstr>Decision Maker’s Role at the Live Hearing</vt:lpstr>
      <vt:lpstr>Direct Examination at Live Hearing</vt:lpstr>
      <vt:lpstr>Relevant Evidence</vt:lpstr>
      <vt:lpstr>Irrelevant Evidence</vt:lpstr>
      <vt:lpstr>Failing to Submit to Examination</vt:lpstr>
      <vt:lpstr>Cross Examination During the Live Hearing</vt:lpstr>
      <vt:lpstr>Live Hearings for Greenwood Student Complainants or Respondents</vt:lpstr>
      <vt:lpstr>Determining Responsibility</vt:lpstr>
      <vt:lpstr>Written Determination of the Decision Maker</vt:lpstr>
      <vt:lpstr>Disciplinary Sanctions</vt:lpstr>
      <vt:lpstr>Disciplinary Sanctions – Students</vt:lpstr>
      <vt:lpstr>Disciplinary Sanctions – Greenwood Students</vt:lpstr>
      <vt:lpstr>Disciplinary Sanctions - Faculty</vt:lpstr>
      <vt:lpstr>Disciplinary Sanctions -- Staff</vt:lpstr>
      <vt:lpstr>Remedies Following Grievance Process </vt:lpstr>
      <vt:lpstr>Availability of Live Hearing Audio Recording</vt:lpstr>
      <vt:lpstr>Retaliation</vt:lpstr>
      <vt:lpstr>Retaliation Prohibited</vt:lpstr>
      <vt:lpstr>Appeals</vt:lpstr>
      <vt:lpstr>Timing of Appeals (Appealing Party)</vt:lpstr>
      <vt:lpstr>Timing of Appeals (Non-Appealing Party)</vt:lpstr>
      <vt:lpstr>Bases for Appeal</vt:lpstr>
      <vt:lpstr>Written Decision on Appeals</vt:lpstr>
      <vt:lpstr>Written Decision on Appeals</vt:lpstr>
      <vt:lpstr>Completion of the Grievance Process</vt:lpstr>
      <vt:lpstr>Part 4</vt:lpstr>
      <vt:lpstr>Serving Impartially</vt:lpstr>
      <vt:lpstr>Bias – What is Bias?</vt:lpstr>
      <vt:lpstr>Bias – What is Bias?</vt:lpstr>
      <vt:lpstr>Bias – What is not Bias?</vt:lpstr>
      <vt:lpstr>Bias in Investigative Reports</vt:lpstr>
      <vt:lpstr>Conflict of Interest</vt:lpstr>
      <vt:lpstr>NOT a Conflict of Interest</vt:lpstr>
      <vt:lpstr>Avoid Prejudgment of the Facts at Issue</vt:lpstr>
      <vt:lpstr>Avoid Prejudgment of the Facts at Issue</vt:lpstr>
      <vt:lpstr>Avoid Prejudgment of the Facts at Issue</vt:lpstr>
      <vt:lpstr>Avoid Prejudgment of the Facts at Issue</vt:lpstr>
      <vt:lpstr>Best Practices to Avoid Prejudgment of the Facts at Issue</vt:lpstr>
      <vt:lpstr>Avoiding Bias – Determination of Credibility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Breshears, Michele</dc:creator>
  <cp:lastModifiedBy>Breshears, Michele</cp:lastModifiedBy>
  <cp:revision>2</cp:revision>
  <dcterms:created xsi:type="dcterms:W3CDTF">2022-03-10T22:29:52Z</dcterms:created>
  <dcterms:modified xsi:type="dcterms:W3CDTF">2022-03-10T22:42:52Z</dcterms:modified>
</cp:coreProperties>
</file>