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69" r:id="rId19"/>
    <p:sldId id="275" r:id="rId20"/>
    <p:sldId id="270" r:id="rId21"/>
    <p:sldId id="271" r:id="rId22"/>
    <p:sldId id="272" r:id="rId23"/>
    <p:sldId id="273" r:id="rId24"/>
    <p:sldId id="277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7">
          <p15:clr>
            <a:srgbClr val="A4A3A4"/>
          </p15:clr>
        </p15:guide>
        <p15:guide id="2" pos="22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2B"/>
    <a:srgbClr val="5E0009"/>
    <a:srgbClr val="303031"/>
    <a:srgbClr val="4A0009"/>
    <a:srgbClr val="352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9813C-2559-4741-88ED-E2B0346E927E}" v="4" dt="2019-04-24T21:36:53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/>
    <p:restoredTop sz="94692"/>
  </p:normalViewPr>
  <p:slideViewPr>
    <p:cSldViewPr snapToGrid="0" snapToObjects="1">
      <p:cViewPr varScale="1">
        <p:scale>
          <a:sx n="128" d="100"/>
          <a:sy n="128" d="100"/>
        </p:scale>
        <p:origin x="69" y="75"/>
      </p:cViewPr>
      <p:guideLst>
        <p:guide orient="horz" pos="2807"/>
        <p:guide pos="2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41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, Joseph S" userId="S::joe13@missouristate.edu::52a72569-551a-4396-a07e-0b908f41ac28" providerId="AD" clId="Web-{EAE4B0A1-A862-8B2E-112D-663F795A02E2}"/>
    <pc:docChg chg="modSld">
      <pc:chgData name="Morris, Joseph S" userId="S::joe13@missouristate.edu::52a72569-551a-4396-a07e-0b908f41ac28" providerId="AD" clId="Web-{EAE4B0A1-A862-8B2E-112D-663F795A02E2}" dt="2019-04-24T21:30:48.364" v="68" actId="20577"/>
      <pc:docMkLst>
        <pc:docMk/>
      </pc:docMkLst>
      <pc:sldChg chg="modSp">
        <pc:chgData name="Morris, Joseph S" userId="S::joe13@missouristate.edu::52a72569-551a-4396-a07e-0b908f41ac28" providerId="AD" clId="Web-{EAE4B0A1-A862-8B2E-112D-663F795A02E2}" dt="2019-04-24T21:28:20.942" v="60" actId="14100"/>
        <pc:sldMkLst>
          <pc:docMk/>
          <pc:sldMk cId="622508533" sldId="256"/>
        </pc:sldMkLst>
        <pc:spChg chg="mod">
          <ac:chgData name="Morris, Joseph S" userId="S::joe13@missouristate.edu::52a72569-551a-4396-a07e-0b908f41ac28" providerId="AD" clId="Web-{EAE4B0A1-A862-8B2E-112D-663F795A02E2}" dt="2019-04-24T21:28:03.692" v="59" actId="14100"/>
          <ac:spMkLst>
            <pc:docMk/>
            <pc:sldMk cId="622508533" sldId="256"/>
            <ac:spMk id="2" creationId="{00000000-0000-0000-0000-000000000000}"/>
          </ac:spMkLst>
        </pc:spChg>
        <pc:spChg chg="mod">
          <ac:chgData name="Morris, Joseph S" userId="S::joe13@missouristate.edu::52a72569-551a-4396-a07e-0b908f41ac28" providerId="AD" clId="Web-{EAE4B0A1-A862-8B2E-112D-663F795A02E2}" dt="2019-04-24T21:28:20.942" v="60" actId="14100"/>
          <ac:spMkLst>
            <pc:docMk/>
            <pc:sldMk cId="622508533" sldId="256"/>
            <ac:spMk id="5" creationId="{00000000-0000-0000-0000-000000000000}"/>
          </ac:spMkLst>
        </pc:spChg>
      </pc:sldChg>
      <pc:sldChg chg="modSp">
        <pc:chgData name="Morris, Joseph S" userId="S::joe13@missouristate.edu::52a72569-551a-4396-a07e-0b908f41ac28" providerId="AD" clId="Web-{EAE4B0A1-A862-8B2E-112D-663F795A02E2}" dt="2019-04-24T21:30:48.348" v="67" actId="20577"/>
        <pc:sldMkLst>
          <pc:docMk/>
          <pc:sldMk cId="260328069" sldId="265"/>
        </pc:sldMkLst>
        <pc:spChg chg="mod">
          <ac:chgData name="Morris, Joseph S" userId="S::joe13@missouristate.edu::52a72569-551a-4396-a07e-0b908f41ac28" providerId="AD" clId="Web-{EAE4B0A1-A862-8B2E-112D-663F795A02E2}" dt="2019-04-24T21:30:48.348" v="67" actId="20577"/>
          <ac:spMkLst>
            <pc:docMk/>
            <pc:sldMk cId="260328069" sldId="265"/>
            <ac:spMk id="3" creationId="{00000000-0000-0000-0000-000000000000}"/>
          </ac:spMkLst>
        </pc:spChg>
      </pc:sldChg>
    </pc:docChg>
  </pc:docChgLst>
  <pc:docChgLst>
    <pc:chgData name="Joseph Morris" userId="52a72569-551a-4396-a07e-0b908f41ac28" providerId="ADAL" clId="{4F39813C-2559-4741-88ED-E2B0346E927E}"/>
    <pc:docChg chg="modSld">
      <pc:chgData name="Joseph Morris" userId="52a72569-551a-4396-a07e-0b908f41ac28" providerId="ADAL" clId="{4F39813C-2559-4741-88ED-E2B0346E927E}" dt="2019-04-24T21:44:11.370" v="80" actId="20577"/>
      <pc:docMkLst>
        <pc:docMk/>
      </pc:docMkLst>
      <pc:sldChg chg="addSp modSp">
        <pc:chgData name="Joseph Morris" userId="52a72569-551a-4396-a07e-0b908f41ac28" providerId="ADAL" clId="{4F39813C-2559-4741-88ED-E2B0346E927E}" dt="2019-04-24T21:40:52.140" v="67" actId="14100"/>
        <pc:sldMkLst>
          <pc:docMk/>
          <pc:sldMk cId="3807507081" sldId="266"/>
        </pc:sldMkLst>
        <pc:spChg chg="add mod">
          <ac:chgData name="Joseph Morris" userId="52a72569-551a-4396-a07e-0b908f41ac28" providerId="ADAL" clId="{4F39813C-2559-4741-88ED-E2B0346E927E}" dt="2019-04-24T21:40:52.140" v="67" actId="14100"/>
          <ac:spMkLst>
            <pc:docMk/>
            <pc:sldMk cId="3807507081" sldId="266"/>
            <ac:spMk id="4" creationId="{182616FD-46D1-4830-80C7-51CCE4A0E990}"/>
          </ac:spMkLst>
        </pc:spChg>
        <pc:spChg chg="add mod">
          <ac:chgData name="Joseph Morris" userId="52a72569-551a-4396-a07e-0b908f41ac28" providerId="ADAL" clId="{4F39813C-2559-4741-88ED-E2B0346E927E}" dt="2019-04-24T21:40:43.856" v="66" actId="1076"/>
          <ac:spMkLst>
            <pc:docMk/>
            <pc:sldMk cId="3807507081" sldId="266"/>
            <ac:spMk id="5" creationId="{FF55E0EF-01B7-4CBF-A87D-9C3F82F542AF}"/>
          </ac:spMkLst>
        </pc:spChg>
      </pc:sldChg>
      <pc:sldChg chg="modSp">
        <pc:chgData name="Joseph Morris" userId="52a72569-551a-4396-a07e-0b908f41ac28" providerId="ADAL" clId="{4F39813C-2559-4741-88ED-E2B0346E927E}" dt="2019-04-24T21:41:29.668" v="68" actId="20577"/>
        <pc:sldMkLst>
          <pc:docMk/>
          <pc:sldMk cId="2909506130" sldId="269"/>
        </pc:sldMkLst>
        <pc:spChg chg="mod">
          <ac:chgData name="Joseph Morris" userId="52a72569-551a-4396-a07e-0b908f41ac28" providerId="ADAL" clId="{4F39813C-2559-4741-88ED-E2B0346E927E}" dt="2019-04-24T21:41:29.668" v="68" actId="20577"/>
          <ac:spMkLst>
            <pc:docMk/>
            <pc:sldMk cId="2909506130" sldId="269"/>
            <ac:spMk id="5" creationId="{00000000-0000-0000-0000-000000000000}"/>
          </ac:spMkLst>
        </pc:spChg>
      </pc:sldChg>
      <pc:sldChg chg="modSp">
        <pc:chgData name="Joseph Morris" userId="52a72569-551a-4396-a07e-0b908f41ac28" providerId="ADAL" clId="{4F39813C-2559-4741-88ED-E2B0346E927E}" dt="2019-04-24T21:43:13.022" v="77" actId="20577"/>
        <pc:sldMkLst>
          <pc:docMk/>
          <pc:sldMk cId="768227714" sldId="271"/>
        </pc:sldMkLst>
        <pc:spChg chg="mod">
          <ac:chgData name="Joseph Morris" userId="52a72569-551a-4396-a07e-0b908f41ac28" providerId="ADAL" clId="{4F39813C-2559-4741-88ED-E2B0346E927E}" dt="2019-04-24T21:43:13.022" v="77" actId="20577"/>
          <ac:spMkLst>
            <pc:docMk/>
            <pc:sldMk cId="768227714" sldId="271"/>
            <ac:spMk id="3" creationId="{00000000-0000-0000-0000-000000000000}"/>
          </ac:spMkLst>
        </pc:spChg>
      </pc:sldChg>
      <pc:sldChg chg="modSp">
        <pc:chgData name="Joseph Morris" userId="52a72569-551a-4396-a07e-0b908f41ac28" providerId="ADAL" clId="{4F39813C-2559-4741-88ED-E2B0346E927E}" dt="2019-04-24T21:44:11.370" v="80" actId="20577"/>
        <pc:sldMkLst>
          <pc:docMk/>
          <pc:sldMk cId="1160478142" sldId="272"/>
        </pc:sldMkLst>
        <pc:spChg chg="mod">
          <ac:chgData name="Joseph Morris" userId="52a72569-551a-4396-a07e-0b908f41ac28" providerId="ADAL" clId="{4F39813C-2559-4741-88ED-E2B0346E927E}" dt="2019-04-24T21:44:11.370" v="80" actId="20577"/>
          <ac:spMkLst>
            <pc:docMk/>
            <pc:sldMk cId="1160478142" sldId="272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3945F-5519-A347-8B03-E77DFAB74F8F}" type="doc">
      <dgm:prSet loTypeId="urn:microsoft.com/office/officeart/2005/8/layout/hList3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9076DC7-727C-5045-AEDC-355E1341657E}">
      <dgm:prSet phldrT="[Text]" custT="1"/>
      <dgm:spPr>
        <a:solidFill>
          <a:srgbClr val="5E0009"/>
        </a:solidFill>
      </dgm:spPr>
      <dgm:t>
        <a:bodyPr/>
        <a:lstStyle/>
        <a:p>
          <a:r>
            <a:rPr lang="en-US" sz="2800" b="1" dirty="0">
              <a:latin typeface="Arial" charset="0"/>
              <a:ea typeface="Arial" charset="0"/>
              <a:cs typeface="Arial" charset="0"/>
            </a:rPr>
            <a:t>Foundations</a:t>
          </a:r>
        </a:p>
        <a:p>
          <a:r>
            <a:rPr lang="en-US" sz="2000" b="0" dirty="0">
              <a:latin typeface="Arial" charset="0"/>
              <a:ea typeface="Arial" charset="0"/>
              <a:cs typeface="Arial" charset="0"/>
            </a:rPr>
            <a:t>14-16 hours</a:t>
          </a:r>
        </a:p>
      </dgm:t>
    </dgm:pt>
    <dgm:pt modelId="{382D2907-D67F-6649-ABBB-2D06C045F7DF}" type="parTrans" cxnId="{C1809ED2-8CD7-0B48-9B81-4299D2F32419}">
      <dgm:prSet/>
      <dgm:spPr/>
      <dgm:t>
        <a:bodyPr/>
        <a:lstStyle/>
        <a:p>
          <a:endParaRPr lang="en-US"/>
        </a:p>
      </dgm:t>
    </dgm:pt>
    <dgm:pt modelId="{D4243C1B-8D17-9446-9B93-9C8475DE1315}" type="sibTrans" cxnId="{C1809ED2-8CD7-0B48-9B81-4299D2F32419}">
      <dgm:prSet/>
      <dgm:spPr/>
      <dgm:t>
        <a:bodyPr/>
        <a:lstStyle/>
        <a:p>
          <a:endParaRPr lang="en-US"/>
        </a:p>
      </dgm:t>
    </dgm:pt>
    <dgm:pt modelId="{71DA0D46-2013-C242-B996-4FA0656F2C82}">
      <dgm:prSet phldrT="[Text]"/>
      <dgm:spPr>
        <a:ln>
          <a:solidFill>
            <a:srgbClr val="5E0009"/>
          </a:solidFill>
        </a:ln>
      </dgm:spPr>
      <dgm:t>
        <a:bodyPr anchor="t"/>
        <a:lstStyle/>
        <a:p>
          <a:pPr algn="l">
            <a:lnSpc>
              <a:spcPct val="100000"/>
            </a:lnSpc>
          </a:pPr>
          <a:r>
            <a:rPr lang="en-US" b="1" dirty="0">
              <a:latin typeface="Arial" charset="0"/>
              <a:ea typeface="Arial" charset="0"/>
              <a:cs typeface="Arial" charset="0"/>
            </a:rPr>
            <a:t>Writing I</a:t>
          </a:r>
        </a:p>
      </dgm:t>
    </dgm:pt>
    <dgm:pt modelId="{6656A0D9-958E-644A-8BBA-635364775649}" type="parTrans" cxnId="{4F65E7FC-52EA-B14F-9B8F-782ED0C899DB}">
      <dgm:prSet/>
      <dgm:spPr/>
      <dgm:t>
        <a:bodyPr/>
        <a:lstStyle/>
        <a:p>
          <a:endParaRPr lang="en-US"/>
        </a:p>
      </dgm:t>
    </dgm:pt>
    <dgm:pt modelId="{C0CB903C-9B64-EF41-B88D-D95A562249DE}" type="sibTrans" cxnId="{4F65E7FC-52EA-B14F-9B8F-782ED0C899DB}">
      <dgm:prSet/>
      <dgm:spPr/>
      <dgm:t>
        <a:bodyPr/>
        <a:lstStyle/>
        <a:p>
          <a:endParaRPr lang="en-US"/>
        </a:p>
      </dgm:t>
    </dgm:pt>
    <dgm:pt modelId="{D7782799-09FC-674B-A1F2-A7B8E954F41E}">
      <dgm:prSet phldrT="[Text]"/>
      <dgm:spPr>
        <a:ln>
          <a:solidFill>
            <a:srgbClr val="5E0009"/>
          </a:solidFill>
        </a:ln>
      </dgm:spPr>
      <dgm:t>
        <a:bodyPr anchor="t"/>
        <a:lstStyle/>
        <a:p>
          <a:pPr algn="l">
            <a:lnSpc>
              <a:spcPct val="100000"/>
            </a:lnSpc>
          </a:pPr>
          <a:r>
            <a:rPr lang="en-US" b="1" dirty="0">
              <a:latin typeface="Arial" charset="0"/>
              <a:ea typeface="Arial" charset="0"/>
              <a:cs typeface="Arial" charset="0"/>
            </a:rPr>
            <a:t>Public Speaking</a:t>
          </a:r>
        </a:p>
      </dgm:t>
    </dgm:pt>
    <dgm:pt modelId="{F9E6C893-5502-FB45-B760-7607466DA2D4}" type="parTrans" cxnId="{740036D6-7589-E846-994B-DF9CA21BBD60}">
      <dgm:prSet/>
      <dgm:spPr/>
      <dgm:t>
        <a:bodyPr/>
        <a:lstStyle/>
        <a:p>
          <a:endParaRPr lang="en-US"/>
        </a:p>
      </dgm:t>
    </dgm:pt>
    <dgm:pt modelId="{BE4D5F68-182F-1043-B2DA-CC7CA547BEDF}" type="sibTrans" cxnId="{740036D6-7589-E846-994B-DF9CA21BBD60}">
      <dgm:prSet/>
      <dgm:spPr/>
      <dgm:t>
        <a:bodyPr/>
        <a:lstStyle/>
        <a:p>
          <a:endParaRPr lang="en-US"/>
        </a:p>
      </dgm:t>
    </dgm:pt>
    <dgm:pt modelId="{877BE971-C9C8-A74E-9EC8-CCC419816DAA}">
      <dgm:prSet phldrT="[Text]"/>
      <dgm:spPr>
        <a:ln>
          <a:solidFill>
            <a:srgbClr val="5E0009"/>
          </a:solidFill>
        </a:ln>
      </dgm:spPr>
      <dgm:t>
        <a:bodyPr anchor="t"/>
        <a:lstStyle/>
        <a:p>
          <a:pPr algn="l">
            <a:lnSpc>
              <a:spcPct val="100000"/>
            </a:lnSpc>
          </a:pPr>
          <a:r>
            <a:rPr lang="en-US" b="1" dirty="0">
              <a:latin typeface="Arial" charset="0"/>
              <a:ea typeface="Arial" charset="0"/>
              <a:cs typeface="Arial" charset="0"/>
            </a:rPr>
            <a:t>Quantitative Literacy</a:t>
          </a:r>
        </a:p>
        <a:p>
          <a:pPr algn="l">
            <a:lnSpc>
              <a:spcPct val="100000"/>
            </a:lnSpc>
          </a:pPr>
          <a:r>
            <a:rPr lang="en-US" b="1" dirty="0">
              <a:latin typeface="Arial" charset="0"/>
              <a:ea typeface="Arial" charset="0"/>
              <a:cs typeface="Arial" charset="0"/>
            </a:rPr>
            <a:t>(Math)</a:t>
          </a:r>
        </a:p>
      </dgm:t>
    </dgm:pt>
    <dgm:pt modelId="{6C065385-76CC-0041-B0D7-46334BD5183A}" type="parTrans" cxnId="{7B9EB386-5409-0640-8427-2DCE44A0E34A}">
      <dgm:prSet/>
      <dgm:spPr/>
      <dgm:t>
        <a:bodyPr/>
        <a:lstStyle/>
        <a:p>
          <a:endParaRPr lang="en-US"/>
        </a:p>
      </dgm:t>
    </dgm:pt>
    <dgm:pt modelId="{1ED07923-5920-1441-9762-F61A94308447}" type="sibTrans" cxnId="{7B9EB386-5409-0640-8427-2DCE44A0E34A}">
      <dgm:prSet/>
      <dgm:spPr/>
      <dgm:t>
        <a:bodyPr/>
        <a:lstStyle/>
        <a:p>
          <a:endParaRPr lang="en-US"/>
        </a:p>
      </dgm:t>
    </dgm:pt>
    <dgm:pt modelId="{BCD8CE0F-137A-3548-9461-F92640C46508}">
      <dgm:prSet phldrT="[Text]"/>
      <dgm:spPr>
        <a:ln>
          <a:solidFill>
            <a:srgbClr val="5E0009"/>
          </a:solidFill>
        </a:ln>
      </dgm:spPr>
      <dgm:t>
        <a:bodyPr anchor="t"/>
        <a:lstStyle/>
        <a:p>
          <a:pPr algn="l">
            <a:lnSpc>
              <a:spcPct val="100000"/>
            </a:lnSpc>
          </a:pPr>
          <a:r>
            <a:rPr lang="en-US" b="1" dirty="0">
              <a:latin typeface="Arial" charset="0"/>
              <a:ea typeface="Arial" charset="0"/>
              <a:cs typeface="Arial" charset="0"/>
            </a:rPr>
            <a:t>Written Communication and Integrative and Applied Learning</a:t>
          </a:r>
        </a:p>
        <a:p>
          <a:pPr algn="l">
            <a:lnSpc>
              <a:spcPct val="100000"/>
            </a:lnSpc>
          </a:pPr>
          <a:r>
            <a:rPr lang="en-US" b="1" dirty="0">
              <a:latin typeface="Arial" charset="0"/>
              <a:ea typeface="Arial" charset="0"/>
              <a:cs typeface="Arial" charset="0"/>
            </a:rPr>
            <a:t>(Writing II)</a:t>
          </a:r>
        </a:p>
      </dgm:t>
    </dgm:pt>
    <dgm:pt modelId="{80DAE230-3E90-B946-842B-933797059617}" type="parTrans" cxnId="{ED43A851-54E2-DE4A-8939-A21F9ACC5775}">
      <dgm:prSet/>
      <dgm:spPr/>
      <dgm:t>
        <a:bodyPr/>
        <a:lstStyle/>
        <a:p>
          <a:endParaRPr lang="en-US"/>
        </a:p>
      </dgm:t>
    </dgm:pt>
    <dgm:pt modelId="{E026DFB1-9D14-F545-A1CF-4C8ED0BAFF8C}" type="sibTrans" cxnId="{ED43A851-54E2-DE4A-8939-A21F9ACC5775}">
      <dgm:prSet/>
      <dgm:spPr/>
      <dgm:t>
        <a:bodyPr/>
        <a:lstStyle/>
        <a:p>
          <a:endParaRPr lang="en-US"/>
        </a:p>
      </dgm:t>
    </dgm:pt>
    <dgm:pt modelId="{61E4079F-8F68-634F-A81D-CFC27924D174}">
      <dgm:prSet/>
      <dgm:spPr>
        <a:ln>
          <a:solidFill>
            <a:srgbClr val="5E0009"/>
          </a:solidFill>
        </a:ln>
      </dgm:spPr>
      <dgm:t>
        <a:bodyPr anchor="t"/>
        <a:lstStyle/>
        <a:p>
          <a:pPr algn="l"/>
          <a:r>
            <a:rPr lang="en-US" b="1" dirty="0">
              <a:ln/>
              <a:latin typeface="Arial" charset="0"/>
              <a:ea typeface="Arial" charset="0"/>
              <a:cs typeface="Arial" charset="0"/>
            </a:rPr>
            <a:t>First Year Foundations</a:t>
          </a:r>
        </a:p>
      </dgm:t>
    </dgm:pt>
    <dgm:pt modelId="{6543940E-1A79-7E49-A0D0-34DCCA27D96C}" type="parTrans" cxnId="{8FA0AA7B-2305-A342-AE7F-04A5349DE98E}">
      <dgm:prSet/>
      <dgm:spPr/>
      <dgm:t>
        <a:bodyPr/>
        <a:lstStyle/>
        <a:p>
          <a:endParaRPr lang="en-US"/>
        </a:p>
      </dgm:t>
    </dgm:pt>
    <dgm:pt modelId="{6292EE18-2185-DE48-B9F8-34F1850E800D}" type="sibTrans" cxnId="{8FA0AA7B-2305-A342-AE7F-04A5349DE98E}">
      <dgm:prSet/>
      <dgm:spPr/>
      <dgm:t>
        <a:bodyPr/>
        <a:lstStyle/>
        <a:p>
          <a:endParaRPr lang="en-US"/>
        </a:p>
      </dgm:t>
    </dgm:pt>
    <dgm:pt modelId="{15BB2F3C-C9C2-484E-ACD7-C4E29340A6B9}" type="pres">
      <dgm:prSet presAssocID="{4943945F-5519-A347-8B03-E77DFAB74F8F}" presName="composite" presStyleCnt="0">
        <dgm:presLayoutVars>
          <dgm:chMax val="1"/>
          <dgm:dir/>
          <dgm:resizeHandles val="exact"/>
        </dgm:presLayoutVars>
      </dgm:prSet>
      <dgm:spPr/>
    </dgm:pt>
    <dgm:pt modelId="{D6665F74-1694-B246-9C7D-9DD789CEBF70}" type="pres">
      <dgm:prSet presAssocID="{79076DC7-727C-5045-AEDC-355E1341657E}" presName="roof" presStyleLbl="dkBgShp" presStyleIdx="0" presStyleCnt="2" custLinFactNeighborX="5517" custLinFactNeighborY="707"/>
      <dgm:spPr/>
    </dgm:pt>
    <dgm:pt modelId="{24A892F2-F0FB-B24C-84CE-EB502AFF7E9F}" type="pres">
      <dgm:prSet presAssocID="{79076DC7-727C-5045-AEDC-355E1341657E}" presName="pillars" presStyleCnt="0"/>
      <dgm:spPr/>
    </dgm:pt>
    <dgm:pt modelId="{9AA9F5E9-5F31-6545-91C5-E166E6DE2E21}" type="pres">
      <dgm:prSet presAssocID="{79076DC7-727C-5045-AEDC-355E1341657E}" presName="pillar1" presStyleLbl="node1" presStyleIdx="0" presStyleCnt="5" custScaleX="93763" custLinFactNeighborX="566">
        <dgm:presLayoutVars>
          <dgm:bulletEnabled val="1"/>
        </dgm:presLayoutVars>
      </dgm:prSet>
      <dgm:spPr/>
    </dgm:pt>
    <dgm:pt modelId="{01D8C61F-DD67-3441-82E7-A1DDC6FF56A8}" type="pres">
      <dgm:prSet presAssocID="{71DA0D46-2013-C242-B996-4FA0656F2C82}" presName="pillarX" presStyleLbl="node1" presStyleIdx="1" presStyleCnt="5">
        <dgm:presLayoutVars>
          <dgm:bulletEnabled val="1"/>
        </dgm:presLayoutVars>
      </dgm:prSet>
      <dgm:spPr/>
    </dgm:pt>
    <dgm:pt modelId="{F5EDF09E-62F5-AD4B-AA33-68B59B2D847F}" type="pres">
      <dgm:prSet presAssocID="{D7782799-09FC-674B-A1F2-A7B8E954F41E}" presName="pillarX" presStyleLbl="node1" presStyleIdx="2" presStyleCnt="5">
        <dgm:presLayoutVars>
          <dgm:bulletEnabled val="1"/>
        </dgm:presLayoutVars>
      </dgm:prSet>
      <dgm:spPr/>
    </dgm:pt>
    <dgm:pt modelId="{D9000AE0-50F5-1542-839A-ECE4673840E4}" type="pres">
      <dgm:prSet presAssocID="{877BE971-C9C8-A74E-9EC8-CCC419816DAA}" presName="pillarX" presStyleLbl="node1" presStyleIdx="3" presStyleCnt="5">
        <dgm:presLayoutVars>
          <dgm:bulletEnabled val="1"/>
        </dgm:presLayoutVars>
      </dgm:prSet>
      <dgm:spPr/>
    </dgm:pt>
    <dgm:pt modelId="{CD654C75-A5E3-9547-93EF-FC1E564E6542}" type="pres">
      <dgm:prSet presAssocID="{BCD8CE0F-137A-3548-9461-F92640C46508}" presName="pillarX" presStyleLbl="node1" presStyleIdx="4" presStyleCnt="5" custScaleX="98900" custLinFactNeighborX="-487">
        <dgm:presLayoutVars>
          <dgm:bulletEnabled val="1"/>
        </dgm:presLayoutVars>
      </dgm:prSet>
      <dgm:spPr/>
    </dgm:pt>
    <dgm:pt modelId="{4A9B72E0-2F1D-E34B-9808-9816AD673CED}" type="pres">
      <dgm:prSet presAssocID="{79076DC7-727C-5045-AEDC-355E1341657E}" presName="base" presStyleLbl="dkBgShp" presStyleIdx="1" presStyleCnt="2" custLinFactNeighborX="-178" custLinFactNeighborY="5485"/>
      <dgm:spPr>
        <a:solidFill>
          <a:srgbClr val="5E0009"/>
        </a:solidFill>
      </dgm:spPr>
    </dgm:pt>
  </dgm:ptLst>
  <dgm:cxnLst>
    <dgm:cxn modelId="{D07AD13A-333F-BA42-9BC3-CD1BAACDB3D1}" type="presOf" srcId="{877BE971-C9C8-A74E-9EC8-CCC419816DAA}" destId="{D9000AE0-50F5-1542-839A-ECE4673840E4}" srcOrd="0" destOrd="0" presId="urn:microsoft.com/office/officeart/2005/8/layout/hList3"/>
    <dgm:cxn modelId="{11268041-6EB9-5149-8346-B2F0CF7B65A0}" type="presOf" srcId="{79076DC7-727C-5045-AEDC-355E1341657E}" destId="{D6665F74-1694-B246-9C7D-9DD789CEBF70}" srcOrd="0" destOrd="0" presId="urn:microsoft.com/office/officeart/2005/8/layout/hList3"/>
    <dgm:cxn modelId="{F124D546-3D88-A24E-8B83-5AE2194CC1AD}" type="presOf" srcId="{4943945F-5519-A347-8B03-E77DFAB74F8F}" destId="{15BB2F3C-C9C2-484E-ACD7-C4E29340A6B9}" srcOrd="0" destOrd="0" presId="urn:microsoft.com/office/officeart/2005/8/layout/hList3"/>
    <dgm:cxn modelId="{D658EA47-E6FC-684F-893B-4A53D2281F99}" type="presOf" srcId="{71DA0D46-2013-C242-B996-4FA0656F2C82}" destId="{01D8C61F-DD67-3441-82E7-A1DDC6FF56A8}" srcOrd="0" destOrd="0" presId="urn:microsoft.com/office/officeart/2005/8/layout/hList3"/>
    <dgm:cxn modelId="{ED43A851-54E2-DE4A-8939-A21F9ACC5775}" srcId="{79076DC7-727C-5045-AEDC-355E1341657E}" destId="{BCD8CE0F-137A-3548-9461-F92640C46508}" srcOrd="4" destOrd="0" parTransId="{80DAE230-3E90-B946-842B-933797059617}" sibTransId="{E026DFB1-9D14-F545-A1CF-4C8ED0BAFF8C}"/>
    <dgm:cxn modelId="{8FA0AA7B-2305-A342-AE7F-04A5349DE98E}" srcId="{79076DC7-727C-5045-AEDC-355E1341657E}" destId="{61E4079F-8F68-634F-A81D-CFC27924D174}" srcOrd="0" destOrd="0" parTransId="{6543940E-1A79-7E49-A0D0-34DCCA27D96C}" sibTransId="{6292EE18-2185-DE48-B9F8-34F1850E800D}"/>
    <dgm:cxn modelId="{7B9EB386-5409-0640-8427-2DCE44A0E34A}" srcId="{79076DC7-727C-5045-AEDC-355E1341657E}" destId="{877BE971-C9C8-A74E-9EC8-CCC419816DAA}" srcOrd="3" destOrd="0" parTransId="{6C065385-76CC-0041-B0D7-46334BD5183A}" sibTransId="{1ED07923-5920-1441-9762-F61A94308447}"/>
    <dgm:cxn modelId="{1876D296-C439-EE4E-9E33-8A782B6422E7}" type="presOf" srcId="{61E4079F-8F68-634F-A81D-CFC27924D174}" destId="{9AA9F5E9-5F31-6545-91C5-E166E6DE2E21}" srcOrd="0" destOrd="0" presId="urn:microsoft.com/office/officeart/2005/8/layout/hList3"/>
    <dgm:cxn modelId="{09FC4DB9-55A6-DC4F-96AB-9FAA3283286D}" type="presOf" srcId="{D7782799-09FC-674B-A1F2-A7B8E954F41E}" destId="{F5EDF09E-62F5-AD4B-AA33-68B59B2D847F}" srcOrd="0" destOrd="0" presId="urn:microsoft.com/office/officeart/2005/8/layout/hList3"/>
    <dgm:cxn modelId="{F0F5DEBB-2EC2-1E41-A9BC-C59C619978FB}" type="presOf" srcId="{BCD8CE0F-137A-3548-9461-F92640C46508}" destId="{CD654C75-A5E3-9547-93EF-FC1E564E6542}" srcOrd="0" destOrd="0" presId="urn:microsoft.com/office/officeart/2005/8/layout/hList3"/>
    <dgm:cxn modelId="{C1809ED2-8CD7-0B48-9B81-4299D2F32419}" srcId="{4943945F-5519-A347-8B03-E77DFAB74F8F}" destId="{79076DC7-727C-5045-AEDC-355E1341657E}" srcOrd="0" destOrd="0" parTransId="{382D2907-D67F-6649-ABBB-2D06C045F7DF}" sibTransId="{D4243C1B-8D17-9446-9B93-9C8475DE1315}"/>
    <dgm:cxn modelId="{740036D6-7589-E846-994B-DF9CA21BBD60}" srcId="{79076DC7-727C-5045-AEDC-355E1341657E}" destId="{D7782799-09FC-674B-A1F2-A7B8E954F41E}" srcOrd="2" destOrd="0" parTransId="{F9E6C893-5502-FB45-B760-7607466DA2D4}" sibTransId="{BE4D5F68-182F-1043-B2DA-CC7CA547BEDF}"/>
    <dgm:cxn modelId="{4F65E7FC-52EA-B14F-9B8F-782ED0C899DB}" srcId="{79076DC7-727C-5045-AEDC-355E1341657E}" destId="{71DA0D46-2013-C242-B996-4FA0656F2C82}" srcOrd="1" destOrd="0" parTransId="{6656A0D9-958E-644A-8BBA-635364775649}" sibTransId="{C0CB903C-9B64-EF41-B88D-D95A562249DE}"/>
    <dgm:cxn modelId="{F435DA10-4FF0-834E-B6D8-DD6F0AB8DE1C}" type="presParOf" srcId="{15BB2F3C-C9C2-484E-ACD7-C4E29340A6B9}" destId="{D6665F74-1694-B246-9C7D-9DD789CEBF70}" srcOrd="0" destOrd="0" presId="urn:microsoft.com/office/officeart/2005/8/layout/hList3"/>
    <dgm:cxn modelId="{0C5D7F72-3647-F448-BF32-AE23FA0B14C7}" type="presParOf" srcId="{15BB2F3C-C9C2-484E-ACD7-C4E29340A6B9}" destId="{24A892F2-F0FB-B24C-84CE-EB502AFF7E9F}" srcOrd="1" destOrd="0" presId="urn:microsoft.com/office/officeart/2005/8/layout/hList3"/>
    <dgm:cxn modelId="{5E4163A8-F55E-F142-9A3E-9A270D6353AC}" type="presParOf" srcId="{24A892F2-F0FB-B24C-84CE-EB502AFF7E9F}" destId="{9AA9F5E9-5F31-6545-91C5-E166E6DE2E21}" srcOrd="0" destOrd="0" presId="urn:microsoft.com/office/officeart/2005/8/layout/hList3"/>
    <dgm:cxn modelId="{2840B979-9F81-5C40-8DE5-389CF49C3319}" type="presParOf" srcId="{24A892F2-F0FB-B24C-84CE-EB502AFF7E9F}" destId="{01D8C61F-DD67-3441-82E7-A1DDC6FF56A8}" srcOrd="1" destOrd="0" presId="urn:microsoft.com/office/officeart/2005/8/layout/hList3"/>
    <dgm:cxn modelId="{D1C21EC3-8566-0047-9D34-8AE53277F3A8}" type="presParOf" srcId="{24A892F2-F0FB-B24C-84CE-EB502AFF7E9F}" destId="{F5EDF09E-62F5-AD4B-AA33-68B59B2D847F}" srcOrd="2" destOrd="0" presId="urn:microsoft.com/office/officeart/2005/8/layout/hList3"/>
    <dgm:cxn modelId="{0D6F948E-DE80-4C4F-B148-A5DF3B775BCB}" type="presParOf" srcId="{24A892F2-F0FB-B24C-84CE-EB502AFF7E9F}" destId="{D9000AE0-50F5-1542-839A-ECE4673840E4}" srcOrd="3" destOrd="0" presId="urn:microsoft.com/office/officeart/2005/8/layout/hList3"/>
    <dgm:cxn modelId="{D139EBA8-5EDF-A640-A9A4-CD097C7A0131}" type="presParOf" srcId="{24A892F2-F0FB-B24C-84CE-EB502AFF7E9F}" destId="{CD654C75-A5E3-9547-93EF-FC1E564E6542}" srcOrd="4" destOrd="0" presId="urn:microsoft.com/office/officeart/2005/8/layout/hList3"/>
    <dgm:cxn modelId="{91E10D66-33B7-524F-A130-347EB3EB3551}" type="presParOf" srcId="{15BB2F3C-C9C2-484E-ACD7-C4E29340A6B9}" destId="{4A9B72E0-2F1D-E34B-9808-9816AD673CE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3945F-5519-A347-8B03-E77DFAB74F8F}" type="doc">
      <dgm:prSet loTypeId="urn:microsoft.com/office/officeart/2005/8/layout/hList3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9076DC7-727C-5045-AEDC-355E1341657E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b="1" dirty="0">
              <a:latin typeface="Arial" charset="0"/>
              <a:ea typeface="Arial" charset="0"/>
              <a:cs typeface="Arial" charset="0"/>
            </a:rPr>
            <a:t>Natural world</a:t>
          </a:r>
        </a:p>
      </dgm:t>
    </dgm:pt>
    <dgm:pt modelId="{382D2907-D67F-6649-ABBB-2D06C045F7DF}" type="parTrans" cxnId="{C1809ED2-8CD7-0B48-9B81-4299D2F32419}">
      <dgm:prSet/>
      <dgm:spPr/>
      <dgm:t>
        <a:bodyPr/>
        <a:lstStyle/>
        <a:p>
          <a:endParaRPr lang="en-US"/>
        </a:p>
      </dgm:t>
    </dgm:pt>
    <dgm:pt modelId="{D4243C1B-8D17-9446-9B93-9C8475DE1315}" type="sibTrans" cxnId="{C1809ED2-8CD7-0B48-9B81-4299D2F32419}">
      <dgm:prSet/>
      <dgm:spPr/>
      <dgm:t>
        <a:bodyPr/>
        <a:lstStyle/>
        <a:p>
          <a:endParaRPr lang="en-US"/>
        </a:p>
      </dgm:t>
    </dgm:pt>
    <dgm:pt modelId="{55BA2F50-240B-6248-827B-90B6D48BEAF0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Life sciences</a:t>
          </a:r>
        </a:p>
      </dgm:t>
    </dgm:pt>
    <dgm:pt modelId="{C74FFFB1-773C-2242-B18A-8EB37B589586}" type="parTrans" cxnId="{07ABC486-BCF8-7544-97C3-E4C2B3495C0B}">
      <dgm:prSet/>
      <dgm:spPr/>
      <dgm:t>
        <a:bodyPr/>
        <a:lstStyle/>
        <a:p>
          <a:endParaRPr lang="en-US"/>
        </a:p>
      </dgm:t>
    </dgm:pt>
    <dgm:pt modelId="{4804BF3F-7949-6040-BEE7-00912B579C36}" type="sibTrans" cxnId="{07ABC486-BCF8-7544-97C3-E4C2B3495C0B}">
      <dgm:prSet/>
      <dgm:spPr/>
      <dgm:t>
        <a:bodyPr/>
        <a:lstStyle/>
        <a:p>
          <a:endParaRPr lang="en-US"/>
        </a:p>
      </dgm:t>
    </dgm:pt>
    <dgm:pt modelId="{C6AD6648-F69A-B147-B8E2-C8B7D489603A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Physical sciences</a:t>
          </a:r>
        </a:p>
      </dgm:t>
    </dgm:pt>
    <dgm:pt modelId="{DD000E50-4CCA-4043-AFA0-47B802C9316F}" type="parTrans" cxnId="{9B849D69-15F3-A044-895D-0A242D9003FE}">
      <dgm:prSet/>
      <dgm:spPr/>
      <dgm:t>
        <a:bodyPr/>
        <a:lstStyle/>
        <a:p>
          <a:endParaRPr lang="en-US"/>
        </a:p>
      </dgm:t>
    </dgm:pt>
    <dgm:pt modelId="{FC331A2B-6FBB-2C4D-B282-A7DBC6EFF225}" type="sibTrans" cxnId="{9B849D69-15F3-A044-895D-0A242D9003FE}">
      <dgm:prSet/>
      <dgm:spPr/>
      <dgm:t>
        <a:bodyPr/>
        <a:lstStyle/>
        <a:p>
          <a:endParaRPr lang="en-US"/>
        </a:p>
      </dgm:t>
    </dgm:pt>
    <dgm:pt modelId="{DC2E3EBA-6BEF-DB40-BC55-7C1C8B425CCB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b="1" dirty="0">
              <a:latin typeface="Arial" charset="0"/>
              <a:ea typeface="Arial" charset="0"/>
              <a:cs typeface="Arial" charset="0"/>
            </a:rPr>
            <a:t>Human cultures</a:t>
          </a:r>
        </a:p>
      </dgm:t>
    </dgm:pt>
    <dgm:pt modelId="{4D65683B-14BD-ED4E-A0EC-68F045BA3557}" type="parTrans" cxnId="{1FED29CD-29B6-5B43-9A85-A273611D8C1E}">
      <dgm:prSet/>
      <dgm:spPr/>
      <dgm:t>
        <a:bodyPr/>
        <a:lstStyle/>
        <a:p>
          <a:endParaRPr lang="en-US"/>
        </a:p>
      </dgm:t>
    </dgm:pt>
    <dgm:pt modelId="{65BB8A5C-F6F9-F143-B434-D597C67EDCB0}" type="sibTrans" cxnId="{1FED29CD-29B6-5B43-9A85-A273611D8C1E}">
      <dgm:prSet/>
      <dgm:spPr/>
      <dgm:t>
        <a:bodyPr/>
        <a:lstStyle/>
        <a:p>
          <a:endParaRPr lang="en-US"/>
        </a:p>
      </dgm:t>
    </dgm:pt>
    <dgm:pt modelId="{9938410E-CC23-384E-82B4-829F65AC0DA6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Social and behavioral sciences</a:t>
          </a:r>
        </a:p>
      </dgm:t>
    </dgm:pt>
    <dgm:pt modelId="{8DBD3D72-5227-4042-BD6A-CAD531C3880D}" type="parTrans" cxnId="{3758B7ED-22AE-324B-AA8F-C3950C2BA98E}">
      <dgm:prSet/>
      <dgm:spPr/>
      <dgm:t>
        <a:bodyPr/>
        <a:lstStyle/>
        <a:p>
          <a:endParaRPr lang="en-US"/>
        </a:p>
      </dgm:t>
    </dgm:pt>
    <dgm:pt modelId="{60001ABB-9ECD-EC44-9D38-392AE6C3313C}" type="sibTrans" cxnId="{3758B7ED-22AE-324B-AA8F-C3950C2BA98E}">
      <dgm:prSet/>
      <dgm:spPr/>
      <dgm:t>
        <a:bodyPr/>
        <a:lstStyle/>
        <a:p>
          <a:endParaRPr lang="en-US"/>
        </a:p>
      </dgm:t>
    </dgm:pt>
    <dgm:pt modelId="{9B6C1A27-CBEA-A34B-8A11-676F4C240DB8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Humanities</a:t>
          </a:r>
        </a:p>
      </dgm:t>
    </dgm:pt>
    <dgm:pt modelId="{34936F89-7E65-084C-A319-8D859E721E49}" type="parTrans" cxnId="{5F5035AD-FE08-5942-8CA0-CC414369B9D4}">
      <dgm:prSet/>
      <dgm:spPr/>
      <dgm:t>
        <a:bodyPr/>
        <a:lstStyle/>
        <a:p>
          <a:endParaRPr lang="en-US"/>
        </a:p>
      </dgm:t>
    </dgm:pt>
    <dgm:pt modelId="{9DEEF4A6-FED3-E447-B9E2-29AF9C1DFB2F}" type="sibTrans" cxnId="{5F5035AD-FE08-5942-8CA0-CC414369B9D4}">
      <dgm:prSet/>
      <dgm:spPr/>
      <dgm:t>
        <a:bodyPr/>
        <a:lstStyle/>
        <a:p>
          <a:endParaRPr lang="en-US"/>
        </a:p>
      </dgm:t>
    </dgm:pt>
    <dgm:pt modelId="{1FEC18BC-AD41-CB42-B5B3-1AE68DD1F8FA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The arts</a:t>
          </a:r>
        </a:p>
      </dgm:t>
    </dgm:pt>
    <dgm:pt modelId="{86C503FC-AF05-3241-BDC6-51B84E2070E1}" type="parTrans" cxnId="{37D2559D-F6D3-204A-8D19-75893187CC3D}">
      <dgm:prSet/>
      <dgm:spPr/>
      <dgm:t>
        <a:bodyPr/>
        <a:lstStyle/>
        <a:p>
          <a:endParaRPr lang="en-US"/>
        </a:p>
      </dgm:t>
    </dgm:pt>
    <dgm:pt modelId="{9CD169B7-4FFF-E049-9B41-5A05C98AA732}" type="sibTrans" cxnId="{37D2559D-F6D3-204A-8D19-75893187CC3D}">
      <dgm:prSet/>
      <dgm:spPr/>
      <dgm:t>
        <a:bodyPr/>
        <a:lstStyle/>
        <a:p>
          <a:endParaRPr lang="en-US"/>
        </a:p>
      </dgm:t>
    </dgm:pt>
    <dgm:pt modelId="{84BD794D-E66C-BF42-8E63-9E5976928CC7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b="1" dirty="0">
              <a:latin typeface="Arial" charset="0"/>
              <a:ea typeface="Arial" charset="0"/>
              <a:cs typeface="Arial" charset="0"/>
            </a:rPr>
            <a:t>Public affairs</a:t>
          </a:r>
        </a:p>
      </dgm:t>
    </dgm:pt>
    <dgm:pt modelId="{98B3878F-65F8-8D45-8FB9-15CD3D4E3CD3}" type="parTrans" cxnId="{6440B298-AF01-B146-A1E9-E9CEBA994C10}">
      <dgm:prSet/>
      <dgm:spPr/>
      <dgm:t>
        <a:bodyPr/>
        <a:lstStyle/>
        <a:p>
          <a:endParaRPr lang="en-US"/>
        </a:p>
      </dgm:t>
    </dgm:pt>
    <dgm:pt modelId="{FA3A2833-8B6F-B04A-8518-5A7C8346917B}" type="sibTrans" cxnId="{6440B298-AF01-B146-A1E9-E9CEBA994C10}">
      <dgm:prSet/>
      <dgm:spPr/>
      <dgm:t>
        <a:bodyPr/>
        <a:lstStyle/>
        <a:p>
          <a:endParaRPr lang="en-US"/>
        </a:p>
      </dgm:t>
    </dgm:pt>
    <dgm:pt modelId="{9611CE27-C522-2043-B10F-B87595B22CA8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U.S. and Missouri Constitutions/American History and Institutions</a:t>
          </a:r>
        </a:p>
      </dgm:t>
    </dgm:pt>
    <dgm:pt modelId="{BC597125-EFBF-FC44-845A-851873A3ADB2}" type="parTrans" cxnId="{92140415-15BE-A243-B5FF-8E38FF19E861}">
      <dgm:prSet/>
      <dgm:spPr/>
      <dgm:t>
        <a:bodyPr/>
        <a:lstStyle/>
        <a:p>
          <a:endParaRPr lang="en-US"/>
        </a:p>
      </dgm:t>
    </dgm:pt>
    <dgm:pt modelId="{7D672864-9473-0044-B2C6-688C99726936}" type="sibTrans" cxnId="{92140415-15BE-A243-B5FF-8E38FF19E861}">
      <dgm:prSet/>
      <dgm:spPr/>
      <dgm:t>
        <a:bodyPr/>
        <a:lstStyle/>
        <a:p>
          <a:endParaRPr lang="en-US"/>
        </a:p>
      </dgm:t>
    </dgm:pt>
    <dgm:pt modelId="{96AB6BAC-D17E-3F49-8B12-242D8ABE6CDD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Cultural competence</a:t>
          </a:r>
        </a:p>
      </dgm:t>
    </dgm:pt>
    <dgm:pt modelId="{BE52C6A9-EF4F-DE42-8DA3-C3826D0946A0}" type="parTrans" cxnId="{14644059-2A9E-3D48-8960-DDECA02DEB14}">
      <dgm:prSet/>
      <dgm:spPr/>
      <dgm:t>
        <a:bodyPr/>
        <a:lstStyle/>
        <a:p>
          <a:endParaRPr lang="en-US"/>
        </a:p>
      </dgm:t>
    </dgm:pt>
    <dgm:pt modelId="{EE1D2EE0-13B9-344A-AF63-27C14A70782A}" type="sibTrans" cxnId="{14644059-2A9E-3D48-8960-DDECA02DEB14}">
      <dgm:prSet/>
      <dgm:spPr/>
      <dgm:t>
        <a:bodyPr/>
        <a:lstStyle/>
        <a:p>
          <a:endParaRPr lang="en-US"/>
        </a:p>
      </dgm:t>
    </dgm:pt>
    <dgm:pt modelId="{8F7CDB5F-D777-BD4B-81CE-F57C2A426A5F}">
      <dgm:prSet phldrT="[Text]" custT="1"/>
      <dgm:spPr>
        <a:ln>
          <a:solidFill>
            <a:srgbClr val="5E0009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rial" charset="0"/>
              <a:ea typeface="Arial" charset="0"/>
              <a:cs typeface="Arial" charset="0"/>
            </a:rPr>
            <a:t>Public Issues</a:t>
          </a:r>
        </a:p>
      </dgm:t>
    </dgm:pt>
    <dgm:pt modelId="{10F53860-8C4F-C64A-8480-C377D95F739F}" type="parTrans" cxnId="{0CD3EB0E-DDB8-C947-8D77-2DAA0AFC9804}">
      <dgm:prSet/>
      <dgm:spPr/>
      <dgm:t>
        <a:bodyPr/>
        <a:lstStyle/>
        <a:p>
          <a:endParaRPr lang="en-US"/>
        </a:p>
      </dgm:t>
    </dgm:pt>
    <dgm:pt modelId="{B7EDEA3B-1E16-2C48-8D3B-3BA790F92DEC}" type="sibTrans" cxnId="{0CD3EB0E-DDB8-C947-8D77-2DAA0AFC9804}">
      <dgm:prSet/>
      <dgm:spPr/>
      <dgm:t>
        <a:bodyPr/>
        <a:lstStyle/>
        <a:p>
          <a:endParaRPr lang="en-US"/>
        </a:p>
      </dgm:t>
    </dgm:pt>
    <dgm:pt modelId="{8ADDFF42-FD98-7C4D-8988-1DD6751FD8BF}">
      <dgm:prSet custT="1"/>
      <dgm:spPr>
        <a:solidFill>
          <a:srgbClr val="5E0009"/>
        </a:solidFill>
      </dgm:spPr>
      <dgm:t>
        <a:bodyPr/>
        <a:lstStyle/>
        <a:p>
          <a:r>
            <a:rPr lang="en-US" sz="2800" b="1" dirty="0">
              <a:latin typeface="Arial" charset="0"/>
              <a:ea typeface="Arial" charset="0"/>
              <a:cs typeface="Arial" charset="0"/>
            </a:rPr>
            <a:t>Breadth of knowledge</a:t>
          </a:r>
        </a:p>
        <a:p>
          <a:r>
            <a:rPr lang="en-US" sz="2000" dirty="0">
              <a:latin typeface="Arial" charset="0"/>
              <a:ea typeface="Arial" charset="0"/>
              <a:cs typeface="Arial" charset="0"/>
            </a:rPr>
            <a:t>31-33 hours</a:t>
          </a:r>
        </a:p>
      </dgm:t>
    </dgm:pt>
    <dgm:pt modelId="{39EC6959-1077-644B-B725-18B4D4FAF04E}" type="parTrans" cxnId="{579CC700-15EC-3C44-A029-B630FFF87A3E}">
      <dgm:prSet/>
      <dgm:spPr/>
      <dgm:t>
        <a:bodyPr/>
        <a:lstStyle/>
        <a:p>
          <a:endParaRPr lang="en-US"/>
        </a:p>
      </dgm:t>
    </dgm:pt>
    <dgm:pt modelId="{2F6552DC-DC6A-FB43-A032-7EC193508A07}" type="sibTrans" cxnId="{579CC700-15EC-3C44-A029-B630FFF87A3E}">
      <dgm:prSet/>
      <dgm:spPr/>
      <dgm:t>
        <a:bodyPr/>
        <a:lstStyle/>
        <a:p>
          <a:endParaRPr lang="en-US"/>
        </a:p>
      </dgm:t>
    </dgm:pt>
    <dgm:pt modelId="{0D5DEE7D-778F-A34A-8A3B-6364234FCB02}" type="pres">
      <dgm:prSet presAssocID="{4943945F-5519-A347-8B03-E77DFAB74F8F}" presName="composite" presStyleCnt="0">
        <dgm:presLayoutVars>
          <dgm:chMax val="1"/>
          <dgm:dir/>
          <dgm:resizeHandles val="exact"/>
        </dgm:presLayoutVars>
      </dgm:prSet>
      <dgm:spPr/>
    </dgm:pt>
    <dgm:pt modelId="{D3C064AD-2CB6-A54C-91E4-F8113AC3DFB0}" type="pres">
      <dgm:prSet presAssocID="{8ADDFF42-FD98-7C4D-8988-1DD6751FD8BF}" presName="roof" presStyleLbl="dkBgShp" presStyleIdx="0" presStyleCnt="2" custLinFactNeighborX="3144" custLinFactNeighborY="2756"/>
      <dgm:spPr/>
    </dgm:pt>
    <dgm:pt modelId="{190B9DC4-C9B3-8148-B8F5-877422692B62}" type="pres">
      <dgm:prSet presAssocID="{8ADDFF42-FD98-7C4D-8988-1DD6751FD8BF}" presName="pillars" presStyleCnt="0"/>
      <dgm:spPr/>
    </dgm:pt>
    <dgm:pt modelId="{A5938D86-9508-4447-BDC5-6E35DA7AE7BA}" type="pres">
      <dgm:prSet presAssocID="{8ADDFF42-FD98-7C4D-8988-1DD6751FD8BF}" presName="pillar1" presStyleLbl="node1" presStyleIdx="0" presStyleCnt="3">
        <dgm:presLayoutVars>
          <dgm:bulletEnabled val="1"/>
        </dgm:presLayoutVars>
      </dgm:prSet>
      <dgm:spPr/>
    </dgm:pt>
    <dgm:pt modelId="{9D7AC56A-13D6-0642-9E1F-006041AE0C45}" type="pres">
      <dgm:prSet presAssocID="{DC2E3EBA-6BEF-DB40-BC55-7C1C8B425CCB}" presName="pillarX" presStyleLbl="node1" presStyleIdx="1" presStyleCnt="3">
        <dgm:presLayoutVars>
          <dgm:bulletEnabled val="1"/>
        </dgm:presLayoutVars>
      </dgm:prSet>
      <dgm:spPr/>
    </dgm:pt>
    <dgm:pt modelId="{E4C31846-F4A0-8940-923C-1E34B5B3B6FA}" type="pres">
      <dgm:prSet presAssocID="{84BD794D-E66C-BF42-8E63-9E5976928CC7}" presName="pillarX" presStyleLbl="node1" presStyleIdx="2" presStyleCnt="3">
        <dgm:presLayoutVars>
          <dgm:bulletEnabled val="1"/>
        </dgm:presLayoutVars>
      </dgm:prSet>
      <dgm:spPr/>
    </dgm:pt>
    <dgm:pt modelId="{4696B5C3-6368-D449-AF86-F7F93B68792E}" type="pres">
      <dgm:prSet presAssocID="{8ADDFF42-FD98-7C4D-8988-1DD6751FD8BF}" presName="base" presStyleLbl="dkBgShp" presStyleIdx="1" presStyleCnt="2"/>
      <dgm:spPr>
        <a:solidFill>
          <a:srgbClr val="5E0009"/>
        </a:solidFill>
      </dgm:spPr>
    </dgm:pt>
  </dgm:ptLst>
  <dgm:cxnLst>
    <dgm:cxn modelId="{579CC700-15EC-3C44-A029-B630FFF87A3E}" srcId="{4943945F-5519-A347-8B03-E77DFAB74F8F}" destId="{8ADDFF42-FD98-7C4D-8988-1DD6751FD8BF}" srcOrd="0" destOrd="0" parTransId="{39EC6959-1077-644B-B725-18B4D4FAF04E}" sibTransId="{2F6552DC-DC6A-FB43-A032-7EC193508A07}"/>
    <dgm:cxn modelId="{FBAF9803-D6EC-BE4F-BE14-EC143A065B05}" type="presOf" srcId="{8ADDFF42-FD98-7C4D-8988-1DD6751FD8BF}" destId="{D3C064AD-2CB6-A54C-91E4-F8113AC3DFB0}" srcOrd="0" destOrd="0" presId="urn:microsoft.com/office/officeart/2005/8/layout/hList3"/>
    <dgm:cxn modelId="{0CD3EB0E-DDB8-C947-8D77-2DAA0AFC9804}" srcId="{84BD794D-E66C-BF42-8E63-9E5976928CC7}" destId="{8F7CDB5F-D777-BD4B-81CE-F57C2A426A5F}" srcOrd="2" destOrd="0" parTransId="{10F53860-8C4F-C64A-8480-C377D95F739F}" sibTransId="{B7EDEA3B-1E16-2C48-8D3B-3BA790F92DEC}"/>
    <dgm:cxn modelId="{92140415-15BE-A243-B5FF-8E38FF19E861}" srcId="{84BD794D-E66C-BF42-8E63-9E5976928CC7}" destId="{9611CE27-C522-2043-B10F-B87595B22CA8}" srcOrd="0" destOrd="0" parTransId="{BC597125-EFBF-FC44-845A-851873A3ADB2}" sibTransId="{7D672864-9473-0044-B2C6-688C99726936}"/>
    <dgm:cxn modelId="{B0253A33-8639-3F47-8781-7A758CC4BB54}" type="presOf" srcId="{8F7CDB5F-D777-BD4B-81CE-F57C2A426A5F}" destId="{E4C31846-F4A0-8940-923C-1E34B5B3B6FA}" srcOrd="0" destOrd="3" presId="urn:microsoft.com/office/officeart/2005/8/layout/hList3"/>
    <dgm:cxn modelId="{A04A3365-AF79-464F-92E4-DA1835335422}" type="presOf" srcId="{79076DC7-727C-5045-AEDC-355E1341657E}" destId="{A5938D86-9508-4447-BDC5-6E35DA7AE7BA}" srcOrd="0" destOrd="0" presId="urn:microsoft.com/office/officeart/2005/8/layout/hList3"/>
    <dgm:cxn modelId="{9B849D69-15F3-A044-895D-0A242D9003FE}" srcId="{79076DC7-727C-5045-AEDC-355E1341657E}" destId="{C6AD6648-F69A-B147-B8E2-C8B7D489603A}" srcOrd="1" destOrd="0" parTransId="{DD000E50-4CCA-4043-AFA0-47B802C9316F}" sibTransId="{FC331A2B-6FBB-2C4D-B282-A7DBC6EFF225}"/>
    <dgm:cxn modelId="{B1F2854B-70F2-934C-BC58-0A706BAA9C58}" type="presOf" srcId="{1FEC18BC-AD41-CB42-B5B3-1AE68DD1F8FA}" destId="{9D7AC56A-13D6-0642-9E1F-006041AE0C45}" srcOrd="0" destOrd="3" presId="urn:microsoft.com/office/officeart/2005/8/layout/hList3"/>
    <dgm:cxn modelId="{14644059-2A9E-3D48-8960-DDECA02DEB14}" srcId="{84BD794D-E66C-BF42-8E63-9E5976928CC7}" destId="{96AB6BAC-D17E-3F49-8B12-242D8ABE6CDD}" srcOrd="1" destOrd="0" parTransId="{BE52C6A9-EF4F-DE42-8DA3-C3826D0946A0}" sibTransId="{EE1D2EE0-13B9-344A-AF63-27C14A70782A}"/>
    <dgm:cxn modelId="{DA02247F-47FA-6E4E-BDDB-0B315354C66F}" type="presOf" srcId="{55BA2F50-240B-6248-827B-90B6D48BEAF0}" destId="{A5938D86-9508-4447-BDC5-6E35DA7AE7BA}" srcOrd="0" destOrd="1" presId="urn:microsoft.com/office/officeart/2005/8/layout/hList3"/>
    <dgm:cxn modelId="{13A76A80-6EA7-4E42-B19E-1995F3911087}" type="presOf" srcId="{9611CE27-C522-2043-B10F-B87595B22CA8}" destId="{E4C31846-F4A0-8940-923C-1E34B5B3B6FA}" srcOrd="0" destOrd="1" presId="urn:microsoft.com/office/officeart/2005/8/layout/hList3"/>
    <dgm:cxn modelId="{07ABC486-BCF8-7544-97C3-E4C2B3495C0B}" srcId="{79076DC7-727C-5045-AEDC-355E1341657E}" destId="{55BA2F50-240B-6248-827B-90B6D48BEAF0}" srcOrd="0" destOrd="0" parTransId="{C74FFFB1-773C-2242-B18A-8EB37B589586}" sibTransId="{4804BF3F-7949-6040-BEE7-00912B579C36}"/>
    <dgm:cxn modelId="{6440B298-AF01-B146-A1E9-E9CEBA994C10}" srcId="{8ADDFF42-FD98-7C4D-8988-1DD6751FD8BF}" destId="{84BD794D-E66C-BF42-8E63-9E5976928CC7}" srcOrd="2" destOrd="0" parTransId="{98B3878F-65F8-8D45-8FB9-15CD3D4E3CD3}" sibTransId="{FA3A2833-8B6F-B04A-8518-5A7C8346917B}"/>
    <dgm:cxn modelId="{37D2559D-F6D3-204A-8D19-75893187CC3D}" srcId="{DC2E3EBA-6BEF-DB40-BC55-7C1C8B425CCB}" destId="{1FEC18BC-AD41-CB42-B5B3-1AE68DD1F8FA}" srcOrd="2" destOrd="0" parTransId="{86C503FC-AF05-3241-BDC6-51B84E2070E1}" sibTransId="{9CD169B7-4FFF-E049-9B41-5A05C98AA732}"/>
    <dgm:cxn modelId="{8FE605AA-E4AA-2B40-A2A2-832664BC7BD4}" type="presOf" srcId="{C6AD6648-F69A-B147-B8E2-C8B7D489603A}" destId="{A5938D86-9508-4447-BDC5-6E35DA7AE7BA}" srcOrd="0" destOrd="2" presId="urn:microsoft.com/office/officeart/2005/8/layout/hList3"/>
    <dgm:cxn modelId="{5F5035AD-FE08-5942-8CA0-CC414369B9D4}" srcId="{DC2E3EBA-6BEF-DB40-BC55-7C1C8B425CCB}" destId="{9B6C1A27-CBEA-A34B-8A11-676F4C240DB8}" srcOrd="1" destOrd="0" parTransId="{34936F89-7E65-084C-A319-8D859E721E49}" sibTransId="{9DEEF4A6-FED3-E447-B9E2-29AF9C1DFB2F}"/>
    <dgm:cxn modelId="{1FED29CD-29B6-5B43-9A85-A273611D8C1E}" srcId="{8ADDFF42-FD98-7C4D-8988-1DD6751FD8BF}" destId="{DC2E3EBA-6BEF-DB40-BC55-7C1C8B425CCB}" srcOrd="1" destOrd="0" parTransId="{4D65683B-14BD-ED4E-A0EC-68F045BA3557}" sibTransId="{65BB8A5C-F6F9-F143-B434-D597C67EDCB0}"/>
    <dgm:cxn modelId="{D51D66D2-CCC6-8946-B854-EA2C563D98DB}" type="presOf" srcId="{9B6C1A27-CBEA-A34B-8A11-676F4C240DB8}" destId="{9D7AC56A-13D6-0642-9E1F-006041AE0C45}" srcOrd="0" destOrd="2" presId="urn:microsoft.com/office/officeart/2005/8/layout/hList3"/>
    <dgm:cxn modelId="{C1809ED2-8CD7-0B48-9B81-4299D2F32419}" srcId="{8ADDFF42-FD98-7C4D-8988-1DD6751FD8BF}" destId="{79076DC7-727C-5045-AEDC-355E1341657E}" srcOrd="0" destOrd="0" parTransId="{382D2907-D67F-6649-ABBB-2D06C045F7DF}" sibTransId="{D4243C1B-8D17-9446-9B93-9C8475DE1315}"/>
    <dgm:cxn modelId="{B11ED2D4-CDEA-FB49-BA75-F7953E82B9B7}" type="presOf" srcId="{DC2E3EBA-6BEF-DB40-BC55-7C1C8B425CCB}" destId="{9D7AC56A-13D6-0642-9E1F-006041AE0C45}" srcOrd="0" destOrd="0" presId="urn:microsoft.com/office/officeart/2005/8/layout/hList3"/>
    <dgm:cxn modelId="{561BF9D8-A0EC-E347-8DA1-4859C448B787}" type="presOf" srcId="{96AB6BAC-D17E-3F49-8B12-242D8ABE6CDD}" destId="{E4C31846-F4A0-8940-923C-1E34B5B3B6FA}" srcOrd="0" destOrd="2" presId="urn:microsoft.com/office/officeart/2005/8/layout/hList3"/>
    <dgm:cxn modelId="{9CA964EB-6CF6-9245-9A35-BFA5327089ED}" type="presOf" srcId="{4943945F-5519-A347-8B03-E77DFAB74F8F}" destId="{0D5DEE7D-778F-A34A-8A3B-6364234FCB02}" srcOrd="0" destOrd="0" presId="urn:microsoft.com/office/officeart/2005/8/layout/hList3"/>
    <dgm:cxn modelId="{3758B7ED-22AE-324B-AA8F-C3950C2BA98E}" srcId="{DC2E3EBA-6BEF-DB40-BC55-7C1C8B425CCB}" destId="{9938410E-CC23-384E-82B4-829F65AC0DA6}" srcOrd="0" destOrd="0" parTransId="{8DBD3D72-5227-4042-BD6A-CAD531C3880D}" sibTransId="{60001ABB-9ECD-EC44-9D38-392AE6C3313C}"/>
    <dgm:cxn modelId="{1D5D56FB-997F-D44B-B1C6-00E857583825}" type="presOf" srcId="{84BD794D-E66C-BF42-8E63-9E5976928CC7}" destId="{E4C31846-F4A0-8940-923C-1E34B5B3B6FA}" srcOrd="0" destOrd="0" presId="urn:microsoft.com/office/officeart/2005/8/layout/hList3"/>
    <dgm:cxn modelId="{9DA43BFC-892D-1249-9647-0DB7B045AFE8}" type="presOf" srcId="{9938410E-CC23-384E-82B4-829F65AC0DA6}" destId="{9D7AC56A-13D6-0642-9E1F-006041AE0C45}" srcOrd="0" destOrd="1" presId="urn:microsoft.com/office/officeart/2005/8/layout/hList3"/>
    <dgm:cxn modelId="{82A3D2E2-96F4-F241-91D1-F54AB3240B7D}" type="presParOf" srcId="{0D5DEE7D-778F-A34A-8A3B-6364234FCB02}" destId="{D3C064AD-2CB6-A54C-91E4-F8113AC3DFB0}" srcOrd="0" destOrd="0" presId="urn:microsoft.com/office/officeart/2005/8/layout/hList3"/>
    <dgm:cxn modelId="{9EE408DE-63E1-2948-BF23-CDCCB243D3FB}" type="presParOf" srcId="{0D5DEE7D-778F-A34A-8A3B-6364234FCB02}" destId="{190B9DC4-C9B3-8148-B8F5-877422692B62}" srcOrd="1" destOrd="0" presId="urn:microsoft.com/office/officeart/2005/8/layout/hList3"/>
    <dgm:cxn modelId="{57DDB3C6-C5FA-414A-B0B8-FA4171D6EB40}" type="presParOf" srcId="{190B9DC4-C9B3-8148-B8F5-877422692B62}" destId="{A5938D86-9508-4447-BDC5-6E35DA7AE7BA}" srcOrd="0" destOrd="0" presId="urn:microsoft.com/office/officeart/2005/8/layout/hList3"/>
    <dgm:cxn modelId="{2C1647C4-74D5-2B42-B78E-A5F9E8D37B54}" type="presParOf" srcId="{190B9DC4-C9B3-8148-B8F5-877422692B62}" destId="{9D7AC56A-13D6-0642-9E1F-006041AE0C45}" srcOrd="1" destOrd="0" presId="urn:microsoft.com/office/officeart/2005/8/layout/hList3"/>
    <dgm:cxn modelId="{FB35366D-2754-6B4F-8A2A-97118D1948EC}" type="presParOf" srcId="{190B9DC4-C9B3-8148-B8F5-877422692B62}" destId="{E4C31846-F4A0-8940-923C-1E34B5B3B6FA}" srcOrd="2" destOrd="0" presId="urn:microsoft.com/office/officeart/2005/8/layout/hList3"/>
    <dgm:cxn modelId="{E8927719-0381-4A4D-A24C-54812B41D936}" type="presParOf" srcId="{0D5DEE7D-778F-A34A-8A3B-6364234FCB02}" destId="{4696B5C3-6368-D449-AF86-F7F93B6879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65F74-1694-B246-9C7D-9DD789CEBF70}">
      <dsp:nvSpPr>
        <dsp:cNvPr id="0" name=""/>
        <dsp:cNvSpPr/>
      </dsp:nvSpPr>
      <dsp:spPr>
        <a:xfrm>
          <a:off x="0" y="6427"/>
          <a:ext cx="7172325" cy="909161"/>
        </a:xfrm>
        <a:prstGeom prst="rect">
          <a:avLst/>
        </a:prstGeom>
        <a:solidFill>
          <a:srgbClr val="5E000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charset="0"/>
              <a:ea typeface="Arial" charset="0"/>
              <a:cs typeface="Arial" charset="0"/>
            </a:rPr>
            <a:t>Foundations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" charset="0"/>
              <a:ea typeface="Arial" charset="0"/>
              <a:cs typeface="Arial" charset="0"/>
            </a:rPr>
            <a:t>14-16 hours</a:t>
          </a:r>
        </a:p>
      </dsp:txBody>
      <dsp:txXfrm>
        <a:off x="0" y="6427"/>
        <a:ext cx="7172325" cy="909161"/>
      </dsp:txXfrm>
    </dsp:sp>
    <dsp:sp modelId="{9AA9F5E9-5F31-6545-91C5-E166E6DE2E21}">
      <dsp:nvSpPr>
        <dsp:cNvPr id="0" name=""/>
        <dsp:cNvSpPr/>
      </dsp:nvSpPr>
      <dsp:spPr>
        <a:xfrm>
          <a:off x="9961" y="909161"/>
          <a:ext cx="1364371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n/>
              <a:latin typeface="Arial" charset="0"/>
              <a:ea typeface="Arial" charset="0"/>
              <a:cs typeface="Arial" charset="0"/>
            </a:rPr>
            <a:t>First Year Foundations</a:t>
          </a:r>
        </a:p>
      </dsp:txBody>
      <dsp:txXfrm>
        <a:off x="9961" y="909161"/>
        <a:ext cx="1364371" cy="1909238"/>
      </dsp:txXfrm>
    </dsp:sp>
    <dsp:sp modelId="{01D8C61F-DD67-3441-82E7-A1DDC6FF56A8}">
      <dsp:nvSpPr>
        <dsp:cNvPr id="0" name=""/>
        <dsp:cNvSpPr/>
      </dsp:nvSpPr>
      <dsp:spPr>
        <a:xfrm>
          <a:off x="1366096" y="909161"/>
          <a:ext cx="1455127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" charset="0"/>
              <a:ea typeface="Arial" charset="0"/>
              <a:cs typeface="Arial" charset="0"/>
            </a:rPr>
            <a:t>Writing I</a:t>
          </a:r>
        </a:p>
      </dsp:txBody>
      <dsp:txXfrm>
        <a:off x="1366096" y="909161"/>
        <a:ext cx="1455127" cy="1909238"/>
      </dsp:txXfrm>
    </dsp:sp>
    <dsp:sp modelId="{F5EDF09E-62F5-AD4B-AA33-68B59B2D847F}">
      <dsp:nvSpPr>
        <dsp:cNvPr id="0" name=""/>
        <dsp:cNvSpPr/>
      </dsp:nvSpPr>
      <dsp:spPr>
        <a:xfrm>
          <a:off x="2821223" y="909161"/>
          <a:ext cx="1455127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" charset="0"/>
              <a:ea typeface="Arial" charset="0"/>
              <a:cs typeface="Arial" charset="0"/>
            </a:rPr>
            <a:t>Public Speaking</a:t>
          </a:r>
        </a:p>
      </dsp:txBody>
      <dsp:txXfrm>
        <a:off x="2821223" y="909161"/>
        <a:ext cx="1455127" cy="1909238"/>
      </dsp:txXfrm>
    </dsp:sp>
    <dsp:sp modelId="{D9000AE0-50F5-1542-839A-ECE4673840E4}">
      <dsp:nvSpPr>
        <dsp:cNvPr id="0" name=""/>
        <dsp:cNvSpPr/>
      </dsp:nvSpPr>
      <dsp:spPr>
        <a:xfrm>
          <a:off x="4276351" y="909161"/>
          <a:ext cx="1455127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" charset="0"/>
              <a:ea typeface="Arial" charset="0"/>
              <a:cs typeface="Arial" charset="0"/>
            </a:rPr>
            <a:t>Quantitative Literacy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" charset="0"/>
              <a:ea typeface="Arial" charset="0"/>
              <a:cs typeface="Arial" charset="0"/>
            </a:rPr>
            <a:t>(Math)</a:t>
          </a:r>
        </a:p>
      </dsp:txBody>
      <dsp:txXfrm>
        <a:off x="4276351" y="909161"/>
        <a:ext cx="1455127" cy="1909238"/>
      </dsp:txXfrm>
    </dsp:sp>
    <dsp:sp modelId="{CD654C75-A5E3-9547-93EF-FC1E564E6542}">
      <dsp:nvSpPr>
        <dsp:cNvPr id="0" name=""/>
        <dsp:cNvSpPr/>
      </dsp:nvSpPr>
      <dsp:spPr>
        <a:xfrm>
          <a:off x="5724392" y="909161"/>
          <a:ext cx="1439121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" charset="0"/>
              <a:ea typeface="Arial" charset="0"/>
              <a:cs typeface="Arial" charset="0"/>
            </a:rPr>
            <a:t>Written Communication and Integrative and Applied Learning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" charset="0"/>
              <a:ea typeface="Arial" charset="0"/>
              <a:cs typeface="Arial" charset="0"/>
            </a:rPr>
            <a:t>(Writing II)</a:t>
          </a:r>
        </a:p>
      </dsp:txBody>
      <dsp:txXfrm>
        <a:off x="5724392" y="909161"/>
        <a:ext cx="1439121" cy="1909238"/>
      </dsp:txXfrm>
    </dsp:sp>
    <dsp:sp modelId="{4A9B72E0-2F1D-E34B-9808-9816AD673CED}">
      <dsp:nvSpPr>
        <dsp:cNvPr id="0" name=""/>
        <dsp:cNvSpPr/>
      </dsp:nvSpPr>
      <dsp:spPr>
        <a:xfrm>
          <a:off x="0" y="2818399"/>
          <a:ext cx="7172325" cy="212137"/>
        </a:xfrm>
        <a:prstGeom prst="rect">
          <a:avLst/>
        </a:prstGeom>
        <a:solidFill>
          <a:srgbClr val="5E000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064AD-2CB6-A54C-91E4-F8113AC3DFB0}">
      <dsp:nvSpPr>
        <dsp:cNvPr id="0" name=""/>
        <dsp:cNvSpPr/>
      </dsp:nvSpPr>
      <dsp:spPr>
        <a:xfrm>
          <a:off x="0" y="25056"/>
          <a:ext cx="7172325" cy="909161"/>
        </a:xfrm>
        <a:prstGeom prst="rect">
          <a:avLst/>
        </a:prstGeom>
        <a:solidFill>
          <a:srgbClr val="5E000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charset="0"/>
              <a:ea typeface="Arial" charset="0"/>
              <a:cs typeface="Arial" charset="0"/>
            </a:rPr>
            <a:t>Breadth of knowledge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charset="0"/>
              <a:ea typeface="Arial" charset="0"/>
              <a:cs typeface="Arial" charset="0"/>
            </a:rPr>
            <a:t>31-33 hours</a:t>
          </a:r>
        </a:p>
      </dsp:txBody>
      <dsp:txXfrm>
        <a:off x="0" y="25056"/>
        <a:ext cx="7172325" cy="909161"/>
      </dsp:txXfrm>
    </dsp:sp>
    <dsp:sp modelId="{A5938D86-9508-4447-BDC5-6E35DA7AE7BA}">
      <dsp:nvSpPr>
        <dsp:cNvPr id="0" name=""/>
        <dsp:cNvSpPr/>
      </dsp:nvSpPr>
      <dsp:spPr>
        <a:xfrm>
          <a:off x="3502" y="909161"/>
          <a:ext cx="2388440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charset="0"/>
              <a:ea typeface="Arial" charset="0"/>
              <a:cs typeface="Arial" charset="0"/>
            </a:rPr>
            <a:t>Natural world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Life sciences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Physical sciences</a:t>
          </a:r>
        </a:p>
      </dsp:txBody>
      <dsp:txXfrm>
        <a:off x="3502" y="909161"/>
        <a:ext cx="2388440" cy="1909238"/>
      </dsp:txXfrm>
    </dsp:sp>
    <dsp:sp modelId="{9D7AC56A-13D6-0642-9E1F-006041AE0C45}">
      <dsp:nvSpPr>
        <dsp:cNvPr id="0" name=""/>
        <dsp:cNvSpPr/>
      </dsp:nvSpPr>
      <dsp:spPr>
        <a:xfrm>
          <a:off x="2391942" y="909161"/>
          <a:ext cx="2388440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charset="0"/>
              <a:ea typeface="Arial" charset="0"/>
              <a:cs typeface="Arial" charset="0"/>
            </a:rPr>
            <a:t>Human cultures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Social and behavioral sciences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Humanities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The arts</a:t>
          </a:r>
        </a:p>
      </dsp:txBody>
      <dsp:txXfrm>
        <a:off x="2391942" y="909161"/>
        <a:ext cx="2388440" cy="1909238"/>
      </dsp:txXfrm>
    </dsp:sp>
    <dsp:sp modelId="{E4C31846-F4A0-8940-923C-1E34B5B3B6FA}">
      <dsp:nvSpPr>
        <dsp:cNvPr id="0" name=""/>
        <dsp:cNvSpPr/>
      </dsp:nvSpPr>
      <dsp:spPr>
        <a:xfrm>
          <a:off x="4780382" y="909161"/>
          <a:ext cx="2388440" cy="19092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000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charset="0"/>
              <a:ea typeface="Arial" charset="0"/>
              <a:cs typeface="Arial" charset="0"/>
            </a:rPr>
            <a:t>Public affairs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U.S. and Missouri Constitutions/American History and Institutions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Cultural competence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charset="0"/>
              <a:ea typeface="Arial" charset="0"/>
              <a:cs typeface="Arial" charset="0"/>
            </a:rPr>
            <a:t>Public Issues</a:t>
          </a:r>
        </a:p>
      </dsp:txBody>
      <dsp:txXfrm>
        <a:off x="4780382" y="909161"/>
        <a:ext cx="2388440" cy="1909238"/>
      </dsp:txXfrm>
    </dsp:sp>
    <dsp:sp modelId="{4696B5C3-6368-D449-AF86-F7F93B68792E}">
      <dsp:nvSpPr>
        <dsp:cNvPr id="0" name=""/>
        <dsp:cNvSpPr/>
      </dsp:nvSpPr>
      <dsp:spPr>
        <a:xfrm>
          <a:off x="0" y="2818399"/>
          <a:ext cx="7172325" cy="212137"/>
        </a:xfrm>
        <a:prstGeom prst="rect">
          <a:avLst/>
        </a:prstGeom>
        <a:solidFill>
          <a:srgbClr val="5E000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 (null)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A25F-73A6-E145-8C30-38717B962311}" type="datetimeFigureOut">
              <a:rPr lang="en-US" smtClean="0">
                <a:latin typeface="Arial (null)"/>
              </a:rPr>
              <a:t>4/24/2019</a:t>
            </a:fld>
            <a:endParaRPr lang="en-US" dirty="0">
              <a:latin typeface="Arial (null)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 (null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8D554-0724-7F4B-9831-5E36C7918081}" type="slidenum">
              <a:rPr lang="en-US" smtClean="0">
                <a:latin typeface="Arial (null)"/>
              </a:rPr>
              <a:t>‹#›</a:t>
            </a:fld>
            <a:endParaRPr lang="en-US" dirty="0">
              <a:latin typeface="Arial (null)"/>
            </a:endParaRPr>
          </a:p>
        </p:txBody>
      </p:sp>
    </p:spTree>
    <p:extLst>
      <p:ext uri="{BB962C8B-B14F-4D97-AF65-F5344CB8AC3E}">
        <p14:creationId xmlns:p14="http://schemas.microsoft.com/office/powerpoint/2010/main" val="222664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(null)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(null)"/>
              </a:defRPr>
            </a:lvl1pPr>
          </a:lstStyle>
          <a:p>
            <a:fld id="{27907C8C-B44C-3F47-8D7F-D397E909D0E1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(null)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(null)"/>
              </a:defRPr>
            </a:lvl1pPr>
          </a:lstStyle>
          <a:p>
            <a:fld id="{0CA98E30-DF30-A04D-B7E8-C8F148A4A0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75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rial (null)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rial (null)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rial (null)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rial (null)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rial (null)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98E30-DF30-A04D-B7E8-C8F148A4A05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3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be optional</a:t>
            </a:r>
            <a:r>
              <a:rPr lang="en-US" baseline="0" dirty="0"/>
              <a:t> or used only by undeclared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98E30-DF30-A04D-B7E8-C8F148A4A05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6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 userDrawn="1"/>
        </p:nvSpPr>
        <p:spPr>
          <a:xfrm rot="10800000" flipH="1">
            <a:off x="145474" y="145474"/>
            <a:ext cx="8853054" cy="4862945"/>
          </a:xfrm>
          <a:prstGeom prst="snip1Rect">
            <a:avLst/>
          </a:prstGeom>
          <a:noFill/>
          <a:ln w="3810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993305" y="588987"/>
            <a:ext cx="4432083" cy="2131577"/>
          </a:xfrm>
        </p:spPr>
        <p:txBody>
          <a:bodyPr anchor="b"/>
          <a:lstStyle>
            <a:lvl1pPr algn="r">
              <a:defRPr sz="4500">
                <a:solidFill>
                  <a:srgbClr val="E4002B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003695" y="2714204"/>
            <a:ext cx="4421693" cy="1241822"/>
          </a:xfrm>
        </p:spPr>
        <p:txBody>
          <a:bodyPr>
            <a:normAutofit/>
          </a:bodyPr>
          <a:lstStyle>
            <a:lvl1pPr marL="0" indent="0" algn="r">
              <a:buNone/>
              <a:defRPr sz="2100">
                <a:solidFill>
                  <a:srgbClr val="0000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ight Triangle 13"/>
          <p:cNvSpPr/>
          <p:nvPr userDrawn="1"/>
        </p:nvSpPr>
        <p:spPr>
          <a:xfrm rot="16200000">
            <a:off x="7913054" y="3914238"/>
            <a:ext cx="1278082" cy="1278082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5" name="Right Triangle 14"/>
          <p:cNvSpPr/>
          <p:nvPr userDrawn="1"/>
        </p:nvSpPr>
        <p:spPr>
          <a:xfrm rot="5400000">
            <a:off x="20421" y="41361"/>
            <a:ext cx="1278082" cy="1278082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156920-6D89-F841-AF27-E5C23A0AC1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8360" y="4442446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1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803" y="515000"/>
            <a:ext cx="7886700" cy="1351276"/>
          </a:xfrm>
        </p:spPr>
        <p:txBody>
          <a:bodyPr anchor="t">
            <a:normAutofit/>
          </a:bodyPr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 flipV="1">
            <a:off x="163604" y="1241250"/>
            <a:ext cx="237744" cy="564952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E4002B"/>
              </a:solidFill>
              <a:latin typeface="Arial (null)"/>
            </a:endParaRPr>
          </a:p>
        </p:txBody>
      </p:sp>
      <p:sp>
        <p:nvSpPr>
          <p:cNvPr id="9" name="Rectangle 8"/>
          <p:cNvSpPr/>
          <p:nvPr userDrawn="1"/>
        </p:nvSpPr>
        <p:spPr>
          <a:xfrm rot="16200000" flipV="1">
            <a:off x="165580" y="372986"/>
            <a:ext cx="233792" cy="564952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E4002B"/>
              </a:solidFill>
              <a:latin typeface="Arial (null)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76288" y="1922860"/>
            <a:ext cx="6722269" cy="28289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 flipV="1">
            <a:off x="165580" y="810702"/>
            <a:ext cx="233792" cy="564952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E4002B"/>
              </a:solidFill>
              <a:latin typeface="Arial (null)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D20043-25E6-E24C-958E-B0A4AD675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0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148" y="1282996"/>
            <a:ext cx="3172506" cy="3052932"/>
          </a:xfrm>
        </p:spPr>
        <p:txBody>
          <a:bodyPr anchor="t"/>
          <a:lstStyle>
            <a:lvl1pPr algn="l">
              <a:defRPr sz="45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STYLE.”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87148" y="582064"/>
            <a:ext cx="710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800" dirty="0">
                <a:solidFill>
                  <a:srgbClr val="E4002B"/>
                </a:solidFill>
                <a:latin typeface="Impact" charset="0"/>
                <a:ea typeface="Impact" charset="0"/>
                <a:cs typeface="Impact" charset="0"/>
              </a:rPr>
              <a:t>“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1E25F4-5F09-E247-8893-3656754E0E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4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A7B595-48B0-CC47-95E5-961CC4ECAF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5028" y="2099117"/>
            <a:ext cx="4364973" cy="26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6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 userDrawn="1"/>
        </p:nvSpPr>
        <p:spPr>
          <a:xfrm rot="10800000" flipH="1">
            <a:off x="643346" y="1025724"/>
            <a:ext cx="3514724" cy="3431975"/>
          </a:xfrm>
          <a:prstGeom prst="snip1Rect">
            <a:avLst/>
          </a:prstGeom>
          <a:noFill/>
          <a:ln w="63500">
            <a:solidFill>
              <a:srgbClr val="E400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6118" y="1802803"/>
            <a:ext cx="2949178" cy="666695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33" y="226321"/>
            <a:ext cx="1956547" cy="1316507"/>
          </a:xfrm>
          <a:solidFill>
            <a:schemeClr val="bg1"/>
          </a:solidFill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6819" y="2729608"/>
            <a:ext cx="2949178" cy="14423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143532" y="2469497"/>
            <a:ext cx="514350" cy="102254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5" name="Snip Single Corner Rectangle 14"/>
          <p:cNvSpPr/>
          <p:nvPr userDrawn="1"/>
        </p:nvSpPr>
        <p:spPr>
          <a:xfrm rot="10800000" flipH="1">
            <a:off x="5092710" y="1025724"/>
            <a:ext cx="3514724" cy="3431975"/>
          </a:xfrm>
          <a:prstGeom prst="snip1Rect">
            <a:avLst/>
          </a:prstGeom>
          <a:noFill/>
          <a:ln w="63500">
            <a:solidFill>
              <a:srgbClr val="E400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1"/>
          </p:nvPr>
        </p:nvSpPr>
        <p:spPr>
          <a:xfrm>
            <a:off x="5386182" y="2729608"/>
            <a:ext cx="2949178" cy="14423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6592895" y="2469498"/>
            <a:ext cx="514350" cy="102254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375481" y="1802803"/>
            <a:ext cx="2949178" cy="6552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5E0009"/>
                </a:solidFill>
                <a:latin typeface="Impact" charset="0"/>
                <a:ea typeface="Impact" charset="0"/>
                <a:cs typeface="Impact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5882497" y="220215"/>
            <a:ext cx="1956547" cy="1316507"/>
          </a:xfrm>
          <a:solidFill>
            <a:schemeClr val="bg1"/>
          </a:solidFill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37B79D-4057-3148-8203-C945A6F55F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51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740569"/>
            <a:ext cx="2949178" cy="802481"/>
          </a:xfrm>
        </p:spPr>
        <p:txBody>
          <a:bodyPr anchor="ctr"/>
          <a:lstStyle>
            <a:lvl1pPr>
              <a:defRPr sz="2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ln w="63500">
            <a:noFill/>
            <a:miter lim="800000"/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0237D2-19F1-544A-A427-21B06751CD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740569"/>
            <a:ext cx="5597223" cy="802481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5597223" cy="2858692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66858" y="2270521"/>
            <a:ext cx="1924873" cy="90430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063054" y="740568"/>
            <a:ext cx="1531144" cy="1529953"/>
          </a:xfrm>
        </p:spPr>
        <p:txBody>
          <a:bodyPr>
            <a:noAutofit/>
          </a:bodyPr>
          <a:lstStyle>
            <a:lvl1pPr>
              <a:defRPr sz="135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63053" y="2653688"/>
            <a:ext cx="1531144" cy="1529953"/>
          </a:xfrm>
        </p:spPr>
        <p:txBody>
          <a:bodyPr>
            <a:noAutofit/>
          </a:bodyPr>
          <a:lstStyle>
            <a:lvl1pPr>
              <a:defRPr sz="135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66858" y="4183641"/>
            <a:ext cx="1924873" cy="90430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FAFAB5-E387-924F-909A-601FB30C1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5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740569"/>
            <a:ext cx="5597223" cy="802481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5597223" cy="2858692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87" y="817681"/>
            <a:ext cx="1085850" cy="9525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626259" y="1914049"/>
            <a:ext cx="369905" cy="75896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946207" y="2133814"/>
            <a:ext cx="1730009" cy="21026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1DE990-7F31-384B-8A0A-263CF3B8CE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62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740569"/>
            <a:ext cx="5597223" cy="802481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5597223" cy="2858692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6259" y="1914049"/>
            <a:ext cx="369905" cy="75896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946207" y="2133814"/>
            <a:ext cx="1730009" cy="21026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62" y="1141808"/>
            <a:ext cx="1485900" cy="695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7DFB24-E290-D14F-9570-E99C571C6D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12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740569"/>
            <a:ext cx="5597223" cy="802481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5597223" cy="2858692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6259" y="1914049"/>
            <a:ext cx="369905" cy="75896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946207" y="2133814"/>
            <a:ext cx="1730009" cy="21026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62" y="1061755"/>
            <a:ext cx="1181100" cy="6667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2C7EE1-4200-9844-BC41-0F01F83587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06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02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6039" y="273844"/>
            <a:ext cx="7039842" cy="994172"/>
          </a:xfrm>
        </p:spPr>
        <p:txBody>
          <a:bodyPr/>
          <a:lstStyle>
            <a:lvl1pPr algn="l">
              <a:defRPr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040" y="1369219"/>
            <a:ext cx="7039841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ight Triangle 6"/>
          <p:cNvSpPr/>
          <p:nvPr userDrawn="1"/>
        </p:nvSpPr>
        <p:spPr>
          <a:xfrm rot="16200000">
            <a:off x="7865918" y="3866523"/>
            <a:ext cx="1278082" cy="1278082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387258-2464-3244-81E2-E9ED79B558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76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7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39950"/>
          </a:xfrm>
        </p:spPr>
        <p:txBody>
          <a:bodyPr anchor="ctr">
            <a:normAutofit/>
          </a:bodyPr>
          <a:lstStyle>
            <a:lvl1pPr>
              <a:defRPr sz="4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7765623" y="3765884"/>
            <a:ext cx="1378377" cy="1378377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5E0009"/>
              </a:solidFill>
              <a:latin typeface="Arial (null)"/>
            </a:endParaRPr>
          </a:p>
        </p:txBody>
      </p:sp>
      <p:sp>
        <p:nvSpPr>
          <p:cNvPr id="9" name="Right Triangle 8"/>
          <p:cNvSpPr/>
          <p:nvPr userDrawn="1"/>
        </p:nvSpPr>
        <p:spPr>
          <a:xfrm rot="5400000">
            <a:off x="0" y="1"/>
            <a:ext cx="1369218" cy="1369218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5E0009"/>
              </a:solidFill>
              <a:latin typeface="Arial (null)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4DAC37-DDC4-6F4A-B387-8FD42F2FBA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76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42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39950"/>
          </a:xfrm>
        </p:spPr>
        <p:txBody>
          <a:bodyPr anchor="ctr">
            <a:normAutofit/>
          </a:bodyPr>
          <a:lstStyle>
            <a:lvl1pPr>
              <a:defRPr sz="4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7765623" y="3765884"/>
            <a:ext cx="1378377" cy="1378377"/>
          </a:xfrm>
          <a:prstGeom prst="rtTriangle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5E0009"/>
              </a:solidFill>
              <a:latin typeface="Arial (null)"/>
            </a:endParaRPr>
          </a:p>
        </p:txBody>
      </p:sp>
      <p:sp>
        <p:nvSpPr>
          <p:cNvPr id="9" name="Right Triangle 8"/>
          <p:cNvSpPr/>
          <p:nvPr userDrawn="1"/>
        </p:nvSpPr>
        <p:spPr>
          <a:xfrm rot="5400000">
            <a:off x="0" y="1"/>
            <a:ext cx="1369218" cy="1369218"/>
          </a:xfrm>
          <a:prstGeom prst="rtTriangle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5E0009"/>
              </a:solidFill>
              <a:latin typeface="Arial (null)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5CF22A-6D13-4D4E-B500-4C3B839D5F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76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7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51" y="529937"/>
            <a:ext cx="7039841" cy="41027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ight Triangle 5"/>
          <p:cNvSpPr/>
          <p:nvPr userDrawn="1"/>
        </p:nvSpPr>
        <p:spPr>
          <a:xfrm rot="16200000">
            <a:off x="7865918" y="3865418"/>
            <a:ext cx="1278082" cy="1278082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ABE522-D6EC-6D42-BCDB-E7A10CE64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76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9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 userDrawn="1"/>
        </p:nvSpPr>
        <p:spPr>
          <a:xfrm rot="16200000">
            <a:off x="7765623" y="3765884"/>
            <a:ext cx="1378377" cy="1378377"/>
          </a:xfrm>
          <a:prstGeom prst="rtTriangle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5E0009"/>
              </a:solidFill>
              <a:latin typeface="Arial (null)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531490" y="273844"/>
            <a:ext cx="6077273" cy="9941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31490" y="1369219"/>
            <a:ext cx="6077273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ight Triangle 8"/>
          <p:cNvSpPr/>
          <p:nvPr userDrawn="1"/>
        </p:nvSpPr>
        <p:spPr>
          <a:xfrm rot="5400000">
            <a:off x="0" y="1"/>
            <a:ext cx="1369218" cy="1369218"/>
          </a:xfrm>
          <a:prstGeom prst="rtTriangle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solidFill>
                <a:srgbClr val="5E0009"/>
              </a:solidFill>
              <a:latin typeface="Arial (null)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7451C8-C1BA-374C-8F80-ACD9116BA5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76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4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31489" y="529937"/>
            <a:ext cx="6176903" cy="41027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7765623" y="3765884"/>
            <a:ext cx="1378377" cy="1378377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Right Triangle 8"/>
          <p:cNvSpPr/>
          <p:nvPr userDrawn="1"/>
        </p:nvSpPr>
        <p:spPr>
          <a:xfrm rot="5400000">
            <a:off x="1" y="1"/>
            <a:ext cx="1371599" cy="1371599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CDD5AB-F4B7-9644-A2B1-FAA5D05AE2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76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5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3023" y="549072"/>
            <a:ext cx="7172327" cy="891910"/>
          </a:xfrm>
        </p:spPr>
        <p:txBody>
          <a:bodyPr/>
          <a:lstStyle>
            <a:lvl1pPr algn="l">
              <a:defRPr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22" y="1542184"/>
            <a:ext cx="7172328" cy="30298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38991" y="-15881"/>
            <a:ext cx="228600" cy="571500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09231" y="-15880"/>
            <a:ext cx="233792" cy="564952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74111" y="-22429"/>
            <a:ext cx="228600" cy="571500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458DA2-E1A6-4149-8AA9-BB1028B4C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2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23" y="706582"/>
            <a:ext cx="7172327" cy="3865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33799" y="-27001"/>
            <a:ext cx="228600" cy="571500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14423" y="-27001"/>
            <a:ext cx="228600" cy="576072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74111" y="-22429"/>
            <a:ext cx="228600" cy="571500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4E8C05-0D7B-4140-9FB8-3D8E1E229E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7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628651" y="4764629"/>
            <a:ext cx="246044" cy="391287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98493" y="4764629"/>
            <a:ext cx="246888" cy="393192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063572" y="4764629"/>
            <a:ext cx="246044" cy="391287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7EA0BB-4E63-A747-A486-EF93A082F9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4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ctr">
            <a:noAutofit/>
          </a:bodyPr>
          <a:lstStyle>
            <a:lvl1pPr marL="0" indent="0">
              <a:buNone/>
              <a:defRPr sz="2100" b="1">
                <a:solidFill>
                  <a:srgbClr val="E4002B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57504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ctr">
            <a:noAutofit/>
          </a:bodyPr>
          <a:lstStyle>
            <a:lvl1pPr marL="0" indent="0">
              <a:buNone/>
              <a:defRPr sz="2100" b="1">
                <a:solidFill>
                  <a:srgbClr val="E4002B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57504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28651" y="4764629"/>
            <a:ext cx="246044" cy="391287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98493" y="4764629"/>
            <a:ext cx="246888" cy="393192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063572" y="4764629"/>
            <a:ext cx="246044" cy="391287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(null)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16BB3A-F74B-B545-8C93-C3D83EE46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419" y="4765723"/>
            <a:ext cx="1132500" cy="2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1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3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8" r:id="rId20"/>
    <p:sldLayoutId id="2147483717" r:id="rId2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5E0009"/>
          </a:solidFill>
          <a:latin typeface="Impact" charset="0"/>
          <a:ea typeface="Impact" charset="0"/>
          <a:cs typeface="Impac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souristate.edu/pie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402237" y="638415"/>
            <a:ext cx="6023151" cy="2393047"/>
          </a:xfrm>
        </p:spPr>
        <p:txBody>
          <a:bodyPr>
            <a:normAutofit/>
          </a:bodyPr>
          <a:lstStyle/>
          <a:p>
            <a:r>
              <a:rPr lang="en-US" dirty="0">
                <a:latin typeface="Impact"/>
              </a:rPr>
              <a:t>Be Advised:</a:t>
            </a:r>
            <a:br>
              <a:rPr lang="en-US" dirty="0">
                <a:latin typeface="Impact"/>
              </a:rPr>
            </a:br>
            <a:r>
              <a:rPr lang="en-US" dirty="0">
                <a:latin typeface="Impact"/>
              </a:rPr>
              <a:t>Academic Advisement &amp;</a:t>
            </a:r>
            <a:br>
              <a:rPr lang="en-US" dirty="0">
                <a:latin typeface="Impact"/>
              </a:rPr>
            </a:br>
            <a:r>
              <a:rPr lang="en-US" dirty="0">
                <a:latin typeface="Impact"/>
              </a:rPr>
              <a:t>General Education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03695" y="3033340"/>
            <a:ext cx="4421693" cy="9803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Advisor name</a:t>
            </a:r>
          </a:p>
          <a:p>
            <a:r>
              <a:rPr lang="en-US" dirty="0">
                <a:latin typeface="Arial"/>
                <a:cs typeface="Arial"/>
              </a:rPr>
              <a:t>SOAR leaders name</a:t>
            </a:r>
          </a:p>
        </p:txBody>
      </p:sp>
    </p:spTree>
    <p:extLst>
      <p:ext uri="{BB962C8B-B14F-4D97-AF65-F5344CB8AC3E}">
        <p14:creationId xmlns:p14="http://schemas.microsoft.com/office/powerpoint/2010/main" val="622508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39" y="273844"/>
            <a:ext cx="7039842" cy="994172"/>
          </a:xfrm>
        </p:spPr>
        <p:txBody>
          <a:bodyPr/>
          <a:lstStyle/>
          <a:p>
            <a:r>
              <a:rPr lang="en-US" dirty="0"/>
              <a:t>FIRST YEAR FOUNDATIONS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441" y="1156277"/>
            <a:ext cx="6611582" cy="326350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en-US" dirty="0">
                <a:latin typeface="Arial"/>
                <a:cs typeface="Arial"/>
              </a:rPr>
              <a:t>GEP 101 (or UHC 110 for Honors College students)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Integrative and interdisciplinary class which addresses: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Public affairs issues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Academic success</a:t>
            </a:r>
          </a:p>
          <a:p>
            <a:pPr lvl="1"/>
            <a:r>
              <a:rPr lang="en-US" dirty="0"/>
              <a:t>The Common Reader </a:t>
            </a:r>
          </a:p>
          <a:p>
            <a:pPr lvl="1"/>
            <a:r>
              <a:rPr lang="en-US" dirty="0"/>
              <a:t>Campus resources</a:t>
            </a:r>
          </a:p>
          <a:p>
            <a:pPr lvl="0">
              <a:lnSpc>
                <a:spcPct val="120000"/>
              </a:lnSpc>
            </a:pPr>
            <a:r>
              <a:rPr lang="en-US" dirty="0">
                <a:latin typeface="Arial"/>
                <a:cs typeface="Arial"/>
              </a:rPr>
              <a:t>Integrates service-learning (volunteering with a community organization) in select courses</a:t>
            </a:r>
          </a:p>
        </p:txBody>
      </p:sp>
    </p:spTree>
    <p:extLst>
      <p:ext uri="{BB962C8B-B14F-4D97-AF65-F5344CB8AC3E}">
        <p14:creationId xmlns:p14="http://schemas.microsoft.com/office/powerpoint/2010/main" val="26032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 </a:t>
            </a:r>
            <a:br>
              <a:rPr lang="en-US" dirty="0"/>
            </a:br>
            <a:r>
              <a:rPr lang="en-US" dirty="0"/>
              <a:t>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774803" y="1922860"/>
            <a:ext cx="5399043" cy="282892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Limited to freshmen students and their identified Partners in Education (PIE)</a:t>
            </a:r>
          </a:p>
          <a:p>
            <a:pPr lvl="0"/>
            <a:r>
              <a:rPr lang="en-US" dirty="0"/>
              <a:t>Must sign a waiver to allow the release of academic information</a:t>
            </a:r>
          </a:p>
          <a:p>
            <a:pPr lvl="0"/>
            <a:r>
              <a:rPr lang="en-US" dirty="0"/>
              <a:t>Partners receive:</a:t>
            </a:r>
          </a:p>
          <a:p>
            <a:pPr lvl="1"/>
            <a:r>
              <a:rPr lang="en-US" dirty="0"/>
              <a:t>Welcome letters.</a:t>
            </a:r>
          </a:p>
          <a:p>
            <a:pPr lvl="1"/>
            <a:r>
              <a:rPr lang="en-US" dirty="0"/>
              <a:t>Mid-semester progress report.</a:t>
            </a:r>
          </a:p>
          <a:p>
            <a:pPr lvl="1"/>
            <a:r>
              <a:rPr lang="en-US" dirty="0"/>
              <a:t>Final grades.</a:t>
            </a:r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182616FD-46D1-4830-80C7-51CCE4A0E990}"/>
              </a:ext>
            </a:extLst>
          </p:cNvPr>
          <p:cNvSpPr/>
          <p:nvPr/>
        </p:nvSpPr>
        <p:spPr>
          <a:xfrm flipV="1">
            <a:off x="5828729" y="515000"/>
            <a:ext cx="2832774" cy="1227909"/>
          </a:xfrm>
          <a:prstGeom prst="snip1Rect">
            <a:avLst>
              <a:gd name="adj" fmla="val 23050"/>
            </a:avLst>
          </a:prstGeom>
          <a:noFill/>
          <a:ln w="28575">
            <a:solidFill>
              <a:srgbClr val="E4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5E0EF-01B7-4CBF-A87D-9C3F82F542AF}"/>
              </a:ext>
            </a:extLst>
          </p:cNvPr>
          <p:cNvSpPr txBox="1"/>
          <p:nvPr/>
        </p:nvSpPr>
        <p:spPr>
          <a:xfrm>
            <a:off x="5925768" y="667289"/>
            <a:ext cx="2646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missouristate.edu/pie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details.</a:t>
            </a:r>
          </a:p>
        </p:txBody>
      </p:sp>
    </p:spTree>
    <p:extLst>
      <p:ext uri="{BB962C8B-B14F-4D97-AF65-F5344CB8AC3E}">
        <p14:creationId xmlns:p14="http://schemas.microsoft.com/office/powerpoint/2010/main" val="3807507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39" y="413147"/>
            <a:ext cx="7039842" cy="994172"/>
          </a:xfrm>
        </p:spPr>
        <p:txBody>
          <a:bodyPr/>
          <a:lstStyle/>
          <a:p>
            <a:r>
              <a:rPr lang="en-US" dirty="0"/>
              <a:t>WHY BECOME A PIE?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040" y="1407319"/>
            <a:ext cx="7039841" cy="326350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Family Educational Rights and Privacy Act (FERPA) protects the privacy of student education records</a:t>
            </a:r>
          </a:p>
          <a:p>
            <a:pPr lvl="0"/>
            <a:r>
              <a:rPr lang="en-US" dirty="0"/>
              <a:t>FERPA rights transfer to the student upon enrollment in a college</a:t>
            </a:r>
          </a:p>
          <a:p>
            <a:r>
              <a:rPr lang="en-US" dirty="0"/>
              <a:t>Release certain information to identified partners (only) through becoming a PIE</a:t>
            </a:r>
          </a:p>
        </p:txBody>
      </p:sp>
    </p:spTree>
    <p:extLst>
      <p:ext uri="{BB962C8B-B14F-4D97-AF65-F5344CB8AC3E}">
        <p14:creationId xmlns:p14="http://schemas.microsoft.com/office/powerpoint/2010/main" val="302677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XXX MAJOR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7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66823" y="706582"/>
            <a:ext cx="7172327" cy="3865418"/>
          </a:xfrm>
        </p:spPr>
        <p:txBody>
          <a:bodyPr/>
          <a:lstStyle/>
          <a:p>
            <a:r>
              <a:rPr lang="en-US" i="1" dirty="0"/>
              <a:t>Insert major requirements here</a:t>
            </a:r>
          </a:p>
        </p:txBody>
      </p:sp>
    </p:spTree>
    <p:extLst>
      <p:ext uri="{BB962C8B-B14F-4D97-AF65-F5344CB8AC3E}">
        <p14:creationId xmlns:p14="http://schemas.microsoft.com/office/powerpoint/2010/main" val="603142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3190" y="375047"/>
            <a:ext cx="6077273" cy="994172"/>
          </a:xfrm>
        </p:spPr>
        <p:txBody>
          <a:bodyPr>
            <a:normAutofit/>
          </a:bodyPr>
          <a:lstStyle/>
          <a:p>
            <a:r>
              <a:rPr lang="en-US" dirty="0"/>
              <a:t>RESOURCES FOR CHOOSING A MAJOR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3190" y="1369219"/>
            <a:ext cx="6077273" cy="3263504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</a:pPr>
            <a:r>
              <a:rPr lang="en-US" dirty="0"/>
              <a:t>Explore areas of interest your freshman year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Take IDS 120: Exploring Majors and Careers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Attend the Majors Fair on September 26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Schedule an appointment with an academic advisor at the Academic Advisement Center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Visit with a career counselor at the Career Center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Take a career interest inventory at the Career Center</a:t>
            </a:r>
          </a:p>
        </p:txBody>
      </p:sp>
    </p:spTree>
    <p:extLst>
      <p:ext uri="{BB962C8B-B14F-4D97-AF65-F5344CB8AC3E}">
        <p14:creationId xmlns:p14="http://schemas.microsoft.com/office/powerpoint/2010/main" val="290950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013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39" y="375047"/>
            <a:ext cx="7039842" cy="994172"/>
          </a:xfrm>
        </p:spPr>
        <p:txBody>
          <a:bodyPr/>
          <a:lstStyle/>
          <a:p>
            <a:r>
              <a:rPr lang="en-US" dirty="0"/>
              <a:t>SOAR ADVISING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Discuss course selections over dinner or after the evening activities</a:t>
            </a:r>
          </a:p>
          <a:p>
            <a:pPr lvl="0"/>
            <a:r>
              <a:rPr lang="en-US" dirty="0"/>
              <a:t>Brainstorm a list of possible courses and a possible schedule</a:t>
            </a:r>
          </a:p>
          <a:p>
            <a:pPr lvl="0"/>
            <a:r>
              <a:rPr lang="en-US" dirty="0"/>
              <a:t>Bring those ideas to your SOAR advising session tomorrow</a:t>
            </a:r>
          </a:p>
        </p:txBody>
      </p:sp>
    </p:spTree>
    <p:extLst>
      <p:ext uri="{BB962C8B-B14F-4D97-AF65-F5344CB8AC3E}">
        <p14:creationId xmlns:p14="http://schemas.microsoft.com/office/powerpoint/2010/main" val="1643336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23" y="549072"/>
            <a:ext cx="7172327" cy="891910"/>
          </a:xfrm>
        </p:spPr>
        <p:txBody>
          <a:bodyPr>
            <a:normAutofit/>
          </a:bodyPr>
          <a:lstStyle/>
          <a:p>
            <a:r>
              <a:rPr lang="en-US" dirty="0"/>
              <a:t>CHANGING REGISTRATION AFTER SOAR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2" y="1542184"/>
            <a:ext cx="7172328" cy="3029816"/>
          </a:xfrm>
        </p:spPr>
        <p:txBody>
          <a:bodyPr/>
          <a:lstStyle/>
          <a:p>
            <a:pPr lvl="0"/>
            <a:r>
              <a:rPr lang="en-US" dirty="0"/>
              <a:t>Changes to your schedule cannot be made online once you register until the first day of class</a:t>
            </a:r>
          </a:p>
          <a:p>
            <a:pPr lvl="0"/>
            <a:r>
              <a:rPr lang="en-US" dirty="0"/>
              <a:t>Handle any essential schedule changes through the Academic Advisement Center during the summer</a:t>
            </a:r>
          </a:p>
        </p:txBody>
      </p:sp>
    </p:spTree>
    <p:extLst>
      <p:ext uri="{BB962C8B-B14F-4D97-AF65-F5344CB8AC3E}">
        <p14:creationId xmlns:p14="http://schemas.microsoft.com/office/powerpoint/2010/main" val="768227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39" y="375047"/>
            <a:ext cx="7039842" cy="994172"/>
          </a:xfrm>
        </p:spPr>
        <p:txBody>
          <a:bodyPr/>
          <a:lstStyle/>
          <a:p>
            <a:r>
              <a:rPr lang="en-US" dirty="0"/>
              <a:t>SCHEDULING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040" y="1369219"/>
            <a:ext cx="6440613" cy="3263504"/>
          </a:xfrm>
        </p:spPr>
        <p:txBody>
          <a:bodyPr/>
          <a:lstStyle/>
          <a:p>
            <a:pPr lvl="0"/>
            <a:r>
              <a:rPr lang="en-US" dirty="0"/>
              <a:t>Most classes meet either 3 times a week for 50 minutes each or twice a week for 75 minutes each</a:t>
            </a:r>
          </a:p>
          <a:p>
            <a:pPr lvl="0"/>
            <a:r>
              <a:rPr lang="en-US" dirty="0"/>
              <a:t>Full-time status is 12 hours</a:t>
            </a:r>
            <a:r>
              <a:rPr lang="en-US"/>
              <a:t>; 14-16 </a:t>
            </a:r>
            <a:r>
              <a:rPr lang="en-US" dirty="0"/>
              <a:t>hours is an average load</a:t>
            </a:r>
          </a:p>
        </p:txBody>
      </p:sp>
    </p:spTree>
    <p:extLst>
      <p:ext uri="{BB962C8B-B14F-4D97-AF65-F5344CB8AC3E}">
        <p14:creationId xmlns:p14="http://schemas.microsoft.com/office/powerpoint/2010/main" val="116047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77" y="438601"/>
            <a:ext cx="7039842" cy="994172"/>
          </a:xfrm>
        </p:spPr>
        <p:txBody>
          <a:bodyPr/>
          <a:lstStyle/>
          <a:p>
            <a:r>
              <a:rPr lang="en-US" dirty="0"/>
              <a:t>OVERVIEW OF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78" y="1369219"/>
            <a:ext cx="7039841" cy="3263504"/>
          </a:xfrm>
        </p:spPr>
        <p:txBody>
          <a:bodyPr/>
          <a:lstStyle/>
          <a:p>
            <a:pPr lvl="0"/>
            <a:r>
              <a:rPr lang="en-US" dirty="0"/>
              <a:t>Outline the general education program</a:t>
            </a:r>
          </a:p>
          <a:p>
            <a:pPr lvl="0"/>
            <a:r>
              <a:rPr lang="en-US" dirty="0"/>
              <a:t>Discuss requirements of your major</a:t>
            </a:r>
          </a:p>
          <a:p>
            <a:pPr lvl="0"/>
            <a:r>
              <a:rPr lang="en-US" dirty="0"/>
              <a:t>Explain the SOAR advising process</a:t>
            </a:r>
          </a:p>
          <a:p>
            <a:pPr lvl="0"/>
            <a:r>
              <a:rPr lang="en-US" dirty="0"/>
              <a:t>Provide scheduling tips</a:t>
            </a:r>
          </a:p>
        </p:txBody>
      </p:sp>
    </p:spTree>
    <p:extLst>
      <p:ext uri="{BB962C8B-B14F-4D97-AF65-F5344CB8AC3E}">
        <p14:creationId xmlns:p14="http://schemas.microsoft.com/office/powerpoint/2010/main" val="4082134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</a:t>
            </a:r>
            <a:br>
              <a:rPr lang="en-US" dirty="0"/>
            </a:br>
            <a:r>
              <a:rPr lang="en-US" dirty="0"/>
              <a:t>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776289" y="1922860"/>
            <a:ext cx="5341708" cy="282892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n-US" dirty="0"/>
              <a:t>Create a balanced schedule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Plan appropriate amounts of study time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Pay attention to syllabi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Keep work to 15 hours or less (or cut back on classes proportionally), if possible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Take at least one class that you expect to be interesting or enjoyable</a:t>
            </a:r>
          </a:p>
        </p:txBody>
      </p:sp>
    </p:spTree>
    <p:extLst>
      <p:ext uri="{BB962C8B-B14F-4D97-AF65-F5344CB8AC3E}">
        <p14:creationId xmlns:p14="http://schemas.microsoft.com/office/powerpoint/2010/main" val="2248868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61EC-449F-5A46-BF52-F35148974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3335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EDUCATION AT </a:t>
            </a:r>
            <a:br>
              <a:rPr lang="en-US" dirty="0"/>
            </a:br>
            <a:r>
              <a:rPr lang="en-US" dirty="0"/>
              <a:t>MISSOURI STATE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128881"/>
            <a:ext cx="7886700" cy="11255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753" y="375047"/>
            <a:ext cx="7039842" cy="994172"/>
          </a:xfrm>
        </p:spPr>
        <p:txBody>
          <a:bodyPr/>
          <a:lstStyle/>
          <a:p>
            <a:r>
              <a:rPr lang="en-US" dirty="0"/>
              <a:t>WHY GENERAL EDUCATION?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0754" y="1369219"/>
            <a:ext cx="7039841" cy="326350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Educated persons have both breadth of general knowledge and depth of knowledge in a major area.</a:t>
            </a:r>
          </a:p>
        </p:txBody>
      </p:sp>
    </p:spTree>
    <p:extLst>
      <p:ext uri="{BB962C8B-B14F-4D97-AF65-F5344CB8AC3E}">
        <p14:creationId xmlns:p14="http://schemas.microsoft.com/office/powerpoint/2010/main" val="28694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2405" y="549072"/>
            <a:ext cx="7172327" cy="891910"/>
          </a:xfrm>
        </p:spPr>
        <p:txBody>
          <a:bodyPr>
            <a:normAutofit/>
          </a:bodyPr>
          <a:lstStyle/>
          <a:p>
            <a:r>
              <a:rPr lang="en-US" dirty="0"/>
              <a:t>ABOUT GENERAL EDUCATION AT MSU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2404" y="1440982"/>
            <a:ext cx="7172328" cy="302981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dirty="0"/>
              <a:t>Consists of 45-49 credit hours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Serves as the common foundation of all undergraduate degrees at Missouri State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Reflects commitment to ethical leadership, cultural competence and community engagement</a:t>
            </a:r>
          </a:p>
          <a:p>
            <a:pPr>
              <a:lnSpc>
                <a:spcPct val="110000"/>
              </a:lnSpc>
            </a:pPr>
            <a:r>
              <a:rPr lang="en-US" dirty="0"/>
              <a:t>Prepares you for success in later courses </a:t>
            </a:r>
          </a:p>
        </p:txBody>
      </p:sp>
    </p:spTree>
    <p:extLst>
      <p:ext uri="{BB962C8B-B14F-4D97-AF65-F5344CB8AC3E}">
        <p14:creationId xmlns:p14="http://schemas.microsoft.com/office/powerpoint/2010/main" val="325215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EDUCATION AREAS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958044"/>
              </p:ext>
            </p:extLst>
          </p:nvPr>
        </p:nvGraphicFramePr>
        <p:xfrm>
          <a:off x="1455760" y="1374070"/>
          <a:ext cx="7172325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16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EDUCATION AREAS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999538"/>
              </p:ext>
            </p:extLst>
          </p:nvPr>
        </p:nvGraphicFramePr>
        <p:xfrm>
          <a:off x="1468285" y="1528937"/>
          <a:ext cx="7172325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309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8030"/>
            <a:ext cx="7886700" cy="2139950"/>
          </a:xfrm>
        </p:spPr>
        <p:txBody>
          <a:bodyPr/>
          <a:lstStyle/>
          <a:p>
            <a:r>
              <a:rPr lang="en-US" dirty="0"/>
              <a:t>PLACEMENT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23888" y="2389833"/>
            <a:ext cx="7886700" cy="1125538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Determine your level of skill in an area of study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Helps place you in an appropriate course where you can learn and succeed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Can choose to enroll in a course lower than your placement, but not higher</a:t>
            </a:r>
          </a:p>
        </p:txBody>
      </p:sp>
    </p:spTree>
    <p:extLst>
      <p:ext uri="{BB962C8B-B14F-4D97-AF65-F5344CB8AC3E}">
        <p14:creationId xmlns:p14="http://schemas.microsoft.com/office/powerpoint/2010/main" val="115268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3" y="549072"/>
            <a:ext cx="7172327" cy="891910"/>
          </a:xfrm>
        </p:spPr>
        <p:txBody>
          <a:bodyPr/>
          <a:lstStyle/>
          <a:p>
            <a:r>
              <a:rPr lang="en-US" dirty="0"/>
              <a:t>PLACEMENT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2" y="1542184"/>
            <a:ext cx="7172328" cy="302981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en-US" b="1" dirty="0"/>
              <a:t>English:</a:t>
            </a:r>
            <a:r>
              <a:rPr lang="en-US" dirty="0"/>
              <a:t> ACT or SAT English sub-score</a:t>
            </a:r>
          </a:p>
          <a:p>
            <a:pPr lvl="0">
              <a:lnSpc>
                <a:spcPct val="120000"/>
              </a:lnSpc>
            </a:pPr>
            <a:r>
              <a:rPr lang="en-US" b="1" dirty="0"/>
              <a:t>Math:</a:t>
            </a:r>
            <a:r>
              <a:rPr lang="en-US" dirty="0"/>
              <a:t> ACT/SAT math sub-score or departmental placement exam</a:t>
            </a:r>
          </a:p>
          <a:p>
            <a:pPr lvl="0">
              <a:lnSpc>
                <a:spcPct val="120000"/>
              </a:lnSpc>
            </a:pPr>
            <a:r>
              <a:rPr lang="en-US" b="1" dirty="0"/>
              <a:t>Spanish, French or German: </a:t>
            </a:r>
            <a:r>
              <a:rPr lang="en-US" dirty="0"/>
              <a:t>online placement exam</a:t>
            </a:r>
          </a:p>
          <a:p>
            <a:pPr>
              <a:lnSpc>
                <a:spcPct val="120000"/>
              </a:lnSpc>
            </a:pPr>
            <a:r>
              <a:rPr lang="en-US" b="1" dirty="0"/>
              <a:t>Other foreign languages: </a:t>
            </a:r>
            <a:r>
              <a:rPr lang="en-US" dirty="0"/>
              <a:t>Contact department of modern and classical languages</a:t>
            </a:r>
          </a:p>
          <a:p>
            <a:pPr marL="0" indent="0">
              <a:buNone/>
            </a:pPr>
            <a:r>
              <a:rPr lang="en-US" sz="2200" dirty="0"/>
              <a:t>Visit: </a:t>
            </a:r>
            <a:r>
              <a:rPr lang="en-US" sz="2400" dirty="0" err="1"/>
              <a:t>missouristate.edu</a:t>
            </a:r>
            <a:r>
              <a:rPr lang="en-US" sz="2400" dirty="0"/>
              <a:t>/</a:t>
            </a:r>
            <a:r>
              <a:rPr lang="en-US" sz="2400" dirty="0" err="1"/>
              <a:t>placementexams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635393-980A-0747-9400-6C3B93BAB933}" vid="{D9B33981-9A9B-EB4B-A296-6EF07A0285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491E47C586834F968DE3FC9EEE13A2" ma:contentTypeVersion="10" ma:contentTypeDescription="Create a new document." ma:contentTypeScope="" ma:versionID="d969c13e7f0bf01db3c093ed806a2195">
  <xsd:schema xmlns:xsd="http://www.w3.org/2001/XMLSchema" xmlns:xs="http://www.w3.org/2001/XMLSchema" xmlns:p="http://schemas.microsoft.com/office/2006/metadata/properties" xmlns:ns2="fb50f39b-5553-48ce-98a5-bd8bf2e381d5" xmlns:ns3="7c7e428a-36ed-43eb-af89-dd01c348ebfe" targetNamespace="http://schemas.microsoft.com/office/2006/metadata/properties" ma:root="true" ma:fieldsID="402bb9a2408138902e9a52b676c02aad" ns2:_="" ns3:_="">
    <xsd:import namespace="fb50f39b-5553-48ce-98a5-bd8bf2e381d5"/>
    <xsd:import namespace="7c7e428a-36ed-43eb-af89-dd01c348eb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0f39b-5553-48ce-98a5-bd8bf2e381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7e428a-36ed-43eb-af89-dd01c348eb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9AF89E-B56E-4847-94FD-C42971F747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2C3333-CC08-4D6A-A329-959B7C55157A}">
  <ds:schemaRefs>
    <ds:schemaRef ds:uri="http://schemas.microsoft.com/office/2006/metadata/properties"/>
    <ds:schemaRef ds:uri="fb50f39b-5553-48ce-98a5-bd8bf2e381d5"/>
    <ds:schemaRef ds:uri="http://purl.org/dc/terms/"/>
    <ds:schemaRef ds:uri="http://schemas.openxmlformats.org/package/2006/metadata/core-properties"/>
    <ds:schemaRef ds:uri="http://purl.org/dc/dcmitype/"/>
    <ds:schemaRef ds:uri="7c7e428a-36ed-43eb-af89-dd01c348ebf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9B0D19-2958-4799-9462-6AA0CEEE2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50f39b-5553-48ce-98a5-bd8bf2e381d5"/>
    <ds:schemaRef ds:uri="7c7e428a-36ed-43eb-af89-dd01c348e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610</Words>
  <Application>Microsoft Office PowerPoint</Application>
  <PresentationFormat>On-screen Show (16:9)</PresentationFormat>
  <Paragraphs>99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(null)</vt:lpstr>
      <vt:lpstr>Calibri</vt:lpstr>
      <vt:lpstr>Impact</vt:lpstr>
      <vt:lpstr>Office Theme</vt:lpstr>
      <vt:lpstr>Be Advised: Academic Advisement &amp; General Education</vt:lpstr>
      <vt:lpstr>OVERVIEW OF MEETING</vt:lpstr>
      <vt:lpstr>GENERAL EDUCATION AT  MISSOURI STATE</vt:lpstr>
      <vt:lpstr>WHY GENERAL EDUCATION?</vt:lpstr>
      <vt:lpstr>ABOUT GENERAL EDUCATION AT MSU</vt:lpstr>
      <vt:lpstr>GENERAL EDUCATION AREAS</vt:lpstr>
      <vt:lpstr>GENERAL EDUCATION AREAS</vt:lpstr>
      <vt:lpstr>PLACEMENT TESTS</vt:lpstr>
      <vt:lpstr>PLACEMENT OPTIONS</vt:lpstr>
      <vt:lpstr>FIRST YEAR FOUNDATIONS</vt:lpstr>
      <vt:lpstr>PARTNERS  IN EDUCATION</vt:lpstr>
      <vt:lpstr>WHY BECOME A PIE?</vt:lpstr>
      <vt:lpstr>REQUIREMENTS OF XXX MAJOR</vt:lpstr>
      <vt:lpstr>PowerPoint Presentation</vt:lpstr>
      <vt:lpstr>RESOURCES FOR CHOOSING A MAJOR</vt:lpstr>
      <vt:lpstr>PowerPoint Presentation</vt:lpstr>
      <vt:lpstr>SOAR ADVISING PROCESS</vt:lpstr>
      <vt:lpstr>CHANGING REGISTRATION AFTER SOAR</vt:lpstr>
      <vt:lpstr>SCHEDULING TIPS</vt:lpstr>
      <vt:lpstr>STRATEGIES  FOR SUCCESS</vt:lpstr>
      <vt:lpstr>Thank you!</vt:lpstr>
    </vt:vector>
  </TitlesOfParts>
  <Company>Missouri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Austin</dc:creator>
  <cp:lastModifiedBy>Joe Morris</cp:lastModifiedBy>
  <cp:revision>101</cp:revision>
  <dcterms:created xsi:type="dcterms:W3CDTF">2014-04-08T19:32:22Z</dcterms:created>
  <dcterms:modified xsi:type="dcterms:W3CDTF">2019-04-24T21:44:16Z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0x01010045491E47C586834F968DE3FC9EEE13A2</vt:lpwstr>
  </property>
</Properties>
</file>