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9" r:id="rId5"/>
    <p:sldId id="257" r:id="rId6"/>
    <p:sldId id="292" r:id="rId7"/>
    <p:sldId id="296" r:id="rId8"/>
    <p:sldId id="297" r:id="rId9"/>
    <p:sldId id="260" r:id="rId10"/>
    <p:sldId id="298" r:id="rId11"/>
    <p:sldId id="261" r:id="rId12"/>
    <p:sldId id="262" r:id="rId13"/>
    <p:sldId id="264" r:id="rId14"/>
    <p:sldId id="265" r:id="rId15"/>
    <p:sldId id="266" r:id="rId16"/>
    <p:sldId id="299" r:id="rId17"/>
    <p:sldId id="269" r:id="rId18"/>
    <p:sldId id="270" r:id="rId19"/>
    <p:sldId id="300" r:id="rId20"/>
    <p:sldId id="271" r:id="rId21"/>
    <p:sldId id="268" r:id="rId22"/>
    <p:sldId id="273" r:id="rId23"/>
    <p:sldId id="276" r:id="rId24"/>
    <p:sldId id="302" r:id="rId25"/>
    <p:sldId id="277" r:id="rId26"/>
    <p:sldId id="278" r:id="rId27"/>
    <p:sldId id="279" r:id="rId28"/>
    <p:sldId id="305" r:id="rId29"/>
    <p:sldId id="304" r:id="rId30"/>
    <p:sldId id="28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563"/>
    <a:srgbClr val="7A81FF"/>
    <a:srgbClr val="FF40FF"/>
    <a:srgbClr val="FAF14B"/>
    <a:srgbClr val="5E00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/>
    <p:restoredTop sz="86429"/>
  </p:normalViewPr>
  <p:slideViewPr>
    <p:cSldViewPr snapToGrid="0" snapToObjects="1">
      <p:cViewPr varScale="1">
        <p:scale>
          <a:sx n="112" d="100"/>
          <a:sy n="112" d="100"/>
        </p:scale>
        <p:origin x="76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BF3DD-24B8-9D40-ABEB-B4A0E772B6FC}" type="datetimeFigureOut">
              <a:rPr lang="en-US" smtClean="0"/>
              <a:t>11/17/20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5C634-AB7C-E047-B961-FC16FF4C0E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934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sv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Diagonal"/>
          <p:cNvSpPr/>
          <p:nvPr userDrawn="1"/>
        </p:nvSpPr>
        <p:spPr>
          <a:xfrm rot="16200000">
            <a:off x="8534400" y="3200402"/>
            <a:ext cx="3657600" cy="36576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Dat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6057900"/>
            <a:ext cx="8001000" cy="3429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 date</a:t>
            </a:r>
          </a:p>
        </p:txBody>
      </p:sp>
      <p:sp>
        <p:nvSpPr>
          <p:cNvPr id="3" name="Presenters"/>
          <p:cNvSpPr>
            <a:spLocks noGrp="1"/>
          </p:cNvSpPr>
          <p:nvPr>
            <p:ph type="body" sz="quarter" idx="12" hasCustomPrompt="1"/>
          </p:nvPr>
        </p:nvSpPr>
        <p:spPr>
          <a:xfrm>
            <a:off x="723900" y="5186365"/>
            <a:ext cx="8001000" cy="52863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Presenter names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5" hasCustomPrompt="1"/>
          </p:nvPr>
        </p:nvSpPr>
        <p:spPr>
          <a:xfrm>
            <a:off x="723900" y="4573156"/>
            <a:ext cx="8001000" cy="514347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1" cap="all">
                <a:solidFill>
                  <a:srgbClr val="425563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14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9829800" cy="33147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000" b="1">
                <a:solidFill>
                  <a:srgbClr val="5E0009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9A48F2A-2D11-8E40-A953-9C59948DCF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1783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40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723900" y="2057401"/>
            <a:ext cx="10744200" cy="365760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0325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99096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Footer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2"/>
            <a:ext cx="98298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5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1"/>
            <a:ext cx="10744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 dirty="0"/>
              <a:t>Section title</a:t>
            </a:r>
          </a:p>
        </p:txBody>
      </p:sp>
      <p:pic>
        <p:nvPicPr>
          <p:cNvPr id="10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DEAC16A-B9A7-3C4D-952D-1421B48630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91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Ima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agonal"/>
          <p:cNvSpPr/>
          <p:nvPr userDrawn="1"/>
        </p:nvSpPr>
        <p:spPr>
          <a:xfrm>
            <a:off x="228600" y="228600"/>
            <a:ext cx="11734800" cy="6400800"/>
          </a:xfrm>
          <a:custGeom>
            <a:avLst/>
            <a:gdLst>
              <a:gd name="connsiteX0" fmla="*/ 0 w 11734800"/>
              <a:gd name="connsiteY0" fmla="*/ 0 h 6400800"/>
              <a:gd name="connsiteX1" fmla="*/ 11734800 w 11734800"/>
              <a:gd name="connsiteY1" fmla="*/ 0 h 6400800"/>
              <a:gd name="connsiteX2" fmla="*/ 11734800 w 11734800"/>
              <a:gd name="connsiteY2" fmla="*/ 5029200 h 6400800"/>
              <a:gd name="connsiteX3" fmla="*/ 10363200 w 11734800"/>
              <a:gd name="connsiteY3" fmla="*/ 6400800 h 6400800"/>
              <a:gd name="connsiteX4" fmla="*/ 0 w 11734800"/>
              <a:gd name="connsiteY4" fmla="*/ 640080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34800" h="6400800">
                <a:moveTo>
                  <a:pt x="0" y="0"/>
                </a:moveTo>
                <a:lnTo>
                  <a:pt x="11734800" y="0"/>
                </a:lnTo>
                <a:lnTo>
                  <a:pt x="11734800" y="5029200"/>
                </a:lnTo>
                <a:lnTo>
                  <a:pt x="10363200" y="6400800"/>
                </a:lnTo>
                <a:lnTo>
                  <a:pt x="0" y="64008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8" name="Image"/>
          <p:cNvSpPr>
            <a:spLocks noGrp="1" noChangeAspect="1"/>
          </p:cNvSpPr>
          <p:nvPr>
            <p:ph type="pic" sz="quarter" idx="28" hasCustomPrompt="1"/>
          </p:nvPr>
        </p:nvSpPr>
        <p:spPr>
          <a:xfrm>
            <a:off x="7124700" y="685800"/>
            <a:ext cx="4343400" cy="5029200"/>
          </a:xfrm>
          <a:custGeom>
            <a:avLst/>
            <a:gdLst>
              <a:gd name="connsiteX0" fmla="*/ 0 w 4343400"/>
              <a:gd name="connsiteY0" fmla="*/ 0 h 5029200"/>
              <a:gd name="connsiteX1" fmla="*/ 4343400 w 4343400"/>
              <a:gd name="connsiteY1" fmla="*/ 0 h 5029200"/>
              <a:gd name="connsiteX2" fmla="*/ 4343400 w 4343400"/>
              <a:gd name="connsiteY2" fmla="*/ 4381499 h 5029200"/>
              <a:gd name="connsiteX3" fmla="*/ 3695699 w 4343400"/>
              <a:gd name="connsiteY3" fmla="*/ 5029200 h 5029200"/>
              <a:gd name="connsiteX4" fmla="*/ 0 w 4343400"/>
              <a:gd name="connsiteY4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43400" h="5029200">
                <a:moveTo>
                  <a:pt x="0" y="0"/>
                </a:moveTo>
                <a:lnTo>
                  <a:pt x="4343400" y="0"/>
                </a:lnTo>
                <a:lnTo>
                  <a:pt x="4343400" y="4381499"/>
                </a:lnTo>
                <a:lnTo>
                  <a:pt x="3695699" y="5029200"/>
                </a:lnTo>
                <a:lnTo>
                  <a:pt x="0" y="5029200"/>
                </a:lnTo>
                <a:close/>
              </a:path>
            </a:pathLst>
          </a:custGeom>
          <a:noFill/>
          <a:ln w="127000" cmpd="sng">
            <a:noFill/>
            <a:miter lim="800000"/>
          </a:ln>
        </p:spPr>
        <p:txBody>
          <a:bodyPr vert="horz"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1" name="Subtitle"/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4572000"/>
            <a:ext cx="6172200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9" name="Divider"/>
          <p:cNvSpPr/>
          <p:nvPr userDrawn="1"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6172200" cy="33147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defRPr sz="4800" baseline="0"/>
            </a:lvl1pPr>
          </a:lstStyle>
          <a:p>
            <a:r>
              <a:rPr lang="en-US" dirty="0"/>
              <a:t>Section title</a:t>
            </a:r>
          </a:p>
        </p:txBody>
      </p:sp>
      <p:pic>
        <p:nvPicPr>
          <p:cNvPr id="14" name="Grounding Ba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4BA23E8-94BE-474C-9849-F774F22C0E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2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520" userDrawn="1">
          <p15:clr>
            <a:srgbClr val="FBAE40"/>
          </p15:clr>
        </p15:guide>
        <p15:guide id="2" orient="horz" pos="28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Content 2"/>
          <p:cNvSpPr>
            <a:spLocks noGrp="1"/>
          </p:cNvSpPr>
          <p:nvPr>
            <p:ph sz="half" idx="2" hasCustomPrompt="1"/>
          </p:nvPr>
        </p:nvSpPr>
        <p:spPr>
          <a:xfrm>
            <a:off x="62103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1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52578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1471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4" name="Spirit Burst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t="8" r="50010" b="50010"/>
          <a:stretch/>
        </p:blipFill>
        <p:spPr>
          <a:xfrm>
            <a:off x="10209276" y="4463676"/>
            <a:ext cx="1371078" cy="137107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8039101" y="2057400"/>
            <a:ext cx="3429000" cy="3657600"/>
          </a:xfrm>
          <a:custGeom>
            <a:avLst/>
            <a:gdLst>
              <a:gd name="connsiteX0" fmla="*/ 457200 w 3429000"/>
              <a:gd name="connsiteY0" fmla="*/ 0 h 3657600"/>
              <a:gd name="connsiteX1" fmla="*/ 3429000 w 3429000"/>
              <a:gd name="connsiteY1" fmla="*/ 0 h 3657600"/>
              <a:gd name="connsiteX2" fmla="*/ 3429000 w 3429000"/>
              <a:gd name="connsiteY2" fmla="*/ 3657600 h 3657600"/>
              <a:gd name="connsiteX3" fmla="*/ 0 w 3429000"/>
              <a:gd name="connsiteY3" fmla="*/ 3657600 h 3657600"/>
              <a:gd name="connsiteX4" fmla="*/ 0 w 3429000"/>
              <a:gd name="connsiteY4" fmla="*/ 4572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657600">
                <a:moveTo>
                  <a:pt x="457200" y="0"/>
                </a:moveTo>
                <a:lnTo>
                  <a:pt x="3429000" y="0"/>
                </a:lnTo>
                <a:lnTo>
                  <a:pt x="3429000" y="3657600"/>
                </a:lnTo>
                <a:lnTo>
                  <a:pt x="0" y="36576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70866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9112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"/>
          <p:cNvSpPr>
            <a:spLocks noGrp="1"/>
          </p:cNvSpPr>
          <p:nvPr>
            <p:ph type="pic" sz="quarter" idx="16" hasCustomPrompt="1"/>
          </p:nvPr>
        </p:nvSpPr>
        <p:spPr>
          <a:xfrm>
            <a:off x="9867900" y="0"/>
            <a:ext cx="2324100" cy="6858000"/>
          </a:xfrm>
          <a:custGeom>
            <a:avLst/>
            <a:gdLst>
              <a:gd name="connsiteX0" fmla="*/ 457200 w 2324100"/>
              <a:gd name="connsiteY0" fmla="*/ 0 h 6858000"/>
              <a:gd name="connsiteX1" fmla="*/ 2324100 w 2324100"/>
              <a:gd name="connsiteY1" fmla="*/ 0 h 6858000"/>
              <a:gd name="connsiteX2" fmla="*/ 2324100 w 2324100"/>
              <a:gd name="connsiteY2" fmla="*/ 6858000 h 6858000"/>
              <a:gd name="connsiteX3" fmla="*/ 0 w 2324100"/>
              <a:gd name="connsiteY3" fmla="*/ 6858000 h 6858000"/>
              <a:gd name="connsiteX4" fmla="*/ 0 w 2324100"/>
              <a:gd name="connsiteY4" fmla="*/ 457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24100" h="6858000">
                <a:moveTo>
                  <a:pt x="457200" y="0"/>
                </a:moveTo>
                <a:lnTo>
                  <a:pt x="2324100" y="0"/>
                </a:lnTo>
                <a:lnTo>
                  <a:pt x="2324100" y="6858000"/>
                </a:lnTo>
                <a:lnTo>
                  <a:pt x="0" y="6858000"/>
                </a:lnTo>
                <a:lnTo>
                  <a:pt x="0" y="4572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0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9678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660276"/>
            <a:ext cx="1865376" cy="205472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7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26440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Spotlight Divider"/>
          <p:cNvSpPr/>
          <p:nvPr userDrawn="1"/>
        </p:nvSpPr>
        <p:spPr>
          <a:xfrm>
            <a:off x="10801350" y="309067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50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2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1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7931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1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0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3" name="Spotlight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146177"/>
            <a:ext cx="1865374" cy="148322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4" name="Spotlight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750308"/>
            <a:ext cx="1865374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Spotlight Divider 2"/>
          <p:cNvSpPr/>
          <p:nvPr userDrawn="1"/>
        </p:nvSpPr>
        <p:spPr>
          <a:xfrm>
            <a:off x="10801349" y="45765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Spotlight Image 2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49" y="3543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5" name="Spotlight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827189"/>
            <a:ext cx="1865375" cy="148065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7" name="Spotlight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1431320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0" name="Spotlight Divider 1"/>
          <p:cNvSpPr/>
          <p:nvPr userDrawn="1"/>
        </p:nvSpPr>
        <p:spPr>
          <a:xfrm>
            <a:off x="10801349" y="12618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28601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4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5802"/>
            <a:ext cx="8915400" cy="68579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8101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2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animBg="1"/>
      <p:bldP spid="11" grpId="0"/>
    </p:bldLst>
  </p:timing>
  <p:extLst>
    <p:ext uri="{DCECCB84-F9BA-43D5-87BE-67443E8EF086}">
      <p15:sldGuideLst xmlns:p15="http://schemas.microsoft.com/office/powerpoint/2012/main">
        <p15:guide id="3" orient="horz" pos="2232" userDrawn="1">
          <p15:clr>
            <a:srgbClr val="FBAE40"/>
          </p15:clr>
        </p15:guide>
        <p15:guide id="4" orient="horz" pos="20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Feature Caption"/>
          <p:cNvSpPr>
            <a:spLocks noGrp="1"/>
          </p:cNvSpPr>
          <p:nvPr>
            <p:ph type="body" idx="44" hasCustomPrompt="1"/>
          </p:nvPr>
        </p:nvSpPr>
        <p:spPr>
          <a:xfrm>
            <a:off x="10097262" y="3541408"/>
            <a:ext cx="1865376" cy="217359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7" name="Feature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3145537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3" name="Feature Divider"/>
          <p:cNvSpPr/>
          <p:nvPr userDrawn="1"/>
        </p:nvSpPr>
        <p:spPr>
          <a:xfrm>
            <a:off x="10097262" y="29718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0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2"/>
            <a:ext cx="8915400" cy="685799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58890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animBg="1"/>
      <p:bldP spid="18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Feature Caption 2"/>
          <p:cNvSpPr>
            <a:spLocks noGrp="1"/>
          </p:cNvSpPr>
          <p:nvPr>
            <p:ph type="body" idx="46" hasCustomPrompt="1"/>
          </p:nvPr>
        </p:nvSpPr>
        <p:spPr>
          <a:xfrm>
            <a:off x="10097262" y="5033772"/>
            <a:ext cx="1865376" cy="159562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3" name="Feature Heading 2"/>
          <p:cNvSpPr>
            <a:spLocks noGrp="1"/>
          </p:cNvSpPr>
          <p:nvPr>
            <p:ph type="body" sz="quarter" idx="47" hasCustomPrompt="1"/>
          </p:nvPr>
        </p:nvSpPr>
        <p:spPr>
          <a:xfrm>
            <a:off x="10097262" y="4636008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Feature Divider 2"/>
          <p:cNvSpPr/>
          <p:nvPr userDrawn="1"/>
        </p:nvSpPr>
        <p:spPr>
          <a:xfrm>
            <a:off x="10097262" y="44577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Feature Image 2"/>
          <p:cNvSpPr>
            <a:spLocks noGrp="1"/>
          </p:cNvSpPr>
          <p:nvPr>
            <p:ph type="pic" sz="quarter" idx="48" hasCustomPrompt="1"/>
          </p:nvPr>
        </p:nvSpPr>
        <p:spPr>
          <a:xfrm>
            <a:off x="10572750" y="35433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5" name="Feature Caption 1"/>
          <p:cNvSpPr>
            <a:spLocks noGrp="1"/>
          </p:cNvSpPr>
          <p:nvPr>
            <p:ph type="body" idx="44" hasCustomPrompt="1"/>
          </p:nvPr>
        </p:nvSpPr>
        <p:spPr>
          <a:xfrm>
            <a:off x="10097262" y="1712680"/>
            <a:ext cx="1865376" cy="16020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7" name="Feature 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1321307"/>
            <a:ext cx="1865376" cy="2743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1" name="Feature Divider 1"/>
          <p:cNvSpPr/>
          <p:nvPr userDrawn="1"/>
        </p:nvSpPr>
        <p:spPr>
          <a:xfrm>
            <a:off x="10097262" y="1143000"/>
            <a:ext cx="1865376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572750" y="228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853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4" grpId="0"/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animBg="1"/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 userDrawn="1">
          <p15:clr>
            <a:srgbClr val="FBAE40"/>
          </p15:clr>
        </p15:guide>
        <p15:guide id="4" orient="horz" pos="22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Feature Image 1"/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10115550" y="14859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19" name="Feature Image 1"/>
          <p:cNvSpPr>
            <a:spLocks noGrp="1" noChangeAspect="1"/>
          </p:cNvSpPr>
          <p:nvPr>
            <p:ph type="pic" sz="quarter" idx="46" hasCustomPrompt="1"/>
          </p:nvPr>
        </p:nvSpPr>
        <p:spPr>
          <a:xfrm>
            <a:off x="10115550" y="3539517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4" name="Feature Image 2"/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10108233" y="25146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8" name="Feature Image 1"/>
          <p:cNvSpPr>
            <a:spLocks noGrp="1"/>
          </p:cNvSpPr>
          <p:nvPr>
            <p:ph type="pic" sz="quarter" idx="45" hasCustomPrompt="1"/>
          </p:nvPr>
        </p:nvSpPr>
        <p:spPr>
          <a:xfrm>
            <a:off x="10115550" y="4572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801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1" y="6062473"/>
            <a:ext cx="3657600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4638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2" cy="685800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15" name="Feature Image 2"/>
          <p:cNvSpPr>
            <a:spLocks noGrp="1" noChangeAspect="1"/>
          </p:cNvSpPr>
          <p:nvPr>
            <p:ph type="pic" sz="quarter" idx="49" hasCustomPrompt="1"/>
          </p:nvPr>
        </p:nvSpPr>
        <p:spPr>
          <a:xfrm>
            <a:off x="10108233" y="4572000"/>
            <a:ext cx="1828800" cy="1828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8" grpId="0"/>
      <p:bldP spid="15" grpId="0"/>
    </p:bldLst>
  </p:timing>
  <p:extLst>
    <p:ext uri="{DCECCB84-F9BA-43D5-87BE-67443E8EF086}">
      <p15:sldGuideLst xmlns:p15="http://schemas.microsoft.com/office/powerpoint/2012/main">
        <p15:guide id="3" orient="horz" pos="2088">
          <p15:clr>
            <a:srgbClr val="FBAE40"/>
          </p15:clr>
        </p15:guide>
        <p15:guide id="4" orient="horz" pos="22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Sidebar w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"/>
          <p:cNvSpPr/>
          <p:nvPr userDrawn="1"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Callout Icon"/>
          <p:cNvSpPr>
            <a:spLocks noGrp="1"/>
          </p:cNvSpPr>
          <p:nvPr>
            <p:ph type="pic" sz="quarter" idx="35" hasCustomPrompt="1"/>
          </p:nvPr>
        </p:nvSpPr>
        <p:spPr>
          <a:xfrm>
            <a:off x="10096500" y="5257800"/>
            <a:ext cx="457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2" name="Callout Caption"/>
          <p:cNvSpPr>
            <a:spLocks noGrp="1"/>
          </p:cNvSpPr>
          <p:nvPr>
            <p:ph type="body" sz="quarter" idx="34" hasCustomPrompt="1"/>
          </p:nvPr>
        </p:nvSpPr>
        <p:spPr>
          <a:xfrm>
            <a:off x="10097262" y="2565452"/>
            <a:ext cx="1865376" cy="245059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cap="all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0" name="Callou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2" y="2231136"/>
            <a:ext cx="1865376" cy="215444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Callout Divider"/>
          <p:cNvSpPr/>
          <p:nvPr userDrawn="1"/>
        </p:nvSpPr>
        <p:spPr>
          <a:xfrm>
            <a:off x="10096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Slide Number"/>
          <p:cNvSpPr>
            <a:spLocks noGrp="1"/>
          </p:cNvSpPr>
          <p:nvPr>
            <p:ph type="sldNum" sz="quarter" idx="12"/>
          </p:nvPr>
        </p:nvSpPr>
        <p:spPr>
          <a:xfrm>
            <a:off x="8953500" y="6062473"/>
            <a:ext cx="685799" cy="338328"/>
          </a:xfrm>
        </p:spPr>
        <p:txBody>
          <a:bodyPr/>
          <a:lstStyle/>
          <a:p>
            <a:fld id="{DCFE8AC6-424E-904F-AE4A-648F5E9D72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5"/>
          </p:nvPr>
        </p:nvSpPr>
        <p:spPr>
          <a:xfrm>
            <a:off x="5295900" y="6062473"/>
            <a:ext cx="3657601" cy="338328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sz="half" idx="1" hasCustomPrompt="1"/>
          </p:nvPr>
        </p:nvSpPr>
        <p:spPr>
          <a:xfrm>
            <a:off x="723901" y="2057400"/>
            <a:ext cx="8915400" cy="36576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891539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2" y="685801"/>
            <a:ext cx="8915398" cy="685802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798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7124700" y="1"/>
            <a:ext cx="5067300" cy="6857999"/>
          </a:xfrm>
          <a:custGeom>
            <a:avLst/>
            <a:gdLst>
              <a:gd name="connsiteX0" fmla="*/ 689318 w 5067300"/>
              <a:gd name="connsiteY0" fmla="*/ 0 h 6857999"/>
              <a:gd name="connsiteX1" fmla="*/ 5067300 w 5067300"/>
              <a:gd name="connsiteY1" fmla="*/ 0 h 6857999"/>
              <a:gd name="connsiteX2" fmla="*/ 5067300 w 5067300"/>
              <a:gd name="connsiteY2" fmla="*/ 6857999 h 6857999"/>
              <a:gd name="connsiteX3" fmla="*/ 0 w 5067300"/>
              <a:gd name="connsiteY3" fmla="*/ 6857999 h 6857999"/>
              <a:gd name="connsiteX4" fmla="*/ 0 w 5067300"/>
              <a:gd name="connsiteY4" fmla="*/ 68931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7300" h="6857999">
                <a:moveTo>
                  <a:pt x="689318" y="0"/>
                </a:moveTo>
                <a:lnTo>
                  <a:pt x="5067300" y="0"/>
                </a:lnTo>
                <a:lnTo>
                  <a:pt x="5067300" y="6857999"/>
                </a:lnTo>
                <a:lnTo>
                  <a:pt x="0" y="6857999"/>
                </a:lnTo>
                <a:lnTo>
                  <a:pt x="0" y="689318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0"/>
            <a:ext cx="6172198" cy="3657600"/>
          </a:xfr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6172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1" y="689319"/>
            <a:ext cx="6172200" cy="682282"/>
          </a:xfrm>
        </p:spPr>
        <p:txBody>
          <a:bodyPr anchor="b">
            <a:normAutofit/>
          </a:bodyPr>
          <a:lstStyle>
            <a:lvl1pPr>
              <a:defRPr sz="4400"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7740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Full Image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idebar"/>
          <p:cNvSpPr/>
          <p:nvPr userDrawn="1"/>
        </p:nvSpPr>
        <p:spPr>
          <a:xfrm>
            <a:off x="9867899" y="0"/>
            <a:ext cx="232410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Spotlight Caption"/>
          <p:cNvSpPr>
            <a:spLocks noGrp="1"/>
          </p:cNvSpPr>
          <p:nvPr>
            <p:ph type="body" idx="44" hasCustomPrompt="1"/>
          </p:nvPr>
        </p:nvSpPr>
        <p:spPr>
          <a:xfrm>
            <a:off x="10097261" y="3660285"/>
            <a:ext cx="1865376" cy="205471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4" name="Spotlight Heading"/>
          <p:cNvSpPr>
            <a:spLocks noGrp="1"/>
          </p:cNvSpPr>
          <p:nvPr>
            <p:ph type="body" sz="quarter" idx="33" hasCustomPrompt="1"/>
          </p:nvPr>
        </p:nvSpPr>
        <p:spPr>
          <a:xfrm>
            <a:off x="10097261" y="3264413"/>
            <a:ext cx="1865376" cy="276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Spotlight Divider"/>
          <p:cNvSpPr/>
          <p:nvPr userDrawn="1"/>
        </p:nvSpPr>
        <p:spPr>
          <a:xfrm>
            <a:off x="10801349" y="309067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potlight Image"/>
          <p:cNvSpPr>
            <a:spLocks noGrp="1"/>
          </p:cNvSpPr>
          <p:nvPr>
            <p:ph type="pic" sz="quarter" idx="28" hasCustomPrompt="1"/>
          </p:nvPr>
        </p:nvSpPr>
        <p:spPr>
          <a:xfrm>
            <a:off x="10572749" y="20574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Image"/>
          <p:cNvSpPr>
            <a:spLocks noGrp="1"/>
          </p:cNvSpPr>
          <p:nvPr>
            <p:ph type="pic" sz="quarter" idx="12" hasCustomPrompt="1"/>
          </p:nvPr>
        </p:nvSpPr>
        <p:spPr>
          <a:xfrm>
            <a:off x="5295901" y="0"/>
            <a:ext cx="4571998" cy="6858000"/>
          </a:xfrm>
          <a:custGeom>
            <a:avLst/>
            <a:gdLst>
              <a:gd name="connsiteX0" fmla="*/ 685800 w 4571998"/>
              <a:gd name="connsiteY0" fmla="*/ 0 h 6858000"/>
              <a:gd name="connsiteX1" fmla="*/ 4571998 w 4571998"/>
              <a:gd name="connsiteY1" fmla="*/ 0 h 6858000"/>
              <a:gd name="connsiteX2" fmla="*/ 4571998 w 4571998"/>
              <a:gd name="connsiteY2" fmla="*/ 6858000 h 6858000"/>
              <a:gd name="connsiteX3" fmla="*/ 0 w 4571998"/>
              <a:gd name="connsiteY3" fmla="*/ 6858000 h 6858000"/>
              <a:gd name="connsiteX4" fmla="*/ 0 w 4571998"/>
              <a:gd name="connsiteY4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1998" h="6858000">
                <a:moveTo>
                  <a:pt x="685800" y="0"/>
                </a:moveTo>
                <a:lnTo>
                  <a:pt x="4571998" y="0"/>
                </a:lnTo>
                <a:lnTo>
                  <a:pt x="4571998" y="6858000"/>
                </a:lnTo>
                <a:lnTo>
                  <a:pt x="0" y="6858000"/>
                </a:lnTo>
                <a:lnTo>
                  <a:pt x="0" y="685800"/>
                </a:lnTo>
                <a:close/>
              </a:path>
            </a:pathLst>
          </a:cu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" name="Content"/>
          <p:cNvSpPr>
            <a:spLocks noGrp="1"/>
          </p:cNvSpPr>
          <p:nvPr>
            <p:ph sz="quarter" idx="16"/>
          </p:nvPr>
        </p:nvSpPr>
        <p:spPr>
          <a:xfrm>
            <a:off x="723901" y="2057401"/>
            <a:ext cx="4343400" cy="3657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4342639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89319"/>
            <a:ext cx="4343400" cy="682282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6222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1" grpId="0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1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3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301" y="3602596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Divider 2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52212"/>
            <a:ext cx="5257800" cy="15627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602595"/>
            <a:ext cx="52578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2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159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4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6" name="Divider 3"/>
          <p:cNvSpPr/>
          <p:nvPr userDrawn="1"/>
        </p:nvSpPr>
        <p:spPr>
          <a:xfrm>
            <a:off x="80391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1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2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3" name="Divider 2"/>
          <p:cNvSpPr/>
          <p:nvPr userDrawn="1"/>
        </p:nvSpPr>
        <p:spPr>
          <a:xfrm>
            <a:off x="43815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134879"/>
            <a:ext cx="3429000" cy="15801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9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4696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0" name="Divider 1"/>
          <p:cNvSpPr/>
          <p:nvPr userDrawn="1"/>
        </p:nvSpPr>
        <p:spPr>
          <a:xfrm>
            <a:off x="723900" y="3430534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3396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3" grpId="0" animBg="1"/>
      <p:bldP spid="20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7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89535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8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89535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89535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62103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3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3"/>
          <p:cNvSpPr/>
          <p:nvPr userDrawn="1"/>
        </p:nvSpPr>
        <p:spPr>
          <a:xfrm>
            <a:off x="62103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34671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0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34671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1" name="Divider 2"/>
          <p:cNvSpPr/>
          <p:nvPr userDrawn="1"/>
        </p:nvSpPr>
        <p:spPr>
          <a:xfrm>
            <a:off x="34671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11092"/>
            <a:ext cx="2514600" cy="170390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3590"/>
            <a:ext cx="2514600" cy="30777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8" name="Divider 1"/>
          <p:cNvSpPr/>
          <p:nvPr userDrawn="1"/>
        </p:nvSpPr>
        <p:spPr>
          <a:xfrm>
            <a:off x="7239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150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6" grpId="0" animBg="1"/>
      <p:bldP spid="31" grpId="0" animBg="1"/>
      <p:bldP spid="28" grpId="0" animBg="1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4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9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62102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0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62102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1" name="Divider 4"/>
          <p:cNvSpPr/>
          <p:nvPr userDrawn="1"/>
        </p:nvSpPr>
        <p:spPr>
          <a:xfrm>
            <a:off x="62102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723898" y="4706754"/>
            <a:ext cx="5257802" cy="100824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7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723898" y="4165616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8" name="Divider 3"/>
          <p:cNvSpPr/>
          <p:nvPr userDrawn="1"/>
        </p:nvSpPr>
        <p:spPr>
          <a:xfrm>
            <a:off x="723898" y="4000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62102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3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62102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4" name="Divider 2"/>
          <p:cNvSpPr/>
          <p:nvPr userDrawn="1"/>
        </p:nvSpPr>
        <p:spPr>
          <a:xfrm>
            <a:off x="62102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8" y="2776324"/>
            <a:ext cx="5257802" cy="9955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8" y="2231137"/>
            <a:ext cx="5257802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9" name="Divider 1"/>
          <p:cNvSpPr/>
          <p:nvPr userDrawn="1"/>
        </p:nvSpPr>
        <p:spPr>
          <a:xfrm>
            <a:off x="723898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8574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4" grpId="0" animBg="1"/>
      <p:bldP spid="39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7" name="Caption 6"/>
          <p:cNvSpPr>
            <a:spLocks noGrp="1"/>
          </p:cNvSpPr>
          <p:nvPr>
            <p:ph type="body" idx="121" hasCustomPrompt="1"/>
          </p:nvPr>
        </p:nvSpPr>
        <p:spPr>
          <a:xfrm>
            <a:off x="80391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8" name="Heading 6"/>
          <p:cNvSpPr>
            <a:spLocks noGrp="1"/>
          </p:cNvSpPr>
          <p:nvPr>
            <p:ph type="body" sz="quarter" idx="122" hasCustomPrompt="1"/>
          </p:nvPr>
        </p:nvSpPr>
        <p:spPr>
          <a:xfrm>
            <a:off x="80391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61" name="Divider 6"/>
          <p:cNvSpPr/>
          <p:nvPr userDrawn="1"/>
        </p:nvSpPr>
        <p:spPr>
          <a:xfrm>
            <a:off x="80391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Caption 5"/>
          <p:cNvSpPr>
            <a:spLocks noGrp="1"/>
          </p:cNvSpPr>
          <p:nvPr>
            <p:ph type="body" idx="119" hasCustomPrompt="1"/>
          </p:nvPr>
        </p:nvSpPr>
        <p:spPr>
          <a:xfrm>
            <a:off x="43815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5" name="Heading 5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6" name="Divider 5"/>
          <p:cNvSpPr/>
          <p:nvPr userDrawn="1"/>
        </p:nvSpPr>
        <p:spPr>
          <a:xfrm>
            <a:off x="43815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Caption 4"/>
          <p:cNvSpPr>
            <a:spLocks noGrp="1"/>
          </p:cNvSpPr>
          <p:nvPr>
            <p:ph type="body" idx="117" hasCustomPrompt="1"/>
          </p:nvPr>
        </p:nvSpPr>
        <p:spPr>
          <a:xfrm>
            <a:off x="723900" y="4707209"/>
            <a:ext cx="3429000" cy="100779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2" name="Heading 4"/>
          <p:cNvSpPr>
            <a:spLocks noGrp="1"/>
          </p:cNvSpPr>
          <p:nvPr>
            <p:ph type="body" sz="quarter" idx="118" hasCustomPrompt="1"/>
          </p:nvPr>
        </p:nvSpPr>
        <p:spPr>
          <a:xfrm>
            <a:off x="723900" y="4168130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3" name="Divider 4"/>
          <p:cNvSpPr/>
          <p:nvPr userDrawn="1"/>
        </p:nvSpPr>
        <p:spPr>
          <a:xfrm>
            <a:off x="723900" y="400507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Caption 3"/>
          <p:cNvSpPr>
            <a:spLocks noGrp="1"/>
          </p:cNvSpPr>
          <p:nvPr>
            <p:ph type="body" idx="115" hasCustomPrompt="1"/>
          </p:nvPr>
        </p:nvSpPr>
        <p:spPr>
          <a:xfrm>
            <a:off x="80391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9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80391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Caption 2"/>
          <p:cNvSpPr>
            <a:spLocks noGrp="1"/>
          </p:cNvSpPr>
          <p:nvPr>
            <p:ph type="body" idx="113" hasCustomPrompt="1"/>
          </p:nvPr>
        </p:nvSpPr>
        <p:spPr>
          <a:xfrm>
            <a:off x="43815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5" name="Heading 2"/>
          <p:cNvSpPr>
            <a:spLocks noGrp="1"/>
          </p:cNvSpPr>
          <p:nvPr>
            <p:ph type="body" sz="quarter" idx="114" hasCustomPrompt="1"/>
          </p:nvPr>
        </p:nvSpPr>
        <p:spPr>
          <a:xfrm>
            <a:off x="43815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7" name="Divider 2"/>
          <p:cNvSpPr/>
          <p:nvPr userDrawn="1"/>
        </p:nvSpPr>
        <p:spPr>
          <a:xfrm>
            <a:off x="43815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2771752"/>
            <a:ext cx="3429000" cy="100014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2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2226565"/>
            <a:ext cx="3429000" cy="43088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3" name="Divider 1"/>
          <p:cNvSpPr/>
          <p:nvPr userDrawn="1"/>
        </p:nvSpPr>
        <p:spPr>
          <a:xfrm>
            <a:off x="7239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7168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6" grpId="0" animBg="1"/>
      <p:bldP spid="53" grpId="0" animBg="1"/>
      <p:bldP spid="50" grpId="0" animBg="1"/>
      <p:bldP spid="47" grpId="0" animBg="1"/>
      <p:bldP spid="43" grpId="0" animBg="1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62103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8610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62103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6094957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52578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52578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31242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52578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1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0338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1" name="Caption 3"/>
          <p:cNvSpPr>
            <a:spLocks noGrp="1"/>
          </p:cNvSpPr>
          <p:nvPr>
            <p:ph type="body" sz="quarter" idx="143" hasCustomPrompt="1"/>
          </p:nvPr>
        </p:nvSpPr>
        <p:spPr>
          <a:xfrm>
            <a:off x="80391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1" name="Heading 3"/>
          <p:cNvSpPr>
            <a:spLocks noGrp="1"/>
          </p:cNvSpPr>
          <p:nvPr>
            <p:ph type="body" sz="quarter" idx="145" hasCustomPrompt="1"/>
          </p:nvPr>
        </p:nvSpPr>
        <p:spPr>
          <a:xfrm>
            <a:off x="80391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Divider 3"/>
          <p:cNvSpPr/>
          <p:nvPr userDrawn="1"/>
        </p:nvSpPr>
        <p:spPr>
          <a:xfrm>
            <a:off x="9525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Number 3"/>
          <p:cNvSpPr>
            <a:spLocks noGrp="1"/>
          </p:cNvSpPr>
          <p:nvPr>
            <p:ph type="body" sz="quarter" idx="142" hasCustomPrompt="1"/>
          </p:nvPr>
        </p:nvSpPr>
        <p:spPr>
          <a:xfrm>
            <a:off x="80391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34" name="Line 2"/>
          <p:cNvCxnSpPr/>
          <p:nvPr userDrawn="1"/>
        </p:nvCxnSpPr>
        <p:spPr>
          <a:xfrm>
            <a:off x="7920591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ption 2"/>
          <p:cNvSpPr>
            <a:spLocks noGrp="1"/>
          </p:cNvSpPr>
          <p:nvPr>
            <p:ph type="body" sz="quarter" idx="139" hasCustomPrompt="1"/>
          </p:nvPr>
        </p:nvSpPr>
        <p:spPr>
          <a:xfrm>
            <a:off x="43815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0" name="Heading 2"/>
          <p:cNvSpPr>
            <a:spLocks noGrp="1"/>
          </p:cNvSpPr>
          <p:nvPr>
            <p:ph type="body" sz="quarter" idx="144" hasCustomPrompt="1"/>
          </p:nvPr>
        </p:nvSpPr>
        <p:spPr>
          <a:xfrm>
            <a:off x="43815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2"/>
          <p:cNvSpPr/>
          <p:nvPr userDrawn="1"/>
        </p:nvSpPr>
        <p:spPr>
          <a:xfrm>
            <a:off x="58674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Number 2"/>
          <p:cNvSpPr>
            <a:spLocks noGrp="1"/>
          </p:cNvSpPr>
          <p:nvPr>
            <p:ph type="body" sz="quarter" idx="138" hasCustomPrompt="1"/>
          </p:nvPr>
        </p:nvSpPr>
        <p:spPr>
          <a:xfrm>
            <a:off x="43815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33" name="Line 1"/>
          <p:cNvCxnSpPr/>
          <p:nvPr userDrawn="1"/>
        </p:nvCxnSpPr>
        <p:spPr>
          <a:xfrm>
            <a:off x="4270248" y="2057400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0" y="4131812"/>
            <a:ext cx="3429000" cy="158318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592395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Divider 1"/>
          <p:cNvSpPr/>
          <p:nvPr userDrawn="1"/>
        </p:nvSpPr>
        <p:spPr>
          <a:xfrm>
            <a:off x="22098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0" y="2483704"/>
            <a:ext cx="3429000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56820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0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25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animBg="1"/>
      <p:bldP spid="32" grpId="0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9" name="Caption 4"/>
          <p:cNvSpPr>
            <a:spLocks noGrp="1"/>
          </p:cNvSpPr>
          <p:nvPr>
            <p:ph type="body" sz="quarter" idx="138" hasCustomPrompt="1"/>
          </p:nvPr>
        </p:nvSpPr>
        <p:spPr>
          <a:xfrm>
            <a:off x="8953502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2" name="Heading 4"/>
          <p:cNvSpPr>
            <a:spLocks noGrp="1"/>
          </p:cNvSpPr>
          <p:nvPr>
            <p:ph type="body" sz="quarter" idx="132" hasCustomPrompt="1"/>
          </p:nvPr>
        </p:nvSpPr>
        <p:spPr>
          <a:xfrm>
            <a:off x="8953502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1" name="Divider 4"/>
          <p:cNvSpPr/>
          <p:nvPr userDrawn="1"/>
        </p:nvSpPr>
        <p:spPr>
          <a:xfrm>
            <a:off x="9982201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Number 4"/>
          <p:cNvSpPr>
            <a:spLocks noGrp="1"/>
          </p:cNvSpPr>
          <p:nvPr>
            <p:ph type="body" sz="quarter" idx="134" hasCustomPrompt="1"/>
          </p:nvPr>
        </p:nvSpPr>
        <p:spPr>
          <a:xfrm>
            <a:off x="8953502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25" name="Line 3"/>
          <p:cNvCxnSpPr/>
          <p:nvPr userDrawn="1"/>
        </p:nvCxnSpPr>
        <p:spPr>
          <a:xfrm>
            <a:off x="88422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ption 3"/>
          <p:cNvSpPr>
            <a:spLocks noGrp="1"/>
          </p:cNvSpPr>
          <p:nvPr>
            <p:ph type="body" sz="quarter" idx="137" hasCustomPrompt="1"/>
          </p:nvPr>
        </p:nvSpPr>
        <p:spPr>
          <a:xfrm>
            <a:off x="6210298" y="4004281"/>
            <a:ext cx="2514602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9" name="Heading 3"/>
          <p:cNvSpPr>
            <a:spLocks noGrp="1"/>
          </p:cNvSpPr>
          <p:nvPr>
            <p:ph type="body" sz="quarter" idx="129" hasCustomPrompt="1"/>
          </p:nvPr>
        </p:nvSpPr>
        <p:spPr>
          <a:xfrm>
            <a:off x="62103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0" name="Divider 3"/>
          <p:cNvSpPr/>
          <p:nvPr userDrawn="1"/>
        </p:nvSpPr>
        <p:spPr>
          <a:xfrm>
            <a:off x="72390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Number 3"/>
          <p:cNvSpPr>
            <a:spLocks noGrp="1"/>
          </p:cNvSpPr>
          <p:nvPr>
            <p:ph type="body" sz="quarter" idx="131" hasCustomPrompt="1"/>
          </p:nvPr>
        </p:nvSpPr>
        <p:spPr>
          <a:xfrm>
            <a:off x="6210301" y="2482068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23" name="Line 2"/>
          <p:cNvCxnSpPr/>
          <p:nvPr userDrawn="1"/>
        </p:nvCxnSpPr>
        <p:spPr>
          <a:xfrm>
            <a:off x="60990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ption 2"/>
          <p:cNvSpPr>
            <a:spLocks noGrp="1"/>
          </p:cNvSpPr>
          <p:nvPr>
            <p:ph type="body" sz="quarter" idx="136" hasCustomPrompt="1"/>
          </p:nvPr>
        </p:nvSpPr>
        <p:spPr>
          <a:xfrm>
            <a:off x="3468687" y="4004281"/>
            <a:ext cx="251142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6" name="Heading 2"/>
          <p:cNvSpPr>
            <a:spLocks noGrp="1"/>
          </p:cNvSpPr>
          <p:nvPr>
            <p:ph type="body" sz="quarter" idx="126" hasCustomPrompt="1"/>
          </p:nvPr>
        </p:nvSpPr>
        <p:spPr>
          <a:xfrm>
            <a:off x="3468686" y="3590183"/>
            <a:ext cx="2513014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9" name="Divider 2"/>
          <p:cNvSpPr/>
          <p:nvPr userDrawn="1"/>
        </p:nvSpPr>
        <p:spPr>
          <a:xfrm>
            <a:off x="4496594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Number 2"/>
          <p:cNvSpPr>
            <a:spLocks noGrp="1"/>
          </p:cNvSpPr>
          <p:nvPr>
            <p:ph type="body" sz="quarter" idx="128" hasCustomPrompt="1"/>
          </p:nvPr>
        </p:nvSpPr>
        <p:spPr>
          <a:xfrm>
            <a:off x="3468688" y="2485340"/>
            <a:ext cx="2513012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22" name="Line 1"/>
          <p:cNvCxnSpPr/>
          <p:nvPr userDrawn="1"/>
        </p:nvCxnSpPr>
        <p:spPr>
          <a:xfrm>
            <a:off x="3355848" y="2057401"/>
            <a:ext cx="0" cy="365760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ption 1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4004281"/>
            <a:ext cx="2514598" cy="17107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0" cap="none">
                <a:solidFill>
                  <a:srgbClr val="42556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4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0183"/>
            <a:ext cx="2514598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7" name="Divider 1"/>
          <p:cNvSpPr/>
          <p:nvPr userDrawn="1"/>
        </p:nvSpPr>
        <p:spPr>
          <a:xfrm>
            <a:off x="1752600" y="34290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Number 1"/>
          <p:cNvSpPr>
            <a:spLocks noGrp="1"/>
          </p:cNvSpPr>
          <p:nvPr>
            <p:ph type="body" sz="quarter" idx="125" hasCustomPrompt="1"/>
          </p:nvPr>
        </p:nvSpPr>
        <p:spPr>
          <a:xfrm>
            <a:off x="723901" y="2485340"/>
            <a:ext cx="2514598" cy="830997"/>
          </a:xfrm>
        </p:spPr>
        <p:txBody>
          <a:bodyPr wrap="square"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accent2"/>
                </a:solidFill>
              </a:defRPr>
            </a:lvl2pPr>
            <a:lvl3pPr marL="685800" indent="0" algn="ctr">
              <a:buNone/>
              <a:defRPr>
                <a:solidFill>
                  <a:schemeClr val="accent2"/>
                </a:solidFill>
              </a:defRPr>
            </a:lvl3pPr>
            <a:lvl4pPr marL="1028700" indent="0" algn="ctr">
              <a:buNone/>
              <a:defRPr>
                <a:solidFill>
                  <a:schemeClr val="accent2"/>
                </a:solidFill>
              </a:defRPr>
            </a:lvl4pPr>
            <a:lvl5pPr marL="1371600" indent="0" algn="ctr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###</a:t>
            </a:r>
            <a:endParaRPr lang="en-US" dirty="0"/>
          </a:p>
        </p:txBody>
      </p:sp>
      <p:sp>
        <p:nvSpPr>
          <p:cNvPr id="2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10731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4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41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8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animBg="1"/>
      <p:bldP spid="32" grpId="0" build="p">
        <p:tmplLst>
          <p:tmpl lvl="1">
            <p:tnLst>
              <p:par>
                <p:cTn presetID="12" presetClass="entr" presetSubtype="4" fill="hold" nodeType="afterEffect" nodePh="1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208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2 Blocks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7467601" y="3607310"/>
            <a:ext cx="4000500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3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7467600" y="3044394"/>
            <a:ext cx="40005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Divider 2"/>
          <p:cNvSpPr/>
          <p:nvPr userDrawn="1"/>
        </p:nvSpPr>
        <p:spPr>
          <a:xfrm>
            <a:off x="7467600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62103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976627" y="3607310"/>
            <a:ext cx="4005072" cy="210769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976628" y="3044394"/>
            <a:ext cx="4005072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Divider 1"/>
          <p:cNvSpPr/>
          <p:nvPr userDrawn="1"/>
        </p:nvSpPr>
        <p:spPr>
          <a:xfrm>
            <a:off x="1981199" y="28575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857500"/>
            <a:ext cx="1143000" cy="11430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6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592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4" grpId="0"/>
      <p:bldP spid="14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180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1" name="Caption 6"/>
          <p:cNvSpPr>
            <a:spLocks noGrp="1"/>
          </p:cNvSpPr>
          <p:nvPr>
            <p:ph type="body" idx="127" hasCustomPrompt="1"/>
          </p:nvPr>
        </p:nvSpPr>
        <p:spPr>
          <a:xfrm>
            <a:off x="8839198" y="4653714"/>
            <a:ext cx="2628902" cy="10612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9" name="Heading 6"/>
          <p:cNvSpPr>
            <a:spLocks noGrp="1"/>
          </p:cNvSpPr>
          <p:nvPr>
            <p:ph type="body" sz="quarter" idx="125" hasCustomPrompt="1"/>
          </p:nvPr>
        </p:nvSpPr>
        <p:spPr>
          <a:xfrm>
            <a:off x="8839200" y="4172352"/>
            <a:ext cx="2628900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1" name="Divider 6"/>
          <p:cNvSpPr/>
          <p:nvPr userDrawn="1"/>
        </p:nvSpPr>
        <p:spPr>
          <a:xfrm>
            <a:off x="88392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6"/>
          <p:cNvSpPr>
            <a:spLocks noGrp="1"/>
          </p:cNvSpPr>
          <p:nvPr>
            <p:ph type="pic" sz="quarter" idx="126" hasCustomPrompt="1"/>
          </p:nvPr>
        </p:nvSpPr>
        <p:spPr>
          <a:xfrm>
            <a:off x="80391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8" name="Caption 5"/>
          <p:cNvSpPr>
            <a:spLocks noGrp="1"/>
          </p:cNvSpPr>
          <p:nvPr>
            <p:ph type="body" idx="124" hasCustomPrompt="1"/>
          </p:nvPr>
        </p:nvSpPr>
        <p:spPr>
          <a:xfrm>
            <a:off x="5181597" y="4653713"/>
            <a:ext cx="2628902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6" name="Heading 5"/>
          <p:cNvSpPr>
            <a:spLocks noGrp="1"/>
          </p:cNvSpPr>
          <p:nvPr>
            <p:ph type="body" sz="quarter" idx="122" hasCustomPrompt="1"/>
          </p:nvPr>
        </p:nvSpPr>
        <p:spPr>
          <a:xfrm>
            <a:off x="5181357" y="4172158"/>
            <a:ext cx="263098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0" name="Divider 5"/>
          <p:cNvSpPr/>
          <p:nvPr userDrawn="1"/>
        </p:nvSpPr>
        <p:spPr>
          <a:xfrm>
            <a:off x="5181599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Image 5"/>
          <p:cNvSpPr>
            <a:spLocks noGrp="1"/>
          </p:cNvSpPr>
          <p:nvPr>
            <p:ph type="pic" sz="quarter" idx="123" hasCustomPrompt="1"/>
          </p:nvPr>
        </p:nvSpPr>
        <p:spPr>
          <a:xfrm>
            <a:off x="43815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Caption 4"/>
          <p:cNvSpPr>
            <a:spLocks noGrp="1"/>
          </p:cNvSpPr>
          <p:nvPr>
            <p:ph type="body" idx="121" hasCustomPrompt="1"/>
          </p:nvPr>
        </p:nvSpPr>
        <p:spPr>
          <a:xfrm>
            <a:off x="1524000" y="4653713"/>
            <a:ext cx="2628900" cy="10612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0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1523997" y="4172158"/>
            <a:ext cx="2628901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1524000" y="40050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723900" y="40005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7" name="Caption 3"/>
          <p:cNvSpPr>
            <a:spLocks noGrp="1"/>
          </p:cNvSpPr>
          <p:nvPr>
            <p:ph type="body" idx="118" hasCustomPrompt="1"/>
          </p:nvPr>
        </p:nvSpPr>
        <p:spPr>
          <a:xfrm>
            <a:off x="8839200" y="2698361"/>
            <a:ext cx="2628898" cy="107353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5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839200" y="2220646"/>
            <a:ext cx="2628898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88392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80391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4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5181356" y="2698361"/>
            <a:ext cx="2630986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2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5181356" y="2220646"/>
            <a:ext cx="2630986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181599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3815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9" name="Caption 1"/>
          <p:cNvSpPr>
            <a:spLocks noGrp="1"/>
          </p:cNvSpPr>
          <p:nvPr>
            <p:ph type="body" idx="44" hasCustomPrompt="1"/>
          </p:nvPr>
        </p:nvSpPr>
        <p:spPr>
          <a:xfrm>
            <a:off x="1524000" y="2698361"/>
            <a:ext cx="2628899" cy="107353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1525047" y="2220646"/>
            <a:ext cx="2627835" cy="3693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524000" y="20574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723900" y="2057400"/>
            <a:ext cx="685800" cy="685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722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0" grpId="0"/>
      <p:bldP spid="40" grpId="0" animBg="1"/>
      <p:bldP spid="27" grpId="0"/>
      <p:bldP spid="39" grpId="0" animBg="1"/>
      <p:bldP spid="21" grpId="0"/>
      <p:bldP spid="38" grpId="0" animBg="1"/>
      <p:bldP spid="16" grpId="0"/>
      <p:bldP spid="37" grpId="0" animBg="1"/>
      <p:bldP spid="13" grpId="0"/>
      <p:bldP spid="36" grpId="0" animBg="1"/>
      <p:bldP spid="7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80391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80391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80391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4381500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4381500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4381500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56388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899" y="4152498"/>
            <a:ext cx="3429000" cy="15625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899" y="3602738"/>
            <a:ext cx="34290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899" y="3429000"/>
            <a:ext cx="34290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6772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w/Imag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0" name="Caption 4"/>
          <p:cNvSpPr>
            <a:spLocks noGrp="1"/>
          </p:cNvSpPr>
          <p:nvPr>
            <p:ph type="body" idx="130" hasCustomPrompt="1"/>
          </p:nvPr>
        </p:nvSpPr>
        <p:spPr>
          <a:xfrm>
            <a:off x="89534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7" name="Heading 4"/>
          <p:cNvSpPr>
            <a:spLocks noGrp="1"/>
          </p:cNvSpPr>
          <p:nvPr>
            <p:ph type="body" sz="quarter" idx="119" hasCustomPrompt="1"/>
          </p:nvPr>
        </p:nvSpPr>
        <p:spPr>
          <a:xfrm>
            <a:off x="89534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4"/>
          <p:cNvSpPr/>
          <p:nvPr userDrawn="1"/>
        </p:nvSpPr>
        <p:spPr>
          <a:xfrm>
            <a:off x="89534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Image 4"/>
          <p:cNvSpPr>
            <a:spLocks noGrp="1"/>
          </p:cNvSpPr>
          <p:nvPr>
            <p:ph type="pic" sz="quarter" idx="120" hasCustomPrompt="1"/>
          </p:nvPr>
        </p:nvSpPr>
        <p:spPr>
          <a:xfrm>
            <a:off x="97536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9" name="Caption 3"/>
          <p:cNvSpPr>
            <a:spLocks noGrp="1"/>
          </p:cNvSpPr>
          <p:nvPr>
            <p:ph type="body" idx="129" hasCustomPrompt="1"/>
          </p:nvPr>
        </p:nvSpPr>
        <p:spPr>
          <a:xfrm>
            <a:off x="62102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4" name="Heading 3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2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5" name="Divider 3"/>
          <p:cNvSpPr/>
          <p:nvPr userDrawn="1"/>
        </p:nvSpPr>
        <p:spPr>
          <a:xfrm>
            <a:off x="62102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8" name="Caption 2"/>
          <p:cNvSpPr>
            <a:spLocks noGrp="1"/>
          </p:cNvSpPr>
          <p:nvPr>
            <p:ph type="body" idx="128" hasCustomPrompt="1"/>
          </p:nvPr>
        </p:nvSpPr>
        <p:spPr>
          <a:xfrm>
            <a:off x="3467099" y="4029388"/>
            <a:ext cx="2514602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11" name="Heading 2"/>
          <p:cNvSpPr>
            <a:spLocks noGrp="1"/>
          </p:cNvSpPr>
          <p:nvPr>
            <p:ph type="body" sz="quarter" idx="113" hasCustomPrompt="1"/>
          </p:nvPr>
        </p:nvSpPr>
        <p:spPr>
          <a:xfrm>
            <a:off x="3467099" y="3602738"/>
            <a:ext cx="25146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4" name="Divider 2"/>
          <p:cNvSpPr/>
          <p:nvPr userDrawn="1"/>
        </p:nvSpPr>
        <p:spPr>
          <a:xfrm>
            <a:off x="3467099" y="3429000"/>
            <a:ext cx="2514602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Image 2"/>
          <p:cNvSpPr>
            <a:spLocks noGrp="1"/>
          </p:cNvSpPr>
          <p:nvPr>
            <p:ph type="pic" sz="quarter" idx="114" hasCustomPrompt="1"/>
          </p:nvPr>
        </p:nvSpPr>
        <p:spPr>
          <a:xfrm>
            <a:off x="42672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0" y="4029388"/>
            <a:ext cx="2514600" cy="168561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0" y="3602738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3" name="Divider 1"/>
          <p:cNvSpPr/>
          <p:nvPr userDrawn="1"/>
        </p:nvSpPr>
        <p:spPr>
          <a:xfrm>
            <a:off x="723900" y="3429000"/>
            <a:ext cx="25146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5146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8138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8" grpId="0"/>
      <p:bldP spid="35" grpId="0" animBg="1"/>
      <p:bldP spid="15" grpId="0"/>
      <p:bldP spid="34" grpId="0" animBg="1"/>
      <p:bldP spid="12" grpId="0"/>
      <p:bldP spid="33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38" name="Spirit Burst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Diagonal 2"/>
          <p:cNvSpPr/>
          <p:nvPr userDrawn="1"/>
        </p:nvSpPr>
        <p:spPr>
          <a:xfrm>
            <a:off x="6210300" y="2516135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3246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324600" y="3235703"/>
            <a:ext cx="5029200" cy="43088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8610600" y="3078859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Diagonal 1"/>
          <p:cNvSpPr/>
          <p:nvPr userDrawn="1"/>
        </p:nvSpPr>
        <p:spPr>
          <a:xfrm>
            <a:off x="723900" y="2516134"/>
            <a:ext cx="5257800" cy="3198866"/>
          </a:xfrm>
          <a:custGeom>
            <a:avLst/>
            <a:gdLst>
              <a:gd name="connsiteX0" fmla="*/ 0 w 5257800"/>
              <a:gd name="connsiteY0" fmla="*/ 0 h 3198866"/>
              <a:gd name="connsiteX1" fmla="*/ 5257800 w 5257800"/>
              <a:gd name="connsiteY1" fmla="*/ 0 h 3198866"/>
              <a:gd name="connsiteX2" fmla="*/ 5257800 w 5257800"/>
              <a:gd name="connsiteY2" fmla="*/ 2741666 h 3198866"/>
              <a:gd name="connsiteX3" fmla="*/ 4800600 w 5257800"/>
              <a:gd name="connsiteY3" fmla="*/ 3198866 h 3198866"/>
              <a:gd name="connsiteX4" fmla="*/ 0 w 52578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3198866">
                <a:moveTo>
                  <a:pt x="0" y="0"/>
                </a:moveTo>
                <a:lnTo>
                  <a:pt x="5257800" y="0"/>
                </a:lnTo>
                <a:lnTo>
                  <a:pt x="5257800" y="2741666"/>
                </a:lnTo>
                <a:lnTo>
                  <a:pt x="48006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68570"/>
            <a:ext cx="5029200" cy="182215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35703"/>
            <a:ext cx="5029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200" y="308211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6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0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95594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9" grpId="0" animBg="1"/>
      <p:bldP spid="42" grpId="0"/>
      <p:bldP spid="22" grpId="0" animBg="1"/>
      <p:bldP spid="36" grpId="0" animBg="1"/>
      <p:bldP spid="32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9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Diagonal 3"/>
          <p:cNvSpPr/>
          <p:nvPr userDrawn="1"/>
        </p:nvSpPr>
        <p:spPr>
          <a:xfrm>
            <a:off x="8039138" y="2516135"/>
            <a:ext cx="3428922" cy="3198866"/>
          </a:xfrm>
          <a:custGeom>
            <a:avLst/>
            <a:gdLst>
              <a:gd name="connsiteX0" fmla="*/ 0 w 3428922"/>
              <a:gd name="connsiteY0" fmla="*/ 0 h 3198866"/>
              <a:gd name="connsiteX1" fmla="*/ 3428922 w 3428922"/>
              <a:gd name="connsiteY1" fmla="*/ 0 h 3198866"/>
              <a:gd name="connsiteX2" fmla="*/ 3428922 w 3428922"/>
              <a:gd name="connsiteY2" fmla="*/ 2741666 h 3198866"/>
              <a:gd name="connsiteX3" fmla="*/ 2971722 w 3428922"/>
              <a:gd name="connsiteY3" fmla="*/ 3198866 h 3198866"/>
              <a:gd name="connsiteX4" fmla="*/ 0 w 34289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8922" h="3198866">
                <a:moveTo>
                  <a:pt x="0" y="0"/>
                </a:moveTo>
                <a:lnTo>
                  <a:pt x="3428922" y="0"/>
                </a:lnTo>
                <a:lnTo>
                  <a:pt x="3428922" y="2741666"/>
                </a:lnTo>
                <a:lnTo>
                  <a:pt x="29717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153399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153399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9524999" y="3073153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6399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6" name="Diagonal 2"/>
          <p:cNvSpPr/>
          <p:nvPr userDrawn="1"/>
        </p:nvSpPr>
        <p:spPr>
          <a:xfrm>
            <a:off x="4381500" y="2516135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4958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4958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58674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4" name="Diagonal 1"/>
          <p:cNvSpPr/>
          <p:nvPr userDrawn="1"/>
        </p:nvSpPr>
        <p:spPr>
          <a:xfrm>
            <a:off x="723900" y="2516134"/>
            <a:ext cx="3429000" cy="3198866"/>
          </a:xfrm>
          <a:custGeom>
            <a:avLst/>
            <a:gdLst>
              <a:gd name="connsiteX0" fmla="*/ 0 w 3429000"/>
              <a:gd name="connsiteY0" fmla="*/ 0 h 3198866"/>
              <a:gd name="connsiteX1" fmla="*/ 3429000 w 3429000"/>
              <a:gd name="connsiteY1" fmla="*/ 0 h 3198866"/>
              <a:gd name="connsiteX2" fmla="*/ 3429000 w 3429000"/>
              <a:gd name="connsiteY2" fmla="*/ 2741666 h 3198866"/>
              <a:gd name="connsiteX3" fmla="*/ 2971800 w 3429000"/>
              <a:gd name="connsiteY3" fmla="*/ 3198866 h 3198866"/>
              <a:gd name="connsiteX4" fmla="*/ 0 w 34290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9000" h="3198866">
                <a:moveTo>
                  <a:pt x="0" y="0"/>
                </a:moveTo>
                <a:lnTo>
                  <a:pt x="3429000" y="0"/>
                </a:lnTo>
                <a:lnTo>
                  <a:pt x="3429000" y="2741666"/>
                </a:lnTo>
                <a:lnTo>
                  <a:pt x="29718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785687"/>
            <a:ext cx="3200400" cy="181958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41408"/>
            <a:ext cx="3200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800" y="3074331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200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7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3900" y="693057"/>
            <a:ext cx="10744200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6225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 animBg="1"/>
      <p:bldP spid="69" grpId="0"/>
      <p:bldP spid="46" grpId="0" animBg="1"/>
      <p:bldP spid="49" grpId="0" animBg="1"/>
      <p:bldP spid="42" grpId="0"/>
      <p:bldP spid="44" grpId="0" animBg="1"/>
      <p:bldP spid="36" grpId="0" animBg="1"/>
      <p:bldP spid="32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s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39" name="Spirit Burst 4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001" y="1158023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Spirit Burst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534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Spirit Burst 2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67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Spirit Burst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27432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Diagonal 4"/>
          <p:cNvSpPr/>
          <p:nvPr userDrawn="1"/>
        </p:nvSpPr>
        <p:spPr>
          <a:xfrm>
            <a:off x="8965117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3" name="Caption 4"/>
          <p:cNvSpPr>
            <a:spLocks noGrp="1"/>
          </p:cNvSpPr>
          <p:nvPr>
            <p:ph type="body" idx="124" hasCustomPrompt="1"/>
          </p:nvPr>
        </p:nvSpPr>
        <p:spPr>
          <a:xfrm>
            <a:off x="9079378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4" name="Heading 4"/>
          <p:cNvSpPr>
            <a:spLocks noGrp="1"/>
          </p:cNvSpPr>
          <p:nvPr>
            <p:ph type="body" sz="quarter" idx="125" hasCustomPrompt="1"/>
          </p:nvPr>
        </p:nvSpPr>
        <p:spPr>
          <a:xfrm>
            <a:off x="9079378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8" name="Divider 4"/>
          <p:cNvSpPr/>
          <p:nvPr userDrawn="1"/>
        </p:nvSpPr>
        <p:spPr>
          <a:xfrm>
            <a:off x="9993778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Image 4"/>
          <p:cNvSpPr>
            <a:spLocks noGrp="1"/>
          </p:cNvSpPr>
          <p:nvPr>
            <p:ph type="pic" sz="quarter" idx="126" hasCustomPrompt="1"/>
          </p:nvPr>
        </p:nvSpPr>
        <p:spPr>
          <a:xfrm>
            <a:off x="9765178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2" name="Diagonal 3"/>
          <p:cNvSpPr/>
          <p:nvPr userDrawn="1"/>
        </p:nvSpPr>
        <p:spPr>
          <a:xfrm>
            <a:off x="6210376" y="2516135"/>
            <a:ext cx="2514522" cy="3198866"/>
          </a:xfrm>
          <a:custGeom>
            <a:avLst/>
            <a:gdLst>
              <a:gd name="connsiteX0" fmla="*/ 0 w 2514522"/>
              <a:gd name="connsiteY0" fmla="*/ 0 h 3198866"/>
              <a:gd name="connsiteX1" fmla="*/ 2514522 w 2514522"/>
              <a:gd name="connsiteY1" fmla="*/ 0 h 3198866"/>
              <a:gd name="connsiteX2" fmla="*/ 2514522 w 2514522"/>
              <a:gd name="connsiteY2" fmla="*/ 2741666 h 3198866"/>
              <a:gd name="connsiteX3" fmla="*/ 2057322 w 2514522"/>
              <a:gd name="connsiteY3" fmla="*/ 3198866 h 3198866"/>
              <a:gd name="connsiteX4" fmla="*/ 0 w 2514522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522" h="3198866">
                <a:moveTo>
                  <a:pt x="0" y="0"/>
                </a:moveTo>
                <a:lnTo>
                  <a:pt x="2514522" y="0"/>
                </a:lnTo>
                <a:lnTo>
                  <a:pt x="2514522" y="2741666"/>
                </a:lnTo>
                <a:lnTo>
                  <a:pt x="2057322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1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324637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72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324637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Divider 3"/>
          <p:cNvSpPr/>
          <p:nvPr userDrawn="1"/>
        </p:nvSpPr>
        <p:spPr>
          <a:xfrm>
            <a:off x="7239037" y="308673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37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5" name="Diagonal 2"/>
          <p:cNvSpPr/>
          <p:nvPr userDrawn="1"/>
        </p:nvSpPr>
        <p:spPr>
          <a:xfrm>
            <a:off x="3477786" y="2511777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45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592086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4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592086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9" name="Divider 2"/>
          <p:cNvSpPr/>
          <p:nvPr userDrawn="1"/>
        </p:nvSpPr>
        <p:spPr>
          <a:xfrm>
            <a:off x="4506486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77886" y="2054577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6" name="Diagonal 1"/>
          <p:cNvSpPr/>
          <p:nvPr userDrawn="1"/>
        </p:nvSpPr>
        <p:spPr>
          <a:xfrm>
            <a:off x="723900" y="2516134"/>
            <a:ext cx="2514600" cy="3198866"/>
          </a:xfrm>
          <a:custGeom>
            <a:avLst/>
            <a:gdLst>
              <a:gd name="connsiteX0" fmla="*/ 0 w 2514600"/>
              <a:gd name="connsiteY0" fmla="*/ 0 h 3198866"/>
              <a:gd name="connsiteX1" fmla="*/ 2514600 w 2514600"/>
              <a:gd name="connsiteY1" fmla="*/ 0 h 3198866"/>
              <a:gd name="connsiteX2" fmla="*/ 2514600 w 2514600"/>
              <a:gd name="connsiteY2" fmla="*/ 2741666 h 3198866"/>
              <a:gd name="connsiteX3" fmla="*/ 2057400 w 2514600"/>
              <a:gd name="connsiteY3" fmla="*/ 3198866 h 3198866"/>
              <a:gd name="connsiteX4" fmla="*/ 0 w 2514600"/>
              <a:gd name="connsiteY4" fmla="*/ 3198866 h 319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3198866">
                <a:moveTo>
                  <a:pt x="0" y="0"/>
                </a:moveTo>
                <a:lnTo>
                  <a:pt x="2514600" y="0"/>
                </a:lnTo>
                <a:lnTo>
                  <a:pt x="2514600" y="2741666"/>
                </a:lnTo>
                <a:lnTo>
                  <a:pt x="2057400" y="3198866"/>
                </a:lnTo>
                <a:lnTo>
                  <a:pt x="0" y="3198866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34" name="Caption 1"/>
          <p:cNvSpPr>
            <a:spLocks noGrp="1"/>
          </p:cNvSpPr>
          <p:nvPr>
            <p:ph type="body" idx="44" hasCustomPrompt="1"/>
          </p:nvPr>
        </p:nvSpPr>
        <p:spPr>
          <a:xfrm>
            <a:off x="838200" y="3676161"/>
            <a:ext cx="2286000" cy="1920703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5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838200" y="3254993"/>
            <a:ext cx="22860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0" y="3087916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0" y="2057400"/>
            <a:ext cx="914400" cy="9144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1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74328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48" grpId="0" animBg="1"/>
      <p:bldP spid="53" grpId="0"/>
      <p:bldP spid="62" grpId="0" animBg="1"/>
      <p:bldP spid="50" grpId="0" animBg="1"/>
      <p:bldP spid="69" grpId="0"/>
      <p:bldP spid="55" grpId="0" animBg="1"/>
      <p:bldP spid="49" grpId="0" animBg="1"/>
      <p:bldP spid="42" grpId="0"/>
      <p:bldP spid="46" grpId="0" animBg="1"/>
      <p:bldP spid="36" grpId="0" animBg="1"/>
      <p:bldP spid="3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6210303" y="4143350"/>
            <a:ext cx="52577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6210303" y="3598163"/>
            <a:ext cx="52577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8610600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8382000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52577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52577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31241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28955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4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3204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8039033" y="4143350"/>
            <a:ext cx="343527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8039033" y="3598163"/>
            <a:ext cx="343527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952807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929947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4381504" y="4143350"/>
            <a:ext cx="3428994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4381504" y="3598163"/>
            <a:ext cx="342899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58674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56388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143350"/>
            <a:ext cx="3428996" cy="157165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3"/>
            <a:ext cx="342899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2209799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981199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18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51952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34" name="Caption 4"/>
          <p:cNvSpPr>
            <a:spLocks noGrp="1"/>
          </p:cNvSpPr>
          <p:nvPr>
            <p:ph type="body" idx="123" hasCustomPrompt="1"/>
          </p:nvPr>
        </p:nvSpPr>
        <p:spPr>
          <a:xfrm>
            <a:off x="89535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5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89535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9" name="Divider 4"/>
          <p:cNvSpPr/>
          <p:nvPr userDrawn="1"/>
        </p:nvSpPr>
        <p:spPr>
          <a:xfrm>
            <a:off x="99822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97536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0" name="Caption 3"/>
          <p:cNvSpPr>
            <a:spLocks noGrp="1"/>
          </p:cNvSpPr>
          <p:nvPr>
            <p:ph type="body" idx="119" hasCustomPrompt="1"/>
          </p:nvPr>
        </p:nvSpPr>
        <p:spPr>
          <a:xfrm>
            <a:off x="62103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31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62103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8" name="Divider 3"/>
          <p:cNvSpPr/>
          <p:nvPr userDrawn="1"/>
        </p:nvSpPr>
        <p:spPr>
          <a:xfrm>
            <a:off x="72390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70104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6" name="Caption 2"/>
          <p:cNvSpPr>
            <a:spLocks noGrp="1"/>
          </p:cNvSpPr>
          <p:nvPr>
            <p:ph type="body" idx="115" hasCustomPrompt="1"/>
          </p:nvPr>
        </p:nvSpPr>
        <p:spPr>
          <a:xfrm>
            <a:off x="34671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7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34671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7" name="Divider 2"/>
          <p:cNvSpPr/>
          <p:nvPr userDrawn="1"/>
        </p:nvSpPr>
        <p:spPr>
          <a:xfrm>
            <a:off x="44958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42672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2" name="Caption 1"/>
          <p:cNvSpPr>
            <a:spLocks noGrp="1"/>
          </p:cNvSpPr>
          <p:nvPr>
            <p:ph type="body" idx="44" hasCustomPrompt="1"/>
          </p:nvPr>
        </p:nvSpPr>
        <p:spPr>
          <a:xfrm>
            <a:off x="723901" y="4020240"/>
            <a:ext cx="2514600" cy="169476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rgbClr val="425563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23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1" y="3598162"/>
            <a:ext cx="251460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6" name="Divider 1"/>
          <p:cNvSpPr/>
          <p:nvPr userDrawn="1"/>
        </p:nvSpPr>
        <p:spPr>
          <a:xfrm>
            <a:off x="1752601" y="3428998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524001" y="24003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25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45784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2" grpId="0"/>
      <p:bldP spid="38" grpId="0" animBg="1"/>
      <p:bldP spid="28" grpId="0"/>
      <p:bldP spid="37" grpId="0" animBg="1"/>
      <p:bldP spid="24" grpId="0"/>
      <p:bldP spid="36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08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, 1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/>
          <p:cNvSpPr>
            <a:spLocks noGrp="1"/>
          </p:cNvSpPr>
          <p:nvPr>
            <p:ph type="sldNum" sz="quarter" idx="96"/>
          </p:nvPr>
        </p:nvSpPr>
        <p:spPr/>
        <p:txBody>
          <a:bodyPr/>
          <a:lstStyle/>
          <a:p>
            <a:fld id="{993E5C3D-A167-DF43-B02B-F492F89E54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"/>
          <p:cNvSpPr>
            <a:spLocks noGrp="1"/>
          </p:cNvSpPr>
          <p:nvPr>
            <p:ph type="ftr" sz="quarter" idx="112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1" name="Heading 12"/>
          <p:cNvSpPr>
            <a:spLocks noGrp="1"/>
          </p:cNvSpPr>
          <p:nvPr>
            <p:ph type="body" sz="quarter" idx="150" hasCustomPrompt="1"/>
          </p:nvPr>
        </p:nvSpPr>
        <p:spPr>
          <a:xfrm>
            <a:off x="9867900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80" name="Divider 12"/>
          <p:cNvSpPr/>
          <p:nvPr userDrawn="1"/>
        </p:nvSpPr>
        <p:spPr>
          <a:xfrm>
            <a:off x="104394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Image 12"/>
          <p:cNvSpPr>
            <a:spLocks noGrp="1"/>
          </p:cNvSpPr>
          <p:nvPr>
            <p:ph type="pic" sz="quarter" idx="148" hasCustomPrompt="1"/>
          </p:nvPr>
        </p:nvSpPr>
        <p:spPr>
          <a:xfrm>
            <a:off x="102108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6" name="Heading 11"/>
          <p:cNvSpPr>
            <a:spLocks noGrp="1"/>
          </p:cNvSpPr>
          <p:nvPr>
            <p:ph type="body" sz="quarter" idx="147" hasCustomPrompt="1"/>
          </p:nvPr>
        </p:nvSpPr>
        <p:spPr>
          <a:xfrm>
            <a:off x="80391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9" name="Divider 11"/>
          <p:cNvSpPr/>
          <p:nvPr userDrawn="1"/>
        </p:nvSpPr>
        <p:spPr>
          <a:xfrm>
            <a:off x="86106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Image 11"/>
          <p:cNvSpPr>
            <a:spLocks noGrp="1"/>
          </p:cNvSpPr>
          <p:nvPr>
            <p:ph type="pic" sz="quarter" idx="145" hasCustomPrompt="1"/>
          </p:nvPr>
        </p:nvSpPr>
        <p:spPr>
          <a:xfrm>
            <a:off x="83820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3" name="Heading 10"/>
          <p:cNvSpPr>
            <a:spLocks noGrp="1"/>
          </p:cNvSpPr>
          <p:nvPr>
            <p:ph type="body" sz="quarter" idx="144" hasCustomPrompt="1"/>
          </p:nvPr>
        </p:nvSpPr>
        <p:spPr>
          <a:xfrm>
            <a:off x="62103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8" name="Divider 10"/>
          <p:cNvSpPr/>
          <p:nvPr userDrawn="1"/>
        </p:nvSpPr>
        <p:spPr>
          <a:xfrm>
            <a:off x="6781801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mage 10"/>
          <p:cNvSpPr>
            <a:spLocks noGrp="1"/>
          </p:cNvSpPr>
          <p:nvPr>
            <p:ph type="pic" sz="quarter" idx="142" hasCustomPrompt="1"/>
          </p:nvPr>
        </p:nvSpPr>
        <p:spPr>
          <a:xfrm>
            <a:off x="6553201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0" name="Heading 9"/>
          <p:cNvSpPr>
            <a:spLocks noGrp="1"/>
          </p:cNvSpPr>
          <p:nvPr>
            <p:ph type="body" sz="quarter" idx="141" hasCustomPrompt="1"/>
          </p:nvPr>
        </p:nvSpPr>
        <p:spPr>
          <a:xfrm>
            <a:off x="43815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7" name="Divider 9"/>
          <p:cNvSpPr/>
          <p:nvPr userDrawn="1"/>
        </p:nvSpPr>
        <p:spPr>
          <a:xfrm>
            <a:off x="49530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mage 9"/>
          <p:cNvSpPr>
            <a:spLocks noGrp="1"/>
          </p:cNvSpPr>
          <p:nvPr>
            <p:ph type="pic" sz="quarter" idx="139" hasCustomPrompt="1"/>
          </p:nvPr>
        </p:nvSpPr>
        <p:spPr>
          <a:xfrm>
            <a:off x="47244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7" name="Heading 8"/>
          <p:cNvSpPr>
            <a:spLocks noGrp="1"/>
          </p:cNvSpPr>
          <p:nvPr>
            <p:ph type="body" sz="quarter" idx="138" hasCustomPrompt="1"/>
          </p:nvPr>
        </p:nvSpPr>
        <p:spPr>
          <a:xfrm>
            <a:off x="25527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6" name="Divider 8"/>
          <p:cNvSpPr/>
          <p:nvPr userDrawn="1"/>
        </p:nvSpPr>
        <p:spPr>
          <a:xfrm>
            <a:off x="31242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mage 8"/>
          <p:cNvSpPr>
            <a:spLocks noGrp="1"/>
          </p:cNvSpPr>
          <p:nvPr>
            <p:ph type="pic" sz="quarter" idx="136" hasCustomPrompt="1"/>
          </p:nvPr>
        </p:nvSpPr>
        <p:spPr>
          <a:xfrm>
            <a:off x="28956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4" name="Heading 7"/>
          <p:cNvSpPr>
            <a:spLocks noGrp="1"/>
          </p:cNvSpPr>
          <p:nvPr>
            <p:ph type="body" sz="quarter" idx="135" hasCustomPrompt="1"/>
          </p:nvPr>
        </p:nvSpPr>
        <p:spPr>
          <a:xfrm>
            <a:off x="723901" y="5198364"/>
            <a:ext cx="1600202" cy="51663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5" name="Divider 7"/>
          <p:cNvSpPr/>
          <p:nvPr userDrawn="1"/>
        </p:nvSpPr>
        <p:spPr>
          <a:xfrm>
            <a:off x="1295402" y="5029200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Image 7"/>
          <p:cNvSpPr>
            <a:spLocks noGrp="1"/>
          </p:cNvSpPr>
          <p:nvPr>
            <p:ph type="pic" sz="quarter" idx="133" hasCustomPrompt="1"/>
          </p:nvPr>
        </p:nvSpPr>
        <p:spPr>
          <a:xfrm>
            <a:off x="1066802" y="4000500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68" name="Heading 6"/>
          <p:cNvSpPr>
            <a:spLocks noGrp="1"/>
          </p:cNvSpPr>
          <p:nvPr>
            <p:ph type="body" sz="quarter" idx="132" hasCustomPrompt="1"/>
          </p:nvPr>
        </p:nvSpPr>
        <p:spPr>
          <a:xfrm>
            <a:off x="98679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4" name="Divider 6"/>
          <p:cNvSpPr/>
          <p:nvPr userDrawn="1"/>
        </p:nvSpPr>
        <p:spPr>
          <a:xfrm>
            <a:off x="104394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Image 6"/>
          <p:cNvSpPr>
            <a:spLocks noGrp="1"/>
          </p:cNvSpPr>
          <p:nvPr>
            <p:ph type="pic" sz="quarter" idx="129" hasCustomPrompt="1"/>
          </p:nvPr>
        </p:nvSpPr>
        <p:spPr>
          <a:xfrm>
            <a:off x="102108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5" name="Heading 5"/>
          <p:cNvSpPr>
            <a:spLocks noGrp="1"/>
          </p:cNvSpPr>
          <p:nvPr>
            <p:ph type="body" sz="quarter" idx="128" hasCustomPrompt="1"/>
          </p:nvPr>
        </p:nvSpPr>
        <p:spPr>
          <a:xfrm>
            <a:off x="80391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3" name="Divider 5"/>
          <p:cNvSpPr/>
          <p:nvPr userDrawn="1"/>
        </p:nvSpPr>
        <p:spPr>
          <a:xfrm>
            <a:off x="86106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mage 5"/>
          <p:cNvSpPr>
            <a:spLocks noGrp="1"/>
          </p:cNvSpPr>
          <p:nvPr>
            <p:ph type="pic" sz="quarter" idx="125" hasCustomPrompt="1"/>
          </p:nvPr>
        </p:nvSpPr>
        <p:spPr>
          <a:xfrm>
            <a:off x="83820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1" name="Heading 4"/>
          <p:cNvSpPr>
            <a:spLocks noGrp="1"/>
          </p:cNvSpPr>
          <p:nvPr>
            <p:ph type="body" sz="quarter" idx="124" hasCustomPrompt="1"/>
          </p:nvPr>
        </p:nvSpPr>
        <p:spPr>
          <a:xfrm>
            <a:off x="6210301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72" name="Divider 4"/>
          <p:cNvSpPr/>
          <p:nvPr userDrawn="1"/>
        </p:nvSpPr>
        <p:spPr>
          <a:xfrm>
            <a:off x="6781801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Image 4"/>
          <p:cNvSpPr>
            <a:spLocks noGrp="1"/>
          </p:cNvSpPr>
          <p:nvPr>
            <p:ph type="pic" sz="quarter" idx="121" hasCustomPrompt="1"/>
          </p:nvPr>
        </p:nvSpPr>
        <p:spPr>
          <a:xfrm>
            <a:off x="6553201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7" name="Heading 3"/>
          <p:cNvSpPr>
            <a:spLocks noGrp="1"/>
          </p:cNvSpPr>
          <p:nvPr>
            <p:ph type="body" sz="quarter" idx="120" hasCustomPrompt="1"/>
          </p:nvPr>
        </p:nvSpPr>
        <p:spPr>
          <a:xfrm>
            <a:off x="43815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67" name="Divider 3"/>
          <p:cNvSpPr/>
          <p:nvPr userDrawn="1"/>
        </p:nvSpPr>
        <p:spPr>
          <a:xfrm>
            <a:off x="49530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mage 3"/>
          <p:cNvSpPr>
            <a:spLocks noGrp="1"/>
          </p:cNvSpPr>
          <p:nvPr>
            <p:ph type="pic" sz="quarter" idx="117" hasCustomPrompt="1"/>
          </p:nvPr>
        </p:nvSpPr>
        <p:spPr>
          <a:xfrm>
            <a:off x="47244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33" name="Heading 2"/>
          <p:cNvSpPr>
            <a:spLocks noGrp="1"/>
          </p:cNvSpPr>
          <p:nvPr>
            <p:ph type="body" sz="quarter" idx="116" hasCustomPrompt="1"/>
          </p:nvPr>
        </p:nvSpPr>
        <p:spPr>
          <a:xfrm>
            <a:off x="25527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50" name="Divider 2"/>
          <p:cNvSpPr/>
          <p:nvPr userDrawn="1"/>
        </p:nvSpPr>
        <p:spPr>
          <a:xfrm>
            <a:off x="31242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Image 2"/>
          <p:cNvSpPr>
            <a:spLocks noGrp="1"/>
          </p:cNvSpPr>
          <p:nvPr>
            <p:ph type="pic" sz="quarter" idx="113" hasCustomPrompt="1"/>
          </p:nvPr>
        </p:nvSpPr>
        <p:spPr>
          <a:xfrm>
            <a:off x="28956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51" name="Heading 1"/>
          <p:cNvSpPr>
            <a:spLocks noGrp="1"/>
          </p:cNvSpPr>
          <p:nvPr>
            <p:ph type="body" sz="quarter" idx="33" hasCustomPrompt="1"/>
          </p:nvPr>
        </p:nvSpPr>
        <p:spPr>
          <a:xfrm>
            <a:off x="723902" y="3259686"/>
            <a:ext cx="1600200" cy="51221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4" name="Divider 1"/>
          <p:cNvSpPr/>
          <p:nvPr userDrawn="1"/>
        </p:nvSpPr>
        <p:spPr>
          <a:xfrm>
            <a:off x="1295402" y="3090672"/>
            <a:ext cx="457200" cy="54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5" name="Image 1"/>
          <p:cNvSpPr>
            <a:spLocks noGrp="1"/>
          </p:cNvSpPr>
          <p:nvPr>
            <p:ph type="pic" sz="quarter" idx="28" hasCustomPrompt="1"/>
          </p:nvPr>
        </p:nvSpPr>
        <p:spPr>
          <a:xfrm>
            <a:off x="1066802" y="2061972"/>
            <a:ext cx="914400" cy="914400"/>
          </a:xfrm>
          <a:prstGeom prst="ellipse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900"/>
            </a:lvl1pPr>
          </a:lstStyle>
          <a:p>
            <a:r>
              <a:rPr lang="en-US" dirty="0"/>
              <a:t>Image</a:t>
            </a:r>
          </a:p>
        </p:txBody>
      </p:sp>
      <p:sp>
        <p:nvSpPr>
          <p:cNvPr id="43" name="Sub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723900" y="1485902"/>
            <a:ext cx="10744200" cy="342899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 cap="all">
                <a:solidFill>
                  <a:schemeClr val="accent2"/>
                </a:solidFill>
                <a:latin typeface="+mn-lt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05851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69" grpId="0"/>
      <p:bldP spid="79" grpId="0" animBg="1"/>
      <p:bldP spid="64" grpId="0"/>
      <p:bldP spid="78" grpId="0" animBg="1"/>
      <p:bldP spid="61" grpId="0"/>
      <p:bldP spid="77" grpId="0" animBg="1"/>
      <p:bldP spid="58" grpId="0"/>
      <p:bldP spid="76" grpId="0" animBg="1"/>
      <p:bldP spid="55" grpId="0"/>
      <p:bldP spid="75" grpId="0" animBg="1"/>
      <p:bldP spid="52" grpId="0"/>
      <p:bldP spid="74" grpId="0" animBg="1"/>
      <p:bldP spid="47" grpId="0"/>
      <p:bldP spid="73" grpId="0" animBg="1"/>
      <p:bldP spid="42" grpId="0"/>
      <p:bldP spid="72" grpId="0" animBg="1"/>
      <p:bldP spid="38" grpId="0"/>
      <p:bldP spid="67" grpId="0" animBg="1"/>
      <p:bldP spid="34" grpId="0"/>
      <p:bldP spid="50" grpId="0" animBg="1"/>
      <p:bldP spid="30" grpId="0"/>
      <p:bldP spid="44" grpId="0" animBg="1"/>
      <p:bldP spid="95" grpId="0"/>
    </p:bldLst>
  </p:timing>
  <p:extLst>
    <p:ext uri="{DCECCB84-F9BA-43D5-87BE-67443E8EF086}">
      <p15:sldGuideLst xmlns:p15="http://schemas.microsoft.com/office/powerpoint/2012/main">
        <p15:guide id="1" orient="horz" pos="2376" userDrawn="1">
          <p15:clr>
            <a:srgbClr val="FBAE40"/>
          </p15:clr>
        </p15:guide>
        <p15:guide id="2" orient="horz" pos="25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Number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28C2FB8-F8EF-3646-B9B4-9B0C977E01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3F80F8F-CD1D-3043-898E-19D720EBE5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3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Bear Hea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14A9F92-ADF5-034A-991B-DE0D86287E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5943600"/>
            <a:ext cx="2341756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25E2E4-A100-3C4E-8180-02E634D2C6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9078" y="2057399"/>
            <a:ext cx="4367560" cy="2591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, Students w/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286"/>
          </a:xfrm>
          <a:prstGeom prst="rect">
            <a:avLst/>
          </a:prstGeom>
        </p:spPr>
      </p:pic>
      <p:pic>
        <p:nvPicPr>
          <p:cNvPr id="6" name="Grounding Bar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954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29ABEF3-CFDD-2C45-AB32-596D96FE79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5122" y="1828800"/>
            <a:ext cx="2341756" cy="45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4A0D4A2-0620-2D48-8343-0F7744F2B2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67000" y="967675"/>
            <a:ext cx="6858000" cy="419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11/17/20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3694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11/17/20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1853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10782300" y="6062473"/>
            <a:ext cx="685800" cy="33832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CFE8AC6-424E-904F-AE4A-648F5E9D72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"/>
          <p:cNvSpPr>
            <a:spLocks noGrp="1"/>
          </p:cNvSpPr>
          <p:nvPr>
            <p:ph type="ftr" sz="quarter" idx="3"/>
          </p:nvPr>
        </p:nvSpPr>
        <p:spPr>
          <a:xfrm>
            <a:off x="6210300" y="6062473"/>
            <a:ext cx="4572000" cy="33832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200" b="1">
                <a:solidFill>
                  <a:srgbClr val="42556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10744200" cy="3657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Slide title</a:t>
            </a:r>
          </a:p>
        </p:txBody>
      </p:sp>
      <p:pic>
        <p:nvPicPr>
          <p:cNvPr id="12" name="Grounding Bars"/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-2"/>
            <a:ext cx="766091" cy="46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3764F94-7D2C-D943-A845-C3CCF3762B2F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723900" y="6057900"/>
            <a:ext cx="1756317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43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  <p:sldLayoutId id="2147483725" r:id="rId3"/>
    <p:sldLayoutId id="2147483726" r:id="rId4"/>
    <p:sldLayoutId id="2147483651" r:id="rId5"/>
    <p:sldLayoutId id="2147483670" r:id="rId6"/>
    <p:sldLayoutId id="2147483674" r:id="rId7"/>
    <p:sldLayoutId id="2147483652" r:id="rId8"/>
    <p:sldLayoutId id="2147483706" r:id="rId9"/>
    <p:sldLayoutId id="2147483707" r:id="rId10"/>
    <p:sldLayoutId id="2147483711" r:id="rId11"/>
    <p:sldLayoutId id="2147483709" r:id="rId12"/>
    <p:sldLayoutId id="2147483710" r:id="rId13"/>
    <p:sldLayoutId id="2147483740" r:id="rId14"/>
    <p:sldLayoutId id="2147483735" r:id="rId15"/>
    <p:sldLayoutId id="2147483736" r:id="rId16"/>
    <p:sldLayoutId id="2147483686" r:id="rId17"/>
    <p:sldLayoutId id="2147483661" r:id="rId18"/>
    <p:sldLayoutId id="2147483708" r:id="rId19"/>
    <p:sldLayoutId id="2147483715" r:id="rId20"/>
    <p:sldLayoutId id="2147483716" r:id="rId21"/>
    <p:sldLayoutId id="2147483717" r:id="rId22"/>
    <p:sldLayoutId id="2147483719" r:id="rId23"/>
    <p:sldLayoutId id="2147483720" r:id="rId24"/>
    <p:sldLayoutId id="2147483721" r:id="rId25"/>
    <p:sldLayoutId id="2147483734" r:id="rId26"/>
    <p:sldLayoutId id="2147483722" r:id="rId27"/>
    <p:sldLayoutId id="2147483712" r:id="rId28"/>
    <p:sldLayoutId id="2147483713" r:id="rId29"/>
    <p:sldLayoutId id="2147483728" r:id="rId30"/>
    <p:sldLayoutId id="2147483729" r:id="rId31"/>
    <p:sldLayoutId id="2147483731" r:id="rId32"/>
    <p:sldLayoutId id="2147483732" r:id="rId33"/>
    <p:sldLayoutId id="2147483730" r:id="rId34"/>
    <p:sldLayoutId id="2147483733" r:id="rId35"/>
    <p:sldLayoutId id="2147483727" r:id="rId36"/>
    <p:sldLayoutId id="2147483693" r:id="rId37"/>
    <p:sldLayoutId id="2147483714" r:id="rId38"/>
    <p:sldLayoutId id="2147483662" r:id="rId39"/>
    <p:sldLayoutId id="2147483738" r:id="rId40"/>
    <p:sldLayoutId id="2147483739" r:id="rId41"/>
    <p:sldLayoutId id="2147483741" r:id="rId42"/>
    <p:sldLayoutId id="2147483742" r:id="rId4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rgbClr val="5E0009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4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20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rgbClr val="425563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44" userDrawn="1">
          <p15:clr>
            <a:srgbClr val="F26B43"/>
          </p15:clr>
        </p15:guide>
        <p15:guide id="4" orient="horz" pos="4176" userDrawn="1">
          <p15:clr>
            <a:srgbClr val="F26B43"/>
          </p15:clr>
        </p15:guide>
        <p15:guide id="7" orient="horz" pos="43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orient="horz" pos="3600" userDrawn="1">
          <p15:clr>
            <a:srgbClr val="F26B43"/>
          </p15:clr>
        </p15:guide>
        <p15:guide id="13" orient="horz" pos="936" userDrawn="1">
          <p15:clr>
            <a:srgbClr val="F26B43"/>
          </p15:clr>
        </p15:guide>
        <p15:guide id="14" orient="horz" pos="288" userDrawn="1">
          <p15:clr>
            <a:srgbClr val="F26B43"/>
          </p15:clr>
        </p15:guide>
        <p15:guide id="15" orient="horz" pos="1296" userDrawn="1">
          <p15:clr>
            <a:srgbClr val="F26B43"/>
          </p15:clr>
        </p15:guide>
        <p15:guide id="38" pos="3768" userDrawn="1">
          <p15:clr>
            <a:srgbClr val="F26B43"/>
          </p15:clr>
        </p15:guide>
        <p15:guide id="50" pos="3912" userDrawn="1">
          <p15:clr>
            <a:srgbClr val="F26B43"/>
          </p15:clr>
        </p15:guide>
        <p15:guide id="51" orient="horz" pos="864" userDrawn="1">
          <p15:clr>
            <a:srgbClr val="F26B43"/>
          </p15:clr>
        </p15:guide>
        <p15:guide id="53" pos="3336" userDrawn="1">
          <p15:clr>
            <a:srgbClr val="F26B43"/>
          </p15:clr>
        </p15:guide>
        <p15:guide id="54" pos="3192" userDrawn="1">
          <p15:clr>
            <a:srgbClr val="F26B43"/>
          </p15:clr>
        </p15:guide>
        <p15:guide id="55" pos="2760" userDrawn="1">
          <p15:clr>
            <a:srgbClr val="F26B43"/>
          </p15:clr>
        </p15:guide>
        <p15:guide id="56" pos="2616" userDrawn="1">
          <p15:clr>
            <a:srgbClr val="F26B43"/>
          </p15:clr>
        </p15:guide>
        <p15:guide id="57" pos="2184" userDrawn="1">
          <p15:clr>
            <a:srgbClr val="F26B43"/>
          </p15:clr>
        </p15:guide>
        <p15:guide id="58" pos="2040" userDrawn="1">
          <p15:clr>
            <a:srgbClr val="F26B43"/>
          </p15:clr>
        </p15:guide>
        <p15:guide id="59" pos="1608" userDrawn="1">
          <p15:clr>
            <a:srgbClr val="F26B43"/>
          </p15:clr>
        </p15:guide>
        <p15:guide id="60" pos="1464" userDrawn="1">
          <p15:clr>
            <a:srgbClr val="F26B43"/>
          </p15:clr>
        </p15:guide>
        <p15:guide id="61" pos="1032" userDrawn="1">
          <p15:clr>
            <a:srgbClr val="F26B43"/>
          </p15:clr>
        </p15:guide>
        <p15:guide id="62" pos="888" userDrawn="1">
          <p15:clr>
            <a:srgbClr val="F26B43"/>
          </p15:clr>
        </p15:guide>
        <p15:guide id="63" pos="456" userDrawn="1">
          <p15:clr>
            <a:srgbClr val="F26B43"/>
          </p15:clr>
        </p15:guide>
        <p15:guide id="64" pos="312" userDrawn="1">
          <p15:clr>
            <a:srgbClr val="F26B43"/>
          </p15:clr>
        </p15:guide>
        <p15:guide id="65" pos="4344" userDrawn="1">
          <p15:clr>
            <a:srgbClr val="F26B43"/>
          </p15:clr>
        </p15:guide>
        <p15:guide id="66" pos="4488" userDrawn="1">
          <p15:clr>
            <a:srgbClr val="F26B43"/>
          </p15:clr>
        </p15:guide>
        <p15:guide id="67" pos="4920" userDrawn="1">
          <p15:clr>
            <a:srgbClr val="F26B43"/>
          </p15:clr>
        </p15:guide>
        <p15:guide id="68" pos="5064" userDrawn="1">
          <p15:clr>
            <a:srgbClr val="F26B43"/>
          </p15:clr>
        </p15:guide>
        <p15:guide id="69" pos="5496" userDrawn="1">
          <p15:clr>
            <a:srgbClr val="F26B43"/>
          </p15:clr>
        </p15:guide>
        <p15:guide id="70" pos="5640" userDrawn="1">
          <p15:clr>
            <a:srgbClr val="F26B43"/>
          </p15:clr>
        </p15:guide>
        <p15:guide id="71" pos="6072" userDrawn="1">
          <p15:clr>
            <a:srgbClr val="F26B43"/>
          </p15:clr>
        </p15:guide>
        <p15:guide id="72" pos="6216" userDrawn="1">
          <p15:clr>
            <a:srgbClr val="F26B43"/>
          </p15:clr>
        </p15:guide>
        <p15:guide id="73" pos="6648" userDrawn="1">
          <p15:clr>
            <a:srgbClr val="F26B43"/>
          </p15:clr>
        </p15:guide>
        <p15:guide id="74" pos="6792" userDrawn="1">
          <p15:clr>
            <a:srgbClr val="F26B43"/>
          </p15:clr>
        </p15:guide>
        <p15:guide id="75" pos="7224" userDrawn="1">
          <p15:clr>
            <a:srgbClr val="F26B43"/>
          </p15:clr>
        </p15:guide>
        <p15:guide id="76" pos="7368" userDrawn="1">
          <p15:clr>
            <a:srgbClr val="F26B43"/>
          </p15:clr>
        </p15:guide>
        <p15:guide id="77" orient="horz" pos="1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ouristate.edu/professionaled/compliance/" TargetMode="Externa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qprinstitute.com/professional-training" TargetMode="Externa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rotectmokids.com/" TargetMode="Externa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amelia302@missouristate.edu" TargetMode="Externa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amelia302@missouristate.edu" TargetMode="Externa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amelia302@missouristate.edu" TargetMode="Externa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.missouristate.edu/counseling/Internships.htm" TargetMode="Externa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jcampbell@missouristate.edu" TargetMode="External"/><Relationship Id="rId2" Type="http://schemas.openxmlformats.org/officeDocument/2006/relationships/hyperlink" Target="https://apps.missouristate.edu/financialservices/Forms/IndependentContractorForm.pdf" TargetMode="External"/><Relationship Id="rId1" Type="http://schemas.openxmlformats.org/officeDocument/2006/relationships/slideLayout" Target="../slideLayouts/slideLayout4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amelia302@missouristate.edu" TargetMode="External"/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897D-C6F2-0840-BDD6-C0BA5B3E0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765" y="1225420"/>
            <a:ext cx="6400416" cy="345664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Site Supervisor Orientation</a:t>
            </a:r>
            <a:r>
              <a:rPr lang="en-US" dirty="0"/>
              <a:t>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B4ED2-1D05-F443-B5AF-4AD3EDE0F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339" y="4682061"/>
            <a:ext cx="9670774" cy="1529895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en-US" sz="5100" b="1" dirty="0"/>
              <a:t>Counseling Program</a:t>
            </a:r>
          </a:p>
          <a:p>
            <a:pPr algn="r"/>
            <a:r>
              <a:rPr lang="en-US" sz="5100" b="1" dirty="0"/>
              <a:t>Department of Counseling, Leadership and Special Education</a:t>
            </a:r>
          </a:p>
          <a:p>
            <a:pPr algn="r"/>
            <a:r>
              <a:rPr lang="en-US" sz="5100" b="1" dirty="0"/>
              <a:t>Missouri State University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761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31525-DDBF-804E-945D-D6866C351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Program Description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9BB7C-20EB-5045-B67E-1EEAD84C0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7096" y="2206487"/>
            <a:ext cx="9660834" cy="4204251"/>
          </a:xfrm>
        </p:spPr>
        <p:txBody>
          <a:bodyPr>
            <a:normAutofit/>
          </a:bodyPr>
          <a:lstStyle/>
          <a:p>
            <a:pPr marL="396240" marR="471170" indent="-384175" algn="just">
              <a:lnSpc>
                <a:spcPct val="94000"/>
              </a:lnSpc>
              <a:spcBef>
                <a:spcPts val="250"/>
              </a:spcBef>
              <a:buChar char="■"/>
              <a:tabLst>
                <a:tab pos="396875" algn="l"/>
              </a:tabLst>
            </a:pPr>
            <a:r>
              <a:rPr lang="en-US" sz="2000" spc="-40" dirty="0">
                <a:solidFill>
                  <a:srgbClr val="181B0E"/>
                </a:solidFill>
                <a:cs typeface="Arial"/>
              </a:rPr>
              <a:t> CACREP - accredited </a:t>
            </a:r>
            <a:r>
              <a:rPr lang="en-US" sz="2000" spc="-60" dirty="0">
                <a:solidFill>
                  <a:srgbClr val="181B0E"/>
                </a:solidFill>
                <a:cs typeface="Arial"/>
              </a:rPr>
              <a:t>program. </a:t>
            </a:r>
          </a:p>
          <a:p>
            <a:pPr marL="396240" marR="471170" indent="-384175" algn="just">
              <a:lnSpc>
                <a:spcPct val="94000"/>
              </a:lnSpc>
              <a:spcBef>
                <a:spcPts val="250"/>
              </a:spcBef>
              <a:buChar char="■"/>
              <a:tabLst>
                <a:tab pos="396875" algn="l"/>
              </a:tabLst>
            </a:pPr>
            <a:endParaRPr lang="en-US" sz="2000" spc="-60" dirty="0">
              <a:solidFill>
                <a:srgbClr val="181B0E"/>
              </a:solidFill>
              <a:cs typeface="Arial"/>
            </a:endParaRPr>
          </a:p>
          <a:p>
            <a:pPr marL="396240" marR="471170" indent="-384175" algn="just">
              <a:lnSpc>
                <a:spcPct val="94000"/>
              </a:lnSpc>
              <a:spcBef>
                <a:spcPts val="250"/>
              </a:spcBef>
              <a:buChar char="■"/>
              <a:tabLst>
                <a:tab pos="396875" algn="l"/>
              </a:tabLst>
            </a:pPr>
            <a:r>
              <a:rPr lang="en-US" sz="2000" spc="-50" dirty="0">
                <a:solidFill>
                  <a:srgbClr val="181B0E"/>
                </a:solidFill>
                <a:cs typeface="Arial"/>
              </a:rPr>
              <a:t>School Counseling </a:t>
            </a:r>
            <a:r>
              <a:rPr lang="en-US" sz="2000" spc="-40" dirty="0">
                <a:solidFill>
                  <a:srgbClr val="181B0E"/>
                </a:solidFill>
                <a:cs typeface="Arial"/>
              </a:rPr>
              <a:t>and Community </a:t>
            </a:r>
            <a:r>
              <a:rPr lang="en-US" sz="2000" spc="-20" dirty="0">
                <a:solidFill>
                  <a:srgbClr val="181B0E"/>
                </a:solidFill>
                <a:cs typeface="Arial"/>
              </a:rPr>
              <a:t>Mental </a:t>
            </a:r>
            <a:r>
              <a:rPr lang="en-US" sz="2000" spc="-25" dirty="0">
                <a:solidFill>
                  <a:srgbClr val="181B0E"/>
                </a:solidFill>
                <a:cs typeface="Arial"/>
              </a:rPr>
              <a:t>Health </a:t>
            </a:r>
            <a:r>
              <a:rPr lang="en-US" sz="2000" spc="-50" dirty="0">
                <a:solidFill>
                  <a:srgbClr val="181B0E"/>
                </a:solidFill>
                <a:cs typeface="Arial"/>
              </a:rPr>
              <a:t>tracks lead to certification and/or  licensure-eligible degrees. </a:t>
            </a:r>
          </a:p>
          <a:p>
            <a:pPr marL="12065" marR="471170" indent="0" algn="just">
              <a:lnSpc>
                <a:spcPct val="94000"/>
              </a:lnSpc>
              <a:spcBef>
                <a:spcPts val="250"/>
              </a:spcBef>
              <a:buNone/>
              <a:tabLst>
                <a:tab pos="396875" algn="l"/>
              </a:tabLst>
            </a:pPr>
            <a:endParaRPr lang="en-US" sz="2000" spc="-50" dirty="0">
              <a:solidFill>
                <a:srgbClr val="181B0E"/>
              </a:solidFill>
              <a:cs typeface="Arial"/>
            </a:endParaRPr>
          </a:p>
          <a:p>
            <a:pPr marL="396240" marR="471170" indent="-384175" algn="just">
              <a:lnSpc>
                <a:spcPct val="94000"/>
              </a:lnSpc>
              <a:spcBef>
                <a:spcPts val="250"/>
              </a:spcBef>
              <a:buChar char="■"/>
              <a:tabLst>
                <a:tab pos="396875" algn="l"/>
              </a:tabLst>
            </a:pPr>
            <a:r>
              <a:rPr lang="en-US" sz="2000" spc="-50" dirty="0">
                <a:solidFill>
                  <a:srgbClr val="181B0E"/>
                </a:solidFill>
                <a:cs typeface="Arial"/>
              </a:rPr>
              <a:t>All students complete 60 hours of coursework:</a:t>
            </a:r>
          </a:p>
          <a:p>
            <a:pPr marL="853440" marR="471170" lvl="1" indent="-384175" algn="just">
              <a:lnSpc>
                <a:spcPct val="94000"/>
              </a:lnSpc>
              <a:spcBef>
                <a:spcPts val="250"/>
              </a:spcBef>
              <a:buFontTx/>
              <a:buChar char="■"/>
              <a:tabLst>
                <a:tab pos="396875" algn="l"/>
              </a:tabLst>
            </a:pPr>
            <a:r>
              <a:rPr lang="en-US" sz="2000" spc="-50" dirty="0">
                <a:solidFill>
                  <a:srgbClr val="181B0E"/>
                </a:solidFill>
                <a:cs typeface="Arial"/>
              </a:rPr>
              <a:t>Includes core curriculum with focus on </a:t>
            </a:r>
            <a:r>
              <a:rPr lang="en-US" sz="2000" dirty="0">
                <a:cs typeface="Arial" panose="020B0604020202020204" pitchFamily="34" charset="0"/>
              </a:rPr>
              <a:t>national  standards of professional and ethical practice.</a:t>
            </a:r>
          </a:p>
          <a:p>
            <a:pPr marL="853440" marR="471170" lvl="1" indent="-384175" algn="just">
              <a:lnSpc>
                <a:spcPct val="94000"/>
              </a:lnSpc>
              <a:spcBef>
                <a:spcPts val="250"/>
              </a:spcBef>
              <a:buChar char="■"/>
              <a:tabLst>
                <a:tab pos="396875" algn="l"/>
              </a:tabLst>
            </a:pPr>
            <a:r>
              <a:rPr lang="en-US" sz="2000" spc="-30" dirty="0">
                <a:solidFill>
                  <a:srgbClr val="181B0E"/>
                </a:solidFill>
                <a:cs typeface="Arial"/>
              </a:rPr>
              <a:t>Practicum </a:t>
            </a:r>
            <a:r>
              <a:rPr lang="en-US" sz="2000" spc="-40" dirty="0">
                <a:solidFill>
                  <a:srgbClr val="181B0E"/>
                </a:solidFill>
                <a:cs typeface="Arial"/>
              </a:rPr>
              <a:t>and </a:t>
            </a:r>
            <a:r>
              <a:rPr lang="en-US" sz="2000" spc="-25" dirty="0">
                <a:solidFill>
                  <a:srgbClr val="181B0E"/>
                </a:solidFill>
                <a:cs typeface="Arial"/>
              </a:rPr>
              <a:t>internship </a:t>
            </a:r>
            <a:r>
              <a:rPr lang="en-US" sz="2000" spc="-40" dirty="0">
                <a:solidFill>
                  <a:srgbClr val="181B0E"/>
                </a:solidFill>
                <a:cs typeface="Arial"/>
              </a:rPr>
              <a:t>placements including </a:t>
            </a:r>
            <a:r>
              <a:rPr lang="en-US" sz="2000" spc="-25" dirty="0">
                <a:solidFill>
                  <a:srgbClr val="181B0E"/>
                </a:solidFill>
                <a:cs typeface="Arial"/>
              </a:rPr>
              <a:t>partnerships with </a:t>
            </a:r>
            <a:r>
              <a:rPr lang="en-US" sz="2000" spc="-45" dirty="0">
                <a:solidFill>
                  <a:srgbClr val="181B0E"/>
                </a:solidFill>
                <a:cs typeface="Arial"/>
              </a:rPr>
              <a:t>area </a:t>
            </a:r>
            <a:r>
              <a:rPr lang="en-US" sz="2000" spc="-55" dirty="0">
                <a:solidFill>
                  <a:srgbClr val="181B0E"/>
                </a:solidFill>
                <a:cs typeface="Arial"/>
              </a:rPr>
              <a:t>schools </a:t>
            </a:r>
            <a:r>
              <a:rPr lang="en-US" sz="2000" spc="-40" dirty="0">
                <a:solidFill>
                  <a:srgbClr val="181B0E"/>
                </a:solidFill>
                <a:cs typeface="Arial"/>
              </a:rPr>
              <a:t>and community</a:t>
            </a:r>
            <a:r>
              <a:rPr lang="en-US" sz="2000" spc="-240" dirty="0">
                <a:solidFill>
                  <a:srgbClr val="181B0E"/>
                </a:solidFill>
                <a:cs typeface="Arial"/>
              </a:rPr>
              <a:t> </a:t>
            </a:r>
            <a:r>
              <a:rPr lang="en-US" sz="2000" spc="-60" dirty="0">
                <a:solidFill>
                  <a:srgbClr val="181B0E"/>
                </a:solidFill>
                <a:cs typeface="Arial"/>
              </a:rPr>
              <a:t>agencies which provide real-world, real-time experiences.</a:t>
            </a:r>
            <a:endParaRPr lang="en-US" sz="2000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34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669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4800" dirty="0"/>
              <a:t>MSU Counseling Practicums</a:t>
            </a:r>
          </a:p>
        </p:txBody>
      </p:sp>
      <p:pic>
        <p:nvPicPr>
          <p:cNvPr id="5" name="Picture 5"/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8345" y="2701936"/>
            <a:ext cx="3887434" cy="2875573"/>
          </a:xfrm>
          <a:prstGeom prst="rect">
            <a:avLst/>
          </a:prstGeom>
          <a:noFill/>
          <a:ln w="38100">
            <a:solidFill>
              <a:srgbClr val="29417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10156" y="1723293"/>
            <a:ext cx="45837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•Students  work in a clinic and/or school setting for a total of 100 direct and indirect hours. </a:t>
            </a:r>
          </a:p>
          <a:p>
            <a:endParaRPr lang="en-US" sz="2000" dirty="0"/>
          </a:p>
          <a:p>
            <a:r>
              <a:rPr lang="en-US" sz="2000" dirty="0"/>
              <a:t>•Springfield students often begin at Center City Clinic, with 2</a:t>
            </a:r>
            <a:r>
              <a:rPr lang="en-US" sz="2000" baseline="30000" dirty="0"/>
              <a:t>nd</a:t>
            </a:r>
            <a:r>
              <a:rPr lang="en-US" sz="2000" dirty="0"/>
              <a:t> semester placements off-site.</a:t>
            </a:r>
          </a:p>
          <a:p>
            <a:endParaRPr lang="en-US" sz="2800" dirty="0"/>
          </a:p>
          <a:p>
            <a:r>
              <a:rPr lang="en-US" sz="2000" dirty="0"/>
              <a:t>•West Plains students may begin with off site placements, supported by individual and group supervision at the university as well as on-site.</a:t>
            </a:r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88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2107-1B6F-3C4A-BB4B-D91D30A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95239"/>
          </a:xfrm>
        </p:spPr>
        <p:txBody>
          <a:bodyPr>
            <a:normAutofit/>
          </a:bodyPr>
          <a:lstStyle/>
          <a:p>
            <a:r>
              <a:rPr lang="en-US" sz="3200" dirty="0"/>
              <a:t>Compliance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27373C-FEA4-C24D-849A-4260E9C17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26" y="1759226"/>
            <a:ext cx="9516786" cy="4151996"/>
          </a:xfrm>
        </p:spPr>
        <p:txBody>
          <a:bodyPr>
            <a:normAutofit/>
          </a:bodyPr>
          <a:lstStyle/>
          <a:p>
            <a:r>
              <a:rPr lang="en-US" sz="2400" dirty="0"/>
              <a:t>Must be completed before students are released to register for any Practicum or Internship:</a:t>
            </a:r>
          </a:p>
          <a:p>
            <a:r>
              <a:rPr lang="en-US" sz="2000" dirty="0"/>
              <a:t>Compliance Info found here: </a:t>
            </a:r>
            <a:r>
              <a:rPr lang="en-US" sz="2000" dirty="0">
                <a:hlinkClick r:id="rId2"/>
              </a:rPr>
              <a:t>Compliance Documents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This includes:  </a:t>
            </a:r>
          </a:p>
          <a:p>
            <a:pPr lvl="1"/>
            <a:r>
              <a:rPr lang="en-US" sz="2400" dirty="0"/>
              <a:t>TB Test</a:t>
            </a:r>
          </a:p>
          <a:p>
            <a:pPr lvl="1"/>
            <a:r>
              <a:rPr lang="en-US" sz="2400" dirty="0"/>
              <a:t>FBI Background check with fingerprinting (MOVECHS)</a:t>
            </a:r>
          </a:p>
          <a:p>
            <a:pPr lvl="1"/>
            <a:r>
              <a:rPr lang="en-US" sz="2400" dirty="0"/>
              <a:t>Professional Liability Insurance  (ASCA or ACA)</a:t>
            </a:r>
          </a:p>
        </p:txBody>
      </p:sp>
    </p:spTree>
    <p:extLst>
      <p:ext uri="{BB962C8B-B14F-4D97-AF65-F5344CB8AC3E}">
        <p14:creationId xmlns:p14="http://schemas.microsoft.com/office/powerpoint/2010/main" val="2069080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274E4-9277-5340-B5A4-E4FCCEDB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17444"/>
            <a:ext cx="8911687" cy="626165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/>
              <a:t>Required Training:  Suicide Screening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3A0C2-D8CA-7842-A3DF-F5FEC04BD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76103"/>
            <a:ext cx="10818812" cy="4338288"/>
          </a:xfrm>
        </p:spPr>
        <p:txBody>
          <a:bodyPr>
            <a:normAutofit/>
          </a:bodyPr>
          <a:lstStyle/>
          <a:p>
            <a:r>
              <a:rPr lang="en-US" dirty="0"/>
              <a:t>All students complete:</a:t>
            </a:r>
          </a:p>
          <a:p>
            <a:r>
              <a:rPr lang="en-US" dirty="0"/>
              <a:t>Suicide Screening Training using the QPR Institute Model. </a:t>
            </a:r>
          </a:p>
          <a:p>
            <a:pPr lvl="1"/>
            <a:r>
              <a:rPr lang="en-US" dirty="0">
                <a:hlinkClick r:id="rId2"/>
              </a:rPr>
              <a:t>QPR Suicide Screening Training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D545BD-E39A-2E47-A37A-3B4D4AD95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0503" y="2840603"/>
            <a:ext cx="5594109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86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8C8E2-F109-F54E-A7DE-FA7C3DC7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3491" y="476989"/>
            <a:ext cx="9924290" cy="648636"/>
          </a:xfrm>
        </p:spPr>
        <p:txBody>
          <a:bodyPr anchor="ctr">
            <a:normAutofit/>
          </a:bodyPr>
          <a:lstStyle/>
          <a:p>
            <a:r>
              <a:rPr lang="en-US" sz="3600" dirty="0"/>
              <a:t>Required Training, Mandated Reporter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341F2-EF39-F240-B869-C8B3BBCBD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322" y="1272746"/>
            <a:ext cx="9924290" cy="1280890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Mandated Reporter Training at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protectmokids.com</a:t>
            </a:r>
            <a:r>
              <a:rPr lang="en-US" dirty="0"/>
              <a:t> :  Go here:  </a:t>
            </a:r>
            <a:r>
              <a:rPr lang="en-US" dirty="0">
                <a:hlinkClick r:id="rId2"/>
              </a:rPr>
              <a:t>Mandated Reporter Training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0E060D9-1869-0442-8F37-6342B241F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007" y="2577356"/>
            <a:ext cx="6103497" cy="375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7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80642"/>
            <a:ext cx="8911687" cy="750285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Internship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783" y="1406769"/>
            <a:ext cx="10316817" cy="5146431"/>
          </a:xfrm>
        </p:spPr>
        <p:txBody>
          <a:bodyPr>
            <a:normAutofit/>
          </a:bodyPr>
          <a:lstStyle/>
          <a:p>
            <a:r>
              <a:rPr lang="en-US" sz="2400" dirty="0"/>
              <a:t>Students complete 600 total hours of “supervised counseling</a:t>
            </a:r>
            <a:r>
              <a:rPr lang="mr-IN" sz="2400" dirty="0"/>
              <a:t>…</a:t>
            </a:r>
            <a:r>
              <a:rPr lang="en-US" sz="2400" dirty="0"/>
              <a:t>in roles and settings</a:t>
            </a:r>
            <a:r>
              <a:rPr lang="mr-IN" sz="2400" dirty="0"/>
              <a:t>…</a:t>
            </a:r>
            <a:r>
              <a:rPr lang="en-US" sz="2400" dirty="0"/>
              <a:t>relevant to their specialty area.” (2016 CACREP Standards)</a:t>
            </a:r>
          </a:p>
          <a:p>
            <a:r>
              <a:rPr lang="en-US" sz="2400" dirty="0"/>
              <a:t>240 clock hours of direct service</a:t>
            </a:r>
          </a:p>
          <a:p>
            <a:r>
              <a:rPr lang="en-US" sz="2400" dirty="0"/>
              <a:t>May be completed in at least two or more semesters as needed.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64" y="3588983"/>
            <a:ext cx="4378140" cy="255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86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26FD2-6185-2040-9FD6-41FA8DFA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817" y="624110"/>
            <a:ext cx="9188795" cy="787247"/>
          </a:xfrm>
        </p:spPr>
        <p:txBody>
          <a:bodyPr/>
          <a:lstStyle/>
          <a:p>
            <a:pPr algn="ctr"/>
            <a:r>
              <a:rPr lang="en-US" dirty="0"/>
              <a:t>Mental Health Internships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F14B7-EF88-7A4D-848F-52827AAB4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1580322"/>
            <a:ext cx="9795082" cy="4330900"/>
          </a:xfrm>
        </p:spPr>
        <p:txBody>
          <a:bodyPr>
            <a:normAutofit/>
          </a:bodyPr>
          <a:lstStyle/>
          <a:p>
            <a:r>
              <a:rPr lang="en-US" sz="2400" dirty="0"/>
              <a:t>Students may stay at the same site for more than one semester.</a:t>
            </a:r>
          </a:p>
          <a:p>
            <a:r>
              <a:rPr lang="en-US" sz="2400" dirty="0"/>
              <a:t>Students are encouraged to choose their own sites</a:t>
            </a:r>
          </a:p>
          <a:p>
            <a:r>
              <a:rPr lang="en-US" sz="2400" dirty="0"/>
              <a:t>MSU encourages the development of new sites.</a:t>
            </a:r>
          </a:p>
          <a:p>
            <a:r>
              <a:rPr lang="en-US" sz="2400" dirty="0"/>
              <a:t>Application process for students at MSU and sites (MSU process is online for students. Site application process varies by site.</a:t>
            </a:r>
          </a:p>
          <a:p>
            <a:r>
              <a:rPr lang="en-US" sz="2400" dirty="0"/>
              <a:t>Site supervisors may contact MSU Internship Coordinator for application suggestions if desired. (</a:t>
            </a:r>
            <a:r>
              <a:rPr lang="en-US" sz="2400" dirty="0">
                <a:hlinkClick r:id="rId2"/>
              </a:rPr>
              <a:t>amelia302@missouristate.edu</a:t>
            </a:r>
            <a:r>
              <a:rPr lang="en-US" sz="2400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685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95FA-1B08-AF41-B828-C81161510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67748"/>
            <a:ext cx="8911687" cy="1262269"/>
          </a:xfrm>
        </p:spPr>
        <p:txBody>
          <a:bodyPr anchor="ctr"/>
          <a:lstStyle/>
          <a:p>
            <a:r>
              <a:rPr lang="en-US" dirty="0"/>
              <a:t>School Counseling Internships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89F2F7-9C71-A742-8A3D-F24272546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6183" y="1630017"/>
            <a:ext cx="9248429" cy="4281205"/>
          </a:xfrm>
        </p:spPr>
        <p:txBody>
          <a:bodyPr>
            <a:normAutofit/>
          </a:bodyPr>
          <a:lstStyle/>
          <a:p>
            <a:r>
              <a:rPr lang="en-US" sz="2000" dirty="0"/>
              <a:t>*</a:t>
            </a:r>
            <a:r>
              <a:rPr lang="en-US" sz="2600" dirty="0"/>
              <a:t>Certificate students may have different requirements</a:t>
            </a:r>
          </a:p>
          <a:p>
            <a:r>
              <a:rPr lang="en-US" sz="2400" dirty="0"/>
              <a:t>Students are encouraged to find their own sites.</a:t>
            </a:r>
          </a:p>
          <a:p>
            <a:r>
              <a:rPr lang="en-US" sz="2400" dirty="0"/>
              <a:t>Will have typically work a different site each semester—Elementary/Secondary</a:t>
            </a:r>
          </a:p>
          <a:p>
            <a:r>
              <a:rPr lang="en-US" sz="2400" dirty="0"/>
              <a:t>School systems may have their own application process:</a:t>
            </a:r>
            <a:r>
              <a:rPr lang="en-US" dirty="0"/>
              <a:t>	</a:t>
            </a:r>
          </a:p>
          <a:p>
            <a:r>
              <a:rPr lang="en-US" i="1" dirty="0"/>
              <a:t>Please inform MSU Internship Coordinator of your school site’s application process/requirements</a:t>
            </a:r>
            <a:r>
              <a:rPr lang="en-US" dirty="0"/>
              <a:t>:  (</a:t>
            </a:r>
            <a:r>
              <a:rPr lang="en-US" dirty="0">
                <a:hlinkClick r:id="rId2"/>
              </a:rPr>
              <a:t>amelia302@missouristate.edu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887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C43D3-E22D-3D43-B010-86D9DBCA8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523" y="308114"/>
            <a:ext cx="9467090" cy="93427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Site Supervisor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017C5-AFBC-2040-A8A0-BFD697FF2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8070" y="1242393"/>
            <a:ext cx="9556542" cy="5307494"/>
          </a:xfrm>
        </p:spPr>
        <p:txBody>
          <a:bodyPr anchor="b">
            <a:noAutofit/>
          </a:bodyPr>
          <a:lstStyle/>
          <a:p>
            <a:r>
              <a:rPr lang="en-US" sz="2000" dirty="0"/>
              <a:t>Agency/School must sign Memorandum of Understanding with College of Education at Missouri State University </a:t>
            </a:r>
          </a:p>
          <a:p>
            <a:r>
              <a:rPr lang="en-US" sz="2000" dirty="0"/>
              <a:t>Be fully licensed (CMHC) or certified (SC) in Missouri, with </a:t>
            </a:r>
            <a:r>
              <a:rPr lang="en-US" sz="2000" i="1" dirty="0"/>
              <a:t>minimum</a:t>
            </a:r>
            <a:r>
              <a:rPr lang="en-US" sz="2000" dirty="0"/>
              <a:t> of two years post-licensure experience.</a:t>
            </a:r>
          </a:p>
          <a:p>
            <a:r>
              <a:rPr lang="en-US" sz="2000" dirty="0"/>
              <a:t>Clinical supervision for Mental Health interns must be provided by LPC or Licensed Psychologists. (On-site </a:t>
            </a:r>
            <a:r>
              <a:rPr lang="en-US" sz="2000" i="1" dirty="0"/>
              <a:t>work</a:t>
            </a:r>
            <a:r>
              <a:rPr lang="en-US" sz="2000" dirty="0"/>
              <a:t> supervisors may include other clinical disciplines*)</a:t>
            </a:r>
          </a:p>
          <a:p>
            <a:r>
              <a:rPr lang="en-US" sz="2000" dirty="0"/>
              <a:t>Complete site supervisor training every three (3) years</a:t>
            </a:r>
          </a:p>
          <a:p>
            <a:r>
              <a:rPr lang="en-US" sz="2000" dirty="0"/>
              <a:t>Review online orientation annually, more often if needed.</a:t>
            </a:r>
          </a:p>
          <a:p>
            <a:r>
              <a:rPr lang="en-US" sz="2000" dirty="0"/>
              <a:t>Provide current copy of resume or CV to </a:t>
            </a:r>
            <a:r>
              <a:rPr lang="en-US" sz="2000" dirty="0">
                <a:hlinkClick r:id="rId2"/>
              </a:rPr>
              <a:t>MSU Internship Coordinator</a:t>
            </a:r>
            <a:r>
              <a:rPr lang="en-US" sz="2000" dirty="0"/>
              <a:t>, with:</a:t>
            </a:r>
          </a:p>
          <a:p>
            <a:pPr lvl="1"/>
            <a:r>
              <a:rPr lang="en-US" sz="2000" dirty="0"/>
              <a:t>Contact Information •Credentials • Degrees •Relevant work experience.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029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A9D4A-DD0D-7042-A214-2357C15E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06333"/>
            <a:ext cx="8911687" cy="12808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Site Supervisor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00F88-C520-154C-AC6B-94226CBAF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209" y="1606378"/>
            <a:ext cx="10232403" cy="4304844"/>
          </a:xfrm>
        </p:spPr>
        <p:txBody>
          <a:bodyPr/>
          <a:lstStyle/>
          <a:p>
            <a:r>
              <a:rPr lang="en-US" sz="2000" dirty="0"/>
              <a:t>Provide average of one hour per week of face-to-face clinical supervision throughout the student’s entire placement at your site.</a:t>
            </a:r>
          </a:p>
          <a:p>
            <a:r>
              <a:rPr lang="en-US" sz="2000" dirty="0"/>
              <a:t>Complete all required documentation.</a:t>
            </a:r>
          </a:p>
          <a:p>
            <a:r>
              <a:rPr lang="en-US" sz="2000" dirty="0"/>
              <a:t>Engage in professional and ethical supervision as outlined in the ASCA or ACA Guidelines.</a:t>
            </a:r>
          </a:p>
          <a:p>
            <a:r>
              <a:rPr lang="en-US" sz="2000" dirty="0"/>
              <a:t>Be fully engaged in the supervisory process throughout the experience.</a:t>
            </a:r>
          </a:p>
          <a:p>
            <a:r>
              <a:rPr lang="en-US" sz="2000" dirty="0"/>
              <a:t>Be accessible to the intern throughout the experience.</a:t>
            </a:r>
          </a:p>
          <a:p>
            <a:r>
              <a:rPr lang="en-US" sz="2000" dirty="0"/>
              <a:t>Contact the student’s university supervisor or the Counseling Program internship coordinator as soon as concerns are noted.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63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E12F-1F3B-E444-9DF2-AA479C8B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529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Supervising Counseling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4FC77-E6B7-7D4E-8601-C3BDC6F9D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8313" y="2133600"/>
            <a:ext cx="9596299" cy="377762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 model for supervision is crucial to our development as counselors.</a:t>
            </a:r>
          </a:p>
          <a:p>
            <a:r>
              <a:rPr lang="en-US" sz="2400" dirty="0"/>
              <a:t>Developmental Models show the supervisee growing and changing over time, as a result of supervision.</a:t>
            </a:r>
          </a:p>
          <a:p>
            <a:endParaRPr lang="en-US" sz="2400" dirty="0"/>
          </a:p>
          <a:p>
            <a:r>
              <a:rPr lang="en-US" sz="2400" dirty="0"/>
              <a:t>Thompson (2004) identified 3 stages of supervision:</a:t>
            </a:r>
          </a:p>
          <a:p>
            <a:pPr lvl="1"/>
            <a:r>
              <a:rPr lang="en-US" sz="2400" dirty="0"/>
              <a:t>Dependency</a:t>
            </a:r>
          </a:p>
          <a:p>
            <a:pPr lvl="1"/>
            <a:r>
              <a:rPr lang="en-US" sz="2400" dirty="0"/>
              <a:t>Trial and turbulence</a:t>
            </a:r>
          </a:p>
          <a:p>
            <a:pPr lvl="1"/>
            <a:r>
              <a:rPr lang="en-US" sz="2400" dirty="0"/>
              <a:t>Growth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19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58A4B-C9E0-1A45-893A-8C8CF5727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353" y="624110"/>
            <a:ext cx="974526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Supervision for students, interns and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3F854-1DC9-5A46-AC7B-9C25E7DEA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5180" y="2133600"/>
            <a:ext cx="9849432" cy="3777622"/>
          </a:xfrm>
        </p:spPr>
        <p:txBody>
          <a:bodyPr>
            <a:normAutofit/>
          </a:bodyPr>
          <a:lstStyle/>
          <a:p>
            <a:r>
              <a:rPr lang="en-US" sz="2400" dirty="0"/>
              <a:t>An ”Integrated Developmental Model” (Stoltenberg, et al 1998) shows:</a:t>
            </a:r>
          </a:p>
          <a:p>
            <a:pPr lvl="1"/>
            <a:r>
              <a:rPr lang="en-US" sz="2400" b="1" dirty="0"/>
              <a:t>Level One</a:t>
            </a:r>
            <a:r>
              <a:rPr lang="en-US" sz="2400" dirty="0"/>
              <a:t>: Beginning Master’s Level supervisees may be seen as dependent and needing structure.</a:t>
            </a:r>
          </a:p>
          <a:p>
            <a:pPr lvl="2"/>
            <a:r>
              <a:rPr lang="en-US" sz="2400" dirty="0"/>
              <a:t>The supervisor serves best as “teacher.”</a:t>
            </a:r>
          </a:p>
          <a:p>
            <a:pPr lvl="1"/>
            <a:r>
              <a:rPr lang="en-US" sz="2400" b="1" dirty="0"/>
              <a:t>Level Two</a:t>
            </a:r>
            <a:r>
              <a:rPr lang="en-US" sz="2400" dirty="0"/>
              <a:t>: Master’s Level Interns, are seen as experiencing conflict between dependence and their own autonomy. </a:t>
            </a:r>
          </a:p>
          <a:p>
            <a:pPr lvl="2"/>
            <a:r>
              <a:rPr lang="en-US" sz="2400" dirty="0"/>
              <a:t>The supervisor serves best as “coach.”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35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25734-3A76-BA45-9E4D-C5C01F66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Supervision for students, interns and professionals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09707-3931-4E44-8215-0EC23377F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653" y="2133600"/>
            <a:ext cx="10705959" cy="3777622"/>
          </a:xfrm>
        </p:spPr>
        <p:txBody>
          <a:bodyPr/>
          <a:lstStyle/>
          <a:p>
            <a:r>
              <a:rPr lang="en-US" sz="2400" dirty="0"/>
              <a:t>An ”Integrated Developmental Model” (Stoltenberg, et al 1998) continued: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b="1" dirty="0"/>
              <a:t>Level Three</a:t>
            </a:r>
            <a:r>
              <a:rPr lang="en-US" sz="2400" dirty="0"/>
              <a:t>: Post-Master’s degree, doctoral level supervisees are described as more stable, desire mutual sharing, challenge and confrontations</a:t>
            </a:r>
          </a:p>
          <a:p>
            <a:r>
              <a:rPr lang="en-US" sz="2400" b="1" dirty="0"/>
              <a:t>Level Four: </a:t>
            </a:r>
            <a:r>
              <a:rPr lang="en-US" sz="2400" dirty="0"/>
              <a:t>Master counselors, supervision is typically “collegial”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53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9D43-C492-184E-90D4-04AB719F0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3053" y="358816"/>
            <a:ext cx="9791560" cy="1370594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Supervising Counseling Students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67EFC-36F7-6B41-A07D-473E36ABA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1729409"/>
            <a:ext cx="10550455" cy="4303643"/>
          </a:xfrm>
        </p:spPr>
        <p:txBody>
          <a:bodyPr>
            <a:normAutofit/>
          </a:bodyPr>
          <a:lstStyle/>
          <a:p>
            <a:pPr marL="396240" marR="181610" indent="-384175">
              <a:lnSpc>
                <a:spcPts val="2260"/>
              </a:lnSpc>
              <a:spcBef>
                <a:spcPts val="295"/>
              </a:spcBef>
              <a:buChar char="■"/>
              <a:tabLst>
                <a:tab pos="396240" algn="l"/>
                <a:tab pos="396875" algn="l"/>
                <a:tab pos="7844155" algn="l"/>
              </a:tabLst>
            </a:pPr>
            <a:r>
              <a:rPr lang="en-US" sz="2400" spc="-80" dirty="0">
                <a:solidFill>
                  <a:srgbClr val="181B0D"/>
                </a:solidFill>
                <a:latin typeface="Arial"/>
                <a:cs typeface="Arial"/>
              </a:rPr>
              <a:t>Various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models </a:t>
            </a: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indicate </a:t>
            </a:r>
            <a:r>
              <a:rPr lang="en-US" sz="2400" spc="-55" dirty="0">
                <a:solidFill>
                  <a:srgbClr val="181B0D"/>
                </a:solidFill>
                <a:latin typeface="Arial"/>
                <a:cs typeface="Arial"/>
              </a:rPr>
              <a:t>core </a:t>
            </a:r>
            <a:r>
              <a:rPr lang="en-US" sz="2400" spc="-35" dirty="0">
                <a:solidFill>
                  <a:srgbClr val="181B0D"/>
                </a:solidFill>
                <a:latin typeface="Arial"/>
                <a:cs typeface="Arial"/>
              </a:rPr>
              <a:t>characteristics </a:t>
            </a:r>
            <a:r>
              <a:rPr lang="en-US" sz="2400" spc="-15" dirty="0">
                <a:solidFill>
                  <a:srgbClr val="181B0D"/>
                </a:solidFill>
                <a:latin typeface="Arial"/>
                <a:cs typeface="Arial"/>
              </a:rPr>
              <a:t>for</a:t>
            </a:r>
            <a:r>
              <a:rPr lang="en-US" sz="2400" spc="2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400" b="1" spc="-30" dirty="0">
                <a:solidFill>
                  <a:srgbClr val="181B0D"/>
                </a:solidFill>
                <a:latin typeface="Arial"/>
                <a:cs typeface="Arial"/>
              </a:rPr>
              <a:t>effective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 supervision.</a:t>
            </a: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endParaRPr lang="en-US" sz="2400" spc="-45" dirty="0">
              <a:solidFill>
                <a:srgbClr val="181B0D"/>
              </a:solidFill>
              <a:latin typeface="Arial"/>
              <a:cs typeface="Arial"/>
            </a:endParaRP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	</a:t>
            </a:r>
            <a:r>
              <a:rPr lang="en-US" sz="2400" b="1" spc="-45" dirty="0">
                <a:solidFill>
                  <a:srgbClr val="181B0D"/>
                </a:solidFill>
                <a:latin typeface="Arial"/>
                <a:cs typeface="Arial"/>
              </a:rPr>
              <a:t>Consistent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:  Meet regularly with supervisee</a:t>
            </a: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endParaRPr lang="en-US" sz="2400" spc="-45" dirty="0">
              <a:solidFill>
                <a:srgbClr val="181B0D"/>
              </a:solidFill>
              <a:latin typeface="Arial"/>
              <a:cs typeface="Arial"/>
            </a:endParaRP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	</a:t>
            </a:r>
            <a:r>
              <a:rPr lang="en-US" sz="2400" b="1" spc="-45" dirty="0">
                <a:solidFill>
                  <a:srgbClr val="181B0D"/>
                </a:solidFill>
                <a:latin typeface="Arial"/>
                <a:cs typeface="Arial"/>
              </a:rPr>
              <a:t>Strengths-based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: Supervisee should have a foundation of understanding,  	leave feeling stronger than when they came in.</a:t>
            </a: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endParaRPr lang="en-US" sz="2400" spc="-45" dirty="0">
              <a:solidFill>
                <a:srgbClr val="181B0D"/>
              </a:solidFill>
              <a:latin typeface="Arial"/>
              <a:cs typeface="Arial"/>
            </a:endParaRP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	</a:t>
            </a:r>
            <a:r>
              <a:rPr lang="en-US" sz="2400" b="1" spc="-45" dirty="0">
                <a:solidFill>
                  <a:srgbClr val="181B0D"/>
                </a:solidFill>
                <a:latin typeface="Arial"/>
                <a:cs typeface="Arial"/>
              </a:rPr>
              <a:t>Encouraging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: Good listening skills, and the ability to validate the 	supervisee’s experiences while encouraging growth.</a:t>
            </a: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endParaRPr lang="en-US" sz="2400" spc="-45" dirty="0">
              <a:solidFill>
                <a:srgbClr val="181B0D"/>
              </a:solidFill>
              <a:latin typeface="Arial"/>
              <a:cs typeface="Arial"/>
            </a:endParaRPr>
          </a:p>
          <a:p>
            <a:pPr marL="12065" marR="18161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  <a:tab pos="7844155" algn="l"/>
              </a:tabLst>
            </a:pP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		</a:t>
            </a:r>
            <a:r>
              <a:rPr lang="en-US" sz="2400" b="1" spc="-45" dirty="0">
                <a:solidFill>
                  <a:srgbClr val="181B0D"/>
                </a:solidFill>
                <a:latin typeface="Arial"/>
                <a:cs typeface="Arial"/>
              </a:rPr>
              <a:t>Accountable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:  Model accountability for their own actions and hold 	supervisee accountable for theirs.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663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F6586-0CA2-A846-8310-A4DF8819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5732" y="624110"/>
            <a:ext cx="9918881" cy="12808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Supervising Counseling Students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9368-E916-DA40-92AD-15A8602AE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Core characteristics of effective supervision, continued:</a:t>
            </a:r>
          </a:p>
          <a:p>
            <a:pPr lvl="1"/>
            <a:r>
              <a:rPr lang="en-US" sz="2000" b="1" dirty="0"/>
              <a:t>Provides constructive feedback</a:t>
            </a:r>
            <a:r>
              <a:rPr lang="en-US" sz="2000" dirty="0"/>
              <a:t>: about job performance, strengths, areas for growth.</a:t>
            </a:r>
          </a:p>
          <a:p>
            <a:pPr lvl="1"/>
            <a:r>
              <a:rPr lang="en-US" sz="2000" b="1" dirty="0"/>
              <a:t>Responsive</a:t>
            </a:r>
            <a:r>
              <a:rPr lang="en-US" sz="2000" dirty="0"/>
              <a:t>: Is there when supervisee has questions, concerns; especially in times of client/student crisis. </a:t>
            </a:r>
          </a:p>
          <a:p>
            <a:pPr lvl="1"/>
            <a:r>
              <a:rPr lang="en-US" sz="2000" b="1" dirty="0"/>
              <a:t>Strong ethics</a:t>
            </a:r>
            <a:r>
              <a:rPr lang="en-US" sz="2000" dirty="0"/>
              <a:t>: Educates and models strong ethics.</a:t>
            </a:r>
          </a:p>
          <a:p>
            <a:pPr lvl="1"/>
            <a:r>
              <a:rPr lang="en-US" sz="2000" b="1" dirty="0"/>
              <a:t>Clear boundaries</a:t>
            </a:r>
            <a:r>
              <a:rPr lang="en-US" sz="2000" dirty="0"/>
              <a:t>: The supervisor is not a “friend” and understands how to share personal information appropriately. </a:t>
            </a:r>
          </a:p>
          <a:p>
            <a:pPr lvl="1"/>
            <a:r>
              <a:rPr lang="en-US" sz="2000" b="1" dirty="0"/>
              <a:t>Provides practical answers</a:t>
            </a:r>
            <a:r>
              <a:rPr lang="en-US" sz="2000" dirty="0"/>
              <a:t>: Has knowledge and experience to give meaningful directions or suggestions. </a:t>
            </a:r>
          </a:p>
        </p:txBody>
      </p:sp>
    </p:spTree>
    <p:extLst>
      <p:ext uri="{BB962C8B-B14F-4D97-AF65-F5344CB8AC3E}">
        <p14:creationId xmlns:p14="http://schemas.microsoft.com/office/powerpoint/2010/main" val="3895140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0223C-1306-E24F-88E0-CB444B64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317" y="624110"/>
            <a:ext cx="9363296" cy="12808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Supervising Counseling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D603E-A007-3141-A9A6-E48AA0D2C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6240" marR="5080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60" dirty="0">
                <a:solidFill>
                  <a:srgbClr val="181B0D"/>
                </a:solidFill>
                <a:latin typeface="Arial"/>
                <a:cs typeface="Arial"/>
              </a:rPr>
              <a:t>Appropriate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boundaries </a:t>
            </a:r>
            <a:r>
              <a:rPr lang="en-US" sz="2400" spc="-10" dirty="0">
                <a:solidFill>
                  <a:srgbClr val="181B0D"/>
                </a:solidFill>
                <a:latin typeface="Arial"/>
                <a:cs typeface="Arial"/>
              </a:rPr>
              <a:t>in </a:t>
            </a:r>
            <a:r>
              <a:rPr lang="en-US" sz="2400" spc="-50" dirty="0">
                <a:solidFill>
                  <a:srgbClr val="181B0D"/>
                </a:solidFill>
                <a:latin typeface="Arial"/>
                <a:cs typeface="Arial"/>
              </a:rPr>
              <a:t>counseling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supervision are </a:t>
            </a:r>
            <a:r>
              <a:rPr lang="en-US" sz="2400" spc="-35" dirty="0">
                <a:solidFill>
                  <a:srgbClr val="181B0D"/>
                </a:solidFill>
                <a:latin typeface="Arial"/>
                <a:cs typeface="Arial"/>
              </a:rPr>
              <a:t>essential:</a:t>
            </a:r>
          </a:p>
          <a:p>
            <a:pPr marL="796290" marR="5080" lvl="1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For </a:t>
            </a:r>
            <a:r>
              <a:rPr lang="en-US" sz="2400" spc="-25" dirty="0">
                <a:solidFill>
                  <a:srgbClr val="181B0D"/>
                </a:solidFill>
                <a:latin typeface="Arial"/>
                <a:cs typeface="Arial"/>
              </a:rPr>
              <a:t>ethical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400" spc="-50" dirty="0">
                <a:solidFill>
                  <a:srgbClr val="181B0D"/>
                </a:solidFill>
                <a:latin typeface="Arial"/>
                <a:cs typeface="Arial"/>
              </a:rPr>
              <a:t>development.</a:t>
            </a:r>
          </a:p>
          <a:p>
            <a:pPr marL="796290" marR="5080" lvl="1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50" dirty="0">
                <a:solidFill>
                  <a:srgbClr val="181B0D"/>
                </a:solidFill>
                <a:latin typeface="Arial"/>
                <a:cs typeface="Arial"/>
              </a:rPr>
              <a:t>For effective therapeutic interventions and alliances.</a:t>
            </a:r>
          </a:p>
          <a:p>
            <a:pPr marL="396240" marR="5080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120" dirty="0">
                <a:solidFill>
                  <a:srgbClr val="181B0D"/>
                </a:solidFill>
                <a:latin typeface="Arial"/>
                <a:cs typeface="Arial"/>
              </a:rPr>
              <a:t>Supervision </a:t>
            </a:r>
            <a:r>
              <a:rPr lang="en-US" sz="2400" spc="-105" dirty="0">
                <a:solidFill>
                  <a:srgbClr val="181B0D"/>
                </a:solidFill>
                <a:latin typeface="Arial"/>
                <a:cs typeface="Arial"/>
              </a:rPr>
              <a:t>may </a:t>
            </a:r>
            <a:r>
              <a:rPr lang="en-US" sz="2400" spc="-60" dirty="0">
                <a:solidFill>
                  <a:srgbClr val="181B0D"/>
                </a:solidFill>
                <a:latin typeface="Arial"/>
                <a:cs typeface="Arial"/>
              </a:rPr>
              <a:t>be </a:t>
            </a: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therapeutic, </a:t>
            </a:r>
            <a:r>
              <a:rPr lang="en-US" sz="2400" spc="-10" dirty="0">
                <a:solidFill>
                  <a:srgbClr val="181B0D"/>
                </a:solidFill>
                <a:latin typeface="Arial"/>
                <a:cs typeface="Arial"/>
              </a:rPr>
              <a:t>but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supervision </a:t>
            </a: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is </a:t>
            </a:r>
            <a:r>
              <a:rPr lang="en-US" sz="2400" spc="-15" dirty="0">
                <a:solidFill>
                  <a:srgbClr val="181B0D"/>
                </a:solidFill>
                <a:latin typeface="Arial"/>
                <a:cs typeface="Arial"/>
              </a:rPr>
              <a:t>not </a:t>
            </a:r>
            <a:r>
              <a:rPr lang="en-US" sz="2400" spc="-65" dirty="0">
                <a:solidFill>
                  <a:srgbClr val="181B0D"/>
                </a:solidFill>
                <a:latin typeface="Arial"/>
                <a:cs typeface="Arial"/>
              </a:rPr>
              <a:t>therapy. </a:t>
            </a:r>
          </a:p>
          <a:p>
            <a:pPr marL="796290" marR="5080" lvl="1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65" dirty="0">
                <a:solidFill>
                  <a:srgbClr val="181B0D"/>
                </a:solidFill>
                <a:latin typeface="Arial"/>
                <a:cs typeface="Arial"/>
              </a:rPr>
              <a:t>MSU </a:t>
            </a:r>
            <a:r>
              <a:rPr lang="en-US" sz="2400" spc="-70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trainees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are </a:t>
            </a:r>
            <a:r>
              <a:rPr lang="en-US" sz="2400" spc="-60" dirty="0">
                <a:solidFill>
                  <a:srgbClr val="181B0D"/>
                </a:solidFill>
                <a:latin typeface="Arial"/>
                <a:cs typeface="Arial"/>
              </a:rPr>
              <a:t>encouraged </a:t>
            </a:r>
            <a:r>
              <a:rPr lang="en-US" sz="2400" spc="-30" dirty="0">
                <a:solidFill>
                  <a:srgbClr val="181B0D"/>
                </a:solidFill>
                <a:latin typeface="Arial"/>
                <a:cs typeface="Arial"/>
              </a:rPr>
              <a:t>to </a:t>
            </a:r>
            <a:r>
              <a:rPr lang="en-US" sz="2400" spc="-55" dirty="0">
                <a:solidFill>
                  <a:srgbClr val="181B0D"/>
                </a:solidFill>
                <a:latin typeface="Arial"/>
                <a:cs typeface="Arial"/>
              </a:rPr>
              <a:t>seek </a:t>
            </a:r>
            <a:r>
              <a:rPr lang="en-US" sz="2400" spc="-50" dirty="0">
                <a:solidFill>
                  <a:srgbClr val="181B0D"/>
                </a:solidFill>
                <a:latin typeface="Arial"/>
                <a:cs typeface="Arial"/>
              </a:rPr>
              <a:t>counseling </a:t>
            </a:r>
            <a:r>
              <a:rPr lang="en-US" sz="2400" spc="-65" dirty="0">
                <a:solidFill>
                  <a:srgbClr val="181B0D"/>
                </a:solidFill>
                <a:latin typeface="Arial"/>
                <a:cs typeface="Arial"/>
              </a:rPr>
              <a:t>as </a:t>
            </a:r>
            <a:r>
              <a:rPr lang="en-US" sz="2400" dirty="0">
                <a:solidFill>
                  <a:srgbClr val="181B0D"/>
                </a:solidFill>
                <a:latin typeface="Arial"/>
                <a:cs typeface="Arial"/>
              </a:rPr>
              <a:t>part </a:t>
            </a:r>
            <a:r>
              <a:rPr lang="en-US" sz="2400" spc="-15" dirty="0">
                <a:solidFill>
                  <a:srgbClr val="181B0D"/>
                </a:solidFill>
                <a:latin typeface="Arial"/>
                <a:cs typeface="Arial"/>
              </a:rPr>
              <a:t>of </a:t>
            </a:r>
            <a:r>
              <a:rPr lang="en-US" sz="2400" spc="-10" dirty="0">
                <a:solidFill>
                  <a:srgbClr val="181B0D"/>
                </a:solidFill>
                <a:latin typeface="Arial"/>
                <a:cs typeface="Arial"/>
              </a:rPr>
              <a:t>their </a:t>
            </a:r>
            <a:r>
              <a:rPr lang="en-US" sz="2400" spc="-45" dirty="0">
                <a:solidFill>
                  <a:srgbClr val="181B0D"/>
                </a:solidFill>
                <a:latin typeface="Arial"/>
                <a:cs typeface="Arial"/>
              </a:rPr>
              <a:t>developmental </a:t>
            </a:r>
            <a:r>
              <a:rPr lang="en-US" sz="2400" spc="-65" dirty="0">
                <a:solidFill>
                  <a:srgbClr val="181B0D"/>
                </a:solidFill>
                <a:latin typeface="Arial"/>
                <a:cs typeface="Arial"/>
              </a:rPr>
              <a:t>process . </a:t>
            </a:r>
          </a:p>
          <a:p>
            <a:pPr marL="796290" marR="5080" lvl="1" indent="-384175">
              <a:lnSpc>
                <a:spcPct val="94000"/>
              </a:lnSpc>
              <a:spcBef>
                <a:spcPts val="114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400" spc="-35" dirty="0">
                <a:solidFill>
                  <a:srgbClr val="181B0D"/>
                </a:solidFill>
                <a:latin typeface="Arial"/>
                <a:cs typeface="Arial"/>
              </a:rPr>
              <a:t>Contact </a:t>
            </a:r>
            <a:r>
              <a:rPr lang="en-US" sz="2400" spc="-160" dirty="0">
                <a:solidFill>
                  <a:srgbClr val="181B0D"/>
                </a:solidFill>
                <a:latin typeface="Arial"/>
                <a:cs typeface="Arial"/>
              </a:rPr>
              <a:t>MSU</a:t>
            </a:r>
            <a:r>
              <a:rPr lang="en-US" sz="2400" spc="-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400" spc="-50" dirty="0">
                <a:solidFill>
                  <a:srgbClr val="181B0D"/>
                </a:solidFill>
                <a:latin typeface="Arial"/>
                <a:cs typeface="Arial"/>
              </a:rPr>
              <a:t>faculty for counseling referrals.</a:t>
            </a:r>
            <a:endParaRPr lang="en-US" sz="2400" dirty="0">
              <a:latin typeface="Arial"/>
              <a:cs typeface="Arial"/>
            </a:endParaRPr>
          </a:p>
          <a:p>
            <a:pPr marL="412115" marR="5080" lvl="1" indent="0">
              <a:lnSpc>
                <a:spcPct val="94000"/>
              </a:lnSpc>
              <a:spcBef>
                <a:spcPts val="1140"/>
              </a:spcBef>
              <a:buNone/>
              <a:tabLst>
                <a:tab pos="396240" algn="l"/>
                <a:tab pos="396875" algn="l"/>
              </a:tabLst>
            </a:pPr>
            <a:endParaRPr lang="en-US" spc="-50" dirty="0">
              <a:solidFill>
                <a:srgbClr val="181B0D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414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F2B1B-9319-6541-A18C-FB29DCD94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397" y="138896"/>
            <a:ext cx="9583215" cy="1306845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Supervisor Ethics and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C6FC9-EED4-464D-8AA9-141E61231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0066" y="1655180"/>
            <a:ext cx="10254546" cy="3912243"/>
          </a:xfrm>
        </p:spPr>
        <p:txBody>
          <a:bodyPr/>
          <a:lstStyle/>
          <a:p>
            <a:pPr marL="396240" marR="154305" indent="-384175">
              <a:lnSpc>
                <a:spcPts val="2260"/>
              </a:lnSpc>
              <a:spcBef>
                <a:spcPts val="29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dirty="0">
                <a:solidFill>
                  <a:srgbClr val="181B0D"/>
                </a:solidFill>
                <a:latin typeface="Arial"/>
                <a:cs typeface="Arial"/>
              </a:rPr>
              <a:t>It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is </a:t>
            </a:r>
            <a:r>
              <a:rPr lang="en-US" sz="2000" spc="-10" dirty="0">
                <a:solidFill>
                  <a:srgbClr val="181B0D"/>
                </a:solidFill>
                <a:latin typeface="Arial"/>
                <a:cs typeface="Arial"/>
              </a:rPr>
              <a:t>important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to monitor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boundaries </a:t>
            </a:r>
            <a:r>
              <a:rPr lang="en-US" sz="2000" spc="-10" dirty="0">
                <a:solidFill>
                  <a:srgbClr val="181B0D"/>
                </a:solidFill>
                <a:latin typeface="Arial"/>
                <a:cs typeface="Arial"/>
              </a:rPr>
              <a:t>in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the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supervisor/supervisee relationship</a:t>
            </a:r>
            <a:r>
              <a:rPr lang="en-US" sz="2000" spc="-31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lang="en-US" sz="2000" spc="-15" dirty="0">
                <a:solidFill>
                  <a:srgbClr val="181B0D"/>
                </a:solidFill>
                <a:latin typeface="Arial"/>
                <a:cs typeface="Arial"/>
              </a:rPr>
              <a:t>supervisee/client</a:t>
            </a:r>
            <a:r>
              <a:rPr lang="en-US" sz="2000" spc="-6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relationship.</a:t>
            </a:r>
            <a:endParaRPr lang="en-US" sz="2000" dirty="0">
              <a:latin typeface="Arial"/>
              <a:cs typeface="Arial"/>
            </a:endParaRPr>
          </a:p>
          <a:p>
            <a:pPr marL="396240" indent="-384175">
              <a:buChar char="■"/>
              <a:tabLst>
                <a:tab pos="396240" algn="l"/>
                <a:tab pos="396875" algn="l"/>
              </a:tabLst>
            </a:pP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Supervisors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attend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to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appropriate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boundaries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and model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them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for</a:t>
            </a:r>
            <a:r>
              <a:rPr lang="en-US" sz="2000" spc="-24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supervisees.</a:t>
            </a:r>
            <a:endParaRPr lang="en-US" sz="2000" dirty="0">
              <a:latin typeface="Arial"/>
              <a:cs typeface="Arial"/>
            </a:endParaRPr>
          </a:p>
          <a:p>
            <a:pPr marL="396240" marR="5080" indent="-384175">
              <a:lnSpc>
                <a:spcPts val="2260"/>
              </a:lnSpc>
              <a:spcBef>
                <a:spcPts val="125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Supervisors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address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boundaries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supervision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areas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using ACA or ASCA Code of Ethics</a:t>
            </a:r>
            <a:endParaRPr lang="en-US" sz="2000" dirty="0">
              <a:latin typeface="Arial"/>
              <a:cs typeface="Arial"/>
            </a:endParaRPr>
          </a:p>
          <a:p>
            <a:pPr marL="396240" marR="456565" indent="-384175">
              <a:lnSpc>
                <a:spcPts val="2260"/>
              </a:lnSpc>
              <a:spcBef>
                <a:spcPts val="1190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Supervisors </a:t>
            </a:r>
            <a:r>
              <a:rPr lang="en-US" sz="2000" spc="-90" dirty="0">
                <a:solidFill>
                  <a:srgbClr val="181B0D"/>
                </a:solidFill>
                <a:latin typeface="Arial"/>
                <a:cs typeface="Arial"/>
              </a:rPr>
              <a:t>have </a:t>
            </a: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awareness </a:t>
            </a:r>
            <a:r>
              <a:rPr lang="en-US" sz="2000" spc="5" dirty="0">
                <a:solidFill>
                  <a:srgbClr val="181B0D"/>
                </a:solidFill>
                <a:latin typeface="Arial"/>
                <a:cs typeface="Arial"/>
              </a:rPr>
              <a:t>that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supervisees </a:t>
            </a:r>
            <a:r>
              <a:rPr lang="en-US" sz="2000" spc="-105" dirty="0">
                <a:solidFill>
                  <a:srgbClr val="181B0D"/>
                </a:solidFill>
                <a:latin typeface="Arial"/>
                <a:cs typeface="Arial"/>
              </a:rPr>
              <a:t>may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need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assistance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establishing  and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maintaining</a:t>
            </a: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boundaries.</a:t>
            </a:r>
            <a:endParaRPr lang="en-US" sz="2000" dirty="0">
              <a:latin typeface="Arial"/>
              <a:cs typeface="Arial"/>
            </a:endParaRPr>
          </a:p>
          <a:p>
            <a:pPr marL="396240" marR="697865" indent="-384175">
              <a:lnSpc>
                <a:spcPts val="2260"/>
              </a:lnSpc>
              <a:spcBef>
                <a:spcPts val="119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Supervisors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supervisees </a:t>
            </a:r>
            <a:r>
              <a:rPr lang="en-US" sz="2000" spc="-35" dirty="0">
                <a:solidFill>
                  <a:srgbClr val="181B0D"/>
                </a:solidFill>
                <a:latin typeface="Arial"/>
                <a:cs typeface="Arial"/>
              </a:rPr>
              <a:t>demonstrate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compliance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with the ACA or ASCA Codes of Ethics.</a:t>
            </a:r>
            <a:endParaRPr lang="en-US" sz="20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61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3EA7-E498-4C4D-85E4-6B6203B20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443" y="624110"/>
            <a:ext cx="9421169" cy="1065542"/>
          </a:xfrm>
        </p:spPr>
        <p:txBody>
          <a:bodyPr anchor="ctr"/>
          <a:lstStyle/>
          <a:p>
            <a:pPr algn="ctr"/>
            <a:r>
              <a:rPr lang="en-US" dirty="0"/>
              <a:t>Mandated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90C8A-3AF1-DD48-A2E3-DA1AA82EE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331" y="1812402"/>
            <a:ext cx="10339710" cy="4006222"/>
          </a:xfrm>
        </p:spPr>
        <p:txBody>
          <a:bodyPr>
            <a:normAutofit/>
          </a:bodyPr>
          <a:lstStyle/>
          <a:p>
            <a:pPr marL="396240" indent="-384175">
              <a:lnSpc>
                <a:spcPct val="100000"/>
              </a:lnSpc>
              <a:spcBef>
                <a:spcPts val="65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75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trainees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are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mandated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reporters </a:t>
            </a:r>
            <a:r>
              <a:rPr lang="en-US" sz="2000" spc="-15" dirty="0">
                <a:solidFill>
                  <a:srgbClr val="181B0D"/>
                </a:solidFill>
                <a:latin typeface="Arial"/>
                <a:cs typeface="Arial"/>
              </a:rPr>
              <a:t>of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suspected abuse </a:t>
            </a:r>
            <a:r>
              <a:rPr lang="en-US" sz="2000" spc="25" dirty="0">
                <a:solidFill>
                  <a:srgbClr val="181B0D"/>
                </a:solidFill>
                <a:latin typeface="Arial"/>
                <a:cs typeface="Arial"/>
              </a:rPr>
              <a:t>and/or</a:t>
            </a:r>
            <a:r>
              <a:rPr lang="en-US" sz="2000" spc="-204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neglect.</a:t>
            </a:r>
            <a:endParaRPr lang="en-US" sz="2000" dirty="0">
              <a:latin typeface="Arial"/>
              <a:cs typeface="Arial"/>
            </a:endParaRPr>
          </a:p>
          <a:p>
            <a:pPr marL="927100" lvl="1" indent="-384175">
              <a:lnSpc>
                <a:spcPct val="100000"/>
              </a:lnSpc>
              <a:spcBef>
                <a:spcPts val="555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Suspicion,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not </a:t>
            </a:r>
            <a:r>
              <a:rPr lang="en-US" sz="2000" spc="-35" dirty="0">
                <a:solidFill>
                  <a:srgbClr val="181B0D"/>
                </a:solidFill>
                <a:latin typeface="Arial"/>
                <a:cs typeface="Arial"/>
              </a:rPr>
              <a:t>proof, </a:t>
            </a:r>
            <a:r>
              <a:rPr lang="en-US" sz="2000" spc="-15" dirty="0">
                <a:solidFill>
                  <a:srgbClr val="181B0D"/>
                </a:solidFill>
                <a:latin typeface="Arial"/>
                <a:cs typeface="Arial"/>
              </a:rPr>
              <a:t>merits</a:t>
            </a:r>
            <a:r>
              <a:rPr lang="en-US" sz="2000" spc="-13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reporting.</a:t>
            </a:r>
            <a:endParaRPr lang="en-US" sz="2000" dirty="0">
              <a:latin typeface="Arial"/>
              <a:cs typeface="Arial"/>
            </a:endParaRPr>
          </a:p>
          <a:p>
            <a:pPr marL="927100" marR="110489" lvl="1" indent="-384175">
              <a:lnSpc>
                <a:spcPts val="2260"/>
              </a:lnSpc>
              <a:spcBef>
                <a:spcPts val="740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trainees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are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not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investigators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and should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not </a:t>
            </a: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engage </a:t>
            </a:r>
            <a:r>
              <a:rPr lang="en-US" sz="2000" spc="-5" dirty="0">
                <a:solidFill>
                  <a:srgbClr val="181B0D"/>
                </a:solidFill>
                <a:latin typeface="Arial"/>
                <a:cs typeface="Arial"/>
              </a:rPr>
              <a:t>in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questioning </a:t>
            </a:r>
            <a:r>
              <a:rPr lang="en-US" sz="2000" spc="10" dirty="0">
                <a:solidFill>
                  <a:srgbClr val="181B0D"/>
                </a:solidFill>
                <a:latin typeface="Arial"/>
                <a:cs typeface="Arial"/>
              </a:rPr>
              <a:t>that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could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impede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and</a:t>
            </a:r>
            <a:r>
              <a:rPr lang="en-US" sz="2000" spc="-16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investigation.</a:t>
            </a:r>
            <a:endParaRPr lang="en-US" sz="2000" dirty="0">
              <a:latin typeface="Arial"/>
              <a:cs typeface="Arial"/>
            </a:endParaRPr>
          </a:p>
          <a:p>
            <a:pPr marL="396240" marR="5080" indent="-384175">
              <a:lnSpc>
                <a:spcPct val="94000"/>
              </a:lnSpc>
              <a:spcBef>
                <a:spcPts val="114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35" dirty="0">
                <a:solidFill>
                  <a:srgbClr val="181B0D"/>
                </a:solidFill>
                <a:latin typeface="Arial"/>
                <a:cs typeface="Arial"/>
              </a:rPr>
              <a:t>Notifying</a:t>
            </a:r>
            <a:r>
              <a:rPr lang="en-US" sz="2000" spc="-21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a  </a:t>
            </a: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supervisor </a:t>
            </a:r>
            <a:r>
              <a:rPr lang="en-US" sz="2000" i="1" spc="-65" dirty="0">
                <a:solidFill>
                  <a:srgbClr val="181B0D"/>
                </a:solidFill>
                <a:latin typeface="Arial"/>
                <a:cs typeface="Arial"/>
              </a:rPr>
              <a:t>does </a:t>
            </a:r>
            <a:r>
              <a:rPr lang="en-US" sz="2000" i="1" spc="-20" dirty="0">
                <a:solidFill>
                  <a:srgbClr val="181B0D"/>
                </a:solidFill>
                <a:latin typeface="Arial"/>
                <a:cs typeface="Arial"/>
              </a:rPr>
              <a:t>not </a:t>
            </a: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exempt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a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trainee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from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reporting</a:t>
            </a:r>
            <a:r>
              <a:rPr lang="en-US" sz="2000" spc="-11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requirements.</a:t>
            </a:r>
          </a:p>
          <a:p>
            <a:pPr marL="12065" marR="5080" indent="0">
              <a:lnSpc>
                <a:spcPct val="94000"/>
              </a:lnSpc>
              <a:spcBef>
                <a:spcPts val="1145"/>
              </a:spcBef>
              <a:buNone/>
              <a:tabLst>
                <a:tab pos="396240" algn="l"/>
                <a:tab pos="396875" algn="l"/>
              </a:tabLst>
            </a:pPr>
            <a:endParaRPr lang="en-US" sz="2000" spc="-40" dirty="0">
              <a:solidFill>
                <a:srgbClr val="181B0D"/>
              </a:solidFill>
              <a:latin typeface="Arial"/>
              <a:cs typeface="Arial"/>
            </a:endParaRPr>
          </a:p>
          <a:p>
            <a:pPr marL="396240" marR="5080" indent="-384175">
              <a:lnSpc>
                <a:spcPct val="94000"/>
              </a:lnSpc>
              <a:spcBef>
                <a:spcPts val="114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Notifying a supervisor is NOT required under the law</a:t>
            </a:r>
            <a:r>
              <a:rPr lang="en-US" sz="2000" dirty="0"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03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0235-D258-854B-814E-705A5C36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Practicum and Internship Documentation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6A847-4CAF-5445-86DE-A18A5BBAE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101" y="2133600"/>
            <a:ext cx="10718157" cy="3777622"/>
          </a:xfrm>
        </p:spPr>
        <p:txBody>
          <a:bodyPr/>
          <a:lstStyle/>
          <a:p>
            <a:r>
              <a:rPr lang="en-US" sz="2400" dirty="0"/>
              <a:t>Students, faculty and supervisors have access to the </a:t>
            </a:r>
            <a:r>
              <a:rPr lang="en-US" sz="2400" i="1" dirty="0"/>
              <a:t>Practicum and Internship Handbook</a:t>
            </a:r>
            <a:r>
              <a:rPr lang="en-US" sz="2400" dirty="0"/>
              <a:t>. (Updated in 2020!)</a:t>
            </a:r>
          </a:p>
          <a:p>
            <a:r>
              <a:rPr lang="en-US" sz="2400" dirty="0"/>
              <a:t>Information and most documents are in this handbook.</a:t>
            </a:r>
          </a:p>
          <a:p>
            <a:r>
              <a:rPr lang="en-US" sz="2400" dirty="0"/>
              <a:t>May be downloaded or viewed in .pdf format here:</a:t>
            </a:r>
          </a:p>
          <a:p>
            <a:pPr lvl="1"/>
            <a:r>
              <a:rPr lang="en-US" sz="2400" dirty="0">
                <a:hlinkClick r:id="rId2"/>
              </a:rPr>
              <a:t>Practicum and Internship Handbook Link</a:t>
            </a:r>
            <a:endParaRPr lang="en-US" sz="2400" dirty="0"/>
          </a:p>
          <a:p>
            <a:pPr marL="457200" lvl="1" indent="0">
              <a:buNone/>
            </a:pPr>
            <a:endParaRPr lang="en-US" sz="2400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354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3" y="627633"/>
            <a:ext cx="9417703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Documentation </a:t>
            </a:r>
            <a:r>
              <a:rPr spc="-35" dirty="0"/>
              <a:t>of</a:t>
            </a:r>
            <a:r>
              <a:rPr spc="-245" dirty="0"/>
              <a:t> </a:t>
            </a:r>
            <a:r>
              <a:rPr spc="-150" dirty="0"/>
              <a:t>Services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80945" y="2279116"/>
            <a:ext cx="3683000" cy="2887714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396240" indent="-384175">
              <a:lnSpc>
                <a:spcPct val="100000"/>
              </a:lnSpc>
              <a:spcBef>
                <a:spcPts val="650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30" dirty="0">
                <a:solidFill>
                  <a:srgbClr val="181B0D"/>
                </a:solidFill>
                <a:latin typeface="Arial"/>
                <a:cs typeface="Arial"/>
              </a:rPr>
              <a:t>Individual</a:t>
            </a:r>
            <a:r>
              <a:rPr sz="2000" spc="-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counseling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550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85" dirty="0">
                <a:solidFill>
                  <a:srgbClr val="181B0D"/>
                </a:solidFill>
                <a:latin typeface="Arial"/>
                <a:cs typeface="Arial"/>
              </a:rPr>
              <a:t>Couples </a:t>
            </a: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sz="2000" spc="-35" dirty="0">
                <a:solidFill>
                  <a:srgbClr val="181B0D"/>
                </a:solidFill>
                <a:latin typeface="Arial"/>
                <a:cs typeface="Arial"/>
              </a:rPr>
              <a:t>family</a:t>
            </a:r>
            <a:r>
              <a:rPr sz="2000" spc="-9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counseling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555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90" dirty="0">
                <a:solidFill>
                  <a:srgbClr val="181B0D"/>
                </a:solidFill>
                <a:latin typeface="Arial"/>
                <a:cs typeface="Arial"/>
              </a:rPr>
              <a:t>Group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counseling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565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85" dirty="0">
                <a:solidFill>
                  <a:srgbClr val="181B0D"/>
                </a:solidFill>
                <a:latin typeface="Arial"/>
                <a:cs typeface="Arial"/>
              </a:rPr>
              <a:t>Whole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class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counseling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550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Intakes</a:t>
            </a:r>
            <a:endParaRPr sz="2000" dirty="0">
              <a:latin typeface="Arial"/>
              <a:cs typeface="Arial"/>
            </a:endParaRPr>
          </a:p>
          <a:p>
            <a:pPr marL="396240" marR="5080" indent="-384175">
              <a:lnSpc>
                <a:spcPct val="94000"/>
              </a:lnSpc>
              <a:spcBef>
                <a:spcPts val="700"/>
              </a:spcBef>
              <a:buChar char="–"/>
              <a:tabLst>
                <a:tab pos="396240" algn="l"/>
                <a:tab pos="396875" algn="l"/>
              </a:tabLst>
            </a:pPr>
            <a:r>
              <a:rPr sz="2000" spc="-75" dirty="0">
                <a:solidFill>
                  <a:srgbClr val="181B0D"/>
                </a:solidFill>
                <a:latin typeface="Arial"/>
                <a:cs typeface="Arial"/>
              </a:rPr>
              <a:t>Other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services 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as </a:t>
            </a:r>
            <a:r>
              <a:rPr sz="2000" spc="-70" dirty="0">
                <a:solidFill>
                  <a:srgbClr val="181B0D"/>
                </a:solidFill>
                <a:latin typeface="Arial"/>
                <a:cs typeface="Arial"/>
              </a:rPr>
              <a:t>approved </a:t>
            </a:r>
            <a:r>
              <a:rPr sz="2000" spc="-120" dirty="0">
                <a:solidFill>
                  <a:srgbClr val="181B0D"/>
                </a:solidFill>
                <a:latin typeface="Arial"/>
                <a:cs typeface="Arial"/>
              </a:rPr>
              <a:t>by 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course </a:t>
            </a:r>
            <a:r>
              <a:rPr sz="2000" spc="-25" dirty="0">
                <a:solidFill>
                  <a:srgbClr val="181B0D"/>
                </a:solidFill>
                <a:latin typeface="Arial"/>
                <a:cs typeface="Arial"/>
              </a:rPr>
              <a:t>instructor </a:t>
            </a: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and</a:t>
            </a:r>
            <a:r>
              <a:rPr sz="2000" spc="-11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involving  </a:t>
            </a:r>
            <a:r>
              <a:rPr sz="2000" spc="-20" dirty="0">
                <a:solidFill>
                  <a:srgbClr val="181B0D"/>
                </a:solidFill>
                <a:latin typeface="Arial"/>
                <a:cs typeface="Arial"/>
              </a:rPr>
              <a:t>direct </a:t>
            </a:r>
            <a:r>
              <a:rPr sz="2000" spc="-25" dirty="0">
                <a:solidFill>
                  <a:srgbClr val="181B0D"/>
                </a:solidFill>
                <a:latin typeface="Arial"/>
                <a:cs typeface="Arial"/>
              </a:rPr>
              <a:t>contact with </a:t>
            </a:r>
            <a:r>
              <a:rPr sz="2000" spc="-20" dirty="0">
                <a:solidFill>
                  <a:srgbClr val="181B0D"/>
                </a:solidFill>
                <a:latin typeface="Arial"/>
                <a:cs typeface="Arial"/>
              </a:rPr>
              <a:t>clients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0594" y="1650949"/>
            <a:ext cx="920496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66360" algn="l"/>
              </a:tabLst>
            </a:pPr>
            <a:r>
              <a:rPr sz="3000" spc="-60" dirty="0">
                <a:solidFill>
                  <a:srgbClr val="181B0D"/>
                </a:solidFill>
                <a:latin typeface="Arial"/>
                <a:cs typeface="Arial"/>
              </a:rPr>
              <a:t>Direct</a:t>
            </a:r>
            <a:r>
              <a:rPr sz="3000" spc="-8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3000" spc="-105" dirty="0">
                <a:solidFill>
                  <a:srgbClr val="181B0D"/>
                </a:solidFill>
                <a:latin typeface="Arial"/>
                <a:cs typeface="Arial"/>
              </a:rPr>
              <a:t>Services</a:t>
            </a:r>
            <a:r>
              <a:rPr sz="3000" spc="-5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3000" spc="-55" dirty="0">
                <a:solidFill>
                  <a:srgbClr val="181B0D"/>
                </a:solidFill>
                <a:latin typeface="Arial"/>
                <a:cs typeface="Arial"/>
              </a:rPr>
              <a:t>include:	</a:t>
            </a:r>
            <a:r>
              <a:rPr sz="3000" spc="-40" dirty="0">
                <a:solidFill>
                  <a:srgbClr val="181B0D"/>
                </a:solidFill>
                <a:latin typeface="Arial"/>
                <a:cs typeface="Arial"/>
              </a:rPr>
              <a:t>Indirect </a:t>
            </a:r>
            <a:r>
              <a:rPr sz="3000" spc="-105" dirty="0">
                <a:solidFill>
                  <a:srgbClr val="181B0D"/>
                </a:solidFill>
                <a:latin typeface="Arial"/>
                <a:cs typeface="Arial"/>
              </a:rPr>
              <a:t>Services</a:t>
            </a:r>
            <a:r>
              <a:rPr sz="3000" spc="-1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3000" spc="-55" dirty="0">
                <a:solidFill>
                  <a:srgbClr val="181B0D"/>
                </a:solidFill>
                <a:latin typeface="Arial"/>
                <a:cs typeface="Arial"/>
              </a:rPr>
              <a:t>include: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4761" y="2154427"/>
            <a:ext cx="3886835" cy="355028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96240" marR="52069" indent="-384175">
              <a:lnSpc>
                <a:spcPts val="2020"/>
              </a:lnSpc>
              <a:spcBef>
                <a:spcPts val="484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60" dirty="0">
                <a:solidFill>
                  <a:srgbClr val="181B0D"/>
                </a:solidFill>
                <a:latin typeface="Arial"/>
                <a:cs typeface="Arial"/>
              </a:rPr>
              <a:t>Treatment </a:t>
            </a: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planning, </a:t>
            </a:r>
            <a:r>
              <a:rPr sz="2000" spc="-70" dirty="0">
                <a:solidFill>
                  <a:srgbClr val="181B0D"/>
                </a:solidFill>
                <a:latin typeface="Arial"/>
                <a:cs typeface="Arial"/>
              </a:rPr>
              <a:t>case</a:t>
            </a:r>
            <a:r>
              <a:rPr sz="2000" spc="-13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notes, 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records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810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20" dirty="0">
                <a:solidFill>
                  <a:srgbClr val="181B0D"/>
                </a:solidFill>
                <a:latin typeface="Arial"/>
                <a:cs typeface="Arial"/>
              </a:rPr>
              <a:t>Lesson/small 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group</a:t>
            </a:r>
            <a:r>
              <a:rPr sz="2000" spc="-13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planning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815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30" dirty="0">
                <a:solidFill>
                  <a:srgbClr val="181B0D"/>
                </a:solidFill>
                <a:latin typeface="Arial"/>
                <a:cs typeface="Arial"/>
              </a:rPr>
              <a:t>Individual </a:t>
            </a:r>
            <a:r>
              <a:rPr sz="2000" spc="-40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group</a:t>
            </a:r>
            <a:r>
              <a:rPr sz="2000" spc="-1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45" dirty="0">
                <a:solidFill>
                  <a:srgbClr val="181B0D"/>
                </a:solidFill>
                <a:latin typeface="Arial"/>
                <a:cs typeface="Arial"/>
              </a:rPr>
              <a:t>supervision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819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60" dirty="0">
                <a:solidFill>
                  <a:srgbClr val="181B0D"/>
                </a:solidFill>
                <a:latin typeface="Arial"/>
                <a:cs typeface="Arial"/>
              </a:rPr>
              <a:t>Professional</a:t>
            </a:r>
            <a:r>
              <a:rPr sz="2000" spc="-8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81B0D"/>
                </a:solidFill>
                <a:latin typeface="Arial"/>
                <a:cs typeface="Arial"/>
              </a:rPr>
              <a:t>development</a:t>
            </a:r>
            <a:endParaRPr sz="2000" dirty="0">
              <a:latin typeface="Arial"/>
              <a:cs typeface="Arial"/>
            </a:endParaRPr>
          </a:p>
          <a:p>
            <a:pPr marL="396240" indent="-384175">
              <a:lnSpc>
                <a:spcPct val="100000"/>
              </a:lnSpc>
              <a:spcBef>
                <a:spcPts val="815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Observations</a:t>
            </a:r>
            <a:endParaRPr sz="2000" dirty="0">
              <a:latin typeface="Arial"/>
              <a:cs typeface="Arial"/>
            </a:endParaRPr>
          </a:p>
          <a:p>
            <a:pPr marL="396240" marR="340995" indent="-384175">
              <a:lnSpc>
                <a:spcPts val="2020"/>
              </a:lnSpc>
              <a:spcBef>
                <a:spcPts val="1200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140" dirty="0">
                <a:solidFill>
                  <a:srgbClr val="181B0D"/>
                </a:solidFill>
                <a:latin typeface="Arial"/>
                <a:cs typeface="Arial"/>
              </a:rPr>
              <a:t>Team </a:t>
            </a:r>
            <a:r>
              <a:rPr sz="2000" spc="-45" dirty="0">
                <a:solidFill>
                  <a:srgbClr val="181B0D"/>
                </a:solidFill>
                <a:latin typeface="Arial"/>
                <a:cs typeface="Arial"/>
              </a:rPr>
              <a:t>meetings, </a:t>
            </a:r>
            <a:r>
              <a:rPr sz="2000" spc="-30" dirty="0">
                <a:solidFill>
                  <a:srgbClr val="181B0D"/>
                </a:solidFill>
                <a:latin typeface="Arial"/>
                <a:cs typeface="Arial"/>
              </a:rPr>
              <a:t>consultation,  </a:t>
            </a:r>
            <a:r>
              <a:rPr sz="2000" spc="-35" dirty="0">
                <a:solidFill>
                  <a:srgbClr val="181B0D"/>
                </a:solidFill>
                <a:latin typeface="Arial"/>
                <a:cs typeface="Arial"/>
              </a:rPr>
              <a:t>collaboration,</a:t>
            </a:r>
            <a:r>
              <a:rPr sz="2000" spc="-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35" dirty="0">
                <a:solidFill>
                  <a:srgbClr val="181B0D"/>
                </a:solidFill>
                <a:latin typeface="Arial"/>
                <a:cs typeface="Arial"/>
              </a:rPr>
              <a:t>etc.</a:t>
            </a:r>
            <a:endParaRPr sz="2000" dirty="0">
              <a:latin typeface="Arial"/>
              <a:cs typeface="Arial"/>
            </a:endParaRPr>
          </a:p>
          <a:p>
            <a:pPr marL="396240" marR="275590" indent="-384175">
              <a:lnSpc>
                <a:spcPts val="2020"/>
              </a:lnSpc>
              <a:spcBef>
                <a:spcPts val="1195"/>
              </a:spcBef>
              <a:buChar char="■"/>
              <a:tabLst>
                <a:tab pos="396240" algn="l"/>
                <a:tab pos="396875" algn="l"/>
              </a:tabLst>
            </a:pPr>
            <a:r>
              <a:rPr sz="2000" spc="-75" dirty="0">
                <a:solidFill>
                  <a:srgbClr val="181B0D"/>
                </a:solidFill>
                <a:latin typeface="Arial"/>
                <a:cs typeface="Arial"/>
              </a:rPr>
              <a:t>Other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services </a:t>
            </a:r>
            <a:r>
              <a:rPr sz="2000" spc="-65" dirty="0">
                <a:solidFill>
                  <a:srgbClr val="181B0D"/>
                </a:solidFill>
                <a:latin typeface="Arial"/>
                <a:cs typeface="Arial"/>
              </a:rPr>
              <a:t>as </a:t>
            </a:r>
            <a:r>
              <a:rPr sz="2000" spc="-70" dirty="0">
                <a:solidFill>
                  <a:srgbClr val="181B0D"/>
                </a:solidFill>
                <a:latin typeface="Arial"/>
                <a:cs typeface="Arial"/>
              </a:rPr>
              <a:t>approved </a:t>
            </a:r>
            <a:r>
              <a:rPr sz="2000" spc="-120" dirty="0">
                <a:solidFill>
                  <a:srgbClr val="181B0D"/>
                </a:solidFill>
                <a:latin typeface="Arial"/>
                <a:cs typeface="Arial"/>
              </a:rPr>
              <a:t>by  </a:t>
            </a:r>
            <a:r>
              <a:rPr sz="2000" spc="-55" dirty="0">
                <a:solidFill>
                  <a:srgbClr val="181B0D"/>
                </a:solidFill>
                <a:latin typeface="Arial"/>
                <a:cs typeface="Arial"/>
              </a:rPr>
              <a:t>course</a:t>
            </a:r>
            <a:r>
              <a:rPr sz="2000" spc="-6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sz="2000" spc="-25" dirty="0">
                <a:solidFill>
                  <a:srgbClr val="181B0D"/>
                </a:solidFill>
                <a:latin typeface="Arial"/>
                <a:cs typeface="Arial"/>
              </a:rPr>
              <a:t>instructor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0918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99096-7912-D34B-A3D0-E0FA2F70A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When May Students Begin?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0A945-486A-4746-BCA7-BA4B1AD14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33" y="1905000"/>
            <a:ext cx="10879579" cy="4006222"/>
          </a:xfrm>
        </p:spPr>
        <p:txBody>
          <a:bodyPr>
            <a:normAutofit/>
          </a:bodyPr>
          <a:lstStyle/>
          <a:p>
            <a:pPr marL="12065" marR="16510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</a:tabLst>
            </a:pPr>
            <a:r>
              <a:rPr lang="en-US" sz="2400" spc="-7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•Counseling </a:t>
            </a:r>
            <a:r>
              <a:rPr lang="en-US" sz="2400" spc="-2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interns </a:t>
            </a:r>
            <a:r>
              <a:rPr lang="en-US" sz="2400" spc="-10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may </a:t>
            </a:r>
            <a:r>
              <a:rPr lang="en-US" sz="2400" spc="-5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begin </a:t>
            </a:r>
            <a:r>
              <a:rPr lang="en-US" sz="2400" spc="-4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earning </a:t>
            </a:r>
            <a:r>
              <a:rPr lang="en-US" sz="2400" spc="-2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indirect </a:t>
            </a:r>
            <a:r>
              <a:rPr lang="en-US" sz="2400" spc="-4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hours </a:t>
            </a:r>
            <a:r>
              <a:rPr lang="en-US" sz="2400" spc="-3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prior to </a:t>
            </a:r>
            <a:r>
              <a:rPr lang="en-US" sz="2400" spc="-2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the </a:t>
            </a:r>
            <a:r>
              <a:rPr lang="en-US" sz="2400" spc="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start </a:t>
            </a:r>
            <a:r>
              <a:rPr lang="en-US" sz="2400" spc="-1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of </a:t>
            </a:r>
            <a:r>
              <a:rPr lang="en-US" sz="2400" spc="-2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the </a:t>
            </a:r>
            <a:r>
              <a:rPr lang="en-US" sz="2400" spc="-16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MSU </a:t>
            </a:r>
            <a:r>
              <a:rPr lang="en-US" sz="2400" spc="-5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semester </a:t>
            </a:r>
            <a:r>
              <a:rPr lang="en-US" sz="2400" spc="-2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with </a:t>
            </a:r>
            <a:r>
              <a:rPr lang="en-US" sz="2400" spc="-3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university and site </a:t>
            </a:r>
            <a:r>
              <a:rPr lang="en-US" sz="2400" spc="-6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approval. </a:t>
            </a:r>
          </a:p>
          <a:p>
            <a:pPr marL="12065" marR="16510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</a:tabLst>
            </a:pPr>
            <a:endParaRPr lang="en-US" sz="2400" i="1" spc="-55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pPr marL="12065" marR="16510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</a:tabLst>
            </a:pPr>
            <a:r>
              <a:rPr lang="en-US" sz="2400" spc="-8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•Document all “interim” hours </a:t>
            </a:r>
            <a:r>
              <a:rPr lang="en-US" sz="2400" spc="-2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the</a:t>
            </a:r>
            <a:r>
              <a:rPr lang="en-US" sz="2400" spc="-26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2400" spc="1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first </a:t>
            </a:r>
            <a:r>
              <a:rPr lang="en-US" sz="2400" i="1" spc="-10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Weekly </a:t>
            </a:r>
            <a:r>
              <a:rPr lang="en-US" sz="2400" i="1" spc="-7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Progress</a:t>
            </a:r>
            <a:r>
              <a:rPr lang="en-US" sz="2400" i="1" spc="-9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 </a:t>
            </a:r>
            <a:r>
              <a:rPr lang="en-US" sz="2400" i="1" spc="-45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Report.</a:t>
            </a:r>
          </a:p>
          <a:p>
            <a:pPr marL="12065" marR="165100" indent="0">
              <a:lnSpc>
                <a:spcPts val="2260"/>
              </a:lnSpc>
              <a:spcBef>
                <a:spcPts val="295"/>
              </a:spcBef>
              <a:buNone/>
              <a:tabLst>
                <a:tab pos="396240" algn="l"/>
                <a:tab pos="396875" algn="l"/>
              </a:tabLst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cs typeface="Arial"/>
            </a:endParaRP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working before or after the MSU semester complete the Interim Agreement form. </a:t>
            </a:r>
          </a:p>
          <a:p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who have completed their first internship may provide direct service during the interim period. </a:t>
            </a:r>
          </a:p>
        </p:txBody>
      </p:sp>
    </p:spTree>
    <p:extLst>
      <p:ext uri="{BB962C8B-B14F-4D97-AF65-F5344CB8AC3E}">
        <p14:creationId xmlns:p14="http://schemas.microsoft.com/office/powerpoint/2010/main" val="2788634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CE9B-B9CC-C449-941F-6771F3413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Special areas of consideration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952D4-7A3E-4C46-B3DB-0F5CF58B1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458" y="2133600"/>
            <a:ext cx="10891154" cy="3777622"/>
          </a:xfrm>
        </p:spPr>
        <p:txBody>
          <a:bodyPr>
            <a:normAutofit/>
          </a:bodyPr>
          <a:lstStyle/>
          <a:p>
            <a:pPr marL="396240" indent="-384175">
              <a:lnSpc>
                <a:spcPts val="1985"/>
              </a:lnSpc>
              <a:spcBef>
                <a:spcPts val="9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Supervisors ensure counselor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trainees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are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working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within </a:t>
            </a: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scope</a:t>
            </a:r>
            <a:r>
              <a:rPr lang="en-US" sz="2000" spc="-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15" dirty="0">
                <a:solidFill>
                  <a:srgbClr val="181B0D"/>
                </a:solidFill>
                <a:latin typeface="Arial"/>
                <a:cs typeface="Arial"/>
              </a:rPr>
              <a:t>of </a:t>
            </a:r>
            <a:r>
              <a:rPr lang="en-US" sz="2000" spc="-10" dirty="0">
                <a:solidFill>
                  <a:srgbClr val="181B0D"/>
                </a:solidFill>
                <a:latin typeface="Arial"/>
                <a:cs typeface="Arial"/>
              </a:rPr>
              <a:t>training.</a:t>
            </a:r>
          </a:p>
          <a:p>
            <a:pPr marL="12065" indent="0">
              <a:lnSpc>
                <a:spcPts val="1985"/>
              </a:lnSpc>
              <a:spcBef>
                <a:spcPts val="95"/>
              </a:spcBef>
              <a:buNone/>
              <a:tabLst>
                <a:tab pos="396240" algn="l"/>
                <a:tab pos="396875" algn="l"/>
              </a:tabLst>
            </a:pPr>
            <a:endParaRPr lang="en-US" sz="2000" spc="-10" dirty="0">
              <a:solidFill>
                <a:srgbClr val="181B0D"/>
              </a:solidFill>
              <a:latin typeface="Arial"/>
              <a:cs typeface="Arial"/>
            </a:endParaRPr>
          </a:p>
          <a:p>
            <a:pPr marL="796290" lvl="1" indent="-384175">
              <a:lnSpc>
                <a:spcPts val="1985"/>
              </a:lnSpc>
              <a:spcBef>
                <a:spcPts val="9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Contact student’s instructor or Internship Coordinator if there are concerns or questions as soon as you notice them.</a:t>
            </a:r>
          </a:p>
          <a:p>
            <a:pPr marL="396240" indent="-384175">
              <a:lnSpc>
                <a:spcPct val="100000"/>
              </a:lnSpc>
              <a:spcBef>
                <a:spcPts val="615"/>
              </a:spcBef>
              <a:buChar char="■"/>
              <a:tabLst>
                <a:tab pos="396240" algn="l"/>
                <a:tab pos="396875" algn="l"/>
              </a:tabLst>
            </a:pPr>
            <a:r>
              <a:rPr lang="en-US" sz="2000" spc="-75" dirty="0">
                <a:solidFill>
                  <a:srgbClr val="181B0D"/>
                </a:solidFill>
                <a:latin typeface="Arial"/>
                <a:cs typeface="Arial"/>
              </a:rPr>
              <a:t>Counselor </a:t>
            </a:r>
            <a:r>
              <a:rPr lang="en-US" sz="2000" spc="-35" dirty="0">
                <a:solidFill>
                  <a:srgbClr val="181B0D"/>
                </a:solidFill>
                <a:latin typeface="Arial"/>
                <a:cs typeface="Arial"/>
              </a:rPr>
              <a:t>trainees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are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not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35" dirty="0">
                <a:solidFill>
                  <a:srgbClr val="181B0D"/>
                </a:solidFill>
                <a:latin typeface="Arial"/>
                <a:cs typeface="Arial"/>
              </a:rPr>
              <a:t>to:</a:t>
            </a:r>
            <a:endParaRPr lang="en-US" sz="2000" dirty="0">
              <a:latin typeface="Arial"/>
              <a:cs typeface="Arial"/>
            </a:endParaRPr>
          </a:p>
          <a:p>
            <a:pPr marL="927100" lvl="1" indent="-384175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lang="en-US" sz="2000" spc="-10" dirty="0">
                <a:solidFill>
                  <a:srgbClr val="181B0D"/>
                </a:solidFill>
                <a:latin typeface="Arial"/>
                <a:cs typeface="Arial"/>
              </a:rPr>
              <a:t>transport</a:t>
            </a:r>
            <a:r>
              <a:rPr lang="en-US" sz="2000" spc="-6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clients</a:t>
            </a:r>
            <a:endParaRPr lang="en-US" sz="2000" dirty="0">
              <a:latin typeface="Arial"/>
              <a:cs typeface="Arial"/>
            </a:endParaRPr>
          </a:p>
          <a:p>
            <a:pPr marL="927100" lvl="1" indent="-384175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lang="en-US" sz="2000" spc="-70" dirty="0">
                <a:solidFill>
                  <a:srgbClr val="181B0D"/>
                </a:solidFill>
                <a:latin typeface="Arial"/>
                <a:cs typeface="Arial"/>
              </a:rPr>
              <a:t>engage </a:t>
            </a:r>
            <a:r>
              <a:rPr lang="en-US" sz="2000" spc="-5" dirty="0">
                <a:solidFill>
                  <a:srgbClr val="181B0D"/>
                </a:solidFill>
                <a:latin typeface="Arial"/>
                <a:cs typeface="Arial"/>
              </a:rPr>
              <a:t>in </a:t>
            </a:r>
            <a:r>
              <a:rPr lang="en-US" sz="2000" spc="-80" dirty="0">
                <a:solidFill>
                  <a:srgbClr val="181B0D"/>
                </a:solidFill>
                <a:latin typeface="Arial"/>
                <a:cs typeface="Arial"/>
              </a:rPr>
              <a:t>any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activities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off-site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without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approval </a:t>
            </a:r>
            <a:r>
              <a:rPr lang="en-US" sz="2000" spc="-15" dirty="0">
                <a:solidFill>
                  <a:srgbClr val="181B0D"/>
                </a:solidFill>
                <a:latin typeface="Arial"/>
                <a:cs typeface="Arial"/>
              </a:rPr>
              <a:t>of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course</a:t>
            </a:r>
            <a:r>
              <a:rPr lang="en-US" sz="2000" spc="-13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instructor</a:t>
            </a:r>
          </a:p>
          <a:p>
            <a:pPr marL="542925" lvl="1" indent="0">
              <a:lnSpc>
                <a:spcPct val="100000"/>
              </a:lnSpc>
              <a:spcBef>
                <a:spcPts val="105"/>
              </a:spcBef>
              <a:buNone/>
              <a:tabLst>
                <a:tab pos="926465" algn="l"/>
                <a:tab pos="927100" algn="l"/>
              </a:tabLst>
            </a:pPr>
            <a:endParaRPr lang="en-US" sz="2000" dirty="0">
              <a:latin typeface="Arial"/>
              <a:cs typeface="Arial"/>
            </a:endParaRPr>
          </a:p>
          <a:p>
            <a:pPr marL="396240" marR="137160" indent="-384175">
              <a:lnSpc>
                <a:spcPct val="73700"/>
              </a:lnSpc>
              <a:buChar char="■"/>
              <a:tabLst>
                <a:tab pos="396240" algn="l"/>
                <a:tab pos="396875" algn="l"/>
              </a:tabLst>
            </a:pPr>
            <a:r>
              <a:rPr lang="en-US" sz="2000" spc="-10" dirty="0">
                <a:solidFill>
                  <a:srgbClr val="181B0D"/>
                </a:solidFill>
                <a:latin typeface="Arial"/>
                <a:cs typeface="Arial"/>
              </a:rPr>
              <a:t>If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issues </a:t>
            </a:r>
            <a:r>
              <a:rPr lang="en-US" sz="2000" spc="-45" dirty="0">
                <a:solidFill>
                  <a:srgbClr val="181B0D"/>
                </a:solidFill>
                <a:latin typeface="Arial"/>
                <a:cs typeface="Arial"/>
              </a:rPr>
              <a:t>arise,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supervisors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should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contact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the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course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instructor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immediately and </a:t>
            </a:r>
            <a:r>
              <a:rPr lang="en-US" sz="2000" spc="-50" dirty="0">
                <a:solidFill>
                  <a:srgbClr val="181B0D"/>
                </a:solidFill>
                <a:latin typeface="Arial"/>
                <a:cs typeface="Arial"/>
              </a:rPr>
              <a:t>follow 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up </a:t>
            </a:r>
            <a:r>
              <a:rPr lang="en-US" sz="2000" spc="-25" dirty="0">
                <a:solidFill>
                  <a:srgbClr val="181B0D"/>
                </a:solidFill>
                <a:latin typeface="Arial"/>
                <a:cs typeface="Arial"/>
              </a:rPr>
              <a:t>with </a:t>
            </a:r>
            <a:r>
              <a:rPr lang="en-US" sz="2000" spc="-20" dirty="0">
                <a:solidFill>
                  <a:srgbClr val="181B0D"/>
                </a:solidFill>
                <a:latin typeface="Arial"/>
                <a:cs typeface="Arial"/>
              </a:rPr>
              <a:t>the </a:t>
            </a:r>
            <a:r>
              <a:rPr lang="en-US" sz="2000" spc="-30" dirty="0">
                <a:solidFill>
                  <a:srgbClr val="181B0D"/>
                </a:solidFill>
                <a:latin typeface="Arial"/>
                <a:cs typeface="Arial"/>
              </a:rPr>
              <a:t>internship </a:t>
            </a:r>
            <a:r>
              <a:rPr lang="en-US" sz="2000" spc="-40" dirty="0">
                <a:solidFill>
                  <a:srgbClr val="181B0D"/>
                </a:solidFill>
                <a:latin typeface="Arial"/>
                <a:cs typeface="Arial"/>
              </a:rPr>
              <a:t>coordinator </a:t>
            </a:r>
            <a:r>
              <a:rPr lang="en-US" sz="2000" spc="-60" dirty="0">
                <a:solidFill>
                  <a:srgbClr val="181B0D"/>
                </a:solidFill>
                <a:latin typeface="Arial"/>
                <a:cs typeface="Arial"/>
              </a:rPr>
              <a:t>as</a:t>
            </a:r>
            <a:r>
              <a:rPr lang="en-US" sz="2000" spc="-14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000" spc="-55" dirty="0">
                <a:solidFill>
                  <a:srgbClr val="181B0D"/>
                </a:solidFill>
                <a:latin typeface="Arial"/>
                <a:cs typeface="Arial"/>
              </a:rPr>
              <a:t>needed.</a:t>
            </a:r>
            <a:endParaRPr lang="en-US" sz="2000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667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2D28-5669-7141-B33A-7CCD81F2C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Supervisor Emergencies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2730-E7FB-8E4A-A46C-EC93178AA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spc="-15" dirty="0">
                <a:solidFill>
                  <a:srgbClr val="181B0D"/>
                </a:solidFill>
                <a:cs typeface="Arial"/>
              </a:rPr>
              <a:t>If </a:t>
            </a:r>
            <a:r>
              <a:rPr lang="en-US" sz="2400" spc="-35" dirty="0">
                <a:solidFill>
                  <a:srgbClr val="181B0D"/>
                </a:solidFill>
                <a:cs typeface="Arial"/>
              </a:rPr>
              <a:t>an </a:t>
            </a:r>
            <a:r>
              <a:rPr lang="en-US" sz="2400" spc="-65" dirty="0">
                <a:solidFill>
                  <a:srgbClr val="181B0D"/>
                </a:solidFill>
                <a:cs typeface="Arial"/>
              </a:rPr>
              <a:t>emergency </a:t>
            </a:r>
            <a:r>
              <a:rPr lang="en-US" sz="2400" spc="-45" dirty="0">
                <a:solidFill>
                  <a:srgbClr val="181B0D"/>
                </a:solidFill>
                <a:cs typeface="Arial"/>
              </a:rPr>
              <a:t>arises </a:t>
            </a:r>
            <a:r>
              <a:rPr lang="en-US" sz="2400" spc="5" dirty="0">
                <a:solidFill>
                  <a:srgbClr val="181B0D"/>
                </a:solidFill>
                <a:cs typeface="Arial"/>
              </a:rPr>
              <a:t>that </a:t>
            </a:r>
            <a:r>
              <a:rPr lang="en-US" sz="2400" spc="-50" dirty="0">
                <a:solidFill>
                  <a:srgbClr val="181B0D"/>
                </a:solidFill>
                <a:cs typeface="Arial"/>
              </a:rPr>
              <a:t>would: </a:t>
            </a:r>
          </a:p>
          <a:p>
            <a:pPr lvl="1"/>
            <a:r>
              <a:rPr lang="en-US" sz="2400" spc="-50" dirty="0">
                <a:solidFill>
                  <a:srgbClr val="181B0D"/>
                </a:solidFill>
                <a:cs typeface="Arial"/>
              </a:rPr>
              <a:t>Prevent </a:t>
            </a:r>
            <a:r>
              <a:rPr lang="en-US" sz="2400" spc="-20" dirty="0">
                <a:solidFill>
                  <a:srgbClr val="181B0D"/>
                </a:solidFill>
                <a:cs typeface="Arial"/>
              </a:rPr>
              <a:t>the </a:t>
            </a:r>
            <a:r>
              <a:rPr lang="en-US" sz="2400" spc="-55" dirty="0">
                <a:solidFill>
                  <a:srgbClr val="181B0D"/>
                </a:solidFill>
                <a:cs typeface="Arial"/>
              </a:rPr>
              <a:t>on-site  </a:t>
            </a:r>
            <a:r>
              <a:rPr lang="en-US" sz="2400" spc="-45" dirty="0">
                <a:solidFill>
                  <a:srgbClr val="181B0D"/>
                </a:solidFill>
                <a:cs typeface="Arial"/>
              </a:rPr>
              <a:t>supervisor </a:t>
            </a:r>
            <a:r>
              <a:rPr lang="en-US" sz="2400" spc="-20" dirty="0">
                <a:solidFill>
                  <a:srgbClr val="181B0D"/>
                </a:solidFill>
                <a:cs typeface="Arial"/>
              </a:rPr>
              <a:t>from </a:t>
            </a:r>
            <a:r>
              <a:rPr lang="en-US" sz="2400" spc="-45" dirty="0">
                <a:solidFill>
                  <a:srgbClr val="181B0D"/>
                </a:solidFill>
                <a:cs typeface="Arial"/>
              </a:rPr>
              <a:t>being </a:t>
            </a:r>
            <a:r>
              <a:rPr lang="en-US" sz="2400" dirty="0">
                <a:solidFill>
                  <a:srgbClr val="181B0D"/>
                </a:solidFill>
                <a:cs typeface="Arial"/>
              </a:rPr>
              <a:t>at </a:t>
            </a:r>
            <a:r>
              <a:rPr lang="en-US" sz="2400" spc="-15" dirty="0">
                <a:solidFill>
                  <a:srgbClr val="181B0D"/>
                </a:solidFill>
                <a:cs typeface="Arial"/>
              </a:rPr>
              <a:t>the </a:t>
            </a:r>
            <a:r>
              <a:rPr lang="en-US" sz="2400" spc="-40" dirty="0">
                <a:solidFill>
                  <a:srgbClr val="181B0D"/>
                </a:solidFill>
                <a:cs typeface="Arial"/>
              </a:rPr>
              <a:t>site </a:t>
            </a:r>
            <a:r>
              <a:rPr lang="en-US" sz="2400" spc="-20" dirty="0">
                <a:solidFill>
                  <a:srgbClr val="181B0D"/>
                </a:solidFill>
                <a:cs typeface="Arial"/>
              </a:rPr>
              <a:t>for </a:t>
            </a:r>
            <a:r>
              <a:rPr lang="en-US" sz="2400" spc="-35" dirty="0">
                <a:solidFill>
                  <a:srgbClr val="181B0D"/>
                </a:solidFill>
                <a:cs typeface="Arial"/>
              </a:rPr>
              <a:t>an </a:t>
            </a:r>
            <a:r>
              <a:rPr lang="en-US" sz="2400" spc="-65" dirty="0">
                <a:solidFill>
                  <a:srgbClr val="181B0D"/>
                </a:solidFill>
                <a:cs typeface="Arial"/>
              </a:rPr>
              <a:t>extended </a:t>
            </a:r>
            <a:r>
              <a:rPr lang="en-US" sz="2400" spc="-35" dirty="0">
                <a:solidFill>
                  <a:srgbClr val="181B0D"/>
                </a:solidFill>
                <a:cs typeface="Arial"/>
              </a:rPr>
              <a:t>period </a:t>
            </a:r>
            <a:r>
              <a:rPr lang="en-US" sz="2400" spc="-15" dirty="0">
                <a:solidFill>
                  <a:srgbClr val="181B0D"/>
                </a:solidFill>
                <a:cs typeface="Arial"/>
              </a:rPr>
              <a:t>of </a:t>
            </a:r>
            <a:r>
              <a:rPr lang="en-US" sz="2400" spc="-25" dirty="0">
                <a:solidFill>
                  <a:srgbClr val="181B0D"/>
                </a:solidFill>
                <a:cs typeface="Arial"/>
              </a:rPr>
              <a:t>time, </a:t>
            </a:r>
          </a:p>
          <a:p>
            <a:pPr lvl="1"/>
            <a:r>
              <a:rPr lang="en-US" spc="-35" dirty="0">
                <a:solidFill>
                  <a:srgbClr val="181B0D"/>
                </a:solidFill>
                <a:cs typeface="Arial"/>
              </a:rPr>
              <a:t>U</a:t>
            </a:r>
            <a:r>
              <a:rPr lang="en-US" sz="2400" spc="-35" dirty="0">
                <a:solidFill>
                  <a:srgbClr val="181B0D"/>
                </a:solidFill>
                <a:cs typeface="Arial"/>
              </a:rPr>
              <a:t>nable </a:t>
            </a:r>
            <a:r>
              <a:rPr lang="en-US" sz="2400" spc="-40" dirty="0">
                <a:solidFill>
                  <a:srgbClr val="181B0D"/>
                </a:solidFill>
                <a:cs typeface="Arial"/>
              </a:rPr>
              <a:t>to meet </a:t>
            </a:r>
            <a:r>
              <a:rPr lang="en-US" sz="2400" spc="-20" dirty="0">
                <a:solidFill>
                  <a:srgbClr val="181B0D"/>
                </a:solidFill>
                <a:cs typeface="Arial"/>
              </a:rPr>
              <a:t>with the </a:t>
            </a:r>
            <a:r>
              <a:rPr lang="en-US" sz="2400" spc="-45" dirty="0">
                <a:solidFill>
                  <a:srgbClr val="181B0D"/>
                </a:solidFill>
                <a:cs typeface="Arial"/>
              </a:rPr>
              <a:t>counselor </a:t>
            </a:r>
            <a:r>
              <a:rPr lang="en-US" sz="2400" spc="-20" dirty="0">
                <a:solidFill>
                  <a:srgbClr val="181B0D"/>
                </a:solidFill>
                <a:cs typeface="Arial"/>
              </a:rPr>
              <a:t>trainee </a:t>
            </a:r>
            <a:r>
              <a:rPr lang="en-US" sz="2400" spc="-15" dirty="0">
                <a:solidFill>
                  <a:srgbClr val="181B0D"/>
                </a:solidFill>
                <a:cs typeface="Arial"/>
              </a:rPr>
              <a:t>for</a:t>
            </a:r>
            <a:r>
              <a:rPr lang="en-US" sz="2400" spc="-85" dirty="0">
                <a:solidFill>
                  <a:srgbClr val="181B0D"/>
                </a:solidFill>
                <a:cs typeface="Arial"/>
              </a:rPr>
              <a:t> weekly</a:t>
            </a:r>
            <a:r>
              <a:rPr lang="en-US" sz="2400" spc="-15" dirty="0">
                <a:solidFill>
                  <a:srgbClr val="181B0D"/>
                </a:solidFill>
                <a:cs typeface="Arial"/>
              </a:rPr>
              <a:t> </a:t>
            </a:r>
            <a:r>
              <a:rPr lang="en-US" sz="2400" spc="-40" dirty="0">
                <a:solidFill>
                  <a:srgbClr val="181B0D"/>
                </a:solidFill>
                <a:cs typeface="Arial"/>
              </a:rPr>
              <a:t>supervision</a:t>
            </a:r>
            <a:r>
              <a:rPr lang="en-US" sz="2400" spc="-85" dirty="0">
                <a:solidFill>
                  <a:srgbClr val="181B0D"/>
                </a:solidFill>
                <a:cs typeface="Arial"/>
              </a:rPr>
              <a:t> </a:t>
            </a:r>
          </a:p>
          <a:p>
            <a:pPr lvl="1"/>
            <a:r>
              <a:rPr lang="en-US" sz="2400" b="1" spc="-85" dirty="0">
                <a:solidFill>
                  <a:srgbClr val="181B0D"/>
                </a:solidFill>
                <a:cs typeface="Arial"/>
              </a:rPr>
              <a:t>Noti</a:t>
            </a:r>
            <a:r>
              <a:rPr lang="en-US" b="1" spc="-85" dirty="0">
                <a:solidFill>
                  <a:srgbClr val="181B0D"/>
                </a:solidFill>
                <a:cs typeface="Arial"/>
              </a:rPr>
              <a:t>fy </a:t>
            </a:r>
            <a:r>
              <a:rPr lang="en-US" sz="2400" b="1" spc="-20" dirty="0">
                <a:solidFill>
                  <a:srgbClr val="181B0D"/>
                </a:solidFill>
                <a:cs typeface="Arial"/>
              </a:rPr>
              <a:t>the </a:t>
            </a:r>
            <a:r>
              <a:rPr lang="en-US" sz="2400" b="1" spc="-50" dirty="0">
                <a:solidFill>
                  <a:srgbClr val="181B0D"/>
                </a:solidFill>
                <a:cs typeface="Arial"/>
              </a:rPr>
              <a:t>course </a:t>
            </a:r>
            <a:r>
              <a:rPr lang="en-US" sz="2400" b="1" spc="-20" dirty="0">
                <a:solidFill>
                  <a:srgbClr val="181B0D"/>
                </a:solidFill>
                <a:cs typeface="Arial"/>
              </a:rPr>
              <a:t>instructor </a:t>
            </a:r>
            <a:r>
              <a:rPr lang="en-US" sz="2400" b="1" spc="-40" dirty="0">
                <a:solidFill>
                  <a:srgbClr val="181B0D"/>
                </a:solidFill>
                <a:cs typeface="Arial"/>
              </a:rPr>
              <a:t>immediately.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4779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A6634-36BA-0048-BBFA-620F96B71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Site Supervisor Stipend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5A21-A693-8548-9D22-54A796279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527" y="2133600"/>
            <a:ext cx="10648085" cy="3777622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To obtain your stipend for supervising an intern, download the Independent Contractor form:</a:t>
            </a:r>
          </a:p>
          <a:p>
            <a:r>
              <a:rPr lang="en-US" sz="2000" u="sng" spc="-25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  <a:hlinkClick r:id="rId2"/>
              </a:rPr>
              <a:t>https://apps.missouristate.edu/financialservices/Forms/</a:t>
            </a:r>
            <a:r>
              <a:rPr lang="en-US" sz="2000" u="sng" spc="-25" dirty="0" err="1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  <a:hlinkClick r:id="rId2"/>
              </a:rPr>
              <a:t>IndependentContractorForm.p</a:t>
            </a:r>
            <a:r>
              <a:rPr lang="en-US" sz="2000" u="sng" spc="-5" dirty="0" err="1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  <a:hlinkClick r:id="rId2"/>
              </a:rPr>
              <a:t>df</a:t>
            </a:r>
            <a:endParaRPr lang="en-US" sz="2000" u="sng" spc="-5" dirty="0">
              <a:solidFill>
                <a:srgbClr val="77A1BA"/>
              </a:solidFill>
              <a:uFill>
                <a:solidFill>
                  <a:srgbClr val="77A1BA"/>
                </a:solidFill>
              </a:uFill>
              <a:latin typeface="Avenir" panose="02000503020000020003" pitchFamily="2" charset="0"/>
              <a:cs typeface="Arial"/>
            </a:endParaRPr>
          </a:p>
          <a:p>
            <a:pPr marL="0" indent="0">
              <a:buNone/>
            </a:pPr>
            <a:r>
              <a:rPr lang="en-US" sz="2000" spc="-5" dirty="0">
                <a:solidFill>
                  <a:schemeClr val="tx1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•Complete form in black ink, mail to Judy Campbell, CLSE, MSU 901 S. National, Springfield, MO 65897 </a:t>
            </a:r>
          </a:p>
          <a:p>
            <a:pPr marL="0" indent="0">
              <a:buNone/>
            </a:pPr>
            <a:r>
              <a:rPr lang="en-US" sz="2000" spc="-5" dirty="0">
                <a:solidFill>
                  <a:schemeClr val="tx1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•Questions about the stipend or form? Email Mrs. Campbell</a:t>
            </a:r>
            <a:r>
              <a:rPr lang="en-US" sz="2000" spc="-5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:  </a:t>
            </a:r>
            <a:r>
              <a:rPr lang="en-US" sz="2000" spc="-5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  <a:hlinkClick r:id="rId3"/>
              </a:rPr>
              <a:t>jcampbell@missouristate.edu</a:t>
            </a:r>
            <a:r>
              <a:rPr lang="en-US" sz="2000" spc="-5" dirty="0">
                <a:solidFill>
                  <a:srgbClr val="77A1BA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 </a:t>
            </a:r>
            <a:r>
              <a:rPr lang="en-US" sz="2000" spc="-5" dirty="0">
                <a:solidFill>
                  <a:schemeClr val="tx1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or by phone:  417-836-5392</a:t>
            </a:r>
          </a:p>
          <a:p>
            <a:pPr marL="0" indent="0">
              <a:buNone/>
            </a:pPr>
            <a:r>
              <a:rPr lang="en-US" sz="2000" spc="-5" dirty="0">
                <a:solidFill>
                  <a:schemeClr val="tx1"/>
                </a:solidFill>
                <a:uFill>
                  <a:solidFill>
                    <a:srgbClr val="77A1BA"/>
                  </a:solidFill>
                </a:uFill>
                <a:latin typeface="Avenir" panose="02000503020000020003" pitchFamily="2" charset="0"/>
                <a:cs typeface="Arial"/>
              </a:rPr>
              <a:t>•Employed at MSU within the past 12 months? Contact Mrs. Campbell regarding alternative methods of payment.</a:t>
            </a:r>
          </a:p>
          <a:p>
            <a:pPr marL="0" indent="0">
              <a:buNone/>
            </a:pPr>
            <a:endParaRPr lang="en-US" sz="2000" spc="-5" dirty="0">
              <a:solidFill>
                <a:srgbClr val="77A1BA"/>
              </a:solidFill>
              <a:uFill>
                <a:solidFill>
                  <a:srgbClr val="77A1BA"/>
                </a:solidFill>
              </a:uFill>
              <a:latin typeface="Avenir" panose="02000503020000020003" pitchFamily="2" charset="0"/>
              <a:cs typeface="Arial"/>
            </a:endParaRPr>
          </a:p>
          <a:p>
            <a:pPr marL="0" indent="0">
              <a:buNone/>
            </a:pPr>
            <a:endParaRPr lang="en-US" sz="2000" spc="-5" dirty="0">
              <a:solidFill>
                <a:srgbClr val="77A1BA"/>
              </a:solidFill>
              <a:uFill>
                <a:solidFill>
                  <a:srgbClr val="77A1BA"/>
                </a:solidFill>
              </a:uFill>
              <a:latin typeface="Avenir" panose="02000503020000020003" pitchFamily="2" charset="0"/>
              <a:cs typeface="Arial"/>
            </a:endParaRPr>
          </a:p>
          <a:p>
            <a:endParaRPr lang="en-US" sz="2000" u="sng" spc="-5" dirty="0">
              <a:solidFill>
                <a:srgbClr val="77A1BA"/>
              </a:solidFill>
              <a:uFill>
                <a:solidFill>
                  <a:srgbClr val="77A1BA"/>
                </a:solidFill>
              </a:uFill>
              <a:latin typeface="Avenir" panose="02000503020000020003" pitchFamily="2" charset="0"/>
              <a:cs typeface="Arial"/>
            </a:endParaRPr>
          </a:p>
          <a:p>
            <a:pPr marL="0" indent="0">
              <a:buNone/>
            </a:pPr>
            <a:endParaRPr lang="en-US" sz="2000" dirty="0">
              <a:latin typeface="Avenir" panose="02000503020000020003" pitchFamily="2" charset="0"/>
              <a:cs typeface="Arial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798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5C6F2-50D6-D947-AD9B-61D39F88E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3605" y="624110"/>
            <a:ext cx="10266743" cy="896577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/>
              <a:t>Online Training Review and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A5D1E-4FAE-FA4A-B5A9-4E2AB928A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7" y="1659835"/>
            <a:ext cx="10671235" cy="425138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Site Supervisors who are reviewing these slides online:</a:t>
            </a:r>
            <a:endParaRPr lang="en-US" sz="2000" dirty="0"/>
          </a:p>
          <a:p>
            <a:pPr lvl="1"/>
            <a:r>
              <a:rPr lang="en-US" b="1" dirty="0"/>
              <a:t>Send a copy of most current copy of the following documents via email to the MSU Internship Coordinator:</a:t>
            </a:r>
            <a:r>
              <a:rPr lang="en-US" dirty="0"/>
              <a:t>  </a:t>
            </a:r>
            <a:r>
              <a:rPr lang="en-US" dirty="0">
                <a:hlinkClick r:id="rId2"/>
              </a:rPr>
              <a:t>amelia302@missouristate.edu</a:t>
            </a:r>
            <a:r>
              <a:rPr lang="en-US" dirty="0"/>
              <a:t> 	</a:t>
            </a:r>
          </a:p>
          <a:p>
            <a:pPr lvl="1"/>
            <a:r>
              <a:rPr lang="en-US" dirty="0"/>
              <a:t>When we receive these documents, we will send you verification by return email that you completed the training review and </a:t>
            </a:r>
            <a:r>
              <a:rPr lang="en-US" i="1" dirty="0"/>
              <a:t>are approved for ongoing internship supervision.</a:t>
            </a:r>
          </a:p>
          <a:p>
            <a:pPr lvl="2"/>
            <a:r>
              <a:rPr lang="en-US" sz="1600" b="1" dirty="0"/>
              <a:t>Resume</a:t>
            </a:r>
          </a:p>
          <a:p>
            <a:pPr lvl="2"/>
            <a:r>
              <a:rPr lang="en-US" sz="1600" b="1" dirty="0"/>
              <a:t>License</a:t>
            </a:r>
          </a:p>
          <a:p>
            <a:pPr lvl="2"/>
            <a:r>
              <a:rPr lang="en-US" sz="1600" b="1" dirty="0"/>
              <a:t>Liability Insurance</a:t>
            </a:r>
          </a:p>
          <a:p>
            <a:pPr lvl="2"/>
            <a:endParaRPr lang="en-US" sz="1600" b="1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81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D71D6-6731-3B4D-AB6F-6592A874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6EF00-F15A-0541-BD0D-17283AA3C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595" y="2133600"/>
            <a:ext cx="10405017" cy="3777622"/>
          </a:xfrm>
        </p:spPr>
        <p:txBody>
          <a:bodyPr>
            <a:normAutofit/>
          </a:bodyPr>
          <a:lstStyle/>
          <a:p>
            <a:r>
              <a:rPr lang="en-US" sz="2800" spc="-120" dirty="0">
                <a:solidFill>
                  <a:srgbClr val="181B0D"/>
                </a:solidFill>
                <a:latin typeface="Arial"/>
                <a:cs typeface="Arial"/>
              </a:rPr>
              <a:t>Thank </a:t>
            </a:r>
            <a:r>
              <a:rPr lang="en-US" sz="2800" spc="-160" dirty="0">
                <a:solidFill>
                  <a:srgbClr val="181B0D"/>
                </a:solidFill>
                <a:latin typeface="Arial"/>
                <a:cs typeface="Arial"/>
              </a:rPr>
              <a:t>you </a:t>
            </a:r>
            <a:r>
              <a:rPr lang="en-US" sz="2800" spc="-45" dirty="0">
                <a:solidFill>
                  <a:srgbClr val="181B0D"/>
                </a:solidFill>
                <a:latin typeface="Arial"/>
                <a:cs typeface="Arial"/>
              </a:rPr>
              <a:t>for </a:t>
            </a:r>
            <a:r>
              <a:rPr lang="en-US" sz="2800" spc="-125" dirty="0">
                <a:solidFill>
                  <a:srgbClr val="181B0D"/>
                </a:solidFill>
                <a:latin typeface="Arial"/>
                <a:cs typeface="Arial"/>
              </a:rPr>
              <a:t>your </a:t>
            </a:r>
            <a:r>
              <a:rPr lang="en-US" sz="2800" spc="-70" dirty="0">
                <a:solidFill>
                  <a:srgbClr val="181B0D"/>
                </a:solidFill>
                <a:latin typeface="Arial"/>
                <a:cs typeface="Arial"/>
              </a:rPr>
              <a:t>willingness </a:t>
            </a:r>
            <a:r>
              <a:rPr lang="en-US" sz="2800" spc="-35" dirty="0">
                <a:solidFill>
                  <a:srgbClr val="181B0D"/>
                </a:solidFill>
                <a:latin typeface="Arial"/>
                <a:cs typeface="Arial"/>
              </a:rPr>
              <a:t>to </a:t>
            </a:r>
            <a:r>
              <a:rPr lang="en-US" sz="2800" spc="-90" dirty="0">
                <a:solidFill>
                  <a:srgbClr val="181B0D"/>
                </a:solidFill>
                <a:latin typeface="Arial"/>
                <a:cs typeface="Arial"/>
              </a:rPr>
              <a:t>provide </a:t>
            </a:r>
            <a:r>
              <a:rPr lang="en-US" sz="2800" spc="-65" dirty="0">
                <a:solidFill>
                  <a:srgbClr val="181B0D"/>
                </a:solidFill>
                <a:latin typeface="Arial"/>
                <a:cs typeface="Arial"/>
              </a:rPr>
              <a:t>supervision  and </a:t>
            </a:r>
            <a:r>
              <a:rPr lang="en-US" sz="2800" spc="-80" dirty="0">
                <a:solidFill>
                  <a:srgbClr val="181B0D"/>
                </a:solidFill>
                <a:latin typeface="Arial"/>
                <a:cs typeface="Arial"/>
              </a:rPr>
              <a:t>share </a:t>
            </a:r>
            <a:r>
              <a:rPr lang="en-US" sz="2800" spc="-120" dirty="0">
                <a:solidFill>
                  <a:srgbClr val="181B0D"/>
                </a:solidFill>
                <a:latin typeface="Arial"/>
                <a:cs typeface="Arial"/>
              </a:rPr>
              <a:t>your </a:t>
            </a:r>
            <a:r>
              <a:rPr lang="en-US" sz="2800" spc="-70" dirty="0">
                <a:solidFill>
                  <a:srgbClr val="181B0D"/>
                </a:solidFill>
                <a:latin typeface="Arial"/>
                <a:cs typeface="Arial"/>
              </a:rPr>
              <a:t>expertise </a:t>
            </a:r>
            <a:r>
              <a:rPr lang="en-US" sz="2800" spc="-35" dirty="0">
                <a:solidFill>
                  <a:srgbClr val="181B0D"/>
                </a:solidFill>
                <a:latin typeface="Arial"/>
                <a:cs typeface="Arial"/>
              </a:rPr>
              <a:t>with</a:t>
            </a:r>
            <a:r>
              <a:rPr lang="en-US" sz="2800" spc="-100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800" spc="-75" dirty="0">
                <a:solidFill>
                  <a:srgbClr val="181B0D"/>
                </a:solidFill>
                <a:latin typeface="Arial"/>
                <a:cs typeface="Arial"/>
              </a:rPr>
              <a:t>counselor</a:t>
            </a:r>
            <a:r>
              <a:rPr lang="en-US" sz="2800" spc="-105" dirty="0">
                <a:solidFill>
                  <a:srgbClr val="181B0D"/>
                </a:solidFill>
                <a:latin typeface="Arial"/>
                <a:cs typeface="Arial"/>
              </a:rPr>
              <a:t> </a:t>
            </a:r>
            <a:r>
              <a:rPr lang="en-US" sz="2800" spc="-50" dirty="0">
                <a:solidFill>
                  <a:srgbClr val="181B0D"/>
                </a:solidFill>
                <a:latin typeface="Arial"/>
                <a:cs typeface="Arial"/>
              </a:rPr>
              <a:t>trainees!	</a:t>
            </a:r>
          </a:p>
          <a:p>
            <a:r>
              <a:rPr lang="en-US" sz="2800" spc="-10" dirty="0">
                <a:solidFill>
                  <a:srgbClr val="181B0D"/>
                </a:solidFill>
                <a:latin typeface="Arial"/>
                <a:cs typeface="Arial"/>
              </a:rPr>
              <a:t>If  </a:t>
            </a:r>
            <a:r>
              <a:rPr lang="en-US" sz="2800" spc="-160" dirty="0">
                <a:solidFill>
                  <a:srgbClr val="181B0D"/>
                </a:solidFill>
                <a:latin typeface="Arial"/>
                <a:cs typeface="Arial"/>
              </a:rPr>
              <a:t>you </a:t>
            </a:r>
            <a:r>
              <a:rPr lang="en-US" sz="2800" spc="-140" dirty="0">
                <a:solidFill>
                  <a:srgbClr val="181B0D"/>
                </a:solidFill>
                <a:latin typeface="Arial"/>
                <a:cs typeface="Arial"/>
              </a:rPr>
              <a:t>have </a:t>
            </a:r>
            <a:r>
              <a:rPr lang="en-US" sz="2800" spc="-30" dirty="0">
                <a:solidFill>
                  <a:srgbClr val="181B0D"/>
                </a:solidFill>
                <a:latin typeface="Arial"/>
                <a:cs typeface="Arial"/>
              </a:rPr>
              <a:t>additional </a:t>
            </a:r>
            <a:r>
              <a:rPr lang="en-US" sz="2800" spc="-60" dirty="0">
                <a:solidFill>
                  <a:srgbClr val="181B0D"/>
                </a:solidFill>
                <a:latin typeface="Arial"/>
                <a:cs typeface="Arial"/>
              </a:rPr>
              <a:t>questions </a:t>
            </a:r>
            <a:r>
              <a:rPr lang="en-US" sz="2800" spc="-65" dirty="0">
                <a:solidFill>
                  <a:srgbClr val="181B0D"/>
                </a:solidFill>
                <a:latin typeface="Arial"/>
                <a:cs typeface="Arial"/>
              </a:rPr>
              <a:t>or </a:t>
            </a:r>
            <a:r>
              <a:rPr lang="en-US" sz="2800" spc="-85" dirty="0">
                <a:solidFill>
                  <a:srgbClr val="181B0D"/>
                </a:solidFill>
                <a:latin typeface="Arial"/>
                <a:cs typeface="Arial"/>
              </a:rPr>
              <a:t>concerns, please  </a:t>
            </a:r>
            <a:r>
              <a:rPr lang="en-US" sz="2800" spc="-45" dirty="0">
                <a:solidFill>
                  <a:srgbClr val="181B0D"/>
                </a:solidFill>
                <a:latin typeface="Arial"/>
                <a:cs typeface="Arial"/>
              </a:rPr>
              <a:t>email </a:t>
            </a:r>
            <a:r>
              <a:rPr lang="en-US" sz="2800" spc="-25" dirty="0">
                <a:solidFill>
                  <a:srgbClr val="181B0D"/>
                </a:solidFill>
                <a:latin typeface="Arial"/>
                <a:cs typeface="Arial"/>
              </a:rPr>
              <a:t>the </a:t>
            </a:r>
            <a:r>
              <a:rPr lang="en-US" sz="2800" i="1" spc="-60" dirty="0">
                <a:solidFill>
                  <a:srgbClr val="181B0D"/>
                </a:solidFill>
                <a:latin typeface="Arial"/>
                <a:cs typeface="Arial"/>
              </a:rPr>
              <a:t>Practicum </a:t>
            </a:r>
            <a:r>
              <a:rPr lang="en-US" sz="2800" i="1" spc="-55" dirty="0">
                <a:solidFill>
                  <a:srgbClr val="181B0D"/>
                </a:solidFill>
                <a:latin typeface="Arial"/>
                <a:cs typeface="Arial"/>
              </a:rPr>
              <a:t>and </a:t>
            </a:r>
            <a:r>
              <a:rPr lang="en-US" sz="2800" i="1" spc="-50" dirty="0">
                <a:solidFill>
                  <a:srgbClr val="181B0D"/>
                </a:solidFill>
                <a:latin typeface="Arial"/>
                <a:cs typeface="Arial"/>
              </a:rPr>
              <a:t>Internship </a:t>
            </a:r>
            <a:r>
              <a:rPr lang="en-US" sz="2800" i="1" spc="-85" dirty="0">
                <a:solidFill>
                  <a:srgbClr val="181B0D"/>
                </a:solidFill>
                <a:latin typeface="Arial"/>
                <a:cs typeface="Arial"/>
              </a:rPr>
              <a:t>Coordinator or call 417-836-4918.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38808"/>
      </p:ext>
    </p:extLst>
  </p:cSld>
  <p:clrMapOvr>
    <a:masterClrMapping/>
  </p:clrMapOvr>
</p:sld>
</file>

<file path=ppt/theme/theme1.xml><?xml version="1.0" encoding="utf-8"?>
<a:theme xmlns:a="http://schemas.openxmlformats.org/drawingml/2006/main" name="Make Your Missouri Statement, Light">
  <a:themeElements>
    <a:clrScheme name="Make Your Missouri Statement">
      <a:dk1>
        <a:srgbClr val="000000"/>
      </a:dk1>
      <a:lt1>
        <a:srgbClr val="FFFFFF"/>
      </a:lt1>
      <a:dk2>
        <a:srgbClr val="5E0009"/>
      </a:dk2>
      <a:lt2>
        <a:srgbClr val="BFCED6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5E0009"/>
      </a:hlink>
      <a:folHlink>
        <a:srgbClr val="5E0009"/>
      </a:folHlink>
    </a:clrScheme>
    <a:fontScheme name="Make Your Missouri Stateme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Missouri State Maroon">
      <a:srgbClr val="5E0009"/>
    </a:custClr>
    <a:custClr name="Brick City">
      <a:srgbClr val="EB002B"/>
    </a:custClr>
    <a:custClr name="Boomer Sky">
      <a:srgbClr val="0093B2"/>
    </a:custClr>
    <a:custClr name="Pride Band Brass">
      <a:srgbClr val="CFB500"/>
    </a:custClr>
    <a:custClr name="Midnight Oil">
      <a:srgbClr val="425563"/>
    </a:custClr>
    <a:custClr name="Hammons Fountain">
      <a:srgbClr val="6BA4B8"/>
    </a:custClr>
    <a:custClr name="Carrington">
      <a:srgbClr val="BFCED6"/>
    </a:custClr>
    <a:custClr name="Bear Hug">
      <a:srgbClr val="AF1685"/>
    </a:custClr>
    <a:custClr name="Tent Theatre">
      <a:srgbClr val="E35205"/>
    </a:custClr>
    <a:custClr name="May Day">
      <a:srgbClr val="A4D65E"/>
    </a:custClr>
  </a:custClrLst>
  <a:extLst>
    <a:ext uri="{05A4C25C-085E-4340-85A3-A5531E510DB2}">
      <thm15:themeFamily xmlns:thm15="http://schemas.microsoft.com/office/thememl/2012/main" name="Presentation1" id="{C53F076F-5E27-9A4A-AC2A-5C7CA7459EE4}" vid="{F7920C1C-0B77-1542-BEED-5BB9F5F55C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FE6470E75ECF449E7C3E5159FA8C15" ma:contentTypeVersion="14" ma:contentTypeDescription="Create a new document." ma:contentTypeScope="" ma:versionID="610680d3667623d0ea9b917757429e97">
  <xsd:schema xmlns:xsd="http://www.w3.org/2001/XMLSchema" xmlns:xs="http://www.w3.org/2001/XMLSchema" xmlns:p="http://schemas.microsoft.com/office/2006/metadata/properties" xmlns:ns2="6518288b-24b7-4fe8-b443-b3bd60b08e6f" xmlns:ns3="e781b28d-45dd-4531-809a-63f3b585fd48" targetNamespace="http://schemas.microsoft.com/office/2006/metadata/properties" ma:root="true" ma:fieldsID="0c09f6457eac07d02ea02801dfb3d6ea" ns2:_="" ns3:_="">
    <xsd:import namespace="6518288b-24b7-4fe8-b443-b3bd60b08e6f"/>
    <xsd:import namespace="e781b28d-45dd-4531-809a-63f3b585fd4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Photo_x0020_credit" minOccurs="0"/>
                <xsd:element ref="ns3:Dant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8288b-24b7-4fe8-b443-b3bd60b08e6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tes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81b28d-45dd-4531-809a-63f3b585fd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Photo_x0020_credit" ma:index="18" nillable="true" ma:displayName="Photo credit" ma:description="Photo courtesy Dean Curtis/Curtis Photography LLC" ma:format="Dropdown" ma:internalName="Photo_x0020_credit">
      <xsd:simpleType>
        <xsd:restriction base="dms:Text">
          <xsd:maxLength value="255"/>
        </xsd:restriction>
      </xsd:simpleType>
    </xsd:element>
    <xsd:element name="Dante" ma:index="19" nillable="true" ma:displayName="Dante" ma:description="Dante is a doge who plays in the snow in BearWear." ma:format="Dropdown" ma:list="UserInfo" ma:SharePointGroup="0" ma:internalName="Dant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nte xmlns="e781b28d-45dd-4531-809a-63f3b585fd48">
      <UserInfo>
        <DisplayName/>
        <AccountId xsi:nil="true"/>
        <AccountType/>
      </UserInfo>
    </Dante>
    <Photo_x0020_credit xmlns="e781b28d-45dd-4531-809a-63f3b585fd48" xsi:nil="true"/>
  </documentManagement>
</p:properties>
</file>

<file path=customXml/itemProps1.xml><?xml version="1.0" encoding="utf-8"?>
<ds:datastoreItem xmlns:ds="http://schemas.openxmlformats.org/officeDocument/2006/customXml" ds:itemID="{335179F2-76FF-4238-BD25-8CCF08B5D7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E40BDF-DB24-4BE3-9E8B-22259F452F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18288b-24b7-4fe8-b443-b3bd60b08e6f"/>
    <ds:schemaRef ds:uri="e781b28d-45dd-4531-809a-63f3b585fd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B3B4F5-9F99-4F0E-8BD2-C5EB6C61A9CC}">
  <ds:schemaRefs>
    <ds:schemaRef ds:uri="http://schemas.microsoft.com/office/2006/metadata/properties"/>
    <ds:schemaRef ds:uri="http://schemas.microsoft.com/office/infopath/2007/PartnerControls"/>
    <ds:schemaRef ds:uri="e781b28d-45dd-4531-809a-63f3b585fd4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Make Your Missouri Statement, Light</Template>
  <TotalTime>57</TotalTime>
  <Words>1661</Words>
  <Application>Microsoft Macintosh PowerPoint</Application>
  <PresentationFormat>Widescreen</PresentationFormat>
  <Paragraphs>185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Avenir Roman</vt:lpstr>
      <vt:lpstr>Calibri</vt:lpstr>
      <vt:lpstr>Georgia</vt:lpstr>
      <vt:lpstr>Impact</vt:lpstr>
      <vt:lpstr>Make Your Missouri Statement, Light</vt:lpstr>
      <vt:lpstr>Site Supervisor Orientation </vt:lpstr>
      <vt:lpstr>Program Description</vt:lpstr>
      <vt:lpstr>MSU Counseling Practicums</vt:lpstr>
      <vt:lpstr>Compliance Documents</vt:lpstr>
      <vt:lpstr>Required Training:  Suicide Screening </vt:lpstr>
      <vt:lpstr>Required Training, Mandated Reporter</vt:lpstr>
      <vt:lpstr>Internship</vt:lpstr>
      <vt:lpstr>Mental Health Internships</vt:lpstr>
      <vt:lpstr>School Counseling Internships</vt:lpstr>
      <vt:lpstr>Site Supervisor Requirements</vt:lpstr>
      <vt:lpstr>Site Supervisor Requirements</vt:lpstr>
      <vt:lpstr>Supervising Counseling Students</vt:lpstr>
      <vt:lpstr>Supervision for students, interns and professionals</vt:lpstr>
      <vt:lpstr>Supervision for students, interns and professionals</vt:lpstr>
      <vt:lpstr>Supervising Counseling Students</vt:lpstr>
      <vt:lpstr>Supervising Counseling Students</vt:lpstr>
      <vt:lpstr>Supervising Counseling Students</vt:lpstr>
      <vt:lpstr>Supervisor Ethics and Boundaries</vt:lpstr>
      <vt:lpstr>Mandated Reporting</vt:lpstr>
      <vt:lpstr>Practicum and Internship Documentation Information</vt:lpstr>
      <vt:lpstr>Documentation of Services</vt:lpstr>
      <vt:lpstr>When May Students Begin?</vt:lpstr>
      <vt:lpstr>Special areas of consideration</vt:lpstr>
      <vt:lpstr>Supervisor Emergencies</vt:lpstr>
      <vt:lpstr>Site Supervisor Stipend</vt:lpstr>
      <vt:lpstr>Online Training Review and Documents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Supervisor Orientation </dc:title>
  <dc:subject/>
  <dc:creator>Chenoweth, Amelia M</dc:creator>
  <cp:keywords>Flagship, Widescreen, Light</cp:keywords>
  <dc:description/>
  <cp:lastModifiedBy>Peterson, Rebecca K</cp:lastModifiedBy>
  <cp:revision>21</cp:revision>
  <dcterms:created xsi:type="dcterms:W3CDTF">2020-01-24T20:09:27Z</dcterms:created>
  <dcterms:modified xsi:type="dcterms:W3CDTF">2020-11-18T01:27:05Z</dcterms:modified>
  <cp:category>Make Your Missouri Statement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vision">
    <vt:lpwstr>Marketing and Communications</vt:lpwstr>
  </property>
  <property fmtid="{D5CDD505-2E9C-101B-9397-08002B2CF9AE}" pid="3" name="ContentTypeId">
    <vt:lpwstr>0x0101009AFE6470E75ECF449E7C3E5159FA8C15</vt:lpwstr>
  </property>
</Properties>
</file>