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6" r:id="rId2"/>
    <p:sldId id="283" r:id="rId3"/>
    <p:sldId id="280" r:id="rId4"/>
    <p:sldId id="279" r:id="rId5"/>
    <p:sldId id="281" r:id="rId6"/>
    <p:sldId id="312" r:id="rId7"/>
    <p:sldId id="321" r:id="rId8"/>
    <p:sldId id="313" r:id="rId9"/>
    <p:sldId id="291" r:id="rId10"/>
    <p:sldId id="306" r:id="rId11"/>
    <p:sldId id="304" r:id="rId12"/>
    <p:sldId id="314" r:id="rId13"/>
    <p:sldId id="300" r:id="rId14"/>
    <p:sldId id="308" r:id="rId15"/>
    <p:sldId id="290" r:id="rId16"/>
    <p:sldId id="288" r:id="rId17"/>
    <p:sldId id="298" r:id="rId18"/>
    <p:sldId id="289" r:id="rId19"/>
    <p:sldId id="292" r:id="rId20"/>
    <p:sldId id="317" r:id="rId21"/>
    <p:sldId id="316" r:id="rId22"/>
    <p:sldId id="319" r:id="rId23"/>
    <p:sldId id="320" r:id="rId24"/>
    <p:sldId id="311" r:id="rId25"/>
    <p:sldId id="310" r:id="rId26"/>
    <p:sldId id="297" r:id="rId27"/>
    <p:sldId id="315" r:id="rId28"/>
    <p:sldId id="294" r:id="rId29"/>
    <p:sldId id="301" r:id="rId30"/>
    <p:sldId id="30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57" autoAdjust="0"/>
    <p:restoredTop sz="73177" autoAdjust="0"/>
  </p:normalViewPr>
  <p:slideViewPr>
    <p:cSldViewPr>
      <p:cViewPr varScale="1">
        <p:scale>
          <a:sx n="93" d="100"/>
          <a:sy n="93" d="100"/>
        </p:scale>
        <p:origin x="17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6" Type="http://schemas.openxmlformats.org/officeDocument/2006/relationships/image" Target="../media/image66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5.png"/><Relationship Id="rId14" Type="http://schemas.openxmlformats.org/officeDocument/2006/relationships/image" Target="../media/image6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6" Type="http://schemas.openxmlformats.org/officeDocument/2006/relationships/image" Target="../media/image66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5.png"/><Relationship Id="rId14" Type="http://schemas.openxmlformats.org/officeDocument/2006/relationships/image" Target="../media/image6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0C52C-19B8-4F60-92AE-1993F565705C}" type="doc">
      <dgm:prSet loTypeId="urn:microsoft.com/office/officeart/2018/5/layout/IconCircleOutlineLabelList" loCatId="icon" qsTypeId="urn:microsoft.com/office/officeart/2005/8/quickstyle/simple4" qsCatId="simple" csTypeId="urn:microsoft.com/office/officeart/2018/5/colors/Iconchunking_coloredoutline_accent5_2" csCatId="accent5" phldr="1"/>
      <dgm:spPr/>
      <dgm:t>
        <a:bodyPr/>
        <a:lstStyle/>
        <a:p>
          <a:endParaRPr lang="en-US"/>
        </a:p>
      </dgm:t>
    </dgm:pt>
    <dgm:pt modelId="{D27E6211-B344-4297-B6C6-1AB56C4806DD}">
      <dgm:prSet/>
      <dgm:spPr/>
      <dgm:t>
        <a:bodyPr/>
        <a:lstStyle/>
        <a:p>
          <a:pPr>
            <a:defRPr cap="all"/>
          </a:pPr>
          <a:r>
            <a:rPr lang="en-US" b="1"/>
            <a:t>REL 338 – Death, Dying, and Afterlife</a:t>
          </a:r>
          <a:endParaRPr lang="en-US"/>
        </a:p>
      </dgm:t>
    </dgm:pt>
    <dgm:pt modelId="{1CB5BB29-B22A-4525-B123-24D6DBDAED8A}" type="parTrans" cxnId="{FA5C3D3C-7820-47F6-BC6B-44740F937CAB}">
      <dgm:prSet/>
      <dgm:spPr/>
      <dgm:t>
        <a:bodyPr/>
        <a:lstStyle/>
        <a:p>
          <a:endParaRPr lang="en-US"/>
        </a:p>
      </dgm:t>
    </dgm:pt>
    <dgm:pt modelId="{4752CDC7-704A-4E9D-A5C7-18C114E968B0}" type="sibTrans" cxnId="{FA5C3D3C-7820-47F6-BC6B-44740F937CAB}">
      <dgm:prSet/>
      <dgm:spPr/>
      <dgm:t>
        <a:bodyPr/>
        <a:lstStyle/>
        <a:p>
          <a:endParaRPr lang="en-US"/>
        </a:p>
      </dgm:t>
    </dgm:pt>
    <dgm:pt modelId="{5CB307EE-75A9-480F-8B19-D96BFCD5FD4A}">
      <dgm:prSet/>
      <dgm:spPr/>
      <dgm:t>
        <a:bodyPr/>
        <a:lstStyle/>
        <a:p>
          <a:pPr>
            <a:defRPr cap="all"/>
          </a:pPr>
          <a:r>
            <a:rPr lang="en-US" b="1"/>
            <a:t>REL 347 – Suffering and Meaning</a:t>
          </a:r>
          <a:endParaRPr lang="en-US"/>
        </a:p>
      </dgm:t>
    </dgm:pt>
    <dgm:pt modelId="{5055877A-3F68-4643-92AF-3F3A4774B9AB}" type="parTrans" cxnId="{73800EC6-9E36-4F0B-8EC7-E44B56E35517}">
      <dgm:prSet/>
      <dgm:spPr/>
      <dgm:t>
        <a:bodyPr/>
        <a:lstStyle/>
        <a:p>
          <a:endParaRPr lang="en-US"/>
        </a:p>
      </dgm:t>
    </dgm:pt>
    <dgm:pt modelId="{E13AB5BC-49E7-4EDC-9F36-21019B9BD9D1}" type="sibTrans" cxnId="{73800EC6-9E36-4F0B-8EC7-E44B56E35517}">
      <dgm:prSet/>
      <dgm:spPr/>
      <dgm:t>
        <a:bodyPr/>
        <a:lstStyle/>
        <a:p>
          <a:endParaRPr lang="en-US"/>
        </a:p>
      </dgm:t>
    </dgm:pt>
    <dgm:pt modelId="{30F43FA9-2B56-45CB-B061-35ED588FAEB6}">
      <dgm:prSet/>
      <dgm:spPr/>
      <dgm:t>
        <a:bodyPr/>
        <a:lstStyle/>
        <a:p>
          <a:pPr>
            <a:defRPr cap="all"/>
          </a:pPr>
          <a:r>
            <a:rPr lang="en-US" b="1"/>
            <a:t>REL 348 – Religion, Spirituality, and Health</a:t>
          </a:r>
          <a:endParaRPr lang="en-US"/>
        </a:p>
      </dgm:t>
    </dgm:pt>
    <dgm:pt modelId="{ED0F4983-D2AD-412A-89E4-C5F440A5E257}" type="parTrans" cxnId="{374C8C48-0E10-478A-923E-296CDDF255FD}">
      <dgm:prSet/>
      <dgm:spPr/>
      <dgm:t>
        <a:bodyPr/>
        <a:lstStyle/>
        <a:p>
          <a:endParaRPr lang="en-US"/>
        </a:p>
      </dgm:t>
    </dgm:pt>
    <dgm:pt modelId="{7452F149-968C-465A-844F-D6B8464819AD}" type="sibTrans" cxnId="{374C8C48-0E10-478A-923E-296CDDF255FD}">
      <dgm:prSet/>
      <dgm:spPr/>
      <dgm:t>
        <a:bodyPr/>
        <a:lstStyle/>
        <a:p>
          <a:endParaRPr lang="en-US"/>
        </a:p>
      </dgm:t>
    </dgm:pt>
    <dgm:pt modelId="{003ED195-476B-441D-BF86-D90EC60DB6BA}">
      <dgm:prSet/>
      <dgm:spPr/>
      <dgm:t>
        <a:bodyPr/>
        <a:lstStyle/>
        <a:p>
          <a:pPr>
            <a:defRPr cap="all"/>
          </a:pPr>
          <a:r>
            <a:rPr lang="en-US" b="1"/>
            <a:t>REL 358 – Yoga and Meditation</a:t>
          </a:r>
          <a:endParaRPr lang="en-US"/>
        </a:p>
      </dgm:t>
    </dgm:pt>
    <dgm:pt modelId="{600BE39A-A2A3-49AB-9921-62E09B690A72}" type="parTrans" cxnId="{4B41DC3A-B0AC-49BC-B527-55E381128E68}">
      <dgm:prSet/>
      <dgm:spPr/>
      <dgm:t>
        <a:bodyPr/>
        <a:lstStyle/>
        <a:p>
          <a:endParaRPr lang="en-US"/>
        </a:p>
      </dgm:t>
    </dgm:pt>
    <dgm:pt modelId="{8B3CB09B-4032-4DCD-B787-5A95DC0B75FE}" type="sibTrans" cxnId="{4B41DC3A-B0AC-49BC-B527-55E381128E68}">
      <dgm:prSet/>
      <dgm:spPr/>
      <dgm:t>
        <a:bodyPr/>
        <a:lstStyle/>
        <a:p>
          <a:endParaRPr lang="en-US"/>
        </a:p>
      </dgm:t>
    </dgm:pt>
    <dgm:pt modelId="{9971724B-D8D3-4EAC-ABF0-E817D5BC4C5E}">
      <dgm:prSet/>
      <dgm:spPr/>
      <dgm:t>
        <a:bodyPr/>
        <a:lstStyle/>
        <a:p>
          <a:pPr>
            <a:defRPr cap="all"/>
          </a:pPr>
          <a:r>
            <a:rPr lang="en-US" b="1"/>
            <a:t>PSY 368 – Body and Health in American Religions</a:t>
          </a:r>
          <a:endParaRPr lang="en-US"/>
        </a:p>
      </dgm:t>
    </dgm:pt>
    <dgm:pt modelId="{850A2991-CA31-4068-B2A9-F2FB53CFC5DD}" type="parTrans" cxnId="{92682BAD-55D7-4206-B0B5-762BDC5DDE38}">
      <dgm:prSet/>
      <dgm:spPr/>
      <dgm:t>
        <a:bodyPr/>
        <a:lstStyle/>
        <a:p>
          <a:endParaRPr lang="en-US"/>
        </a:p>
      </dgm:t>
    </dgm:pt>
    <dgm:pt modelId="{4B93D8C1-49A2-4D0A-9E0D-70A6E62E98CF}" type="sibTrans" cxnId="{92682BAD-55D7-4206-B0B5-762BDC5DDE38}">
      <dgm:prSet/>
      <dgm:spPr/>
      <dgm:t>
        <a:bodyPr/>
        <a:lstStyle/>
        <a:p>
          <a:endParaRPr lang="en-US"/>
        </a:p>
      </dgm:t>
    </dgm:pt>
    <dgm:pt modelId="{5BE7856C-C82A-474A-AC49-C27BAA5C1FFF}">
      <dgm:prSet/>
      <dgm:spPr/>
      <dgm:t>
        <a:bodyPr/>
        <a:lstStyle/>
        <a:p>
          <a:pPr>
            <a:defRPr cap="all"/>
          </a:pPr>
          <a:r>
            <a:rPr lang="en-US" b="1"/>
            <a:t>REL 378 – Religion and Healing in Modern America</a:t>
          </a:r>
          <a:endParaRPr lang="en-US"/>
        </a:p>
      </dgm:t>
    </dgm:pt>
    <dgm:pt modelId="{F6AF4FB0-AC4C-4E84-8813-B2D79BD3F12C}" type="parTrans" cxnId="{E81F8BD9-68DC-49B7-AE4A-C09D5D2C95BC}">
      <dgm:prSet/>
      <dgm:spPr/>
      <dgm:t>
        <a:bodyPr/>
        <a:lstStyle/>
        <a:p>
          <a:endParaRPr lang="en-US"/>
        </a:p>
      </dgm:t>
    </dgm:pt>
    <dgm:pt modelId="{0FF679F7-BF7D-4209-BE18-625F6631D654}" type="sibTrans" cxnId="{E81F8BD9-68DC-49B7-AE4A-C09D5D2C95BC}">
      <dgm:prSet/>
      <dgm:spPr/>
      <dgm:t>
        <a:bodyPr/>
        <a:lstStyle/>
        <a:p>
          <a:endParaRPr lang="en-US"/>
        </a:p>
      </dgm:t>
    </dgm:pt>
    <dgm:pt modelId="{0A418A4B-EA4D-48BB-908E-40CCE48431F0}">
      <dgm:prSet/>
      <dgm:spPr/>
      <dgm:t>
        <a:bodyPr/>
        <a:lstStyle/>
        <a:p>
          <a:pPr>
            <a:defRPr cap="all"/>
          </a:pPr>
          <a:r>
            <a:rPr lang="en-US" b="1"/>
            <a:t>REL 530 – Women, Violence, and Religion</a:t>
          </a:r>
          <a:endParaRPr lang="en-US"/>
        </a:p>
      </dgm:t>
    </dgm:pt>
    <dgm:pt modelId="{E8671321-A98C-4A85-9180-9C6DED2E7D53}" type="parTrans" cxnId="{0367A2E2-FFFE-4CEC-A8D7-05D6F21B4F60}">
      <dgm:prSet/>
      <dgm:spPr/>
      <dgm:t>
        <a:bodyPr/>
        <a:lstStyle/>
        <a:p>
          <a:endParaRPr lang="en-US"/>
        </a:p>
      </dgm:t>
    </dgm:pt>
    <dgm:pt modelId="{1336228F-5689-4CFA-A444-3550104916E4}" type="sibTrans" cxnId="{0367A2E2-FFFE-4CEC-A8D7-05D6F21B4F60}">
      <dgm:prSet/>
      <dgm:spPr/>
      <dgm:t>
        <a:bodyPr/>
        <a:lstStyle/>
        <a:p>
          <a:endParaRPr lang="en-US"/>
        </a:p>
      </dgm:t>
    </dgm:pt>
    <dgm:pt modelId="{DB16CDE8-4F45-45E1-AC3B-9DF4FC053F3C}">
      <dgm:prSet/>
      <dgm:spPr/>
      <dgm:t>
        <a:bodyPr/>
        <a:lstStyle/>
        <a:p>
          <a:pPr>
            <a:defRPr cap="all"/>
          </a:pPr>
          <a:r>
            <a:rPr lang="en-US" b="1" dirty="0"/>
            <a:t>PSY 533 – Psychological Issues in Religion</a:t>
          </a:r>
          <a:endParaRPr lang="en-US" dirty="0"/>
        </a:p>
      </dgm:t>
    </dgm:pt>
    <dgm:pt modelId="{B72EF910-0C4B-4626-8D23-5D88D390D857}" type="parTrans" cxnId="{F46C6078-0F8E-440B-A66C-4E0846C26072}">
      <dgm:prSet/>
      <dgm:spPr/>
      <dgm:t>
        <a:bodyPr/>
        <a:lstStyle/>
        <a:p>
          <a:endParaRPr lang="en-US"/>
        </a:p>
      </dgm:t>
    </dgm:pt>
    <dgm:pt modelId="{51038079-1EBD-4430-9EFE-189464760804}" type="sibTrans" cxnId="{F46C6078-0F8E-440B-A66C-4E0846C26072}">
      <dgm:prSet/>
      <dgm:spPr/>
      <dgm:t>
        <a:bodyPr/>
        <a:lstStyle/>
        <a:p>
          <a:endParaRPr lang="en-US"/>
        </a:p>
      </dgm:t>
    </dgm:pt>
    <dgm:pt modelId="{A61BC8B4-1E31-4BC5-8DAF-6B42DF6914FC}" type="pres">
      <dgm:prSet presAssocID="{2CB0C52C-19B8-4F60-92AE-1993F56570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97188-37FF-47E7-ACCD-64F9A6AEEF09}" type="pres">
      <dgm:prSet presAssocID="{D27E6211-B344-4297-B6C6-1AB56C4806DD}" presName="compNode" presStyleCnt="0"/>
      <dgm:spPr/>
    </dgm:pt>
    <dgm:pt modelId="{0C3C69CB-9C29-431D-A1CE-75301FFCE48C}" type="pres">
      <dgm:prSet presAssocID="{D27E6211-B344-4297-B6C6-1AB56C4806DD}" presName="iconBgRect" presStyleLbl="trAlignAcc1" presStyleIdx="0" presStyleCnt="8"/>
      <dgm:spPr/>
    </dgm:pt>
    <dgm:pt modelId="{1879B8B3-3100-4465-85F9-8FDA91B7EA55}" type="pres">
      <dgm:prSet presAssocID="{D27E6211-B344-4297-B6C6-1AB56C4806DD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C55C3F24-F01B-492A-ACE5-74E779B6E913}" type="pres">
      <dgm:prSet presAssocID="{D27E6211-B344-4297-B6C6-1AB56C4806DD}" presName="spaceRect" presStyleCnt="0"/>
      <dgm:spPr/>
    </dgm:pt>
    <dgm:pt modelId="{7700C5AC-2A70-4F4B-81FC-896F13698F00}" type="pres">
      <dgm:prSet presAssocID="{D27E6211-B344-4297-B6C6-1AB56C4806DD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18FBC01-C5FE-4887-A247-0BE5D358B4B2}" type="pres">
      <dgm:prSet presAssocID="{4752CDC7-704A-4E9D-A5C7-18C114E968B0}" presName="sibTrans" presStyleCnt="0"/>
      <dgm:spPr/>
    </dgm:pt>
    <dgm:pt modelId="{46E94FD5-6048-4BF4-A7E4-A478CD1EAAD6}" type="pres">
      <dgm:prSet presAssocID="{5CB307EE-75A9-480F-8B19-D96BFCD5FD4A}" presName="compNode" presStyleCnt="0"/>
      <dgm:spPr/>
    </dgm:pt>
    <dgm:pt modelId="{1AAC3BF6-850D-4AC3-9AD3-B3D59E9534F3}" type="pres">
      <dgm:prSet presAssocID="{5CB307EE-75A9-480F-8B19-D96BFCD5FD4A}" presName="iconBgRect" presStyleLbl="trAlignAcc1" presStyleIdx="1" presStyleCnt="8"/>
      <dgm:spPr/>
    </dgm:pt>
    <dgm:pt modelId="{ED2901E2-2589-4A8B-B963-E84DB11B486D}" type="pres">
      <dgm:prSet presAssocID="{5CB307EE-75A9-480F-8B19-D96BFCD5FD4A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2641CEE9-0548-4285-801C-E7AB5DF5C8BD}" type="pres">
      <dgm:prSet presAssocID="{5CB307EE-75A9-480F-8B19-D96BFCD5FD4A}" presName="spaceRect" presStyleCnt="0"/>
      <dgm:spPr/>
    </dgm:pt>
    <dgm:pt modelId="{EFE99238-B579-42DF-AB80-5B1A6325C03D}" type="pres">
      <dgm:prSet presAssocID="{5CB307EE-75A9-480F-8B19-D96BFCD5FD4A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36FD9CB-AE17-464D-9C2A-3FA4D05AB5B1}" type="pres">
      <dgm:prSet presAssocID="{E13AB5BC-49E7-4EDC-9F36-21019B9BD9D1}" presName="sibTrans" presStyleCnt="0"/>
      <dgm:spPr/>
    </dgm:pt>
    <dgm:pt modelId="{6C30DD0F-7A34-403E-A4A8-AE1431C2B122}" type="pres">
      <dgm:prSet presAssocID="{30F43FA9-2B56-45CB-B061-35ED588FAEB6}" presName="compNode" presStyleCnt="0"/>
      <dgm:spPr/>
    </dgm:pt>
    <dgm:pt modelId="{1F0E553B-9838-4561-97D2-1F47FD678B1B}" type="pres">
      <dgm:prSet presAssocID="{30F43FA9-2B56-45CB-B061-35ED588FAEB6}" presName="iconBgRect" presStyleLbl="trAlignAcc1" presStyleIdx="2" presStyleCnt="8"/>
      <dgm:spPr/>
    </dgm:pt>
    <dgm:pt modelId="{6BBE5AB4-BD65-42D1-B506-4A13E2C9D6C4}" type="pres">
      <dgm:prSet presAssocID="{30F43FA9-2B56-45CB-B061-35ED588FAEB6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38D3271-6506-4C16-816E-82D2F6769ABC}" type="pres">
      <dgm:prSet presAssocID="{30F43FA9-2B56-45CB-B061-35ED588FAEB6}" presName="spaceRect" presStyleCnt="0"/>
      <dgm:spPr/>
    </dgm:pt>
    <dgm:pt modelId="{F5A9FF1B-3318-4BD2-9E31-9A7978B591CC}" type="pres">
      <dgm:prSet presAssocID="{30F43FA9-2B56-45CB-B061-35ED588FAEB6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50B0564-11A7-42D8-AC5B-837D1799A007}" type="pres">
      <dgm:prSet presAssocID="{7452F149-968C-465A-844F-D6B8464819AD}" presName="sibTrans" presStyleCnt="0"/>
      <dgm:spPr/>
    </dgm:pt>
    <dgm:pt modelId="{D271D717-208E-444E-84E9-783816189CE5}" type="pres">
      <dgm:prSet presAssocID="{003ED195-476B-441D-BF86-D90EC60DB6BA}" presName="compNode" presStyleCnt="0"/>
      <dgm:spPr/>
    </dgm:pt>
    <dgm:pt modelId="{F5D3B2F1-F2EB-4771-84C0-700B2EA3D29D}" type="pres">
      <dgm:prSet presAssocID="{003ED195-476B-441D-BF86-D90EC60DB6BA}" presName="iconBgRect" presStyleLbl="trAlignAcc1" presStyleIdx="3" presStyleCnt="8"/>
      <dgm:spPr/>
    </dgm:pt>
    <dgm:pt modelId="{4137F723-8195-43CD-B2EC-5CBD6FFD0AAB}" type="pres">
      <dgm:prSet presAssocID="{003ED195-476B-441D-BF86-D90EC60DB6BA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mpty Battery"/>
        </a:ext>
      </dgm:extLst>
    </dgm:pt>
    <dgm:pt modelId="{9E33998D-00F1-4AD8-8C89-5E861A0F8EF3}" type="pres">
      <dgm:prSet presAssocID="{003ED195-476B-441D-BF86-D90EC60DB6BA}" presName="spaceRect" presStyleCnt="0"/>
      <dgm:spPr/>
    </dgm:pt>
    <dgm:pt modelId="{06FE0597-6807-4929-B376-2B23A47B4608}" type="pres">
      <dgm:prSet presAssocID="{003ED195-476B-441D-BF86-D90EC60DB6BA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146C39E-5BF8-4F1D-B16D-6C58362C82A0}" type="pres">
      <dgm:prSet presAssocID="{8B3CB09B-4032-4DCD-B787-5A95DC0B75FE}" presName="sibTrans" presStyleCnt="0"/>
      <dgm:spPr/>
    </dgm:pt>
    <dgm:pt modelId="{435159E6-DFFF-4459-B264-BD9CF07AB319}" type="pres">
      <dgm:prSet presAssocID="{9971724B-D8D3-4EAC-ABF0-E817D5BC4C5E}" presName="compNode" presStyleCnt="0"/>
      <dgm:spPr/>
    </dgm:pt>
    <dgm:pt modelId="{99AB48A7-70EC-4ACB-9276-BD7F9626F8D4}" type="pres">
      <dgm:prSet presAssocID="{9971724B-D8D3-4EAC-ABF0-E817D5BC4C5E}" presName="iconBgRect" presStyleLbl="trAlignAcc1" presStyleIdx="4" presStyleCnt="8"/>
      <dgm:spPr/>
    </dgm:pt>
    <dgm:pt modelId="{84E76C49-FADA-4C53-8779-A21D731F5A4E}" type="pres">
      <dgm:prSet presAssocID="{9971724B-D8D3-4EAC-ABF0-E817D5BC4C5E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n"/>
        </a:ext>
      </dgm:extLst>
    </dgm:pt>
    <dgm:pt modelId="{98D61B7A-CE59-461B-8063-971C0C8FFEC7}" type="pres">
      <dgm:prSet presAssocID="{9971724B-D8D3-4EAC-ABF0-E817D5BC4C5E}" presName="spaceRect" presStyleCnt="0"/>
      <dgm:spPr/>
    </dgm:pt>
    <dgm:pt modelId="{778BE6A5-4E7D-4CBD-BCBF-21E2F6EE00FF}" type="pres">
      <dgm:prSet presAssocID="{9971724B-D8D3-4EAC-ABF0-E817D5BC4C5E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CA1A935-2A9E-49D5-AEB4-9532CA2FE3E2}" type="pres">
      <dgm:prSet presAssocID="{4B93D8C1-49A2-4D0A-9E0D-70A6E62E98CF}" presName="sibTrans" presStyleCnt="0"/>
      <dgm:spPr/>
    </dgm:pt>
    <dgm:pt modelId="{77BFA9AE-F7AA-4212-BB3E-5F0EA479CB0A}" type="pres">
      <dgm:prSet presAssocID="{5BE7856C-C82A-474A-AC49-C27BAA5C1FFF}" presName="compNode" presStyleCnt="0"/>
      <dgm:spPr/>
    </dgm:pt>
    <dgm:pt modelId="{4EBE1108-B434-4407-B616-364B08E4A8E7}" type="pres">
      <dgm:prSet presAssocID="{5BE7856C-C82A-474A-AC49-C27BAA5C1FFF}" presName="iconBgRect" presStyleLbl="trAlignAcc1" presStyleIdx="5" presStyleCnt="8"/>
      <dgm:spPr/>
    </dgm:pt>
    <dgm:pt modelId="{B6A2D91D-4B21-4D4E-B134-8A6448EC3030}" type="pres">
      <dgm:prSet presAssocID="{5BE7856C-C82A-474A-AC49-C27BAA5C1FFF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A2B9BCC3-1B88-4153-8CEB-B1DCD36C8B4E}" type="pres">
      <dgm:prSet presAssocID="{5BE7856C-C82A-474A-AC49-C27BAA5C1FFF}" presName="spaceRect" presStyleCnt="0"/>
      <dgm:spPr/>
    </dgm:pt>
    <dgm:pt modelId="{CC8D15C1-9BBE-4EA4-BD14-9C2D37694B48}" type="pres">
      <dgm:prSet presAssocID="{5BE7856C-C82A-474A-AC49-C27BAA5C1FFF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6498EBB-D143-45D3-97BA-8B14064E7EBE}" type="pres">
      <dgm:prSet presAssocID="{0FF679F7-BF7D-4209-BE18-625F6631D654}" presName="sibTrans" presStyleCnt="0"/>
      <dgm:spPr/>
    </dgm:pt>
    <dgm:pt modelId="{9C9DAF4D-64B8-49FD-A5CB-B4B3B0C98ED1}" type="pres">
      <dgm:prSet presAssocID="{0A418A4B-EA4D-48BB-908E-40CCE48431F0}" presName="compNode" presStyleCnt="0"/>
      <dgm:spPr/>
    </dgm:pt>
    <dgm:pt modelId="{7A08B7C4-DA04-452E-B691-C7B5891164DA}" type="pres">
      <dgm:prSet presAssocID="{0A418A4B-EA4D-48BB-908E-40CCE48431F0}" presName="iconBgRect" presStyleLbl="trAlignAcc1" presStyleIdx="6" presStyleCnt="8"/>
      <dgm:spPr/>
    </dgm:pt>
    <dgm:pt modelId="{913F3B64-886C-426C-B16F-790F787F226D}" type="pres">
      <dgm:prSet presAssocID="{0A418A4B-EA4D-48BB-908E-40CCE48431F0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oman"/>
        </a:ext>
      </dgm:extLst>
    </dgm:pt>
    <dgm:pt modelId="{4F2A9757-16A8-41C4-89E7-826EC448D4C6}" type="pres">
      <dgm:prSet presAssocID="{0A418A4B-EA4D-48BB-908E-40CCE48431F0}" presName="spaceRect" presStyleCnt="0"/>
      <dgm:spPr/>
    </dgm:pt>
    <dgm:pt modelId="{7011DBB7-3AA8-433A-B445-27401715CACC}" type="pres">
      <dgm:prSet presAssocID="{0A418A4B-EA4D-48BB-908E-40CCE48431F0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25AE62C-AEB2-4315-A76C-F9A691FD17D7}" type="pres">
      <dgm:prSet presAssocID="{1336228F-5689-4CFA-A444-3550104916E4}" presName="sibTrans" presStyleCnt="0"/>
      <dgm:spPr/>
    </dgm:pt>
    <dgm:pt modelId="{37B284E9-5EC5-41D8-9C63-F691C33FE5A2}" type="pres">
      <dgm:prSet presAssocID="{DB16CDE8-4F45-45E1-AC3B-9DF4FC053F3C}" presName="compNode" presStyleCnt="0"/>
      <dgm:spPr/>
    </dgm:pt>
    <dgm:pt modelId="{80942886-2CE0-4995-BE83-0BDA54353E3F}" type="pres">
      <dgm:prSet presAssocID="{DB16CDE8-4F45-45E1-AC3B-9DF4FC053F3C}" presName="iconBgRect" presStyleLbl="trAlignAcc1" presStyleIdx="7" presStyleCnt="8"/>
      <dgm:spPr/>
    </dgm:pt>
    <dgm:pt modelId="{0E013814-88BD-4110-A43A-44345FCC3060}" type="pres">
      <dgm:prSet presAssocID="{DB16CDE8-4F45-45E1-AC3B-9DF4FC053F3C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BEE6AD6-B1F1-41C4-8E73-65281783F735}" type="pres">
      <dgm:prSet presAssocID="{DB16CDE8-4F45-45E1-AC3B-9DF4FC053F3C}" presName="spaceRect" presStyleCnt="0"/>
      <dgm:spPr/>
    </dgm:pt>
    <dgm:pt modelId="{A0946AAA-9579-4CDA-9E0C-386949EF5DF7}" type="pres">
      <dgm:prSet presAssocID="{DB16CDE8-4F45-45E1-AC3B-9DF4FC053F3C}" presName="textRect" presStyleLbl="revTx" presStyleIdx="7" presStyleCnt="8" custScaleX="14715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BF551-CD50-45FB-BA63-E237C08671F9}" type="presOf" srcId="{2CB0C52C-19B8-4F60-92AE-1993F565705C}" destId="{A61BC8B4-1E31-4BC5-8DAF-6B42DF6914FC}" srcOrd="0" destOrd="0" presId="urn:microsoft.com/office/officeart/2018/5/layout/IconCircleOutlineLabelList"/>
    <dgm:cxn modelId="{FA5C3D3C-7820-47F6-BC6B-44740F937CAB}" srcId="{2CB0C52C-19B8-4F60-92AE-1993F565705C}" destId="{D27E6211-B344-4297-B6C6-1AB56C4806DD}" srcOrd="0" destOrd="0" parTransId="{1CB5BB29-B22A-4525-B123-24D6DBDAED8A}" sibTransId="{4752CDC7-704A-4E9D-A5C7-18C114E968B0}"/>
    <dgm:cxn modelId="{C94881BB-7CED-48D7-A622-6FAABDE6AA06}" type="presOf" srcId="{D27E6211-B344-4297-B6C6-1AB56C4806DD}" destId="{7700C5AC-2A70-4F4B-81FC-896F13698F00}" srcOrd="0" destOrd="0" presId="urn:microsoft.com/office/officeart/2018/5/layout/IconCircleOutlineLabelList"/>
    <dgm:cxn modelId="{E81F8BD9-68DC-49B7-AE4A-C09D5D2C95BC}" srcId="{2CB0C52C-19B8-4F60-92AE-1993F565705C}" destId="{5BE7856C-C82A-474A-AC49-C27BAA5C1FFF}" srcOrd="5" destOrd="0" parTransId="{F6AF4FB0-AC4C-4E84-8813-B2D79BD3F12C}" sibTransId="{0FF679F7-BF7D-4209-BE18-625F6631D654}"/>
    <dgm:cxn modelId="{92682BAD-55D7-4206-B0B5-762BDC5DDE38}" srcId="{2CB0C52C-19B8-4F60-92AE-1993F565705C}" destId="{9971724B-D8D3-4EAC-ABF0-E817D5BC4C5E}" srcOrd="4" destOrd="0" parTransId="{850A2991-CA31-4068-B2A9-F2FB53CFC5DD}" sibTransId="{4B93D8C1-49A2-4D0A-9E0D-70A6E62E98CF}"/>
    <dgm:cxn modelId="{FB1C2FCB-16C0-4D36-9959-BABF78E5F466}" type="presOf" srcId="{003ED195-476B-441D-BF86-D90EC60DB6BA}" destId="{06FE0597-6807-4929-B376-2B23A47B4608}" srcOrd="0" destOrd="0" presId="urn:microsoft.com/office/officeart/2018/5/layout/IconCircleOutlineLabelList"/>
    <dgm:cxn modelId="{374C8C48-0E10-478A-923E-296CDDF255FD}" srcId="{2CB0C52C-19B8-4F60-92AE-1993F565705C}" destId="{30F43FA9-2B56-45CB-B061-35ED588FAEB6}" srcOrd="2" destOrd="0" parTransId="{ED0F4983-D2AD-412A-89E4-C5F440A5E257}" sibTransId="{7452F149-968C-465A-844F-D6B8464819AD}"/>
    <dgm:cxn modelId="{DA99EA31-5D53-4982-AC73-0D6EF4521ABE}" type="presOf" srcId="{5CB307EE-75A9-480F-8B19-D96BFCD5FD4A}" destId="{EFE99238-B579-42DF-AB80-5B1A6325C03D}" srcOrd="0" destOrd="0" presId="urn:microsoft.com/office/officeart/2018/5/layout/IconCircleOutlineLabelList"/>
    <dgm:cxn modelId="{4B41DC3A-B0AC-49BC-B527-55E381128E68}" srcId="{2CB0C52C-19B8-4F60-92AE-1993F565705C}" destId="{003ED195-476B-441D-BF86-D90EC60DB6BA}" srcOrd="3" destOrd="0" parTransId="{600BE39A-A2A3-49AB-9921-62E09B690A72}" sibTransId="{8B3CB09B-4032-4DCD-B787-5A95DC0B75FE}"/>
    <dgm:cxn modelId="{95076E3F-875C-403B-A6A9-5B62F5E5A854}" type="presOf" srcId="{9971724B-D8D3-4EAC-ABF0-E817D5BC4C5E}" destId="{778BE6A5-4E7D-4CBD-BCBF-21E2F6EE00FF}" srcOrd="0" destOrd="0" presId="urn:microsoft.com/office/officeart/2018/5/layout/IconCircleOutlineLabelList"/>
    <dgm:cxn modelId="{C4EDA20F-CD47-48F7-B557-884242AD139E}" type="presOf" srcId="{DB16CDE8-4F45-45E1-AC3B-9DF4FC053F3C}" destId="{A0946AAA-9579-4CDA-9E0C-386949EF5DF7}" srcOrd="0" destOrd="0" presId="urn:microsoft.com/office/officeart/2018/5/layout/IconCircleOutlineLabelList"/>
    <dgm:cxn modelId="{7ACED25E-58FF-4DAE-A941-B94EB625028A}" type="presOf" srcId="{5BE7856C-C82A-474A-AC49-C27BAA5C1FFF}" destId="{CC8D15C1-9BBE-4EA4-BD14-9C2D37694B48}" srcOrd="0" destOrd="0" presId="urn:microsoft.com/office/officeart/2018/5/layout/IconCircleOutlineLabelList"/>
    <dgm:cxn modelId="{F46C6078-0F8E-440B-A66C-4E0846C26072}" srcId="{2CB0C52C-19B8-4F60-92AE-1993F565705C}" destId="{DB16CDE8-4F45-45E1-AC3B-9DF4FC053F3C}" srcOrd="7" destOrd="0" parTransId="{B72EF910-0C4B-4626-8D23-5D88D390D857}" sibTransId="{51038079-1EBD-4430-9EFE-189464760804}"/>
    <dgm:cxn modelId="{4EFC7237-A730-4008-9174-44D0FB83D5FA}" type="presOf" srcId="{30F43FA9-2B56-45CB-B061-35ED588FAEB6}" destId="{F5A9FF1B-3318-4BD2-9E31-9A7978B591CC}" srcOrd="0" destOrd="0" presId="urn:microsoft.com/office/officeart/2018/5/layout/IconCircleOutlineLabelList"/>
    <dgm:cxn modelId="{73800EC6-9E36-4F0B-8EC7-E44B56E35517}" srcId="{2CB0C52C-19B8-4F60-92AE-1993F565705C}" destId="{5CB307EE-75A9-480F-8B19-D96BFCD5FD4A}" srcOrd="1" destOrd="0" parTransId="{5055877A-3F68-4643-92AF-3F3A4774B9AB}" sibTransId="{E13AB5BC-49E7-4EDC-9F36-21019B9BD9D1}"/>
    <dgm:cxn modelId="{E921C4E0-30E8-4395-B647-2E6B282CD9A3}" type="presOf" srcId="{0A418A4B-EA4D-48BB-908E-40CCE48431F0}" destId="{7011DBB7-3AA8-433A-B445-27401715CACC}" srcOrd="0" destOrd="0" presId="urn:microsoft.com/office/officeart/2018/5/layout/IconCircleOutlineLabelList"/>
    <dgm:cxn modelId="{0367A2E2-FFFE-4CEC-A8D7-05D6F21B4F60}" srcId="{2CB0C52C-19B8-4F60-92AE-1993F565705C}" destId="{0A418A4B-EA4D-48BB-908E-40CCE48431F0}" srcOrd="6" destOrd="0" parTransId="{E8671321-A98C-4A85-9180-9C6DED2E7D53}" sibTransId="{1336228F-5689-4CFA-A444-3550104916E4}"/>
    <dgm:cxn modelId="{A0DE72E6-466E-41D4-A467-149CCA41A041}" type="presParOf" srcId="{A61BC8B4-1E31-4BC5-8DAF-6B42DF6914FC}" destId="{FCC97188-37FF-47E7-ACCD-64F9A6AEEF09}" srcOrd="0" destOrd="0" presId="urn:microsoft.com/office/officeart/2018/5/layout/IconCircleOutlineLabelList"/>
    <dgm:cxn modelId="{2B63398C-136C-4754-A332-F17EC65FE089}" type="presParOf" srcId="{FCC97188-37FF-47E7-ACCD-64F9A6AEEF09}" destId="{0C3C69CB-9C29-431D-A1CE-75301FFCE48C}" srcOrd="0" destOrd="0" presId="urn:microsoft.com/office/officeart/2018/5/layout/IconCircleOutlineLabelList"/>
    <dgm:cxn modelId="{2C04DA63-554B-40AF-98E2-E87503BD9B6A}" type="presParOf" srcId="{FCC97188-37FF-47E7-ACCD-64F9A6AEEF09}" destId="{1879B8B3-3100-4465-85F9-8FDA91B7EA55}" srcOrd="1" destOrd="0" presId="urn:microsoft.com/office/officeart/2018/5/layout/IconCircleOutlineLabelList"/>
    <dgm:cxn modelId="{2459738F-D00D-48DF-B2C8-61D0DB64617E}" type="presParOf" srcId="{FCC97188-37FF-47E7-ACCD-64F9A6AEEF09}" destId="{C55C3F24-F01B-492A-ACE5-74E779B6E913}" srcOrd="2" destOrd="0" presId="urn:microsoft.com/office/officeart/2018/5/layout/IconCircleOutlineLabelList"/>
    <dgm:cxn modelId="{BB4122AC-C1CF-499C-9411-E3B6DD738EEC}" type="presParOf" srcId="{FCC97188-37FF-47E7-ACCD-64F9A6AEEF09}" destId="{7700C5AC-2A70-4F4B-81FC-896F13698F00}" srcOrd="3" destOrd="0" presId="urn:microsoft.com/office/officeart/2018/5/layout/IconCircleOutlineLabelList"/>
    <dgm:cxn modelId="{AE50B6F9-7843-44D8-AFB4-0BEE2A26A1E9}" type="presParOf" srcId="{A61BC8B4-1E31-4BC5-8DAF-6B42DF6914FC}" destId="{A18FBC01-C5FE-4887-A247-0BE5D358B4B2}" srcOrd="1" destOrd="0" presId="urn:microsoft.com/office/officeart/2018/5/layout/IconCircleOutlineLabelList"/>
    <dgm:cxn modelId="{82BF1514-C503-4AA7-9C67-1112AAB34C0B}" type="presParOf" srcId="{A61BC8B4-1E31-4BC5-8DAF-6B42DF6914FC}" destId="{46E94FD5-6048-4BF4-A7E4-A478CD1EAAD6}" srcOrd="2" destOrd="0" presId="urn:microsoft.com/office/officeart/2018/5/layout/IconCircleOutlineLabelList"/>
    <dgm:cxn modelId="{78E8C4E9-66D2-4603-B617-7B40F29D4152}" type="presParOf" srcId="{46E94FD5-6048-4BF4-A7E4-A478CD1EAAD6}" destId="{1AAC3BF6-850D-4AC3-9AD3-B3D59E9534F3}" srcOrd="0" destOrd="0" presId="urn:microsoft.com/office/officeart/2018/5/layout/IconCircleOutlineLabelList"/>
    <dgm:cxn modelId="{091ED720-BB5E-4D2A-A1FC-3050C1D37A1A}" type="presParOf" srcId="{46E94FD5-6048-4BF4-A7E4-A478CD1EAAD6}" destId="{ED2901E2-2589-4A8B-B963-E84DB11B486D}" srcOrd="1" destOrd="0" presId="urn:microsoft.com/office/officeart/2018/5/layout/IconCircleOutlineLabelList"/>
    <dgm:cxn modelId="{81BE45E7-B67B-491F-9331-AF81B9F52DA7}" type="presParOf" srcId="{46E94FD5-6048-4BF4-A7E4-A478CD1EAAD6}" destId="{2641CEE9-0548-4285-801C-E7AB5DF5C8BD}" srcOrd="2" destOrd="0" presId="urn:microsoft.com/office/officeart/2018/5/layout/IconCircleOutlineLabelList"/>
    <dgm:cxn modelId="{73EDE6BE-951C-45B0-B6A5-151F5537FDEC}" type="presParOf" srcId="{46E94FD5-6048-4BF4-A7E4-A478CD1EAAD6}" destId="{EFE99238-B579-42DF-AB80-5B1A6325C03D}" srcOrd="3" destOrd="0" presId="urn:microsoft.com/office/officeart/2018/5/layout/IconCircleOutlineLabelList"/>
    <dgm:cxn modelId="{D726CFE4-0E9D-42E6-943B-FF065417D76F}" type="presParOf" srcId="{A61BC8B4-1E31-4BC5-8DAF-6B42DF6914FC}" destId="{236FD9CB-AE17-464D-9C2A-3FA4D05AB5B1}" srcOrd="3" destOrd="0" presId="urn:microsoft.com/office/officeart/2018/5/layout/IconCircleOutlineLabelList"/>
    <dgm:cxn modelId="{2B18B798-6210-4329-BEE7-DE57CE72F077}" type="presParOf" srcId="{A61BC8B4-1E31-4BC5-8DAF-6B42DF6914FC}" destId="{6C30DD0F-7A34-403E-A4A8-AE1431C2B122}" srcOrd="4" destOrd="0" presId="urn:microsoft.com/office/officeart/2018/5/layout/IconCircleOutlineLabelList"/>
    <dgm:cxn modelId="{5BE26169-1366-4B47-BA19-65E3448362F9}" type="presParOf" srcId="{6C30DD0F-7A34-403E-A4A8-AE1431C2B122}" destId="{1F0E553B-9838-4561-97D2-1F47FD678B1B}" srcOrd="0" destOrd="0" presId="urn:microsoft.com/office/officeart/2018/5/layout/IconCircleOutlineLabelList"/>
    <dgm:cxn modelId="{7A328026-415C-4747-B289-62D33D2EB432}" type="presParOf" srcId="{6C30DD0F-7A34-403E-A4A8-AE1431C2B122}" destId="{6BBE5AB4-BD65-42D1-B506-4A13E2C9D6C4}" srcOrd="1" destOrd="0" presId="urn:microsoft.com/office/officeart/2018/5/layout/IconCircleOutlineLabelList"/>
    <dgm:cxn modelId="{2009B808-7728-4DE4-86E3-27AB9B7BDB0F}" type="presParOf" srcId="{6C30DD0F-7A34-403E-A4A8-AE1431C2B122}" destId="{138D3271-6506-4C16-816E-82D2F6769ABC}" srcOrd="2" destOrd="0" presId="urn:microsoft.com/office/officeart/2018/5/layout/IconCircleOutlineLabelList"/>
    <dgm:cxn modelId="{AC322C99-9528-49F4-8AB2-00044BAA8647}" type="presParOf" srcId="{6C30DD0F-7A34-403E-A4A8-AE1431C2B122}" destId="{F5A9FF1B-3318-4BD2-9E31-9A7978B591CC}" srcOrd="3" destOrd="0" presId="urn:microsoft.com/office/officeart/2018/5/layout/IconCircleOutlineLabelList"/>
    <dgm:cxn modelId="{20B06A45-6222-4813-BB65-C5B754030320}" type="presParOf" srcId="{A61BC8B4-1E31-4BC5-8DAF-6B42DF6914FC}" destId="{D50B0564-11A7-42D8-AC5B-837D1799A007}" srcOrd="5" destOrd="0" presId="urn:microsoft.com/office/officeart/2018/5/layout/IconCircleOutlineLabelList"/>
    <dgm:cxn modelId="{9B158CBB-5C30-47F5-8643-593938A22701}" type="presParOf" srcId="{A61BC8B4-1E31-4BC5-8DAF-6B42DF6914FC}" destId="{D271D717-208E-444E-84E9-783816189CE5}" srcOrd="6" destOrd="0" presId="urn:microsoft.com/office/officeart/2018/5/layout/IconCircleOutlineLabelList"/>
    <dgm:cxn modelId="{780076EC-C7AE-4D3B-82F6-632A370DCEE1}" type="presParOf" srcId="{D271D717-208E-444E-84E9-783816189CE5}" destId="{F5D3B2F1-F2EB-4771-84C0-700B2EA3D29D}" srcOrd="0" destOrd="0" presId="urn:microsoft.com/office/officeart/2018/5/layout/IconCircleOutlineLabelList"/>
    <dgm:cxn modelId="{DC6DB0DE-6770-4C34-A392-2B79AFB10242}" type="presParOf" srcId="{D271D717-208E-444E-84E9-783816189CE5}" destId="{4137F723-8195-43CD-B2EC-5CBD6FFD0AAB}" srcOrd="1" destOrd="0" presId="urn:microsoft.com/office/officeart/2018/5/layout/IconCircleOutlineLabelList"/>
    <dgm:cxn modelId="{4523105A-4B57-4189-99DB-F5F411DB8255}" type="presParOf" srcId="{D271D717-208E-444E-84E9-783816189CE5}" destId="{9E33998D-00F1-4AD8-8C89-5E861A0F8EF3}" srcOrd="2" destOrd="0" presId="urn:microsoft.com/office/officeart/2018/5/layout/IconCircleOutlineLabelList"/>
    <dgm:cxn modelId="{4ED04B18-7A1F-41CF-A22E-B9F4D2B64BEA}" type="presParOf" srcId="{D271D717-208E-444E-84E9-783816189CE5}" destId="{06FE0597-6807-4929-B376-2B23A47B4608}" srcOrd="3" destOrd="0" presId="urn:microsoft.com/office/officeart/2018/5/layout/IconCircleOutlineLabelList"/>
    <dgm:cxn modelId="{27D35738-3248-4C3B-ADAF-F3AEC74BCCC8}" type="presParOf" srcId="{A61BC8B4-1E31-4BC5-8DAF-6B42DF6914FC}" destId="{9146C39E-5BF8-4F1D-B16D-6C58362C82A0}" srcOrd="7" destOrd="0" presId="urn:microsoft.com/office/officeart/2018/5/layout/IconCircleOutlineLabelList"/>
    <dgm:cxn modelId="{ACFD52A0-491D-4672-9B0B-32C8AAF572C8}" type="presParOf" srcId="{A61BC8B4-1E31-4BC5-8DAF-6B42DF6914FC}" destId="{435159E6-DFFF-4459-B264-BD9CF07AB319}" srcOrd="8" destOrd="0" presId="urn:microsoft.com/office/officeart/2018/5/layout/IconCircleOutlineLabelList"/>
    <dgm:cxn modelId="{0B9AD526-06D5-407B-B8CE-9A64B766AF94}" type="presParOf" srcId="{435159E6-DFFF-4459-B264-BD9CF07AB319}" destId="{99AB48A7-70EC-4ACB-9276-BD7F9626F8D4}" srcOrd="0" destOrd="0" presId="urn:microsoft.com/office/officeart/2018/5/layout/IconCircleOutlineLabelList"/>
    <dgm:cxn modelId="{286F6DE1-00AA-44BF-83F6-51FF7FD410A4}" type="presParOf" srcId="{435159E6-DFFF-4459-B264-BD9CF07AB319}" destId="{84E76C49-FADA-4C53-8779-A21D731F5A4E}" srcOrd="1" destOrd="0" presId="urn:microsoft.com/office/officeart/2018/5/layout/IconCircleOutlineLabelList"/>
    <dgm:cxn modelId="{2BD8E22B-520A-4ADB-8CDE-40E5E6F76D87}" type="presParOf" srcId="{435159E6-DFFF-4459-B264-BD9CF07AB319}" destId="{98D61B7A-CE59-461B-8063-971C0C8FFEC7}" srcOrd="2" destOrd="0" presId="urn:microsoft.com/office/officeart/2018/5/layout/IconCircleOutlineLabelList"/>
    <dgm:cxn modelId="{8E6BAD7E-69F2-426F-B216-91367F308591}" type="presParOf" srcId="{435159E6-DFFF-4459-B264-BD9CF07AB319}" destId="{778BE6A5-4E7D-4CBD-BCBF-21E2F6EE00FF}" srcOrd="3" destOrd="0" presId="urn:microsoft.com/office/officeart/2018/5/layout/IconCircleOutlineLabelList"/>
    <dgm:cxn modelId="{E0CA2F8B-2FD1-4074-8D1D-A14CD3F30016}" type="presParOf" srcId="{A61BC8B4-1E31-4BC5-8DAF-6B42DF6914FC}" destId="{ACA1A935-2A9E-49D5-AEB4-9532CA2FE3E2}" srcOrd="9" destOrd="0" presId="urn:microsoft.com/office/officeart/2018/5/layout/IconCircleOutlineLabelList"/>
    <dgm:cxn modelId="{FFA69DD0-7BFB-4D8F-8291-C2990CFFE758}" type="presParOf" srcId="{A61BC8B4-1E31-4BC5-8DAF-6B42DF6914FC}" destId="{77BFA9AE-F7AA-4212-BB3E-5F0EA479CB0A}" srcOrd="10" destOrd="0" presId="urn:microsoft.com/office/officeart/2018/5/layout/IconCircleOutlineLabelList"/>
    <dgm:cxn modelId="{24622369-287E-4D76-B48D-D7C25B424AB2}" type="presParOf" srcId="{77BFA9AE-F7AA-4212-BB3E-5F0EA479CB0A}" destId="{4EBE1108-B434-4407-B616-364B08E4A8E7}" srcOrd="0" destOrd="0" presId="urn:microsoft.com/office/officeart/2018/5/layout/IconCircleOutlineLabelList"/>
    <dgm:cxn modelId="{5A536991-DB2B-4EA9-B3D9-54E94B485B07}" type="presParOf" srcId="{77BFA9AE-F7AA-4212-BB3E-5F0EA479CB0A}" destId="{B6A2D91D-4B21-4D4E-B134-8A6448EC3030}" srcOrd="1" destOrd="0" presId="urn:microsoft.com/office/officeart/2018/5/layout/IconCircleOutlineLabelList"/>
    <dgm:cxn modelId="{1C4403E5-9551-4536-A974-784B4240C632}" type="presParOf" srcId="{77BFA9AE-F7AA-4212-BB3E-5F0EA479CB0A}" destId="{A2B9BCC3-1B88-4153-8CEB-B1DCD36C8B4E}" srcOrd="2" destOrd="0" presId="urn:microsoft.com/office/officeart/2018/5/layout/IconCircleOutlineLabelList"/>
    <dgm:cxn modelId="{A3EDE691-FA7E-4BA7-B536-038D7AE9531B}" type="presParOf" srcId="{77BFA9AE-F7AA-4212-BB3E-5F0EA479CB0A}" destId="{CC8D15C1-9BBE-4EA4-BD14-9C2D37694B48}" srcOrd="3" destOrd="0" presId="urn:microsoft.com/office/officeart/2018/5/layout/IconCircleOutlineLabelList"/>
    <dgm:cxn modelId="{475EDB70-CFE0-4C17-BB6B-582D233A3B97}" type="presParOf" srcId="{A61BC8B4-1E31-4BC5-8DAF-6B42DF6914FC}" destId="{26498EBB-D143-45D3-97BA-8B14064E7EBE}" srcOrd="11" destOrd="0" presId="urn:microsoft.com/office/officeart/2018/5/layout/IconCircleOutlineLabelList"/>
    <dgm:cxn modelId="{F6915873-3E8F-4B64-BCE0-64AB079D8EAC}" type="presParOf" srcId="{A61BC8B4-1E31-4BC5-8DAF-6B42DF6914FC}" destId="{9C9DAF4D-64B8-49FD-A5CB-B4B3B0C98ED1}" srcOrd="12" destOrd="0" presId="urn:microsoft.com/office/officeart/2018/5/layout/IconCircleOutlineLabelList"/>
    <dgm:cxn modelId="{CBF008C6-B056-42BC-834D-D69DD9555890}" type="presParOf" srcId="{9C9DAF4D-64B8-49FD-A5CB-B4B3B0C98ED1}" destId="{7A08B7C4-DA04-452E-B691-C7B5891164DA}" srcOrd="0" destOrd="0" presId="urn:microsoft.com/office/officeart/2018/5/layout/IconCircleOutlineLabelList"/>
    <dgm:cxn modelId="{70446ADD-19CA-4E98-BB05-724F93CCD4DD}" type="presParOf" srcId="{9C9DAF4D-64B8-49FD-A5CB-B4B3B0C98ED1}" destId="{913F3B64-886C-426C-B16F-790F787F226D}" srcOrd="1" destOrd="0" presId="urn:microsoft.com/office/officeart/2018/5/layout/IconCircleOutlineLabelList"/>
    <dgm:cxn modelId="{FE03BFC6-14BE-422F-96D3-B3B5F8A9FB9A}" type="presParOf" srcId="{9C9DAF4D-64B8-49FD-A5CB-B4B3B0C98ED1}" destId="{4F2A9757-16A8-41C4-89E7-826EC448D4C6}" srcOrd="2" destOrd="0" presId="urn:microsoft.com/office/officeart/2018/5/layout/IconCircleOutlineLabelList"/>
    <dgm:cxn modelId="{E21EB8A1-5610-4079-BC7E-F6AEC1D5B5C3}" type="presParOf" srcId="{9C9DAF4D-64B8-49FD-A5CB-B4B3B0C98ED1}" destId="{7011DBB7-3AA8-433A-B445-27401715CACC}" srcOrd="3" destOrd="0" presId="urn:microsoft.com/office/officeart/2018/5/layout/IconCircleOutlineLabelList"/>
    <dgm:cxn modelId="{1F90E036-92E0-4E4B-A2F5-2BFDB3CF4359}" type="presParOf" srcId="{A61BC8B4-1E31-4BC5-8DAF-6B42DF6914FC}" destId="{425AE62C-AEB2-4315-A76C-F9A691FD17D7}" srcOrd="13" destOrd="0" presId="urn:microsoft.com/office/officeart/2018/5/layout/IconCircleOutlineLabelList"/>
    <dgm:cxn modelId="{E85AF3D9-FA25-4E3A-B6D5-722B887CA0B5}" type="presParOf" srcId="{A61BC8B4-1E31-4BC5-8DAF-6B42DF6914FC}" destId="{37B284E9-5EC5-41D8-9C63-F691C33FE5A2}" srcOrd="14" destOrd="0" presId="urn:microsoft.com/office/officeart/2018/5/layout/IconCircleOutlineLabelList"/>
    <dgm:cxn modelId="{AA48E513-79F2-4DF1-B42F-F8AF81FA24DA}" type="presParOf" srcId="{37B284E9-5EC5-41D8-9C63-F691C33FE5A2}" destId="{80942886-2CE0-4995-BE83-0BDA54353E3F}" srcOrd="0" destOrd="0" presId="urn:microsoft.com/office/officeart/2018/5/layout/IconCircleOutlineLabelList"/>
    <dgm:cxn modelId="{CCAC8BC6-16D0-47B9-ACCE-3123BB73C32B}" type="presParOf" srcId="{37B284E9-5EC5-41D8-9C63-F691C33FE5A2}" destId="{0E013814-88BD-4110-A43A-44345FCC3060}" srcOrd="1" destOrd="0" presId="urn:microsoft.com/office/officeart/2018/5/layout/IconCircleOutlineLabelList"/>
    <dgm:cxn modelId="{64EBD589-EBFC-4760-B408-8E059975DA83}" type="presParOf" srcId="{37B284E9-5EC5-41D8-9C63-F691C33FE5A2}" destId="{BBEE6AD6-B1F1-41C4-8E73-65281783F735}" srcOrd="2" destOrd="0" presId="urn:microsoft.com/office/officeart/2018/5/layout/IconCircleOutlineLabelList"/>
    <dgm:cxn modelId="{0A4EB6F5-E6A8-47BC-AA82-55D0BEA4F55C}" type="presParOf" srcId="{37B284E9-5EC5-41D8-9C63-F691C33FE5A2}" destId="{A0946AAA-9579-4CDA-9E0C-386949EF5DF7}" srcOrd="3" destOrd="0" presId="urn:microsoft.com/office/officeart/2018/5/layout/IconCircleOutlin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69CB-9C29-431D-A1CE-75301FFCE48C}">
      <dsp:nvSpPr>
        <dsp:cNvPr id="0" name=""/>
        <dsp:cNvSpPr/>
      </dsp:nvSpPr>
      <dsp:spPr>
        <a:xfrm>
          <a:off x="224691" y="128020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9B8B3-3100-4465-85F9-8FDA91B7EA55}">
      <dsp:nvSpPr>
        <dsp:cNvPr id="0" name=""/>
        <dsp:cNvSpPr/>
      </dsp:nvSpPr>
      <dsp:spPr>
        <a:xfrm>
          <a:off x="373455" y="276783"/>
          <a:ext cx="400517" cy="40051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00C5AC-2A70-4F4B-81FC-896F13698F00}">
      <dsp:nvSpPr>
        <dsp:cNvPr id="0" name=""/>
        <dsp:cNvSpPr/>
      </dsp:nvSpPr>
      <dsp:spPr>
        <a:xfrm>
          <a:off x="1546" y="1043489"/>
          <a:ext cx="1144335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REL 338 – Death, Dying, and Afterlife</a:t>
          </a:r>
          <a:endParaRPr lang="en-US" sz="1100" kern="1200"/>
        </a:p>
      </dsp:txBody>
      <dsp:txXfrm>
        <a:off x="1546" y="1043489"/>
        <a:ext cx="1144335" cy="457734"/>
      </dsp:txXfrm>
    </dsp:sp>
    <dsp:sp modelId="{1AAC3BF6-850D-4AC3-9AD3-B3D59E9534F3}">
      <dsp:nvSpPr>
        <dsp:cNvPr id="0" name=""/>
        <dsp:cNvSpPr/>
      </dsp:nvSpPr>
      <dsp:spPr>
        <a:xfrm>
          <a:off x="1569286" y="128020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01E2-2589-4A8B-B963-E84DB11B486D}">
      <dsp:nvSpPr>
        <dsp:cNvPr id="0" name=""/>
        <dsp:cNvSpPr/>
      </dsp:nvSpPr>
      <dsp:spPr>
        <a:xfrm>
          <a:off x="1718050" y="276783"/>
          <a:ext cx="400517" cy="40051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99238-B579-42DF-AB80-5B1A6325C03D}">
      <dsp:nvSpPr>
        <dsp:cNvPr id="0" name=""/>
        <dsp:cNvSpPr/>
      </dsp:nvSpPr>
      <dsp:spPr>
        <a:xfrm>
          <a:off x="1346141" y="1043489"/>
          <a:ext cx="1144335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REL 347 – Suffering and Meaning</a:t>
          </a:r>
          <a:endParaRPr lang="en-US" sz="1100" kern="1200"/>
        </a:p>
      </dsp:txBody>
      <dsp:txXfrm>
        <a:off x="1346141" y="1043489"/>
        <a:ext cx="1144335" cy="457734"/>
      </dsp:txXfrm>
    </dsp:sp>
    <dsp:sp modelId="{1F0E553B-9838-4561-97D2-1F47FD678B1B}">
      <dsp:nvSpPr>
        <dsp:cNvPr id="0" name=""/>
        <dsp:cNvSpPr/>
      </dsp:nvSpPr>
      <dsp:spPr>
        <a:xfrm>
          <a:off x="2913881" y="128020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E5AB4-BD65-42D1-B506-4A13E2C9D6C4}">
      <dsp:nvSpPr>
        <dsp:cNvPr id="0" name=""/>
        <dsp:cNvSpPr/>
      </dsp:nvSpPr>
      <dsp:spPr>
        <a:xfrm>
          <a:off x="3062644" y="276783"/>
          <a:ext cx="400517" cy="40051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9FF1B-3318-4BD2-9E31-9A7978B591CC}">
      <dsp:nvSpPr>
        <dsp:cNvPr id="0" name=""/>
        <dsp:cNvSpPr/>
      </dsp:nvSpPr>
      <dsp:spPr>
        <a:xfrm>
          <a:off x="2690735" y="1043489"/>
          <a:ext cx="1144335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REL 348 – Religion, Spirituality, and Health</a:t>
          </a:r>
          <a:endParaRPr lang="en-US" sz="1100" kern="1200"/>
        </a:p>
      </dsp:txBody>
      <dsp:txXfrm>
        <a:off x="2690735" y="1043489"/>
        <a:ext cx="1144335" cy="457734"/>
      </dsp:txXfrm>
    </dsp:sp>
    <dsp:sp modelId="{F5D3B2F1-F2EB-4771-84C0-700B2EA3D29D}">
      <dsp:nvSpPr>
        <dsp:cNvPr id="0" name=""/>
        <dsp:cNvSpPr/>
      </dsp:nvSpPr>
      <dsp:spPr>
        <a:xfrm>
          <a:off x="224691" y="1787307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7F723-8195-43CD-B2EC-5CBD6FFD0AAB}">
      <dsp:nvSpPr>
        <dsp:cNvPr id="0" name=""/>
        <dsp:cNvSpPr/>
      </dsp:nvSpPr>
      <dsp:spPr>
        <a:xfrm>
          <a:off x="373455" y="1936071"/>
          <a:ext cx="400517" cy="40051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E0597-6807-4929-B376-2B23A47B4608}">
      <dsp:nvSpPr>
        <dsp:cNvPr id="0" name=""/>
        <dsp:cNvSpPr/>
      </dsp:nvSpPr>
      <dsp:spPr>
        <a:xfrm>
          <a:off x="1546" y="2702776"/>
          <a:ext cx="1144335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REL 358 – Yoga and Meditation</a:t>
          </a:r>
          <a:endParaRPr lang="en-US" sz="1100" kern="1200"/>
        </a:p>
      </dsp:txBody>
      <dsp:txXfrm>
        <a:off x="1546" y="2702776"/>
        <a:ext cx="1144335" cy="457734"/>
      </dsp:txXfrm>
    </dsp:sp>
    <dsp:sp modelId="{99AB48A7-70EC-4ACB-9276-BD7F9626F8D4}">
      <dsp:nvSpPr>
        <dsp:cNvPr id="0" name=""/>
        <dsp:cNvSpPr/>
      </dsp:nvSpPr>
      <dsp:spPr>
        <a:xfrm>
          <a:off x="1569286" y="1787307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76C49-FADA-4C53-8779-A21D731F5A4E}">
      <dsp:nvSpPr>
        <dsp:cNvPr id="0" name=""/>
        <dsp:cNvSpPr/>
      </dsp:nvSpPr>
      <dsp:spPr>
        <a:xfrm>
          <a:off x="1718050" y="1936071"/>
          <a:ext cx="400517" cy="40051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BE6A5-4E7D-4CBD-BCBF-21E2F6EE00FF}">
      <dsp:nvSpPr>
        <dsp:cNvPr id="0" name=""/>
        <dsp:cNvSpPr/>
      </dsp:nvSpPr>
      <dsp:spPr>
        <a:xfrm>
          <a:off x="1346141" y="2702776"/>
          <a:ext cx="1144335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PSY 368 – Body and Health in American Religions</a:t>
          </a:r>
          <a:endParaRPr lang="en-US" sz="1100" kern="1200"/>
        </a:p>
      </dsp:txBody>
      <dsp:txXfrm>
        <a:off x="1346141" y="2702776"/>
        <a:ext cx="1144335" cy="457734"/>
      </dsp:txXfrm>
    </dsp:sp>
    <dsp:sp modelId="{4EBE1108-B434-4407-B616-364B08E4A8E7}">
      <dsp:nvSpPr>
        <dsp:cNvPr id="0" name=""/>
        <dsp:cNvSpPr/>
      </dsp:nvSpPr>
      <dsp:spPr>
        <a:xfrm>
          <a:off x="2913881" y="1787307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2D91D-4B21-4D4E-B134-8A6448EC3030}">
      <dsp:nvSpPr>
        <dsp:cNvPr id="0" name=""/>
        <dsp:cNvSpPr/>
      </dsp:nvSpPr>
      <dsp:spPr>
        <a:xfrm>
          <a:off x="3062644" y="1936071"/>
          <a:ext cx="400517" cy="400517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8D15C1-9BBE-4EA4-BD14-9C2D37694B48}">
      <dsp:nvSpPr>
        <dsp:cNvPr id="0" name=""/>
        <dsp:cNvSpPr/>
      </dsp:nvSpPr>
      <dsp:spPr>
        <a:xfrm>
          <a:off x="2690735" y="2702776"/>
          <a:ext cx="1144335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REL 378 – Religion and Healing in Modern America</a:t>
          </a:r>
          <a:endParaRPr lang="en-US" sz="1100" kern="1200"/>
        </a:p>
      </dsp:txBody>
      <dsp:txXfrm>
        <a:off x="2690735" y="2702776"/>
        <a:ext cx="1144335" cy="457734"/>
      </dsp:txXfrm>
    </dsp:sp>
    <dsp:sp modelId="{7A08B7C4-DA04-452E-B691-C7B5891164DA}">
      <dsp:nvSpPr>
        <dsp:cNvPr id="0" name=""/>
        <dsp:cNvSpPr/>
      </dsp:nvSpPr>
      <dsp:spPr>
        <a:xfrm>
          <a:off x="627189" y="3446594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F3B64-886C-426C-B16F-790F787F226D}">
      <dsp:nvSpPr>
        <dsp:cNvPr id="0" name=""/>
        <dsp:cNvSpPr/>
      </dsp:nvSpPr>
      <dsp:spPr>
        <a:xfrm>
          <a:off x="775952" y="3595358"/>
          <a:ext cx="400517" cy="400517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1DBB7-3AA8-433A-B445-27401715CACC}">
      <dsp:nvSpPr>
        <dsp:cNvPr id="0" name=""/>
        <dsp:cNvSpPr/>
      </dsp:nvSpPr>
      <dsp:spPr>
        <a:xfrm>
          <a:off x="404043" y="4362063"/>
          <a:ext cx="1144335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REL 530 – Women, Violence, and Religion</a:t>
          </a:r>
          <a:endParaRPr lang="en-US" sz="1100" kern="1200"/>
        </a:p>
      </dsp:txBody>
      <dsp:txXfrm>
        <a:off x="404043" y="4362063"/>
        <a:ext cx="1144335" cy="457734"/>
      </dsp:txXfrm>
    </dsp:sp>
    <dsp:sp modelId="{80942886-2CE0-4995-BE83-0BDA54353E3F}">
      <dsp:nvSpPr>
        <dsp:cNvPr id="0" name=""/>
        <dsp:cNvSpPr/>
      </dsp:nvSpPr>
      <dsp:spPr>
        <a:xfrm>
          <a:off x="2241583" y="3446594"/>
          <a:ext cx="698044" cy="698044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13814-88BD-4110-A43A-44345FCC3060}">
      <dsp:nvSpPr>
        <dsp:cNvPr id="0" name=""/>
        <dsp:cNvSpPr/>
      </dsp:nvSpPr>
      <dsp:spPr>
        <a:xfrm>
          <a:off x="2390347" y="3595358"/>
          <a:ext cx="400517" cy="400517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46AAA-9579-4CDA-9E0C-386949EF5DF7}">
      <dsp:nvSpPr>
        <dsp:cNvPr id="0" name=""/>
        <dsp:cNvSpPr/>
      </dsp:nvSpPr>
      <dsp:spPr>
        <a:xfrm>
          <a:off x="1748638" y="4362063"/>
          <a:ext cx="1683936" cy="45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 dirty="0"/>
            <a:t>PSY 533 – Psychological Issues in Religion</a:t>
          </a:r>
          <a:endParaRPr lang="en-US" sz="1100" kern="1200" dirty="0"/>
        </a:p>
      </dsp:txBody>
      <dsp:txXfrm>
        <a:off x="1748638" y="4362063"/>
        <a:ext cx="1683936" cy="457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OutlineLabelList">
  <dgm:title val="Icon Circle Outlin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trAlignAcc1">
          <dgm:alg type="sp"/>
          <dgm:choose name="Name9">
            <dgm:if name="Name10" axis="root des" ptType="all norm" func="cnt" op="lte" val="3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 w="79375"/>
                    </dgm1612:spPr>
                  </a:ext>
                </dgm:extLst>
              </dgm:shape>
            </dgm:if>
            <dgm:if name="Name11" axis="root des" ptType="all norm" func="cnt" op="lte" val="5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 w="50800"/>
                    </dgm1612:spPr>
                  </a:ext>
                </dgm:extLst>
              </dgm:shape>
            </dgm:if>
            <dgm:if name="Name12" axis="root des" ptType="all norm" func="cnt" op="lte" val="10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 w="47625"/>
                    </dgm1612:spPr>
                  </a:ext>
                </dgm:extLst>
              </dgm:shape>
            </dgm:if>
            <dgm:else name="Name13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 w="38100"/>
                    </dgm1612:spPr>
                  </a:ext>
                </dgm:extLst>
              </dgm:shape>
            </dgm:else>
          </dgm:choos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3261D-DDFA-4191-A9DF-65FF9029FF27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5EE59-7C58-44CE-A9B5-26AB5082F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7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https://www.aacu.org/leap/presidentstrust/compact/2013SurveySummary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https://www.aacu.org/leap/presidentstrust/compact/2013SurveySummary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8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EE59-7C58-44CE-A9B5-26AB5082F35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49C9-3AB2-49B5-86BC-EC53D4040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E531-1C1A-42D8-BF4C-AEA85BCF4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6B26-6E74-4EEF-938B-346AF8936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5F89-D234-41F2-B67E-DBB1402FD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B25A3-3EFF-46C3-8534-90E34639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23B3-4197-49B1-84FA-E868C12CC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BAD2-E2A9-4B71-AD86-0A201404B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C44C-73C3-420B-9955-AC08FD34C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A896-3C41-4733-8312-CF75F183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B263-193F-410C-B8FC-AE810DF85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97F49-F4FB-4F49-B985-8A7B8D81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35BD-C0CA-4D23-BD29-EE47E8195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A5D9FC-78E8-4DCA-924A-C26CD5AE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11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11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11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11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11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issouristate.edu/relst/Internship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issouristate.edu/relst/44442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studyreligion.or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els.ou.edu/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://www.missouristate.edu/relst/44442.htm" TargetMode="External"/><Relationship Id="rId2" Type="http://schemas.openxmlformats.org/officeDocument/2006/relationships/hyperlink" Target="http://religiousstudies.ku.edu/faculty-lis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lst.uark.edu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clas.uiowa.edu/religion/people" TargetMode="External"/><Relationship Id="rId4" Type="http://schemas.openxmlformats.org/officeDocument/2006/relationships/hyperlink" Target="http://religiousstudies.missouri.edu/people/faculty.shtml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issouristate.edu/relst/44442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64008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9933"/>
                </a:solidFill>
                <a:latin typeface="+mn-lt"/>
              </a:rPr>
              <a:t>Image, above, from studyreligion.org (American Academy of Religion)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9D809AF-06BD-4438-BABB-6CD0BDAB6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510144"/>
            <a:ext cx="5886450" cy="4281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57400"/>
            <a:ext cx="914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3500" b="1" dirty="0"/>
              <a:t>Employers want colleges to focus on critical thinking, oral communication, writing, and evaluating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7229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2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399" cy="1143000"/>
          </a:xfrm>
        </p:spPr>
        <p:txBody>
          <a:bodyPr/>
          <a:lstStyle/>
          <a:p>
            <a:r>
              <a:rPr lang="en-US" sz="4000" b="1" dirty="0"/>
              <a:t>Employers want students to know about ethics &amp; cultural diversity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7" y="1828800"/>
            <a:ext cx="9096375" cy="261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" y="6259110"/>
            <a:ext cx="7229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3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6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Humanities majors land good jobs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11880" b="-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609600"/>
            <a:ext cx="2568554" cy="5486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“Contrary to political rhetoric that became popular during last year’s political primary campaigns, philosophers do, in fact, make more than welders. . . . Unemployment rates for humanities graduates are also significantly lower than the national average.”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(SOURCE: </a:t>
            </a:r>
            <a:r>
              <a:rPr lang="en-US" sz="2000" i="1" dirty="0">
                <a:solidFill>
                  <a:srgbClr val="FFFFFF"/>
                </a:solidFill>
              </a:rPr>
              <a:t>Chronicle of Higher Education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219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53271"/>
              </p:ext>
            </p:extLst>
          </p:nvPr>
        </p:nvGraphicFramePr>
        <p:xfrm>
          <a:off x="457200" y="798462"/>
          <a:ext cx="8763000" cy="6059538"/>
        </p:xfrm>
        <a:graphic>
          <a:graphicData uri="http://schemas.openxmlformats.org/drawingml/2006/table">
            <a:tbl>
              <a:tblPr firstRow="1" firstCol="1" bandRow="1"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Religious</a:t>
                      </a:r>
                      <a:r>
                        <a:rPr lang="en-US" sz="2500" b="1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 Studies</a:t>
                      </a:r>
                      <a:endParaRPr lang="en-US" sz="2500" b="1" dirty="0">
                        <a:solidFill>
                          <a:schemeClr val="accent4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$62,100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Criminal Justice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$61,900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Kinesiology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$61,900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Medical</a:t>
                      </a:r>
                      <a:r>
                        <a:rPr lang="en-US" sz="2200" b="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 Laboratory Science</a:t>
                      </a:r>
                      <a:endParaRPr lang="en-US" sz="2200" b="0" dirty="0">
                        <a:solidFill>
                          <a:schemeClr val="accent4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$61,700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Graphic Design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$61,700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Foods and Nutrition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$61,500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Animal Science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$60,800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Education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$60,600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Exercise and Sports Science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$60,300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Clinical</a:t>
                      </a:r>
                      <a:r>
                        <a:rPr lang="en-US" sz="2200" b="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 Psychology</a:t>
                      </a:r>
                      <a:endParaRPr lang="en-US" sz="2200" b="0" dirty="0">
                        <a:solidFill>
                          <a:schemeClr val="accent4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$59,700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Banking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$59,400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Health</a:t>
                      </a:r>
                      <a:r>
                        <a:rPr lang="en-US" sz="2200" b="0" baseline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 and </a:t>
                      </a: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Exercise Science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$59,100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Speech-Language Pathology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$58,900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Recreation and Leisure Studies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$55,000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Exercise Science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$54,500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Social Work (SW)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$48,300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Early Childhood Education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accent4"/>
                          </a:solidFill>
                          <a:effectLst/>
                          <a:latin typeface="+mj-lt"/>
                          <a:ea typeface="Calibri"/>
                        </a:rPr>
                        <a:t>$40,400</a:t>
                      </a:r>
                    </a:p>
                  </a:txBody>
                  <a:tcPr marL="9237" marR="9237" marT="9237" marB="92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26633" y="227309"/>
            <a:ext cx="10134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    Median Mid-Career Salaries for Selected College Majors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606" t="10000"/>
          <a:stretch/>
        </p:blipFill>
        <p:spPr>
          <a:xfrm>
            <a:off x="6248400" y="3544938"/>
            <a:ext cx="2895600" cy="5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2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007335"/>
            <a:ext cx="4841874" cy="1497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Globalization means that many occupations demand religious literacy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7149" y="548"/>
            <a:ext cx="3262314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0319" y="1421356"/>
            <a:ext cx="340368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698" name="Picture 2" descr="http://ebooks-imgs.connect.com/product/400/000/000/000/000/747/831/400000000000000747831_s4.png"/>
          <p:cNvPicPr>
            <a:picLocks noChangeAspect="1" noChangeArrowheads="1"/>
          </p:cNvPicPr>
          <p:nvPr/>
        </p:nvPicPr>
        <p:blipFill rotWithShape="1">
          <a:blip r:embed="rId2" cstate="print"/>
          <a:srcRect t="15314" r="-4" b="10610"/>
          <a:stretch/>
        </p:blipFill>
        <p:spPr bwMode="auto">
          <a:xfrm>
            <a:off x="2729546" y="10"/>
            <a:ext cx="301752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</p:spPr>
      </p:pic>
      <p:pic>
        <p:nvPicPr>
          <p:cNvPr id="29700" name="Picture 4" descr="http://images.amazon.com/images/P/1879045397.jpg"/>
          <p:cNvPicPr>
            <a:picLocks noChangeAspect="1" noChangeArrowheads="1"/>
          </p:cNvPicPr>
          <p:nvPr/>
        </p:nvPicPr>
        <p:blipFill rotWithShape="1">
          <a:blip r:embed="rId3" cstate="print"/>
          <a:srcRect l="3532" r="372" b="2"/>
          <a:stretch/>
        </p:blipFill>
        <p:spPr bwMode="auto">
          <a:xfrm>
            <a:off x="5862672" y="1584494"/>
            <a:ext cx="3281329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060569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304800" y="304800"/>
            <a:ext cx="8534400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500" dirty="0">
                <a:solidFill>
                  <a:srgbClr val="800000"/>
                </a:solidFill>
                <a:latin typeface="+mj-lt"/>
              </a:rPr>
              <a:t>Career Preparation in Religious Studies</a:t>
            </a:r>
          </a:p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+mn-lt"/>
              </a:rPr>
              <a:t>The study of religion provides many occasions for personal and intellectual growth, but it also transmits a set of very practical skills to students:</a:t>
            </a:r>
          </a:p>
          <a:p>
            <a:pPr eaLnBrk="0" hangingPunct="0"/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lvl="1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Gain a fundamental cultural literacy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Training in skills associated with data gathering and direct observation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Development of analytical skills and creative thought</a:t>
            </a:r>
          </a:p>
          <a:p>
            <a:pPr lvl="1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An ability to empathize with other people and understand different perspectives</a:t>
            </a:r>
          </a:p>
          <a:p>
            <a:pPr eaLnBrk="0" hangingPunct="0">
              <a:buFontTx/>
              <a:buChar char="•"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+mn-lt"/>
              </a:rPr>
              <a:t>Religious Studies provides a useful academic foundation for many different careers.</a:t>
            </a:r>
          </a:p>
          <a:p>
            <a:pPr eaLnBrk="0" hangingPunct="0"/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lang="en-US" sz="2000" u="sng" dirty="0">
                <a:solidFill>
                  <a:srgbClr val="800000"/>
                </a:solidFill>
                <a:latin typeface="+mn-lt"/>
              </a:rPr>
              <a:t>Professional training in: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			</a:t>
            </a:r>
            <a:r>
              <a:rPr lang="en-US" sz="2000" u="sng" dirty="0">
                <a:solidFill>
                  <a:srgbClr val="800000"/>
                </a:solidFill>
                <a:latin typeface="+mn-lt"/>
              </a:rPr>
              <a:t>Positions in: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latin typeface="+mn-lt"/>
              </a:rPr>
              <a:t> Business (esp. international business)		* Hospitality &amp; Event Planning</a:t>
            </a:r>
          </a:p>
          <a:p>
            <a:pPr eaLnBrk="0" hangingPunct="0">
              <a:buFontTx/>
              <a:buChar char="•"/>
            </a:pPr>
            <a:r>
              <a:rPr lang="en-US" dirty="0">
                <a:latin typeface="+mn-lt"/>
              </a:rPr>
              <a:t> Counseling and Social Work			* Government &amp; Foreign Service</a:t>
            </a:r>
          </a:p>
          <a:p>
            <a:pPr eaLnBrk="0" hangingPunct="0">
              <a:buFontTx/>
              <a:buChar char="•"/>
            </a:pPr>
            <a:r>
              <a:rPr lang="en-US" dirty="0">
                <a:latin typeface="+mn-lt"/>
              </a:rPr>
              <a:t> Education				* Management &amp; Human Resources</a:t>
            </a:r>
          </a:p>
          <a:p>
            <a:pPr eaLnBrk="0" hangingPunct="0">
              <a:buFontTx/>
              <a:buChar char="•"/>
            </a:pPr>
            <a:r>
              <a:rPr lang="en-US" dirty="0">
                <a:latin typeface="+mn-lt"/>
              </a:rPr>
              <a:t> Journalism				* Museums &amp; the Arts</a:t>
            </a:r>
          </a:p>
          <a:p>
            <a:pPr eaLnBrk="0" hangingPunct="0">
              <a:buFontTx/>
              <a:buChar char="•"/>
            </a:pPr>
            <a:r>
              <a:rPr lang="en-US" dirty="0">
                <a:latin typeface="+mn-lt"/>
              </a:rPr>
              <a:t> Law					* Non-Profits &amp; NGOs</a:t>
            </a:r>
          </a:p>
          <a:p>
            <a:pPr eaLnBrk="0" hangingPunct="0">
              <a:buFontTx/>
              <a:buChar char="•"/>
            </a:pPr>
            <a:r>
              <a:rPr lang="en-US" dirty="0">
                <a:latin typeface="+mn-lt"/>
              </a:rPr>
              <a:t> Medicine					* Publishing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Alumni in the professoriate</a:t>
            </a:r>
          </a:p>
        </p:txBody>
      </p:sp>
      <p:pic>
        <p:nvPicPr>
          <p:cNvPr id="1028" name="Picture 4" descr="http://www.sdss.org/logos/PU_logo_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2381250" cy="809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38862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Rachel McBride Lindsey</a:t>
            </a:r>
          </a:p>
        </p:txBody>
      </p:sp>
      <p:pic>
        <p:nvPicPr>
          <p:cNvPr id="1032" name="Picture 8" descr="http://www.avila.edu/rs-pl/images/lesliedorrough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2133600" cy="26741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29000" y="38862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Leslie </a:t>
            </a:r>
            <a:r>
              <a:rPr lang="en-US" b="1" dirty="0" err="1"/>
              <a:t>Dorrough</a:t>
            </a:r>
            <a:r>
              <a:rPr lang="en-US" b="1" dirty="0"/>
              <a:t> Smith</a:t>
            </a:r>
          </a:p>
        </p:txBody>
      </p:sp>
      <p:pic>
        <p:nvPicPr>
          <p:cNvPr id="1034" name="Picture 10" descr="Avila 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486400"/>
            <a:ext cx="2590800" cy="685800"/>
          </a:xfrm>
          <a:prstGeom prst="rect">
            <a:avLst/>
          </a:prstGeom>
          <a:noFill/>
        </p:spPr>
      </p:pic>
      <p:pic>
        <p:nvPicPr>
          <p:cNvPr id="1036" name="Picture 12" descr="http://www.dfg.ca.gov/marine/channel_islands/images/logo_ucsb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267200"/>
            <a:ext cx="2438400" cy="1163783"/>
          </a:xfrm>
          <a:prstGeom prst="rect">
            <a:avLst/>
          </a:prstGeom>
          <a:noFill/>
        </p:spPr>
      </p:pic>
      <p:pic>
        <p:nvPicPr>
          <p:cNvPr id="1038" name="Picture 14" descr="Photo of Irv Brendlin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219200"/>
            <a:ext cx="1882588" cy="2667000"/>
          </a:xfrm>
          <a:prstGeom prst="rect">
            <a:avLst/>
          </a:prstGeom>
          <a:noFill/>
        </p:spPr>
      </p:pic>
      <p:pic>
        <p:nvPicPr>
          <p:cNvPr id="1040" name="Picture 16" descr="George Fox Universi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7259" y="5430983"/>
            <a:ext cx="2571750" cy="923925"/>
          </a:xfrm>
          <a:prstGeom prst="rect">
            <a:avLst/>
          </a:prstGeom>
          <a:noFill/>
        </p:spPr>
      </p:pic>
      <p:pic>
        <p:nvPicPr>
          <p:cNvPr id="1042" name="Picture 18" descr="http://www.chakranews.com/wp-content/uploads/2011/10/Harvard-University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5074" y="4310248"/>
            <a:ext cx="2600325" cy="104013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172200" y="38862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Brian </a:t>
            </a:r>
            <a:r>
              <a:rPr lang="en-US" b="1" dirty="0" err="1"/>
              <a:t>Doak</a:t>
            </a:r>
            <a:r>
              <a:rPr lang="en-US" b="1" dirty="0"/>
              <a:t> (MA  alum)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8" t="856" r="15726" b="20385"/>
          <a:stretch/>
        </p:blipFill>
        <p:spPr bwMode="auto">
          <a:xfrm>
            <a:off x="535340" y="1219200"/>
            <a:ext cx="2436459" cy="260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4" y="5171314"/>
            <a:ext cx="1420042" cy="166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Recent Alumni Books</a:t>
            </a:r>
          </a:p>
        </p:txBody>
      </p:sp>
      <p:pic>
        <p:nvPicPr>
          <p:cNvPr id="3074" name="Picture 2" descr="https://global.oup.com/academic/covers/pop-up/9780199337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486150" cy="52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up.harvard.edu/images/jackets/9780674066731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28" y="1208103"/>
            <a:ext cx="3480771" cy="52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45795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Oxford University Press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509" y="643310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09464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  Alumni in the Professions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343400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Joseph Pulleyking</a:t>
            </a:r>
          </a:p>
          <a:p>
            <a:r>
              <a:rPr lang="en-US" b="1" dirty="0"/>
              <a:t>BA Alum</a:t>
            </a:r>
          </a:p>
          <a:p>
            <a:r>
              <a:rPr lang="en-US" b="1" dirty="0"/>
              <a:t>MTS, Harvard Divinity School</a:t>
            </a:r>
          </a:p>
          <a:p>
            <a:r>
              <a:rPr lang="en-US" b="1" dirty="0" err="1"/>
              <a:t>Psy.D</a:t>
            </a:r>
            <a:r>
              <a:rPr lang="en-US" b="1" dirty="0"/>
              <a:t>., Forest Institute</a:t>
            </a:r>
          </a:p>
          <a:p>
            <a:r>
              <a:rPr lang="en-US" b="1" dirty="0"/>
              <a:t>Psychologist, Mercy Clinic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6887" y="429198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Linda Leicht  </a:t>
            </a:r>
          </a:p>
          <a:p>
            <a:r>
              <a:rPr lang="en-US" b="1" dirty="0"/>
              <a:t>BA  Alum &amp; MA Student</a:t>
            </a:r>
          </a:p>
          <a:p>
            <a:r>
              <a:rPr lang="en-US" b="1" dirty="0"/>
              <a:t>Former Editorial Page Editor,</a:t>
            </a:r>
          </a:p>
          <a:p>
            <a:r>
              <a:rPr lang="en-US" i="1" dirty="0"/>
              <a:t>Springfield News-Leader</a:t>
            </a:r>
          </a:p>
        </p:txBody>
      </p:sp>
      <p:pic>
        <p:nvPicPr>
          <p:cNvPr id="24587" name="Picture 11" descr="http://t1.gstatic.com/images?q=tbn:ANd9GcTOeZSry9friWDGgai19Xw5PkD0TxfbFIweqp320XcP9tZzNK_2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486400"/>
            <a:ext cx="3694534" cy="609600"/>
          </a:xfrm>
          <a:prstGeom prst="rect">
            <a:avLst/>
          </a:prstGeom>
          <a:noFill/>
        </p:spPr>
      </p:pic>
      <p:pic>
        <p:nvPicPr>
          <p:cNvPr id="4098" name="Picture 2" descr="https://fbcdn-sphotos-c-a.akamaihd.net/hphotos-ak-ash2/t1/377726_223042081100932_87275264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24" y="1600200"/>
            <a:ext cx="2217922" cy="26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01" y="1656144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49048"/>
            <a:ext cx="2509906" cy="1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Alumni in the Professions</a:t>
            </a:r>
            <a:endParaRPr lang="en-US" dirty="0"/>
          </a:p>
        </p:txBody>
      </p:sp>
      <p:pic>
        <p:nvPicPr>
          <p:cNvPr id="25602" name="Picture 2" descr="phil_di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362200" cy="2952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4419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Phil Dieke</a:t>
            </a:r>
          </a:p>
          <a:p>
            <a:r>
              <a:rPr lang="en-US" dirty="0"/>
              <a:t>Student Discipleship Coordinator</a:t>
            </a:r>
          </a:p>
        </p:txBody>
      </p:sp>
      <p:pic>
        <p:nvPicPr>
          <p:cNvPr id="25604" name="Picture 4" descr="Highland Park United Methodist Chu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05400"/>
            <a:ext cx="3686175" cy="11144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14" y="1552937"/>
            <a:ext cx="2436511" cy="29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3668" y="4476750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Joanna Mendez</a:t>
            </a:r>
          </a:p>
          <a:p>
            <a:r>
              <a:rPr lang="en-US" dirty="0"/>
              <a:t>International Services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14" y="5078470"/>
            <a:ext cx="4038600" cy="114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254000"/>
            <a:ext cx="83058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dirty="0">
                <a:solidFill>
                  <a:srgbClr val="800000"/>
                </a:solidFill>
                <a:latin typeface="+mj-lt"/>
              </a:rPr>
              <a:t>Why Is Religion Important?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“If there was ever any doubt, 9/11 proved that, as with our recent election, you can’t understand the world without understanding religion.”  </a:t>
            </a:r>
          </a:p>
          <a:p>
            <a:r>
              <a:rPr lang="en-US" sz="2800" dirty="0">
                <a:latin typeface="+mj-lt"/>
              </a:rPr>
              <a:t>-Gerald F. Powers</a:t>
            </a:r>
          </a:p>
          <a:p>
            <a:pPr eaLnBrk="0" hangingPunct="0"/>
            <a:endParaRPr lang="en-US" sz="2800" dirty="0">
              <a:latin typeface="+mj-lt"/>
            </a:endParaRPr>
          </a:p>
          <a:p>
            <a:pPr eaLnBrk="0" hangingPunct="0"/>
            <a:r>
              <a:rPr lang="en-US" sz="2800" dirty="0">
                <a:latin typeface="+mj-lt"/>
              </a:rPr>
              <a:t>“You can't understand America without understanding religion.” </a:t>
            </a:r>
          </a:p>
          <a:p>
            <a:pPr eaLnBrk="0" hangingPunct="0"/>
            <a:r>
              <a:rPr lang="en-US" sz="2800" dirty="0">
                <a:latin typeface="+mj-lt"/>
              </a:rPr>
              <a:t>–David Stowe</a:t>
            </a:r>
          </a:p>
          <a:p>
            <a:pPr eaLnBrk="0" hangingPunct="0"/>
            <a:endParaRPr lang="en-US" sz="2800" dirty="0">
              <a:latin typeface="+mj-lt"/>
            </a:endParaRPr>
          </a:p>
          <a:p>
            <a:pPr eaLnBrk="0" hangingPunct="0"/>
            <a:r>
              <a:rPr lang="en-US" sz="2800" dirty="0">
                <a:latin typeface="+mj-lt"/>
              </a:rPr>
              <a:t>“You cannot understand the human condition without understanding religion.”  </a:t>
            </a:r>
          </a:p>
          <a:p>
            <a:pPr eaLnBrk="0" hangingPunct="0"/>
            <a:r>
              <a:rPr lang="en-US" sz="2800" dirty="0">
                <a:latin typeface="+mj-lt"/>
              </a:rPr>
              <a:t>-Stephen Jay Gould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609600"/>
            <a:ext cx="9067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solidFill>
                  <a:srgbClr val="800000"/>
                </a:solidFill>
                <a:latin typeface="+mj-lt"/>
              </a:rPr>
              <a:t>Consider an Accelerated Master’s in Religious Studies from Missouri State University</a:t>
            </a:r>
            <a:endParaRPr lang="en-US" sz="3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843886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3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MSU has the oldest public university religion graduate program in Missouri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85910" y="228600"/>
            <a:ext cx="4853290" cy="632460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Accelerated Master’s students earn double credit for graduate courses while earning a bachelor’s degree!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Great preparation for many careers, including academia, psychology, seminary, and social work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Graduate assistants receive tuition waiver plus stipend of approximately $8,772 per academic year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Religious Studies students have won MSU’s thesis award three times in past twelve years</a:t>
            </a:r>
          </a:p>
        </p:txBody>
      </p:sp>
    </p:spTree>
    <p:extLst>
      <p:ext uri="{BB962C8B-B14F-4D97-AF65-F5344CB8AC3E}">
        <p14:creationId xmlns:p14="http://schemas.microsoft.com/office/powerpoint/2010/main" val="6037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939"/>
            <a:ext cx="8915400" cy="11430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Consider a double major or minor in Religious Studies</a:t>
            </a:r>
          </a:p>
        </p:txBody>
      </p:sp>
      <p:pic>
        <p:nvPicPr>
          <p:cNvPr id="28674" name="Picture 2" descr="http://sitesmedia.s3.amazonaws.com/unusualcombinations/files/2011/09/seth_header-500x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543800" cy="47034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6527884"/>
            <a:ext cx="556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Image, above, from sites.allegheny.edu/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unusualcombinations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/profiles (Allegheny College)</a:t>
            </a:r>
          </a:p>
        </p:txBody>
      </p:sp>
    </p:spTree>
    <p:extLst>
      <p:ext uri="{BB962C8B-B14F-4D97-AF65-F5344CB8AC3E}">
        <p14:creationId xmlns:p14="http://schemas.microsoft.com/office/powerpoint/2010/main" val="415870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84" y="274638"/>
            <a:ext cx="8473633" cy="1143000"/>
          </a:xfrm>
        </p:spPr>
        <p:txBody>
          <a:bodyPr/>
          <a:lstStyle/>
          <a:p>
            <a:r>
              <a:rPr lang="en-US" sz="3600" b="1" dirty="0"/>
              <a:t>Fields that go well with Religious Studies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619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39" y="4939128"/>
            <a:ext cx="2213308" cy="18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2" y="4038600"/>
            <a:ext cx="2379382" cy="23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54731"/>
            <a:ext cx="446229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41673"/>
            <a:ext cx="2509529" cy="166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85" y="1752600"/>
            <a:ext cx="5005648" cy="191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99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828800"/>
          </a:xfrm>
        </p:spPr>
        <p:txBody>
          <a:bodyPr/>
          <a:lstStyle/>
          <a:p>
            <a:r>
              <a:rPr lang="en-US" sz="4100" b="1" dirty="0"/>
              <a:t>MSU Religious Studies received a $30,000 grant to develop courses on religion and health in 2016.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4990"/>
            <a:ext cx="2214661" cy="298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28" y="2888848"/>
            <a:ext cx="6430788" cy="297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1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8519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23236"/>
            <a:ext cx="2744833" cy="2820908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MSU Courses on Religion and Health</a:t>
            </a:r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49FBF78E-6356-48EF-9B80-AA586E68C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3814"/>
              </p:ext>
            </p:extLst>
          </p:nvPr>
        </p:nvGraphicFramePr>
        <p:xfrm>
          <a:off x="4568428" y="955653"/>
          <a:ext cx="3836618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6591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500" b="1" dirty="0">
                <a:solidFill>
                  <a:srgbClr val="800000"/>
                </a:solidFill>
              </a:rPr>
              <a:t>Religious Studies Internship Program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99923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8358" y="5187518"/>
            <a:ext cx="3426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Samantha Nichols</a:t>
            </a:r>
          </a:p>
          <a:p>
            <a:r>
              <a:rPr lang="en-US" b="1" dirty="0"/>
              <a:t>KSMU/Ozarks Public Radio</a:t>
            </a:r>
          </a:p>
        </p:txBody>
      </p:sp>
      <p:pic>
        <p:nvPicPr>
          <p:cNvPr id="5124" name="Picture 4" descr="Stacy and Ken at Kickoff Ev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13643"/>
            <a:ext cx="3505200" cy="37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52005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Stacy Street</a:t>
            </a:r>
          </a:p>
          <a:p>
            <a:r>
              <a:rPr lang="en-US" b="1" dirty="0"/>
              <a:t>Race and Faith Collaborative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6211669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http://www.missouristate.edu/relst/Internship.htm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61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>
                <a:solidFill>
                  <a:srgbClr val="800000"/>
                </a:solidFill>
              </a:rPr>
              <a:t>2018 Religious Studies Internships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sz="3000" dirty="0"/>
              <a:t>Ambassadors for Children Internship</a:t>
            </a:r>
          </a:p>
          <a:p>
            <a:pPr marL="514350" indent="-514350">
              <a:buAutoNum type="arabicParenR"/>
            </a:pPr>
            <a:endParaRPr lang="en-US" sz="3000" dirty="0"/>
          </a:p>
          <a:p>
            <a:pPr marL="514350" indent="-514350">
              <a:buAutoNum type="arabicParenR"/>
            </a:pPr>
            <a:r>
              <a:rPr lang="en-US" sz="3000" dirty="0"/>
              <a:t>Missouri Health Care for All Internship </a:t>
            </a:r>
          </a:p>
          <a:p>
            <a:pPr marL="514350" indent="-514350">
              <a:buAutoNum type="arabicParenR"/>
            </a:pPr>
            <a:endParaRPr lang="en-US" sz="3000" dirty="0"/>
          </a:p>
          <a:p>
            <a:pPr marL="514350" indent="-514350">
              <a:buAutoNum type="arabicParenR"/>
            </a:pPr>
            <a:r>
              <a:rPr lang="en-US" sz="3000" dirty="0"/>
              <a:t>Veterans Holistic and Collaborative Care Internship</a:t>
            </a:r>
          </a:p>
          <a:p>
            <a:pPr marL="514350" indent="-514350">
              <a:buAutoNum type="arabicParenR"/>
            </a:pPr>
            <a:endParaRPr lang="en-US" sz="3000" dirty="0"/>
          </a:p>
          <a:p>
            <a:pPr marL="514350" indent="-514350">
              <a:buAutoNum type="arabicParenR"/>
            </a:pPr>
            <a:r>
              <a:rPr lang="en-US" sz="3000" dirty="0"/>
              <a:t>KSMU Radio "Religion Beat" Internship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12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800000"/>
                </a:solidFill>
              </a:rPr>
              <a:t>Nationally, Religious Studies has experienced a revival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89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3505200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“The number of bachelors degrees conferred upon graduates in philosophy or religious studies has doubled since the 1970s to nearly 12,000 a year, and has been rising steadily since 9/11.”</a:t>
            </a:r>
          </a:p>
        </p:txBody>
      </p:sp>
      <p:pic>
        <p:nvPicPr>
          <p:cNvPr id="31747" name="Picture 3" descr="http://www.whitehousecorrespondentsweekendinsider.com/wp-content/uploads/2010/08/Newsweek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971800" cy="75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0480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569" y="4191000"/>
            <a:ext cx="8915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n-lt"/>
              </a:rPr>
              <a:t>“If I went back to college today, I think I would probably major in comparative religion, because that’s how integrated it is in everything that we are working on and deciding and thinking about today.” </a:t>
            </a: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United States Secretary of State John Kerry, August 7, 2013</a:t>
            </a:r>
          </a:p>
        </p:txBody>
      </p:sp>
    </p:spTree>
    <p:extLst>
      <p:ext uri="{BB962C8B-B14F-4D97-AF65-F5344CB8AC3E}">
        <p14:creationId xmlns:p14="http://schemas.microsoft.com/office/powerpoint/2010/main" val="164844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6836" y="10668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800000"/>
                </a:solidFill>
                <a:latin typeface="Lucida Bright" pitchFamily="18" charset="0"/>
              </a:rPr>
              <a:t>Why Study Religion at MSU?</a:t>
            </a:r>
          </a:p>
        </p:txBody>
      </p:sp>
      <p:pic>
        <p:nvPicPr>
          <p:cNvPr id="6147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936" y="-11574"/>
            <a:ext cx="5105400" cy="126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34342" y="1752600"/>
            <a:ext cx="7494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A Large, Diverse and Excellent Faculty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13438"/>
            <a:ext cx="75438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Amy Artman – American Religions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Leslie Baynes - New Testament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Stephen C. Berkwitz - Buddhism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Philippa Koch - American Religions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Mark Given - New Testament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Lora Hobbs - Religion and Society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Matthew Kuiper - Islam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J. E. Llewellyn - Hinduism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Victor H. Matthews - Hebrew Bible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Kathy J. Pulley - Religion &amp; Society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Micki Pulleyking - Philosophy of Religion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Vadim Putzu – Judaism 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Austra Reinis - History of Christianity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John Schmalzbauer - American Religions</a:t>
            </a:r>
          </a:p>
          <a:p>
            <a:pPr lvl="5" eaLnBrk="0" hangingPunct="0"/>
            <a:r>
              <a:rPr lang="en-US" sz="1900" dirty="0">
                <a:solidFill>
                  <a:srgbClr val="800000"/>
                </a:solidFill>
                <a:latin typeface="+mn-lt"/>
              </a:rPr>
              <a:t>John T. Strong - Hebrew Bible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04800" y="289560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+mn-lt"/>
              </a:rPr>
              <a:t>For more information on why you should consider a Religious Studies Major, Minor or Masters, visit</a:t>
            </a:r>
          </a:p>
          <a:p>
            <a:endParaRPr lang="en-US" sz="30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3200" dirty="0">
                <a:solidFill>
                  <a:srgbClr val="FF9933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www.studyreligion.org</a:t>
            </a:r>
            <a:endParaRPr lang="en-US" sz="3200" dirty="0">
              <a:solidFill>
                <a:srgbClr val="FF9933"/>
              </a:solidFill>
              <a:latin typeface="+mn-lt"/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4" name="Picture 3" descr="WHY-sliced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553200"/>
            <a:ext cx="441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00000"/>
                </a:solidFill>
              </a:rPr>
              <a:t>Image, above, from studyreligion.org (American Academy of Religion)</a:t>
            </a:r>
          </a:p>
        </p:txBody>
      </p:sp>
    </p:spTree>
    <p:extLst>
      <p:ext uri="{BB962C8B-B14F-4D97-AF65-F5344CB8AC3E}">
        <p14:creationId xmlns:p14="http://schemas.microsoft.com/office/powerpoint/2010/main" val="193051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z="4300" b="1" dirty="0">
                <a:solidFill>
                  <a:srgbClr val="800000"/>
                </a:solidFill>
              </a:rPr>
              <a:t>Comparison Shopping for Religion Departments</a:t>
            </a:r>
          </a:p>
        </p:txBody>
      </p:sp>
      <p:pic>
        <p:nvPicPr>
          <p:cNvPr id="7171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15988"/>
            <a:ext cx="1593525" cy="17526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15117" y="5791200"/>
            <a:ext cx="219803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dirty="0"/>
              <a:t>Eight Faculty</a:t>
            </a:r>
          </a:p>
        </p:txBody>
      </p:sp>
      <p:pic>
        <p:nvPicPr>
          <p:cNvPr id="717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469356"/>
            <a:ext cx="22192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8506" y="4298156"/>
            <a:ext cx="2743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b="1" dirty="0"/>
              <a:t>Eight Professors</a:t>
            </a:r>
          </a:p>
        </p:txBody>
      </p:sp>
      <p:pic>
        <p:nvPicPr>
          <p:cNvPr id="7176" name="Picture 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6784" y="3841829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06784" y="5305348"/>
            <a:ext cx="241123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dirty="0"/>
              <a:t>Program but</a:t>
            </a:r>
          </a:p>
          <a:p>
            <a:r>
              <a:rPr lang="en-US" sz="2500" b="1" dirty="0"/>
              <a:t>no department</a:t>
            </a:r>
          </a:p>
          <a:p>
            <a:endParaRPr lang="en-US" sz="2500" b="1" dirty="0"/>
          </a:p>
        </p:txBody>
      </p:sp>
      <p:pic>
        <p:nvPicPr>
          <p:cNvPr id="7178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8906" y="4970462"/>
            <a:ext cx="12192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72158" y="4896630"/>
            <a:ext cx="2501006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dirty="0"/>
              <a:t>Program but </a:t>
            </a:r>
          </a:p>
          <a:p>
            <a:r>
              <a:rPr lang="en-US" sz="2500" b="1" dirty="0"/>
              <a:t>no department </a:t>
            </a:r>
          </a:p>
          <a:p>
            <a:r>
              <a:rPr lang="en-US" sz="2500" b="1" dirty="0"/>
              <a:t>Six internal</a:t>
            </a:r>
          </a:p>
          <a:p>
            <a:r>
              <a:rPr lang="en-US" sz="2500" b="1" dirty="0"/>
              <a:t>faculty</a:t>
            </a:r>
          </a:p>
          <a:p>
            <a:endParaRPr lang="en-US" sz="2500" b="1" dirty="0"/>
          </a:p>
        </p:txBody>
      </p:sp>
      <p:pic>
        <p:nvPicPr>
          <p:cNvPr id="7180" name="Picture 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1752600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124200"/>
            <a:ext cx="244810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dirty="0"/>
              <a:t>Fifteen Faculty</a:t>
            </a:r>
          </a:p>
        </p:txBody>
      </p:sp>
      <p:pic>
        <p:nvPicPr>
          <p:cNvPr id="18" name="Picture 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19298"/>
          <a:stretch>
            <a:fillRect/>
          </a:stretch>
        </p:blipFill>
        <p:spPr bwMode="auto">
          <a:xfrm>
            <a:off x="1876044" y="1391305"/>
            <a:ext cx="3352800" cy="10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28844" y="1371600"/>
            <a:ext cx="40225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Fifteen Faculty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1410647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</a:rPr>
              <a:t>Student Scholarships</a:t>
            </a:r>
          </a:p>
        </p:txBody>
      </p:sp>
      <p:pic>
        <p:nvPicPr>
          <p:cNvPr id="8195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257800" cy="130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38200" y="2096447"/>
            <a:ext cx="7620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-4763" eaLnBrk="0" hangingPunct="0"/>
            <a:r>
              <a:rPr lang="en-US" sz="1400" dirty="0">
                <a:solidFill>
                  <a:srgbClr val="000000"/>
                </a:solidFill>
                <a:latin typeface="+mn-lt"/>
              </a:rPr>
              <a:t>Each spring the Department of Religious Studies at Missouri State University offers several scholarships for the following academic year. Currently, the total amount awarded each year is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over $10,000.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All scholarship application materials must be submitted by March 1 for the following academic year.</a:t>
            </a:r>
          </a:p>
          <a:p>
            <a:pPr marL="4763" indent="-4763" eaLnBrk="0" hangingPunct="0"/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800100" lvl="1" indent="-342900" eaLnBrk="0" hangingPunct="0">
              <a:buFont typeface="Arial" charset="0"/>
              <a:buAutoNum type="arabicParenR"/>
            </a:pPr>
            <a:r>
              <a:rPr lang="en-US" sz="1200" dirty="0">
                <a:solidFill>
                  <a:srgbClr val="800000"/>
                </a:solidFill>
                <a:latin typeface="+mn-lt"/>
              </a:rPr>
              <a:t>Rose Marie and Martin H. Boone, Jr. Religious Studies Scholarship</a:t>
            </a:r>
          </a:p>
          <a:p>
            <a:pPr marL="800100" lvl="1" indent="-342900" eaLnBrk="0" hangingPunct="0">
              <a:buFont typeface="Arial" charset="0"/>
              <a:buAutoNum type="arabicParenR"/>
            </a:pPr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>
              <a:buFont typeface="Arial" charset="0"/>
              <a:buAutoNum type="arabicParenR"/>
            </a:pPr>
            <a:r>
              <a:rPr lang="en-US" sz="1200" dirty="0" err="1">
                <a:solidFill>
                  <a:srgbClr val="800000"/>
                </a:solidFill>
                <a:latin typeface="+mn-lt"/>
              </a:rPr>
              <a:t>DeVries</a:t>
            </a:r>
            <a:r>
              <a:rPr lang="en-US" sz="1200" dirty="0">
                <a:solidFill>
                  <a:srgbClr val="800000"/>
                </a:solidFill>
                <a:latin typeface="+mn-lt"/>
              </a:rPr>
              <a:t> Family Religious Studies Scholarship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>
              <a:buFont typeface="Arial" charset="0"/>
              <a:buNone/>
            </a:pPr>
            <a:r>
              <a:rPr lang="en-US" sz="1200" dirty="0">
                <a:solidFill>
                  <a:srgbClr val="800000"/>
                </a:solidFill>
                <a:latin typeface="+mn-lt"/>
              </a:rPr>
              <a:t>3)	F.W.A. Bosch Scholarship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/>
            <a:r>
              <a:rPr lang="en-US" sz="1200" dirty="0">
                <a:solidFill>
                  <a:srgbClr val="800000"/>
                </a:solidFill>
                <a:latin typeface="+mn-lt"/>
              </a:rPr>
              <a:t>4)	Kathy J. Pulley Religious Studies Scholarship (requires a focus on community service)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/>
            <a:r>
              <a:rPr lang="en-US" sz="1200" dirty="0">
                <a:solidFill>
                  <a:srgbClr val="800000"/>
                </a:solidFill>
                <a:latin typeface="+mn-lt"/>
              </a:rPr>
              <a:t>5)	James P. Robinson Ecumenical Center Scholarship 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/>
            <a:r>
              <a:rPr lang="en-US" sz="1200" dirty="0">
                <a:solidFill>
                  <a:srgbClr val="800000"/>
                </a:solidFill>
                <a:latin typeface="+mn-lt"/>
              </a:rPr>
              <a:t>6)     William R. (Bill) Smith Baptist Student Union Memorial Scholarship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/>
            <a:r>
              <a:rPr lang="en-US" sz="1200" dirty="0">
                <a:solidFill>
                  <a:srgbClr val="800000"/>
                </a:solidFill>
                <a:latin typeface="+mn-lt"/>
              </a:rPr>
              <a:t>7)	</a:t>
            </a:r>
            <a:r>
              <a:rPr lang="en-US" sz="1200" dirty="0" err="1">
                <a:solidFill>
                  <a:srgbClr val="800000"/>
                </a:solidFill>
                <a:latin typeface="+mn-lt"/>
              </a:rPr>
              <a:t>Schyler</a:t>
            </a:r>
            <a:r>
              <a:rPr lang="en-US" sz="1200" dirty="0">
                <a:solidFill>
                  <a:srgbClr val="800000"/>
                </a:solidFill>
                <a:latin typeface="+mn-lt"/>
              </a:rPr>
              <a:t> Elizabeth Strong Biblical Archaeology Award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/>
            <a:r>
              <a:rPr lang="en-US" sz="1200" dirty="0">
                <a:solidFill>
                  <a:srgbClr val="800000"/>
                </a:solidFill>
                <a:latin typeface="+mn-lt"/>
              </a:rPr>
              <a:t>8)	*Moyer Family Scholarship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/>
            <a:r>
              <a:rPr lang="en-US" sz="1200" dirty="0">
                <a:solidFill>
                  <a:srgbClr val="800000"/>
                </a:solidFill>
                <a:latin typeface="+mn-lt"/>
              </a:rPr>
              <a:t>9)	*</a:t>
            </a:r>
            <a:r>
              <a:rPr lang="en-US" sz="1200" dirty="0" err="1">
                <a:solidFill>
                  <a:srgbClr val="800000"/>
                </a:solidFill>
                <a:latin typeface="+mn-lt"/>
              </a:rPr>
              <a:t>Gerrit</a:t>
            </a:r>
            <a:r>
              <a:rPr lang="en-US" sz="1200" dirty="0">
                <a:solidFill>
                  <a:srgbClr val="800000"/>
                </a:solidFill>
                <a:latin typeface="+mn-lt"/>
              </a:rPr>
              <a:t> J. </a:t>
            </a:r>
            <a:r>
              <a:rPr lang="en-US" sz="1200" dirty="0" err="1">
                <a:solidFill>
                  <a:srgbClr val="800000"/>
                </a:solidFill>
                <a:latin typeface="+mn-lt"/>
              </a:rPr>
              <a:t>tenZythoff</a:t>
            </a:r>
            <a:r>
              <a:rPr lang="en-US" sz="1200" dirty="0">
                <a:solidFill>
                  <a:srgbClr val="800000"/>
                </a:solidFill>
                <a:latin typeface="+mn-lt"/>
              </a:rPr>
              <a:t> Religious Studies Scholarship</a:t>
            </a:r>
          </a:p>
          <a:p>
            <a:pPr marL="800100" lvl="1" indent="-342900" eaLnBrk="0" hangingPunct="0"/>
            <a:endParaRPr lang="en-US" sz="1200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/>
            <a:r>
              <a:rPr lang="en-US" sz="1200" dirty="0">
                <a:solidFill>
                  <a:srgbClr val="800000"/>
                </a:solidFill>
                <a:latin typeface="+mn-lt"/>
              </a:rPr>
              <a:t>10)	*Women in Religious Studies Scholarship</a:t>
            </a:r>
            <a:endParaRPr lang="en-US" sz="1200" u="sng" dirty="0">
              <a:solidFill>
                <a:srgbClr val="800000"/>
              </a:solidFill>
              <a:latin typeface="+mn-lt"/>
            </a:endParaRPr>
          </a:p>
          <a:p>
            <a:pPr marL="800100" lvl="1" indent="-342900" eaLnBrk="0" hangingPunct="0">
              <a:buFont typeface="Arial" charset="0"/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US" sz="1200" dirty="0">
              <a:solidFill>
                <a:srgbClr val="000000"/>
              </a:solidFill>
            </a:endParaRPr>
          </a:p>
          <a:p>
            <a:pPr marL="342900" indent="-342900" eaLnBrk="0" hangingPunct="0"/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Don’t be afraid of the humanities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41E6A-44EE-4C31-8AB9-309B24976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5" y="1524001"/>
            <a:ext cx="703384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6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65" y="336176"/>
            <a:ext cx="2738601" cy="11878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kern="1200" dirty="0">
                <a:solidFill>
                  <a:schemeClr val="tx1"/>
                </a:solidFill>
                <a:ea typeface="+mj-ea"/>
              </a:rPr>
              <a:t>Don’t be afraid of the  humanities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CE4A70-C1BB-4C7E-A58B-D846D18BC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6" y="1828800"/>
            <a:ext cx="2738599" cy="4724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kern="1200" dirty="0">
                <a:ea typeface="+mn-ea"/>
              </a:rPr>
              <a:t>Nearly all employers surveyed  by the AACU (93 percent) say that “a demonstrated capacity to think critically, communicate clearly, and solve complex problems is more important than [a job candidate’s] undergraduate major.”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3AD151-D560-4098-8413-907DB34EBC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r="-2" b="-2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600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2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2048" y="582067"/>
            <a:ext cx="40995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“‘Studying philosophy taught me two things,’ says Butterfield, sitting in his office in San Francisco’s South of Market district, a neighborhood almost entirely dedicated to the cult of coding. ‘I learned how to write really clearly. I learned how to follow an argument all the way down, which is invaluable in running meetings.’”</a:t>
            </a:r>
          </a:p>
        </p:txBody>
      </p:sp>
    </p:spTree>
    <p:extLst>
      <p:ext uri="{BB962C8B-B14F-4D97-AF65-F5344CB8AC3E}">
        <p14:creationId xmlns:p14="http://schemas.microsoft.com/office/powerpoint/2010/main" val="315525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Humanities Majors are Marketable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86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1072</Words>
  <Application>Microsoft Office PowerPoint</Application>
  <PresentationFormat>On-screen Show (4:3)</PresentationFormat>
  <Paragraphs>206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Lucida Bright</vt:lpstr>
      <vt:lpstr>Default Design</vt:lpstr>
      <vt:lpstr>PowerPoint Presentation</vt:lpstr>
      <vt:lpstr>PowerPoint Presentation</vt:lpstr>
      <vt:lpstr>Why Study Religion at MSU?</vt:lpstr>
      <vt:lpstr>Comparison Shopping for Religion Departments</vt:lpstr>
      <vt:lpstr>Student Scholarships</vt:lpstr>
      <vt:lpstr>Don’t be afraid of the humanities</vt:lpstr>
      <vt:lpstr>Don’t be afraid of the  humanities</vt:lpstr>
      <vt:lpstr>PowerPoint Presentation</vt:lpstr>
      <vt:lpstr>Humanities Majors are Marketable</vt:lpstr>
      <vt:lpstr>Employers want colleges to focus on critical thinking, oral communication, writing, and evaluating information</vt:lpstr>
      <vt:lpstr>Employers want students to know about ethics &amp; cultural diversity</vt:lpstr>
      <vt:lpstr>Humanities majors land good jobs</vt:lpstr>
      <vt:lpstr>PowerPoint Presentation</vt:lpstr>
      <vt:lpstr>Globalization means that many occupations demand religious literacy</vt:lpstr>
      <vt:lpstr>PowerPoint Presentation</vt:lpstr>
      <vt:lpstr>Alumni in the professoriate</vt:lpstr>
      <vt:lpstr>Recent Alumni Books</vt:lpstr>
      <vt:lpstr>  Alumni in the Professions</vt:lpstr>
      <vt:lpstr>Alumni in the Professions</vt:lpstr>
      <vt:lpstr>PowerPoint Presentation</vt:lpstr>
      <vt:lpstr>MSU has the oldest public university religion graduate program in Missouri </vt:lpstr>
      <vt:lpstr>Consider a double major or minor in Religious Studies</vt:lpstr>
      <vt:lpstr>Fields that go well with Religious Studies</vt:lpstr>
      <vt:lpstr>MSU Religious Studies received a $30,000 grant to develop courses on religion and health in 2016.</vt:lpstr>
      <vt:lpstr>MSU Courses on Religion and Health</vt:lpstr>
      <vt:lpstr>Religious Studies Internship Program</vt:lpstr>
      <vt:lpstr>2018 Religious Studies Internships</vt:lpstr>
      <vt:lpstr>Nationally, Religious Studies has experienced a revival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Baynes, Leslie A</dc:creator>
  <cp:lastModifiedBy>Terry, Jane E</cp:lastModifiedBy>
  <cp:revision>4</cp:revision>
  <dcterms:created xsi:type="dcterms:W3CDTF">2018-08-29T22:58:06Z</dcterms:created>
  <dcterms:modified xsi:type="dcterms:W3CDTF">2018-08-30T14:06:00Z</dcterms:modified>
</cp:coreProperties>
</file>