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4"/>
    <p:sldMasterId id="2147483763" r:id="rId5"/>
  </p:sldMasterIdLst>
  <p:notesMasterIdLst>
    <p:notesMasterId r:id="rId17"/>
  </p:notesMasterIdLst>
  <p:handoutMasterIdLst>
    <p:handoutMasterId r:id="rId18"/>
  </p:handoutMasterIdLst>
  <p:sldIdLst>
    <p:sldId id="348" r:id="rId6"/>
    <p:sldId id="363" r:id="rId7"/>
    <p:sldId id="364" r:id="rId8"/>
    <p:sldId id="365" r:id="rId9"/>
    <p:sldId id="366" r:id="rId10"/>
    <p:sldId id="369" r:id="rId11"/>
    <p:sldId id="370" r:id="rId12"/>
    <p:sldId id="368" r:id="rId13"/>
    <p:sldId id="367" r:id="rId14"/>
    <p:sldId id="371" r:id="rId15"/>
    <p:sldId id="346" r:id="rId16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0" autoAdjust="0"/>
    <p:restoredTop sz="94660"/>
  </p:normalViewPr>
  <p:slideViewPr>
    <p:cSldViewPr>
      <p:cViewPr varScale="1">
        <p:scale>
          <a:sx n="107" d="100"/>
          <a:sy n="107" d="100"/>
        </p:scale>
        <p:origin x="6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5F6A691-0EFF-4AE6-879B-580570800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4151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48A310B-0AB4-4EA4-AC83-5DC66D722E6D}" type="datetimeFigureOut">
              <a:rPr lang="en-US"/>
              <a:pPr>
                <a:defRPr/>
              </a:pPr>
              <a:t>9/26/2019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6F139AB-AD85-421C-A02A-18010ED4A6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65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15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056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533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388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337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258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838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666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8FE0E-4E37-4269-8573-B9E77BE52E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8F8CD-62E8-432E-8C7A-F0FFF15F4C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CD107-C9B4-4A92-9278-0D3A862608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228600"/>
            <a:ext cx="9144000" cy="6627813"/>
            <a:chOff x="0" y="144"/>
            <a:chExt cx="5760" cy="4175"/>
          </a:xfrm>
        </p:grpSpPr>
        <p:pic>
          <p:nvPicPr>
            <p:cNvPr id="5" name="Picture 2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863"/>
              <a:ext cx="5760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92" y="144"/>
              <a:ext cx="144" cy="4175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AEA"/>
                </a:solidFill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0" y="2064"/>
              <a:ext cx="2928" cy="144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AEA"/>
                </a:solidFill>
              </a:endParaRPr>
            </a:p>
          </p:txBody>
        </p:sp>
      </p:grpSp>
      <p:sp>
        <p:nvSpPr>
          <p:cNvPr id="20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762000" y="13716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EAEAEA"/>
              </a:solidFill>
            </a:endParaRPr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srgbClr val="EAEAEA"/>
              </a:solidFill>
            </a:endParaRP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93AA97E-A5D9-4B6C-94B2-72077CF768DF}" type="slidenum">
              <a:rPr lang="en-US">
                <a:solidFill>
                  <a:srgbClr val="EAEAEA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EAEA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282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CCEFB-D0AD-4900-A9BC-B8DBFC291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836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DE1B0-838A-422C-B004-50C4427542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913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14D743-41B0-4DA4-9EA4-7239CEB4DE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886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D139F-9FEF-4198-A8B6-55383389D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0951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BD210-EFD3-4649-AE86-9CCCCAA827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933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06FB8-4A5D-4CA4-B9FB-B20450F134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737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F60BA-92A0-428F-9109-08BA3319E3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4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22000F-9DC1-43FC-8F45-BF1BAD55EB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996DD-29E9-454D-B182-03E91DD3EF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6818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2CF51-7204-4367-895A-D509C2357D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69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28600"/>
            <a:ext cx="1943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28600"/>
            <a:ext cx="5676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7C9C2-CD5D-472E-9AF8-66667BF1E5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7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44885-E205-4C9F-9E66-1C263856C6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22939A-1BC0-4F25-BBE0-2803D2F62E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E1DA9-B2A3-4DEC-93A1-F3D1122587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19B6F2-C803-4A21-958F-25864FE0F6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DE6980-BD08-4BB2-8886-330EA05BA9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A73D0B-3999-46AE-A5A1-72E1D518C1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938C2-98B6-4ADB-8581-670D41D3EC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E0EB119-E6A6-429E-9261-0A0D7C8B64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8" r:id="rId2"/>
    <p:sldLayoutId id="2147483753" r:id="rId3"/>
    <p:sldLayoutId id="2147483759" r:id="rId4"/>
    <p:sldLayoutId id="2147483754" r:id="rId5"/>
    <p:sldLayoutId id="2147483760" r:id="rId6"/>
    <p:sldLayoutId id="2147483761" r:id="rId7"/>
    <p:sldLayoutId id="2147483762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"/>
          <p:cNvGrpSpPr>
            <a:grpSpLocks/>
          </p:cNvGrpSpPr>
          <p:nvPr/>
        </p:nvGrpSpPr>
        <p:grpSpPr bwMode="auto">
          <a:xfrm>
            <a:off x="0" y="228600"/>
            <a:ext cx="9144000" cy="6627813"/>
            <a:chOff x="0" y="144"/>
            <a:chExt cx="5760" cy="4175"/>
          </a:xfrm>
        </p:grpSpPr>
        <p:pic>
          <p:nvPicPr>
            <p:cNvPr id="2" name="Picture 2"/>
            <p:cNvPicPr>
              <a:picLocks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3543"/>
              <a:ext cx="5760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192" y="144"/>
              <a:ext cx="144" cy="4175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AEA"/>
                </a:solidFill>
              </a:endParaRPr>
            </a:p>
          </p:txBody>
        </p:sp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0" y="3744"/>
              <a:ext cx="2928" cy="144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solidFill>
                  <a:srgbClr val="EAEAEA"/>
                </a:solidFill>
              </a:endParaRPr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524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solidFill>
                  <a:srgbClr val="F8F8F8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solidFill>
                  <a:srgbClr val="F8F8F8"/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rgbClr val="F8F8F8"/>
                </a:solidFill>
                <a:latin typeface="+mn-lt"/>
              </a:defRPr>
            </a:lvl1pPr>
          </a:lstStyle>
          <a:p>
            <a:pPr>
              <a:defRPr/>
            </a:pPr>
            <a:fld id="{F96AFB76-ECBC-4FF5-A3F6-F05A13536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6167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ssouristate.edu/fctl/facultywritingretreats/default.htm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wmf"/><Relationship Id="rId4" Type="http://schemas.openxmlformats.org/officeDocument/2006/relationships/hyperlink" Target="https://www.missouristate.edu/rstat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graduate.missouristate.edu/facultystaff/InternationalTravel.htm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8610600" cy="2209800"/>
          </a:xfrm>
        </p:spPr>
        <p:txBody>
          <a:bodyPr/>
          <a:lstStyle/>
          <a:p>
            <a:r>
              <a:rPr lang="en-US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MSU International Travel Awards</a:t>
            </a:r>
            <a:br>
              <a:rPr lang="en-US" dirty="0"/>
            </a:br>
            <a:r>
              <a:rPr lang="en-US" sz="2400" dirty="0"/>
              <a:t>Julie Masterson, Dean of the Graduate College, and Associate Provost</a:t>
            </a:r>
            <a:br>
              <a:rPr lang="en-US" dirty="0"/>
            </a:br>
            <a:r>
              <a:rPr lang="en-US" sz="2400" dirty="0"/>
              <a:t>Lisa M. Taylor, Assistant to the Dean</a:t>
            </a:r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>
          <a:xfrm>
            <a:off x="1066800" y="4419600"/>
            <a:ext cx="7391400" cy="1752600"/>
          </a:xfrm>
        </p:spPr>
        <p:txBody>
          <a:bodyPr/>
          <a:lstStyle/>
          <a:p>
            <a:r>
              <a:rPr lang="en-US" sz="2400" dirty="0">
                <a:solidFill>
                  <a:schemeClr val="accent3"/>
                </a:solidFill>
              </a:rPr>
              <a:t>Preparing a Successful International Travel Awards Application</a:t>
            </a:r>
          </a:p>
          <a:p>
            <a:r>
              <a:rPr lang="en-US" sz="2400" dirty="0">
                <a:solidFill>
                  <a:schemeClr val="accent3"/>
                </a:solidFill>
              </a:rPr>
              <a:t>September 12, 2019</a:t>
            </a:r>
          </a:p>
        </p:txBody>
      </p:sp>
    </p:spTree>
    <p:extLst>
      <p:ext uri="{BB962C8B-B14F-4D97-AF65-F5344CB8AC3E}">
        <p14:creationId xmlns:p14="http://schemas.microsoft.com/office/powerpoint/2010/main" val="3394788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100" y="1143000"/>
            <a:ext cx="7499350" cy="5410200"/>
          </a:xfrm>
        </p:spPr>
        <p:txBody>
          <a:bodyPr/>
          <a:lstStyle/>
          <a:p>
            <a:r>
              <a:rPr lang="en-US" dirty="0"/>
              <a:t>Self Review</a:t>
            </a:r>
          </a:p>
          <a:p>
            <a:pPr lvl="1"/>
            <a:r>
              <a:rPr lang="en-US" sz="2400" dirty="0"/>
              <a:t>Have I completed </a:t>
            </a:r>
            <a:r>
              <a:rPr lang="en-US" sz="2400" b="1" u="sng" dirty="0"/>
              <a:t>all</a:t>
            </a:r>
            <a:r>
              <a:rPr lang="en-US" sz="2400" dirty="0"/>
              <a:t> the information?</a:t>
            </a:r>
          </a:p>
          <a:p>
            <a:pPr lvl="1"/>
            <a:r>
              <a:rPr lang="en-US" sz="2400" dirty="0"/>
              <a:t>Has my Department Head and Dean approved and provided funding information?</a:t>
            </a:r>
          </a:p>
          <a:p>
            <a:pPr lvl="1"/>
            <a:r>
              <a:rPr lang="en-US" sz="2400" dirty="0"/>
              <a:t>Did I provide all necessary documentation?</a:t>
            </a:r>
          </a:p>
          <a:p>
            <a:pPr marL="403225" lvl="1" indent="0">
              <a:buNone/>
            </a:pPr>
            <a:r>
              <a:rPr lang="en-US" sz="2400" b="1" i="1" dirty="0"/>
              <a:t>Important Information:</a:t>
            </a:r>
          </a:p>
          <a:p>
            <a:pPr marL="403225" lvl="1" indent="0">
              <a:buNone/>
            </a:pPr>
            <a:r>
              <a:rPr lang="en-US" sz="2000" dirty="0"/>
              <a:t>Awards are administered by the Associate Provost and Dean of the Graduate College and approved by the Provost prior to awards being announced to the applicants.</a:t>
            </a:r>
          </a:p>
          <a:p>
            <a:pPr marL="403225" lvl="1" indent="0">
              <a:buNone/>
            </a:pPr>
            <a:r>
              <a:rPr lang="en-US" sz="2000" dirty="0"/>
              <a:t>Acceptance of funding indicates that the recipient agrees to the following:</a:t>
            </a:r>
          </a:p>
          <a:p>
            <a:pPr marL="403225" lvl="1" indent="0">
              <a:buNone/>
            </a:pPr>
            <a:r>
              <a:rPr lang="en-US" sz="2000" dirty="0"/>
              <a:t>•Be available to give a campus presentation within 1 year.</a:t>
            </a:r>
          </a:p>
          <a:p>
            <a:pPr marL="403225" lvl="1" indent="0">
              <a:buNone/>
            </a:pPr>
            <a:r>
              <a:rPr lang="en-US" sz="2000" dirty="0"/>
              <a:t>•Be willing to serve on the International Travel Committee, if asked, within 3 years.</a:t>
            </a:r>
          </a:p>
          <a:p>
            <a:pPr marL="403225" lvl="1" indent="0">
              <a:buNone/>
            </a:pPr>
            <a:endParaRPr lang="en-US" sz="2000" dirty="0"/>
          </a:p>
          <a:p>
            <a:pPr marL="403225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9925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Ready to Write?  Resources to assist you: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1447800"/>
            <a:ext cx="7543800" cy="2133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Attend a Faculty Writing Retreat!  There are several scheduled.  Please consult FCTL’s Web page:</a:t>
            </a:r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https://www.missouristate.edu/fctl/facultywritingretreats/default.htm</a:t>
            </a:r>
            <a:endParaRPr lang="en-US" sz="2000" dirty="0"/>
          </a:p>
          <a:p>
            <a:pPr marL="0" indent="0">
              <a:buNone/>
            </a:pPr>
            <a:r>
              <a:rPr lang="en-US" sz="2400" dirty="0"/>
              <a:t>Rstats Institute:</a:t>
            </a:r>
          </a:p>
          <a:p>
            <a:pPr marL="0" indent="0">
              <a:buNone/>
            </a:pPr>
            <a:r>
              <a:rPr lang="en-US" sz="2000" dirty="0">
                <a:hlinkClick r:id="rId4"/>
              </a:rPr>
              <a:t>https://www.missouristate.edu/rstats/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2531" name="Picture 3" descr="illustration of woman sitting at compute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3810000"/>
            <a:ext cx="2971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6753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 bwMode="auto">
          <a:xfrm>
            <a:off x="1435100" y="152400"/>
            <a:ext cx="7499350" cy="12192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4000" dirty="0">
                <a:effectLst/>
              </a:rPr>
              <a:t>International Travel Committee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>
          <a:xfrm>
            <a:off x="1435100" y="990600"/>
            <a:ext cx="7499350" cy="5562600"/>
          </a:xfrm>
        </p:spPr>
        <p:txBody>
          <a:bodyPr/>
          <a:lstStyle/>
          <a:p>
            <a:r>
              <a:rPr lang="en-US" sz="2800" dirty="0"/>
              <a:t>One member from each College and Library</a:t>
            </a:r>
            <a:endParaRPr lang="en-US" sz="2400" dirty="0"/>
          </a:p>
          <a:p>
            <a:pPr marL="742950" lvl="1" indent="-285750"/>
            <a:r>
              <a:rPr lang="en-US" dirty="0"/>
              <a:t>Indira Palacios-Valladares, CHPA, Chair</a:t>
            </a:r>
          </a:p>
          <a:p>
            <a:pPr marL="742950" lvl="1" indent="-285750"/>
            <a:r>
              <a:rPr lang="en-US" dirty="0"/>
              <a:t>Sarah Nixon, COE</a:t>
            </a:r>
          </a:p>
          <a:p>
            <a:pPr marL="742950" lvl="1" indent="-285750"/>
            <a:r>
              <a:rPr lang="en-US" dirty="0"/>
              <a:t>Deidre Argyle, COAL</a:t>
            </a:r>
          </a:p>
          <a:p>
            <a:pPr marL="742950" lvl="1" indent="-285750"/>
            <a:r>
              <a:rPr lang="en-US" dirty="0"/>
              <a:t>Lisa Proctor, CHHS </a:t>
            </a:r>
          </a:p>
          <a:p>
            <a:pPr marL="742950" lvl="1" indent="-285750"/>
            <a:r>
              <a:rPr lang="en-US" dirty="0"/>
              <a:t>Eric Bosch, CNAS</a:t>
            </a:r>
          </a:p>
          <a:p>
            <a:pPr marL="742950" lvl="1" indent="-285750"/>
            <a:r>
              <a:rPr lang="en-US" dirty="0"/>
              <a:t>Maciej Pszczolkowski, COA</a:t>
            </a:r>
          </a:p>
          <a:p>
            <a:pPr marL="742950" lvl="1" indent="-285750"/>
            <a:r>
              <a:rPr lang="en-US" dirty="0"/>
              <a:t>TBD, Library</a:t>
            </a:r>
          </a:p>
          <a:p>
            <a:pPr marL="742950" lvl="1" indent="-285750"/>
            <a:r>
              <a:rPr lang="en-US" dirty="0"/>
              <a:t>Josh Coleman, COB</a:t>
            </a:r>
            <a:r>
              <a:rPr lang="en-US" i="1" dirty="0"/>
              <a:t> </a:t>
            </a:r>
          </a:p>
          <a:p>
            <a:r>
              <a:rPr lang="en-US" sz="2800" dirty="0"/>
              <a:t>Lisa Taylor, Graduate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419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dirty="0">
                <a:effectLst/>
              </a:rPr>
              <a:t>Evaluation of Proposals for International Travel</a:t>
            </a:r>
          </a:p>
        </p:txBody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>
          <a:xfrm>
            <a:off x="1435100" y="1447800"/>
            <a:ext cx="7023100" cy="5181600"/>
          </a:xfrm>
        </p:spPr>
        <p:txBody>
          <a:bodyPr/>
          <a:lstStyle/>
          <a:p>
            <a:r>
              <a:rPr lang="en-US" dirty="0"/>
              <a:t>Each member rates each proposal on a scale of 1-5.   </a:t>
            </a:r>
          </a:p>
          <a:p>
            <a:r>
              <a:rPr lang="en-US" dirty="0"/>
              <a:t>Ratings and comments are compiled,  proposals are ranked.   </a:t>
            </a:r>
          </a:p>
          <a:p>
            <a:r>
              <a:rPr lang="en-US" dirty="0"/>
              <a:t>Rankings are discussed, emphasizing proposals with widest variation in scoring.</a:t>
            </a:r>
          </a:p>
          <a:p>
            <a:pPr>
              <a:buFont typeface="Wingdings 2" pitchFamily="18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>
                <a:effectLst/>
              </a:rPr>
              <a:t>International Travel Awards</a:t>
            </a:r>
          </a:p>
        </p:txBody>
      </p:sp>
      <p:sp>
        <p:nvSpPr>
          <p:cNvPr id="17410" name="Rectangle 3"/>
          <p:cNvSpPr>
            <a:spLocks noGrp="1"/>
          </p:cNvSpPr>
          <p:nvPr>
            <p:ph type="body" idx="1"/>
          </p:nvPr>
        </p:nvSpPr>
        <p:spPr>
          <a:xfrm>
            <a:off x="1066800" y="1524000"/>
            <a:ext cx="7848600" cy="4800600"/>
          </a:xfrm>
        </p:spPr>
        <p:txBody>
          <a:bodyPr/>
          <a:lstStyle/>
          <a:p>
            <a:r>
              <a:rPr lang="en-US" sz="2000" dirty="0">
                <a:hlinkClick r:id="rId3"/>
              </a:rPr>
              <a:t>http://graduate.missouristate.edu/facultystaff/InternationalTravel.htm</a:t>
            </a:r>
            <a:endParaRPr lang="en-US" sz="2000" dirty="0"/>
          </a:p>
          <a:p>
            <a:r>
              <a:rPr lang="en-US" dirty="0"/>
              <a:t>International Travel Awards are designed to “advance the University mission, in a manner related to the research of the faculty member.”</a:t>
            </a:r>
          </a:p>
          <a:p>
            <a:r>
              <a:rPr lang="en-US" dirty="0"/>
              <a:t>The award is for the </a:t>
            </a:r>
            <a:r>
              <a:rPr lang="en-US" u="sng" dirty="0"/>
              <a:t>dissemination</a:t>
            </a:r>
            <a:r>
              <a:rPr lang="en-US" dirty="0"/>
              <a:t> of research, so funds must be used to support presentation of work.</a:t>
            </a:r>
          </a:p>
          <a:p>
            <a:pPr>
              <a:buFont typeface="Wingdings 2" pitchFamily="18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3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>
                <a:effectLst/>
              </a:rPr>
              <a:t>Eligibility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1219200" y="1219200"/>
            <a:ext cx="7620000" cy="5257800"/>
          </a:xfrm>
        </p:spPr>
        <p:txBody>
          <a:bodyPr/>
          <a:lstStyle/>
          <a:p>
            <a:r>
              <a:rPr lang="en-US" sz="2800" dirty="0"/>
              <a:t>Full-time, permanent, faculty actively involved in research. </a:t>
            </a:r>
          </a:p>
          <a:p>
            <a:r>
              <a:rPr lang="en-US" sz="2800" dirty="0"/>
              <a:t>Preference may be given to junior faculty for whom the trip may advance their careers.</a:t>
            </a:r>
          </a:p>
          <a:p>
            <a:r>
              <a:rPr lang="en-US" sz="2800" dirty="0"/>
              <a:t>Additional awards allowed one (1) year from month of previous funded conference date.</a:t>
            </a:r>
          </a:p>
          <a:p>
            <a:r>
              <a:rPr lang="en-US" sz="2800" dirty="0"/>
              <a:t>International Travel Committee members may apply – interim committee member from his/her college will be selected to replace them during that round of applications.</a:t>
            </a:r>
          </a:p>
        </p:txBody>
      </p:sp>
    </p:spTree>
    <p:extLst>
      <p:ext uri="{BB962C8B-B14F-4D97-AF65-F5344CB8AC3E}">
        <p14:creationId xmlns:p14="http://schemas.microsoft.com/office/powerpoint/2010/main" val="269487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031" y="0"/>
            <a:ext cx="7499350" cy="838200"/>
          </a:xfrm>
        </p:spPr>
        <p:txBody>
          <a:bodyPr/>
          <a:lstStyle/>
          <a:p>
            <a:r>
              <a:rPr lang="en-US" dirty="0">
                <a:effectLst/>
              </a:rPr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838200"/>
            <a:ext cx="7467600" cy="5597769"/>
          </a:xfrm>
        </p:spPr>
        <p:txBody>
          <a:bodyPr/>
          <a:lstStyle/>
          <a:p>
            <a:r>
              <a:rPr lang="en-US" sz="2800" dirty="0"/>
              <a:t>Provide a short description of the event.</a:t>
            </a:r>
          </a:p>
          <a:p>
            <a:r>
              <a:rPr lang="en-US" sz="2800" dirty="0"/>
              <a:t>Department Head must provide a statement explaining how attending will “advance the university mission in a manner related to the research of the applying faculty member” as well as how this will help advance the applicant’s research agenda.</a:t>
            </a:r>
          </a:p>
          <a:p>
            <a:r>
              <a:rPr lang="en-US" sz="2800" dirty="0"/>
              <a:t>Department Head and College Dean to provide commitment of funding. </a:t>
            </a:r>
          </a:p>
          <a:p>
            <a:pPr lvl="1"/>
            <a:r>
              <a:rPr lang="en-US" sz="2400" dirty="0"/>
              <a:t>Funding from external grants and conference organization/organizer will now be considered as adequate college and department funding match.   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8827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applicant is traveling to more than one location during the trip, applicant </a:t>
            </a:r>
            <a:r>
              <a:rPr lang="en-US" sz="2800" b="1" dirty="0"/>
              <a:t>must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Detail the costs associated with </a:t>
            </a:r>
            <a:r>
              <a:rPr lang="en-US" sz="2400" b="1" dirty="0"/>
              <a:t>each</a:t>
            </a:r>
            <a:r>
              <a:rPr lang="en-US" sz="2400" dirty="0"/>
              <a:t> location. </a:t>
            </a:r>
          </a:p>
          <a:p>
            <a:pPr marL="401638" lvl="1" indent="-228600">
              <a:buFont typeface="Arial" panose="020B0604020202020204" pitchFamily="34" charset="0"/>
              <a:buChar char="•"/>
            </a:pPr>
            <a:r>
              <a:rPr lang="en-US" dirty="0"/>
              <a:t>If more than one applicant (two or more travelling together on one trip):</a:t>
            </a:r>
          </a:p>
          <a:p>
            <a:pPr marL="630238" lvl="1" indent="-228600"/>
            <a:r>
              <a:rPr lang="en-US" sz="2400" dirty="0"/>
              <a:t>The costs for </a:t>
            </a:r>
            <a:r>
              <a:rPr lang="en-US" sz="2400" b="1" dirty="0"/>
              <a:t>each</a:t>
            </a:r>
            <a:r>
              <a:rPr lang="en-US" sz="2400" dirty="0"/>
              <a:t> applicant must be clearly detailed; and</a:t>
            </a:r>
          </a:p>
          <a:p>
            <a:pPr marL="630238" lvl="1" indent="-228600"/>
            <a:r>
              <a:rPr lang="en-US" sz="2400" dirty="0"/>
              <a:t>Separate applications should be submitted by each applicant.  Submit applications together so that the Committee members know who is traveling together.</a:t>
            </a:r>
          </a:p>
        </p:txBody>
      </p:sp>
    </p:spTree>
    <p:extLst>
      <p:ext uri="{BB962C8B-B14F-4D97-AF65-F5344CB8AC3E}">
        <p14:creationId xmlns:p14="http://schemas.microsoft.com/office/powerpoint/2010/main" val="1816798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 bwMode="auto">
          <a:xfrm>
            <a:off x="1279525" y="152400"/>
            <a:ext cx="7499350" cy="7159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dirty="0">
                <a:effectLst/>
              </a:rPr>
              <a:t>Funding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1"/>
          </p:nvPr>
        </p:nvSpPr>
        <p:spPr>
          <a:xfrm>
            <a:off x="1219200" y="874224"/>
            <a:ext cx="7620000" cy="5257800"/>
          </a:xfrm>
        </p:spPr>
        <p:txBody>
          <a:bodyPr/>
          <a:lstStyle/>
          <a:p>
            <a:r>
              <a:rPr lang="en-US" sz="2400" dirty="0"/>
              <a:t>College/Department must provide 1:1 match.</a:t>
            </a:r>
          </a:p>
          <a:p>
            <a:r>
              <a:rPr lang="en-US" sz="2400" dirty="0"/>
              <a:t>Maximum award is </a:t>
            </a:r>
            <a:r>
              <a:rPr lang="en-US" sz="2400" i="1" u="sng" dirty="0"/>
              <a:t>$2,500.</a:t>
            </a:r>
            <a:r>
              <a:rPr lang="en-US" sz="2400" dirty="0"/>
              <a:t>  </a:t>
            </a:r>
          </a:p>
          <a:p>
            <a:r>
              <a:rPr lang="en-US" sz="2400" dirty="0"/>
              <a:t>Eligible Activities:  </a:t>
            </a:r>
          </a:p>
          <a:p>
            <a:pPr lvl="1"/>
            <a:r>
              <a:rPr lang="en-US" sz="2000" dirty="0"/>
              <a:t>Presentation of original completed research/creative activities or program participation (panelist, discussant, etc.) at a conference, performance, exhibition, or other invited event.  Only one trip is permitted per proposal/application.</a:t>
            </a:r>
          </a:p>
          <a:p>
            <a:pPr marL="401638" lvl="1" indent="-228600">
              <a:buFont typeface="Arial" panose="020B0604020202020204" pitchFamily="34" charset="0"/>
              <a:buChar char="•"/>
            </a:pPr>
            <a:r>
              <a:rPr lang="en-US" sz="2400" dirty="0"/>
              <a:t>Eligible Expenses:  </a:t>
            </a:r>
          </a:p>
          <a:p>
            <a:pPr marL="685800" lvl="1" indent="-228600"/>
            <a:r>
              <a:rPr lang="en-US" sz="2000" dirty="0"/>
              <a:t>Conference fees</a:t>
            </a:r>
          </a:p>
          <a:p>
            <a:pPr marL="685800" lvl="1" indent="-228600"/>
            <a:r>
              <a:rPr lang="en-US" sz="2000" dirty="0"/>
              <a:t>Air and ground transit</a:t>
            </a:r>
          </a:p>
          <a:p>
            <a:pPr marL="685800" lvl="1" indent="-228600"/>
            <a:r>
              <a:rPr lang="en-US" sz="2000" dirty="0"/>
              <a:t>Lodging</a:t>
            </a:r>
          </a:p>
          <a:p>
            <a:pPr marL="685800" lvl="1" indent="-228600"/>
            <a:r>
              <a:rPr lang="en-US" sz="2000" dirty="0"/>
              <a:t>Meals (subject to University limits and rules)		</a:t>
            </a:r>
            <a:r>
              <a:rPr lang="en-US" sz="2400" dirty="0"/>
              <a:t> </a:t>
            </a:r>
          </a:p>
          <a:p>
            <a:pPr marL="403225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511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dirty="0">
                <a:effectLst/>
              </a:rPr>
              <a:t>Guidelines- International Travel</a:t>
            </a:r>
          </a:p>
        </p:txBody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>
          <a:xfrm>
            <a:off x="1435100" y="1219200"/>
            <a:ext cx="7480300" cy="5181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2400" b="1" dirty="0"/>
              <a:t>Applications due</a:t>
            </a:r>
            <a:r>
              <a:rPr lang="en-US" sz="2400" dirty="0"/>
              <a:t>:  January 15;  April 15;  July 15; and October 15 – </a:t>
            </a:r>
            <a:r>
              <a:rPr lang="en-US" sz="2000" dirty="0"/>
              <a:t>submit electronically as one document – </a:t>
            </a:r>
            <a:r>
              <a:rPr lang="en-US" sz="2000" i="1" dirty="0"/>
              <a:t>no more than one year prior to conference/activity</a:t>
            </a:r>
            <a:r>
              <a:rPr lang="en-US" sz="2400" dirty="0"/>
              <a:t>.</a:t>
            </a:r>
          </a:p>
          <a:p>
            <a:r>
              <a:rPr lang="en-US" sz="2400" dirty="0"/>
              <a:t>No applications will be considered between the deadlines.  </a:t>
            </a:r>
          </a:p>
          <a:p>
            <a:r>
              <a:rPr lang="en-US" sz="2400" dirty="0"/>
              <a:t>To meet these deadlines, applications can be submitted prior to official acceptance of presentations.</a:t>
            </a:r>
          </a:p>
          <a:p>
            <a:r>
              <a:rPr lang="en-US" sz="2400" dirty="0"/>
              <a:t>Plan ahead and apply early since applications will not be accepted for travel that has been initiated before the deadline.  </a:t>
            </a:r>
          </a:p>
          <a:p>
            <a:pPr>
              <a:spcAft>
                <a:spcPts val="1200"/>
              </a:spcAft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0455491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5"/>
  <p:tag name="TPFULLVERSION" val="5.2.1.3179"/>
  <p:tag name="PPTVERSION" val="15"/>
  <p:tag name="TPOS" val="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666633"/>
      </a:dk1>
      <a:lt1>
        <a:srgbClr val="EAEAEA"/>
      </a:lt1>
      <a:dk2>
        <a:srgbClr val="789CB6"/>
      </a:dk2>
      <a:lt2>
        <a:srgbClr val="CCECFF"/>
      </a:lt2>
      <a:accent1>
        <a:srgbClr val="CC9900"/>
      </a:accent1>
      <a:accent2>
        <a:srgbClr val="336699"/>
      </a:accent2>
      <a:accent3>
        <a:srgbClr val="BECBD7"/>
      </a:accent3>
      <a:accent4>
        <a:srgbClr val="C8C8C8"/>
      </a:accent4>
      <a:accent5>
        <a:srgbClr val="E2CAAA"/>
      </a:accent5>
      <a:accent6>
        <a:srgbClr val="2D5C8A"/>
      </a:accent6>
      <a:hlink>
        <a:srgbClr val="7181C3"/>
      </a:hlink>
      <a:folHlink>
        <a:srgbClr val="868686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666633"/>
        </a:dk1>
        <a:lt1>
          <a:srgbClr val="EAEAEA"/>
        </a:lt1>
        <a:dk2>
          <a:srgbClr val="789CB6"/>
        </a:dk2>
        <a:lt2>
          <a:srgbClr val="CCECFF"/>
        </a:lt2>
        <a:accent1>
          <a:srgbClr val="CC9900"/>
        </a:accent1>
        <a:accent2>
          <a:srgbClr val="336699"/>
        </a:accent2>
        <a:accent3>
          <a:srgbClr val="BECBD7"/>
        </a:accent3>
        <a:accent4>
          <a:srgbClr val="C8C8C8"/>
        </a:accent4>
        <a:accent5>
          <a:srgbClr val="E2CAAA"/>
        </a:accent5>
        <a:accent6>
          <a:srgbClr val="2D5C8A"/>
        </a:accent6>
        <a:hlink>
          <a:srgbClr val="7181C3"/>
        </a:hlink>
        <a:folHlink>
          <a:srgbClr val="8686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EC"/>
        </a:lt1>
        <a:dk2>
          <a:srgbClr val="969696"/>
        </a:dk2>
        <a:lt2>
          <a:srgbClr val="FFFFEC"/>
        </a:lt2>
        <a:accent1>
          <a:srgbClr val="669900"/>
        </a:accent1>
        <a:accent2>
          <a:srgbClr val="CC6600"/>
        </a:accent2>
        <a:accent3>
          <a:srgbClr val="FFFFF4"/>
        </a:accent3>
        <a:accent4>
          <a:srgbClr val="000000"/>
        </a:accent4>
        <a:accent5>
          <a:srgbClr val="B8CAAA"/>
        </a:accent5>
        <a:accent6>
          <a:srgbClr val="B95C00"/>
        </a:accent6>
        <a:hlink>
          <a:srgbClr val="CBB55B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93939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666633"/>
        </a:dk1>
        <a:lt1>
          <a:srgbClr val="FFFFCC"/>
        </a:lt1>
        <a:dk2>
          <a:srgbClr val="B89C76"/>
        </a:dk2>
        <a:lt2>
          <a:srgbClr val="FFCC00"/>
        </a:lt2>
        <a:accent1>
          <a:srgbClr val="FF9933"/>
        </a:accent1>
        <a:accent2>
          <a:srgbClr val="669900"/>
        </a:accent2>
        <a:accent3>
          <a:srgbClr val="D8CBBD"/>
        </a:accent3>
        <a:accent4>
          <a:srgbClr val="DADAAE"/>
        </a:accent4>
        <a:accent5>
          <a:srgbClr val="FFCAAD"/>
        </a:accent5>
        <a:accent6>
          <a:srgbClr val="5C8A00"/>
        </a:accent6>
        <a:hlink>
          <a:srgbClr val="666633"/>
        </a:hlink>
        <a:folHlink>
          <a:srgbClr val="8686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336633"/>
        </a:dk1>
        <a:lt1>
          <a:srgbClr val="FFFFCC"/>
        </a:lt1>
        <a:dk2>
          <a:srgbClr val="A5B975"/>
        </a:dk2>
        <a:lt2>
          <a:srgbClr val="FFCC00"/>
        </a:lt2>
        <a:accent1>
          <a:srgbClr val="FF9933"/>
        </a:accent1>
        <a:accent2>
          <a:srgbClr val="CC6600"/>
        </a:accent2>
        <a:accent3>
          <a:srgbClr val="CFD9BD"/>
        </a:accent3>
        <a:accent4>
          <a:srgbClr val="DADAAE"/>
        </a:accent4>
        <a:accent5>
          <a:srgbClr val="FFCAAD"/>
        </a:accent5>
        <a:accent6>
          <a:srgbClr val="B95C00"/>
        </a:accent6>
        <a:hlink>
          <a:srgbClr val="CBB55B"/>
        </a:hlink>
        <a:folHlink>
          <a:srgbClr val="B6D0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393939"/>
        </a:dk1>
        <a:lt1>
          <a:srgbClr val="FFFFEC"/>
        </a:lt1>
        <a:dk2>
          <a:srgbClr val="969696"/>
        </a:dk2>
        <a:lt2>
          <a:srgbClr val="737558"/>
        </a:lt2>
        <a:accent1>
          <a:srgbClr val="FF9933"/>
        </a:accent1>
        <a:accent2>
          <a:srgbClr val="CC6600"/>
        </a:accent2>
        <a:accent3>
          <a:srgbClr val="FFFFF4"/>
        </a:accent3>
        <a:accent4>
          <a:srgbClr val="2F2F2F"/>
        </a:accent4>
        <a:accent5>
          <a:srgbClr val="FFCAAD"/>
        </a:accent5>
        <a:accent6>
          <a:srgbClr val="B95C00"/>
        </a:accent6>
        <a:hlink>
          <a:srgbClr val="CBB55B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EEBFEC6552004AB1094A69CE3874F7" ma:contentTypeVersion="12" ma:contentTypeDescription="Create a new document." ma:contentTypeScope="" ma:versionID="d979f978c6678f9374078a33b43994b6">
  <xsd:schema xmlns:xsd="http://www.w3.org/2001/XMLSchema" xmlns:xs="http://www.w3.org/2001/XMLSchema" xmlns:p="http://schemas.microsoft.com/office/2006/metadata/properties" xmlns:ns2="b1f1b4ac-af3b-4eed-b83f-7f95665eeed8" xmlns:ns3="d4a7e0dc-3aa6-4ad0-b62e-852346f11afb" targetNamespace="http://schemas.microsoft.com/office/2006/metadata/properties" ma:root="true" ma:fieldsID="13c9ae10f2d221f4610a4c0af72da001" ns2:_="" ns3:_="">
    <xsd:import namespace="b1f1b4ac-af3b-4eed-b83f-7f95665eeed8"/>
    <xsd:import namespace="d4a7e0dc-3aa6-4ad0-b62e-852346f11a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1b4ac-af3b-4eed-b83f-7f95665eee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a7e0dc-3aa6-4ad0-b62e-852346f11af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8085A3-DB47-4A0A-A746-D9648288988F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b1f1b4ac-af3b-4eed-b83f-7f95665eeed8"/>
    <ds:schemaRef ds:uri="http://schemas.microsoft.com/office/infopath/2007/PartnerControls"/>
    <ds:schemaRef ds:uri="http://purl.org/dc/elements/1.1/"/>
    <ds:schemaRef ds:uri="d4a7e0dc-3aa6-4ad0-b62e-852346f11afb"/>
  </ds:schemaRefs>
</ds:datastoreItem>
</file>

<file path=customXml/itemProps2.xml><?xml version="1.0" encoding="utf-8"?>
<ds:datastoreItem xmlns:ds="http://schemas.openxmlformats.org/officeDocument/2006/customXml" ds:itemID="{A0D3AEF8-2182-435D-81D5-199EF5FEE0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f1b4ac-af3b-4eed-b83f-7f95665eeed8"/>
    <ds:schemaRef ds:uri="d4a7e0dc-3aa6-4ad0-b62e-852346f11a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8346C1-0C4A-49B8-80B3-8D600CAF94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6498</TotalTime>
  <Words>682</Words>
  <Application>Microsoft Office PowerPoint</Application>
  <PresentationFormat>On-screen Show (4:3)</PresentationFormat>
  <Paragraphs>68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Gill Sans MT</vt:lpstr>
      <vt:lpstr>Times New Roman</vt:lpstr>
      <vt:lpstr>Verdana</vt:lpstr>
      <vt:lpstr>Wingdings 2</vt:lpstr>
      <vt:lpstr>Solstice</vt:lpstr>
      <vt:lpstr>Office Theme</vt:lpstr>
      <vt:lpstr>MSU International Travel Awards Julie Masterson, Dean of the Graduate College, and Associate Provost Lisa M. Taylor, Assistant to the Dean</vt:lpstr>
      <vt:lpstr>International Travel Committee</vt:lpstr>
      <vt:lpstr>Evaluation of Proposals for International Travel</vt:lpstr>
      <vt:lpstr>International Travel Awards</vt:lpstr>
      <vt:lpstr>Eligibility</vt:lpstr>
      <vt:lpstr>Applications</vt:lpstr>
      <vt:lpstr>Applications</vt:lpstr>
      <vt:lpstr>Funding</vt:lpstr>
      <vt:lpstr>Guidelines- International Travel</vt:lpstr>
      <vt:lpstr>Self Review</vt:lpstr>
      <vt:lpstr>Ready to Write?  Resources to assist you:</vt:lpstr>
    </vt:vector>
  </TitlesOfParts>
  <Company>Missouri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Research:  Everything You Ever Wanted To Know But Were  Afraid To Ask</dc:title>
  <dc:creator>cam938</dc:creator>
  <cp:lastModifiedBy>Busby, Charles M</cp:lastModifiedBy>
  <cp:revision>125</cp:revision>
  <dcterms:created xsi:type="dcterms:W3CDTF">2007-08-23T18:10:29Z</dcterms:created>
  <dcterms:modified xsi:type="dcterms:W3CDTF">2019-09-26T14:53:19Z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0x01010071EEBFEC6552004AB1094A69CE3874F7</vt:lpwstr>
  </property>
</Properties>
</file>