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6" r:id="rId4"/>
    <p:sldMasterId id="2147483763" r:id="rId5"/>
  </p:sldMasterIdLst>
  <p:notesMasterIdLst>
    <p:notesMasterId r:id="rId35"/>
  </p:notesMasterIdLst>
  <p:handoutMasterIdLst>
    <p:handoutMasterId r:id="rId36"/>
  </p:handoutMasterIdLst>
  <p:sldIdLst>
    <p:sldId id="348" r:id="rId6"/>
    <p:sldId id="300" r:id="rId7"/>
    <p:sldId id="301" r:id="rId8"/>
    <p:sldId id="322" r:id="rId9"/>
    <p:sldId id="325" r:id="rId10"/>
    <p:sldId id="324" r:id="rId11"/>
    <p:sldId id="303" r:id="rId12"/>
    <p:sldId id="373" r:id="rId13"/>
    <p:sldId id="374" r:id="rId14"/>
    <p:sldId id="375" r:id="rId15"/>
    <p:sldId id="376" r:id="rId16"/>
    <p:sldId id="330" r:id="rId17"/>
    <p:sldId id="331" r:id="rId18"/>
    <p:sldId id="332" r:id="rId19"/>
    <p:sldId id="333" r:id="rId20"/>
    <p:sldId id="334" r:id="rId21"/>
    <p:sldId id="335" r:id="rId22"/>
    <p:sldId id="336" r:id="rId23"/>
    <p:sldId id="337" r:id="rId24"/>
    <p:sldId id="338" r:id="rId25"/>
    <p:sldId id="347" r:id="rId26"/>
    <p:sldId id="339" r:id="rId27"/>
    <p:sldId id="340" r:id="rId28"/>
    <p:sldId id="341" r:id="rId29"/>
    <p:sldId id="342" r:id="rId30"/>
    <p:sldId id="343" r:id="rId31"/>
    <p:sldId id="344" r:id="rId32"/>
    <p:sldId id="349" r:id="rId33"/>
    <p:sldId id="346" r:id="rId34"/>
  </p:sldIdLst>
  <p:sldSz cx="9144000" cy="6858000" type="screen4x3"/>
  <p:notesSz cx="6858000" cy="9144000"/>
  <p:custDataLst>
    <p:tags r:id="rId37"/>
  </p:custDataLst>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50" autoAdjust="0"/>
    <p:restoredTop sz="94660"/>
  </p:normalViewPr>
  <p:slideViewPr>
    <p:cSldViewPr>
      <p:cViewPr varScale="1">
        <p:scale>
          <a:sx n="107" d="100"/>
          <a:sy n="107" d="100"/>
        </p:scale>
        <p:origin x="660" y="11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viewProps" Target="viewProps.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4403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4403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4403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C5F6A691-0EFF-4AE6-879B-580570800ACE}" type="slidenum">
              <a:rPr lang="en-US"/>
              <a:pPr>
                <a:defRPr/>
              </a:pPr>
              <a:t>‹#›</a:t>
            </a:fld>
            <a:endParaRPr lang="en-US" dirty="0"/>
          </a:p>
        </p:txBody>
      </p:sp>
    </p:spTree>
    <p:extLst>
      <p:ext uri="{BB962C8B-B14F-4D97-AF65-F5344CB8AC3E}">
        <p14:creationId xmlns:p14="http://schemas.microsoft.com/office/powerpoint/2010/main" val="16264151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defRPr sz="1200"/>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0" hangingPunct="0">
              <a:defRPr sz="1200"/>
            </a:lvl1pPr>
          </a:lstStyle>
          <a:p>
            <a:pPr>
              <a:defRPr/>
            </a:pPr>
            <a:fld id="{D48A310B-0AB4-4EA4-AC83-5DC66D722E6D}" type="datetimeFigureOut">
              <a:rPr lang="en-US"/>
              <a:pPr>
                <a:defRPr/>
              </a:pPr>
              <a:t>9/26/2019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0" hangingPunct="0">
              <a:defRPr sz="1200"/>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0" hangingPunct="0">
              <a:defRPr sz="1200"/>
            </a:lvl1pPr>
          </a:lstStyle>
          <a:p>
            <a:pPr>
              <a:defRPr/>
            </a:pPr>
            <a:fld id="{46F139AB-AD85-421C-A02A-18010ED4A6E1}" type="slidenum">
              <a:rPr lang="en-US"/>
              <a:pPr>
                <a:defRPr/>
              </a:pPr>
              <a:t>‹#›</a:t>
            </a:fld>
            <a:endParaRPr lang="en-US" dirty="0"/>
          </a:p>
        </p:txBody>
      </p:sp>
    </p:spTree>
    <p:extLst>
      <p:ext uri="{BB962C8B-B14F-4D97-AF65-F5344CB8AC3E}">
        <p14:creationId xmlns:p14="http://schemas.microsoft.com/office/powerpoint/2010/main" val="6086532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784153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3200313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9017914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5015750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5054594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8679221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6411259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5613380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2194118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6921336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587140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Rot="1" noChangeAspect="1" noTextEdit="1"/>
          </p:cNvSpPr>
          <p:nvPr>
            <p:ph type="sldImg"/>
          </p:nvPr>
        </p:nvSpPr>
        <p:spPr bwMode="auto">
          <a:noFill/>
          <a:ln>
            <a:solidFill>
              <a:srgbClr val="000000"/>
            </a:solidFill>
            <a:miter lim="800000"/>
            <a:headEnd/>
            <a:tailEnd/>
          </a:ln>
        </p:spPr>
      </p:sp>
      <p:sp>
        <p:nvSpPr>
          <p:cNvPr id="34818"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3267508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680679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7600858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8789996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5491345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40926097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680666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Rot="1" noChangeAspect="1" noTextEdit="1"/>
          </p:cNvSpPr>
          <p:nvPr>
            <p:ph type="sldImg"/>
          </p:nvPr>
        </p:nvSpPr>
        <p:spPr bwMode="auto">
          <a:noFill/>
          <a:ln>
            <a:solidFill>
              <a:srgbClr val="000000"/>
            </a:solidFill>
            <a:miter lim="800000"/>
            <a:headEnd/>
            <a:tailEnd/>
          </a:ln>
        </p:spPr>
      </p:sp>
      <p:sp>
        <p:nvSpPr>
          <p:cNvPr id="32770"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544636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TextEdit="1"/>
          </p:cNvSpPr>
          <p:nvPr>
            <p:ph type="sldImg"/>
          </p:nvPr>
        </p:nvSpPr>
        <p:spPr bwMode="auto">
          <a:noFill/>
          <a:ln>
            <a:solidFill>
              <a:srgbClr val="000000"/>
            </a:solidFill>
            <a:miter lim="800000"/>
            <a:headEnd/>
            <a:tailEnd/>
          </a:ln>
        </p:spPr>
      </p:sp>
      <p:sp>
        <p:nvSpPr>
          <p:cNvPr id="18434"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8650210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TextEdit="1"/>
          </p:cNvSpPr>
          <p:nvPr>
            <p:ph type="sldImg"/>
          </p:nvPr>
        </p:nvSpPr>
        <p:spPr bwMode="auto">
          <a:noFill/>
          <a:ln>
            <a:solidFill>
              <a:srgbClr val="000000"/>
            </a:solidFill>
            <a:miter lim="800000"/>
            <a:headEnd/>
            <a:tailEnd/>
          </a:ln>
        </p:spPr>
      </p:sp>
      <p:sp>
        <p:nvSpPr>
          <p:cNvPr id="20482"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5799844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Rot="1" noChangeAspect="1" noTextEdit="1"/>
          </p:cNvSpPr>
          <p:nvPr>
            <p:ph type="sldImg"/>
          </p:nvPr>
        </p:nvSpPr>
        <p:spPr bwMode="auto">
          <a:noFill/>
          <a:ln>
            <a:solidFill>
              <a:srgbClr val="000000"/>
            </a:solidFill>
            <a:miter lim="800000"/>
            <a:headEnd/>
            <a:tailEnd/>
          </a:ln>
        </p:spPr>
      </p:sp>
      <p:sp>
        <p:nvSpPr>
          <p:cNvPr id="24578"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2146266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Rot="1" noChangeAspect="1" noTextEdit="1"/>
          </p:cNvSpPr>
          <p:nvPr>
            <p:ph type="sldImg"/>
          </p:nvPr>
        </p:nvSpPr>
        <p:spPr bwMode="auto">
          <a:noFill/>
          <a:ln>
            <a:solidFill>
              <a:srgbClr val="000000"/>
            </a:solidFill>
            <a:miter lim="800000"/>
            <a:headEnd/>
            <a:tailEnd/>
          </a:ln>
        </p:spPr>
      </p:sp>
      <p:sp>
        <p:nvSpPr>
          <p:cNvPr id="26626"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4787364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Rot="1" noChangeAspect="1" noTextEdit="1"/>
          </p:cNvSpPr>
          <p:nvPr>
            <p:ph type="sldImg"/>
          </p:nvPr>
        </p:nvSpPr>
        <p:spPr bwMode="auto">
          <a:noFill/>
          <a:ln>
            <a:solidFill>
              <a:srgbClr val="000000"/>
            </a:solidFill>
            <a:miter lim="800000"/>
            <a:headEnd/>
            <a:tailEnd/>
          </a:ln>
        </p:spPr>
      </p:sp>
      <p:sp>
        <p:nvSpPr>
          <p:cNvPr id="24578"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4520408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595675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p:cNvSpPr>
            <a:spLocks noGrp="1"/>
          </p:cNvSpPr>
          <p:nvPr>
            <p:ph type="dt" sz="half" idx="10"/>
          </p:nvPr>
        </p:nvSpPr>
        <p:spPr/>
        <p:txBody>
          <a:bodyPr/>
          <a:lstStyle>
            <a:lvl1pPr>
              <a:defRPr/>
            </a:lvl1pPr>
          </a:lstStyle>
          <a:p>
            <a:pPr>
              <a:defRPr/>
            </a:pPr>
            <a:endParaRPr lang="en-US" dirty="0"/>
          </a:p>
        </p:txBody>
      </p:sp>
      <p:sp>
        <p:nvSpPr>
          <p:cNvPr id="5" name="Footer Placeholder 9"/>
          <p:cNvSpPr>
            <a:spLocks noGrp="1"/>
          </p:cNvSpPr>
          <p:nvPr>
            <p:ph type="ftr" sz="quarter" idx="11"/>
          </p:nvPr>
        </p:nvSpPr>
        <p:spPr/>
        <p:txBody>
          <a:bodyPr/>
          <a:lstStyle>
            <a:lvl1pPr>
              <a:defRPr/>
            </a:lvl1pPr>
          </a:lstStyle>
          <a:p>
            <a:pPr>
              <a:defRPr/>
            </a:pPr>
            <a:endParaRPr lang="en-US" dirty="0"/>
          </a:p>
        </p:txBody>
      </p:sp>
      <p:sp>
        <p:nvSpPr>
          <p:cNvPr id="6" name="Slide Number Placeholder 21"/>
          <p:cNvSpPr>
            <a:spLocks noGrp="1"/>
          </p:cNvSpPr>
          <p:nvPr>
            <p:ph type="sldNum" sz="quarter" idx="12"/>
          </p:nvPr>
        </p:nvSpPr>
        <p:spPr/>
        <p:txBody>
          <a:bodyPr/>
          <a:lstStyle>
            <a:lvl1pPr>
              <a:defRPr/>
            </a:lvl1pPr>
          </a:lstStyle>
          <a:p>
            <a:pPr>
              <a:defRPr/>
            </a:pPr>
            <a:fld id="{2CF8FE0E-4E37-4269-8573-B9E77BE52E3A}"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p:cNvSpPr>
            <a:spLocks noGrp="1"/>
          </p:cNvSpPr>
          <p:nvPr>
            <p:ph type="dt" sz="half" idx="10"/>
          </p:nvPr>
        </p:nvSpPr>
        <p:spPr/>
        <p:txBody>
          <a:bodyPr/>
          <a:lstStyle>
            <a:lvl1pPr>
              <a:defRPr/>
            </a:lvl1pPr>
          </a:lstStyle>
          <a:p>
            <a:pPr>
              <a:defRPr/>
            </a:pPr>
            <a:endParaRPr lang="en-US" dirty="0"/>
          </a:p>
        </p:txBody>
      </p:sp>
      <p:sp>
        <p:nvSpPr>
          <p:cNvPr id="5" name="Footer Placeholder 9"/>
          <p:cNvSpPr>
            <a:spLocks noGrp="1"/>
          </p:cNvSpPr>
          <p:nvPr>
            <p:ph type="ftr" sz="quarter" idx="11"/>
          </p:nvPr>
        </p:nvSpPr>
        <p:spPr/>
        <p:txBody>
          <a:bodyPr/>
          <a:lstStyle>
            <a:lvl1pPr>
              <a:defRPr/>
            </a:lvl1pPr>
          </a:lstStyle>
          <a:p>
            <a:pPr>
              <a:defRPr/>
            </a:pPr>
            <a:endParaRPr lang="en-US" dirty="0"/>
          </a:p>
        </p:txBody>
      </p:sp>
      <p:sp>
        <p:nvSpPr>
          <p:cNvPr id="6" name="Slide Number Placeholder 21"/>
          <p:cNvSpPr>
            <a:spLocks noGrp="1"/>
          </p:cNvSpPr>
          <p:nvPr>
            <p:ph type="sldNum" sz="quarter" idx="12"/>
          </p:nvPr>
        </p:nvSpPr>
        <p:spPr/>
        <p:txBody>
          <a:bodyPr/>
          <a:lstStyle>
            <a:lvl1pPr>
              <a:defRPr/>
            </a:lvl1pPr>
          </a:lstStyle>
          <a:p>
            <a:pPr>
              <a:defRPr/>
            </a:pPr>
            <a:fld id="{5B78F8CD-62E8-432E-8C7A-F0FFF15F4C05}"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23"/>
          <p:cNvSpPr>
            <a:spLocks noGrp="1"/>
          </p:cNvSpPr>
          <p:nvPr>
            <p:ph type="dt" sz="half" idx="10"/>
          </p:nvPr>
        </p:nvSpPr>
        <p:spPr/>
        <p:txBody>
          <a:bodyPr/>
          <a:lstStyle>
            <a:lvl1pPr>
              <a:defRPr/>
            </a:lvl1pPr>
          </a:lstStyle>
          <a:p>
            <a:pPr>
              <a:defRPr/>
            </a:pPr>
            <a:endParaRPr lang="en-US" dirty="0"/>
          </a:p>
        </p:txBody>
      </p:sp>
      <p:sp>
        <p:nvSpPr>
          <p:cNvPr id="3" name="Footer Placeholder 9"/>
          <p:cNvSpPr>
            <a:spLocks noGrp="1"/>
          </p:cNvSpPr>
          <p:nvPr>
            <p:ph type="ftr" sz="quarter" idx="11"/>
          </p:nvPr>
        </p:nvSpPr>
        <p:spPr/>
        <p:txBody>
          <a:bodyPr/>
          <a:lstStyle>
            <a:lvl1pPr>
              <a:defRPr/>
            </a:lvl1pPr>
          </a:lstStyle>
          <a:p>
            <a:pPr>
              <a:defRPr/>
            </a:pPr>
            <a:endParaRPr lang="en-US" dirty="0"/>
          </a:p>
        </p:txBody>
      </p:sp>
      <p:sp>
        <p:nvSpPr>
          <p:cNvPr id="4" name="Slide Number Placeholder 21"/>
          <p:cNvSpPr>
            <a:spLocks noGrp="1"/>
          </p:cNvSpPr>
          <p:nvPr>
            <p:ph type="sldNum" sz="quarter" idx="12"/>
          </p:nvPr>
        </p:nvSpPr>
        <p:spPr/>
        <p:txBody>
          <a:bodyPr/>
          <a:lstStyle>
            <a:lvl1pPr>
              <a:defRPr/>
            </a:lvl1pPr>
          </a:lstStyle>
          <a:p>
            <a:pPr>
              <a:defRPr/>
            </a:pPr>
            <a:fld id="{4BBCD107-C9B4-4A92-9278-0D3A8626085B}"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5"/>
          <p:cNvGrpSpPr>
            <a:grpSpLocks/>
          </p:cNvGrpSpPr>
          <p:nvPr/>
        </p:nvGrpSpPr>
        <p:grpSpPr bwMode="auto">
          <a:xfrm>
            <a:off x="0" y="228600"/>
            <a:ext cx="9144000" cy="6627813"/>
            <a:chOff x="0" y="144"/>
            <a:chExt cx="5760" cy="4175"/>
          </a:xfrm>
        </p:grpSpPr>
        <p:pic>
          <p:nvPicPr>
            <p:cNvPr id="5" name="Picture 2"/>
            <p:cNvPicPr>
              <a:picLocks noChangeArrowheads="1"/>
            </p:cNvPicPr>
            <p:nvPr/>
          </p:nvPicPr>
          <p:blipFill>
            <a:blip r:embed="rId2" cstate="print"/>
            <a:srcRect/>
            <a:stretch>
              <a:fillRect/>
            </a:stretch>
          </p:blipFill>
          <p:spPr bwMode="auto">
            <a:xfrm>
              <a:off x="0" y="1863"/>
              <a:ext cx="5760" cy="776"/>
            </a:xfrm>
            <a:prstGeom prst="rect">
              <a:avLst/>
            </a:prstGeom>
            <a:noFill/>
            <a:ln w="9525">
              <a:noFill/>
              <a:miter lim="800000"/>
              <a:headEnd/>
              <a:tailEnd/>
            </a:ln>
          </p:spPr>
        </p:pic>
        <p:sp>
          <p:nvSpPr>
            <p:cNvPr id="6" name="Rectangle 3"/>
            <p:cNvSpPr>
              <a:spLocks noChangeArrowheads="1"/>
            </p:cNvSpPr>
            <p:nvPr/>
          </p:nvSpPr>
          <p:spPr bwMode="auto">
            <a:xfrm>
              <a:off x="192" y="144"/>
              <a:ext cx="144" cy="4175"/>
            </a:xfrm>
            <a:prstGeom prst="rect">
              <a:avLst/>
            </a:prstGeom>
            <a:gradFill rotWithShape="0">
              <a:gsLst>
                <a:gs pos="0">
                  <a:schemeClr val="accent2"/>
                </a:gs>
                <a:gs pos="100000">
                  <a:schemeClr val="bg2"/>
                </a:gs>
              </a:gsLst>
              <a:lin ang="5400000" scaled="1"/>
            </a:gradFill>
            <a:ln w="9525">
              <a:noFill/>
              <a:miter lim="800000"/>
              <a:headEnd/>
              <a:tailEnd/>
            </a:ln>
            <a:effectLst/>
          </p:spPr>
          <p:txBody>
            <a:bodyPr wrap="none" anchor="ctr"/>
            <a:lstStyle/>
            <a:p>
              <a:pPr eaLnBrk="0" hangingPunct="0">
                <a:defRPr/>
              </a:pPr>
              <a:endParaRPr lang="en-US" dirty="0">
                <a:solidFill>
                  <a:srgbClr val="EAEAEA"/>
                </a:solidFill>
              </a:endParaRPr>
            </a:p>
          </p:txBody>
        </p:sp>
        <p:sp>
          <p:nvSpPr>
            <p:cNvPr id="7" name="Rectangle 4"/>
            <p:cNvSpPr>
              <a:spLocks noChangeArrowheads="1"/>
            </p:cNvSpPr>
            <p:nvPr/>
          </p:nvSpPr>
          <p:spPr bwMode="auto">
            <a:xfrm>
              <a:off x="0" y="2064"/>
              <a:ext cx="2928" cy="144"/>
            </a:xfrm>
            <a:prstGeom prst="rect">
              <a:avLst/>
            </a:prstGeom>
            <a:solidFill>
              <a:schemeClr val="hlink">
                <a:alpha val="50000"/>
              </a:schemeClr>
            </a:solidFill>
            <a:ln w="9525">
              <a:noFill/>
              <a:miter lim="800000"/>
              <a:headEnd/>
              <a:tailEnd/>
            </a:ln>
            <a:effectLst/>
          </p:spPr>
          <p:txBody>
            <a:bodyPr wrap="none" anchor="ctr"/>
            <a:lstStyle/>
            <a:p>
              <a:pPr eaLnBrk="0" hangingPunct="0">
                <a:defRPr/>
              </a:pPr>
              <a:endParaRPr lang="en-US" dirty="0">
                <a:solidFill>
                  <a:srgbClr val="EAEAEA"/>
                </a:solidFill>
              </a:endParaRPr>
            </a:p>
          </p:txBody>
        </p:sp>
      </p:grpSp>
      <p:sp>
        <p:nvSpPr>
          <p:cNvPr id="2054" name="Rectangle 6"/>
          <p:cNvSpPr>
            <a:spLocks noGrp="1" noChangeArrowheads="1"/>
          </p:cNvSpPr>
          <p:nvPr>
            <p:ph type="ctrTitle" sz="quarter"/>
          </p:nvPr>
        </p:nvSpPr>
        <p:spPr>
          <a:xfrm>
            <a:off x="762000" y="1371600"/>
            <a:ext cx="7772400" cy="1143000"/>
          </a:xfrm>
        </p:spPr>
        <p:txBody>
          <a:bodyPr anchor="b"/>
          <a:lstStyle>
            <a:lvl1pPr>
              <a:defRPr/>
            </a:lvl1pPr>
          </a:lstStyle>
          <a:p>
            <a:r>
              <a:rPr lang="en-US"/>
              <a:t>Click to edit Master title style</a:t>
            </a:r>
          </a:p>
        </p:txBody>
      </p:sp>
      <p:sp>
        <p:nvSpPr>
          <p:cNvPr id="2055" name="Rectangle 7"/>
          <p:cNvSpPr>
            <a:spLocks noGrp="1" noChangeArrowheads="1"/>
          </p:cNvSpPr>
          <p:nvPr>
            <p:ph type="subTitle" sz="quarter" idx="1"/>
          </p:nvPr>
        </p:nvSpPr>
        <p:spPr>
          <a:xfrm>
            <a:off x="1371600" y="4419600"/>
            <a:ext cx="6400800" cy="1752600"/>
          </a:xfrm>
        </p:spPr>
        <p:txBody>
          <a:bodyPr/>
          <a:lstStyle>
            <a:lvl1pPr marL="0" indent="0" algn="ctr">
              <a:buFontTx/>
              <a:buNone/>
              <a:defRPr/>
            </a:lvl1pPr>
          </a:lstStyle>
          <a:p>
            <a:r>
              <a:rPr lang="en-US"/>
              <a:t>Click to edit Master subtitle style</a:t>
            </a:r>
          </a:p>
        </p:txBody>
      </p:sp>
      <p:sp>
        <p:nvSpPr>
          <p:cNvPr id="8" name="Rectangle 8"/>
          <p:cNvSpPr>
            <a:spLocks noGrp="1" noChangeArrowheads="1"/>
          </p:cNvSpPr>
          <p:nvPr>
            <p:ph type="dt" sz="quarter" idx="10"/>
          </p:nvPr>
        </p:nvSpPr>
        <p:spPr/>
        <p:txBody>
          <a:bodyPr/>
          <a:lstStyle>
            <a:lvl1pPr>
              <a:defRPr>
                <a:solidFill>
                  <a:schemeClr val="tx1"/>
                </a:solidFill>
              </a:defRPr>
            </a:lvl1pPr>
          </a:lstStyle>
          <a:p>
            <a:pPr>
              <a:defRPr/>
            </a:pPr>
            <a:endParaRPr lang="en-US" dirty="0">
              <a:solidFill>
                <a:srgbClr val="EAEAEA"/>
              </a:solidFill>
            </a:endParaRPr>
          </a:p>
        </p:txBody>
      </p:sp>
      <p:sp>
        <p:nvSpPr>
          <p:cNvPr id="9" name="Rectangle 9"/>
          <p:cNvSpPr>
            <a:spLocks noGrp="1" noChangeArrowheads="1"/>
          </p:cNvSpPr>
          <p:nvPr>
            <p:ph type="ftr" sz="quarter" idx="11"/>
          </p:nvPr>
        </p:nvSpPr>
        <p:spPr/>
        <p:txBody>
          <a:bodyPr/>
          <a:lstStyle>
            <a:lvl1pPr>
              <a:defRPr>
                <a:solidFill>
                  <a:schemeClr val="tx1"/>
                </a:solidFill>
              </a:defRPr>
            </a:lvl1pPr>
          </a:lstStyle>
          <a:p>
            <a:pPr>
              <a:defRPr/>
            </a:pPr>
            <a:endParaRPr lang="en-US" dirty="0">
              <a:solidFill>
                <a:srgbClr val="EAEAEA"/>
              </a:solidFill>
            </a:endParaRPr>
          </a:p>
        </p:txBody>
      </p:sp>
      <p:sp>
        <p:nvSpPr>
          <p:cNvPr id="10" name="Rectangle 10"/>
          <p:cNvSpPr>
            <a:spLocks noGrp="1" noChangeArrowheads="1"/>
          </p:cNvSpPr>
          <p:nvPr>
            <p:ph type="sldNum" sz="quarter" idx="12"/>
          </p:nvPr>
        </p:nvSpPr>
        <p:spPr/>
        <p:txBody>
          <a:bodyPr/>
          <a:lstStyle>
            <a:lvl1pPr>
              <a:defRPr>
                <a:solidFill>
                  <a:schemeClr val="tx1"/>
                </a:solidFill>
              </a:defRPr>
            </a:lvl1pPr>
          </a:lstStyle>
          <a:p>
            <a:pPr>
              <a:defRPr/>
            </a:pPr>
            <a:fld id="{593AA97E-A5D9-4B6C-94B2-72077CF768DF}" type="slidenum">
              <a:rPr lang="en-US">
                <a:solidFill>
                  <a:srgbClr val="EAEAEA"/>
                </a:solidFill>
              </a:rPr>
              <a:pPr>
                <a:defRPr/>
              </a:pPr>
              <a:t>‹#›</a:t>
            </a:fld>
            <a:endParaRPr lang="en-US" dirty="0">
              <a:solidFill>
                <a:srgbClr val="EAEAEA"/>
              </a:solidFill>
            </a:endParaRPr>
          </a:p>
        </p:txBody>
      </p:sp>
    </p:spTree>
    <p:extLst>
      <p:ext uri="{BB962C8B-B14F-4D97-AF65-F5344CB8AC3E}">
        <p14:creationId xmlns:p14="http://schemas.microsoft.com/office/powerpoint/2010/main" val="41362821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endParaRPr lang="en-US" dirty="0"/>
          </a:p>
        </p:txBody>
      </p:sp>
      <p:sp>
        <p:nvSpPr>
          <p:cNvPr id="5"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0"/>
          <p:cNvSpPr>
            <a:spLocks noGrp="1" noChangeArrowheads="1"/>
          </p:cNvSpPr>
          <p:nvPr>
            <p:ph type="sldNum" sz="quarter" idx="12"/>
          </p:nvPr>
        </p:nvSpPr>
        <p:spPr>
          <a:ln/>
        </p:spPr>
        <p:txBody>
          <a:bodyPr/>
          <a:lstStyle>
            <a:lvl1pPr>
              <a:defRPr/>
            </a:lvl1pPr>
          </a:lstStyle>
          <a:p>
            <a:pPr>
              <a:defRPr/>
            </a:pPr>
            <a:fld id="{8D4CCEFB-D0AD-4900-A9BC-B8DBFC2913CF}" type="slidenum">
              <a:rPr lang="en-US"/>
              <a:pPr>
                <a:defRPr/>
              </a:pPr>
              <a:t>‹#›</a:t>
            </a:fld>
            <a:endParaRPr lang="en-US" dirty="0"/>
          </a:p>
        </p:txBody>
      </p:sp>
    </p:spTree>
    <p:extLst>
      <p:ext uri="{BB962C8B-B14F-4D97-AF65-F5344CB8AC3E}">
        <p14:creationId xmlns:p14="http://schemas.microsoft.com/office/powerpoint/2010/main" val="21368363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dirty="0"/>
          </a:p>
        </p:txBody>
      </p:sp>
      <p:sp>
        <p:nvSpPr>
          <p:cNvPr id="5"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0"/>
          <p:cNvSpPr>
            <a:spLocks noGrp="1" noChangeArrowheads="1"/>
          </p:cNvSpPr>
          <p:nvPr>
            <p:ph type="sldNum" sz="quarter" idx="12"/>
          </p:nvPr>
        </p:nvSpPr>
        <p:spPr>
          <a:ln/>
        </p:spPr>
        <p:txBody>
          <a:bodyPr/>
          <a:lstStyle>
            <a:lvl1pPr>
              <a:defRPr/>
            </a:lvl1pPr>
          </a:lstStyle>
          <a:p>
            <a:pPr>
              <a:defRPr/>
            </a:pPr>
            <a:fld id="{E8FDE1B0-838A-422C-B004-50C442754238}" type="slidenum">
              <a:rPr lang="en-US"/>
              <a:pPr>
                <a:defRPr/>
              </a:pPr>
              <a:t>‹#›</a:t>
            </a:fld>
            <a:endParaRPr lang="en-US" dirty="0"/>
          </a:p>
        </p:txBody>
      </p:sp>
    </p:spTree>
    <p:extLst>
      <p:ext uri="{BB962C8B-B14F-4D97-AF65-F5344CB8AC3E}">
        <p14:creationId xmlns:p14="http://schemas.microsoft.com/office/powerpoint/2010/main" val="11209138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524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0600" y="1524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dt" sz="half" idx="10"/>
          </p:nvPr>
        </p:nvSpPr>
        <p:spPr>
          <a:ln/>
        </p:spPr>
        <p:txBody>
          <a:bodyPr/>
          <a:lstStyle>
            <a:lvl1pPr>
              <a:defRPr/>
            </a:lvl1pPr>
          </a:lstStyle>
          <a:p>
            <a:pPr>
              <a:defRPr/>
            </a:pPr>
            <a:endParaRPr lang="en-US" dirty="0"/>
          </a:p>
        </p:txBody>
      </p:sp>
      <p:sp>
        <p:nvSpPr>
          <p:cNvPr id="6"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0"/>
          <p:cNvSpPr>
            <a:spLocks noGrp="1" noChangeArrowheads="1"/>
          </p:cNvSpPr>
          <p:nvPr>
            <p:ph type="sldNum" sz="quarter" idx="12"/>
          </p:nvPr>
        </p:nvSpPr>
        <p:spPr>
          <a:ln/>
        </p:spPr>
        <p:txBody>
          <a:bodyPr/>
          <a:lstStyle>
            <a:lvl1pPr>
              <a:defRPr/>
            </a:lvl1pPr>
          </a:lstStyle>
          <a:p>
            <a:pPr>
              <a:defRPr/>
            </a:pPr>
            <a:fld id="{F814D743-41B0-4DA4-9EA4-7239CEB4DEDD}" type="slidenum">
              <a:rPr lang="en-US"/>
              <a:pPr>
                <a:defRPr/>
              </a:pPr>
              <a:t>‹#›</a:t>
            </a:fld>
            <a:endParaRPr lang="en-US" dirty="0"/>
          </a:p>
        </p:txBody>
      </p:sp>
    </p:spTree>
    <p:extLst>
      <p:ext uri="{BB962C8B-B14F-4D97-AF65-F5344CB8AC3E}">
        <p14:creationId xmlns:p14="http://schemas.microsoft.com/office/powerpoint/2010/main" val="7568886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p:cNvSpPr>
            <a:spLocks noGrp="1" noChangeArrowheads="1"/>
          </p:cNvSpPr>
          <p:nvPr>
            <p:ph type="dt" sz="half" idx="10"/>
          </p:nvPr>
        </p:nvSpPr>
        <p:spPr>
          <a:ln/>
        </p:spPr>
        <p:txBody>
          <a:bodyPr/>
          <a:lstStyle>
            <a:lvl1pPr>
              <a:defRPr/>
            </a:lvl1pPr>
          </a:lstStyle>
          <a:p>
            <a:pPr>
              <a:defRPr/>
            </a:pPr>
            <a:endParaRPr lang="en-US" dirty="0"/>
          </a:p>
        </p:txBody>
      </p:sp>
      <p:sp>
        <p:nvSpPr>
          <p:cNvPr id="8"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10"/>
          <p:cNvSpPr>
            <a:spLocks noGrp="1" noChangeArrowheads="1"/>
          </p:cNvSpPr>
          <p:nvPr>
            <p:ph type="sldNum" sz="quarter" idx="12"/>
          </p:nvPr>
        </p:nvSpPr>
        <p:spPr>
          <a:ln/>
        </p:spPr>
        <p:txBody>
          <a:bodyPr/>
          <a:lstStyle>
            <a:lvl1pPr>
              <a:defRPr/>
            </a:lvl1pPr>
          </a:lstStyle>
          <a:p>
            <a:pPr>
              <a:defRPr/>
            </a:pPr>
            <a:fld id="{A4DD139F-9FEF-4198-A8B6-55383389DE3B}" type="slidenum">
              <a:rPr lang="en-US"/>
              <a:pPr>
                <a:defRPr/>
              </a:pPr>
              <a:t>‹#›</a:t>
            </a:fld>
            <a:endParaRPr lang="en-US" dirty="0"/>
          </a:p>
        </p:txBody>
      </p:sp>
    </p:spTree>
    <p:extLst>
      <p:ext uri="{BB962C8B-B14F-4D97-AF65-F5344CB8AC3E}">
        <p14:creationId xmlns:p14="http://schemas.microsoft.com/office/powerpoint/2010/main" val="40650951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p:cNvSpPr>
            <a:spLocks noGrp="1" noChangeArrowheads="1"/>
          </p:cNvSpPr>
          <p:nvPr>
            <p:ph type="dt" sz="half" idx="10"/>
          </p:nvPr>
        </p:nvSpPr>
        <p:spPr>
          <a:ln/>
        </p:spPr>
        <p:txBody>
          <a:bodyPr/>
          <a:lstStyle>
            <a:lvl1pPr>
              <a:defRPr/>
            </a:lvl1pPr>
          </a:lstStyle>
          <a:p>
            <a:pPr>
              <a:defRPr/>
            </a:pPr>
            <a:endParaRPr lang="en-US" dirty="0"/>
          </a:p>
        </p:txBody>
      </p:sp>
      <p:sp>
        <p:nvSpPr>
          <p:cNvPr id="4"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10"/>
          <p:cNvSpPr>
            <a:spLocks noGrp="1" noChangeArrowheads="1"/>
          </p:cNvSpPr>
          <p:nvPr>
            <p:ph type="sldNum" sz="quarter" idx="12"/>
          </p:nvPr>
        </p:nvSpPr>
        <p:spPr>
          <a:ln/>
        </p:spPr>
        <p:txBody>
          <a:bodyPr/>
          <a:lstStyle>
            <a:lvl1pPr>
              <a:defRPr/>
            </a:lvl1pPr>
          </a:lstStyle>
          <a:p>
            <a:pPr>
              <a:defRPr/>
            </a:pPr>
            <a:fld id="{C5ABD210-EFD3-4649-AE86-9CCCCAA827D8}" type="slidenum">
              <a:rPr lang="en-US"/>
              <a:pPr>
                <a:defRPr/>
              </a:pPr>
              <a:t>‹#›</a:t>
            </a:fld>
            <a:endParaRPr lang="en-US" dirty="0"/>
          </a:p>
        </p:txBody>
      </p:sp>
    </p:spTree>
    <p:extLst>
      <p:ext uri="{BB962C8B-B14F-4D97-AF65-F5344CB8AC3E}">
        <p14:creationId xmlns:p14="http://schemas.microsoft.com/office/powerpoint/2010/main" val="12749337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dirty="0"/>
          </a:p>
        </p:txBody>
      </p:sp>
      <p:sp>
        <p:nvSpPr>
          <p:cNvPr id="3"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10"/>
          <p:cNvSpPr>
            <a:spLocks noGrp="1" noChangeArrowheads="1"/>
          </p:cNvSpPr>
          <p:nvPr>
            <p:ph type="sldNum" sz="quarter" idx="12"/>
          </p:nvPr>
        </p:nvSpPr>
        <p:spPr>
          <a:ln/>
        </p:spPr>
        <p:txBody>
          <a:bodyPr/>
          <a:lstStyle>
            <a:lvl1pPr>
              <a:defRPr/>
            </a:lvl1pPr>
          </a:lstStyle>
          <a:p>
            <a:pPr>
              <a:defRPr/>
            </a:pPr>
            <a:fld id="{2F206FB8-4A5D-4CA4-B9FB-B20450F1341E}" type="slidenum">
              <a:rPr lang="en-US"/>
              <a:pPr>
                <a:defRPr/>
              </a:pPr>
              <a:t>‹#›</a:t>
            </a:fld>
            <a:endParaRPr lang="en-US" dirty="0"/>
          </a:p>
        </p:txBody>
      </p:sp>
    </p:spTree>
    <p:extLst>
      <p:ext uri="{BB962C8B-B14F-4D97-AF65-F5344CB8AC3E}">
        <p14:creationId xmlns:p14="http://schemas.microsoft.com/office/powerpoint/2010/main" val="3195737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dirty="0"/>
          </a:p>
        </p:txBody>
      </p:sp>
      <p:sp>
        <p:nvSpPr>
          <p:cNvPr id="6"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0"/>
          <p:cNvSpPr>
            <a:spLocks noGrp="1" noChangeArrowheads="1"/>
          </p:cNvSpPr>
          <p:nvPr>
            <p:ph type="sldNum" sz="quarter" idx="12"/>
          </p:nvPr>
        </p:nvSpPr>
        <p:spPr>
          <a:ln/>
        </p:spPr>
        <p:txBody>
          <a:bodyPr/>
          <a:lstStyle>
            <a:lvl1pPr>
              <a:defRPr/>
            </a:lvl1pPr>
          </a:lstStyle>
          <a:p>
            <a:pPr>
              <a:defRPr/>
            </a:pPr>
            <a:fld id="{0CDF60BA-92A0-428F-9109-08BA3319E3ED}" type="slidenum">
              <a:rPr lang="en-US"/>
              <a:pPr>
                <a:defRPr/>
              </a:pPr>
              <a:t>‹#›</a:t>
            </a:fld>
            <a:endParaRPr lang="en-US" dirty="0"/>
          </a:p>
        </p:txBody>
      </p:sp>
    </p:spTree>
    <p:extLst>
      <p:ext uri="{BB962C8B-B14F-4D97-AF65-F5344CB8AC3E}">
        <p14:creationId xmlns:p14="http://schemas.microsoft.com/office/powerpoint/2010/main" val="1581041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5" name="Rectangle 9"/>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6"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dirty="0"/>
          </a:p>
        </p:txBody>
      </p:sp>
      <p:sp>
        <p:nvSpPr>
          <p:cNvPr id="7" name="Oval 8"/>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8" name="Date Placeholder 3"/>
          <p:cNvSpPr>
            <a:spLocks noGrp="1"/>
          </p:cNvSpPr>
          <p:nvPr>
            <p:ph type="dt" sz="half" idx="10"/>
          </p:nvPr>
        </p:nvSpPr>
        <p:spPr/>
        <p:txBody>
          <a:bodyPr/>
          <a:lstStyle>
            <a:lvl1pPr>
              <a:defRPr/>
            </a:lvl1pPr>
            <a:extLst/>
          </a:lstStyle>
          <a:p>
            <a:pPr>
              <a:defRPr/>
            </a:pPr>
            <a:endParaRPr lang="en-US" dirty="0"/>
          </a:p>
        </p:txBody>
      </p:sp>
      <p:sp>
        <p:nvSpPr>
          <p:cNvPr id="9" name="Footer Placeholder 4"/>
          <p:cNvSpPr>
            <a:spLocks noGrp="1"/>
          </p:cNvSpPr>
          <p:nvPr>
            <p:ph type="ftr" sz="quarter" idx="11"/>
          </p:nvPr>
        </p:nvSpPr>
        <p:spPr/>
        <p:txBody>
          <a:bodyPr/>
          <a:lstStyle>
            <a:lvl1pPr>
              <a:defRPr/>
            </a:lvl1pPr>
            <a:extLst/>
          </a:lstStyle>
          <a:p>
            <a:pPr>
              <a:defRPr/>
            </a:pPr>
            <a:endParaRPr lang="en-US" dirty="0"/>
          </a:p>
        </p:txBody>
      </p:sp>
      <p:sp>
        <p:nvSpPr>
          <p:cNvPr id="10" name="Slide Number Placeholder 5"/>
          <p:cNvSpPr>
            <a:spLocks noGrp="1"/>
          </p:cNvSpPr>
          <p:nvPr>
            <p:ph type="sldNum" sz="quarter" idx="12"/>
          </p:nvPr>
        </p:nvSpPr>
        <p:spPr/>
        <p:txBody>
          <a:bodyPr/>
          <a:lstStyle>
            <a:lvl1pPr>
              <a:defRPr/>
            </a:lvl1pPr>
            <a:extLst/>
          </a:lstStyle>
          <a:p>
            <a:pPr>
              <a:defRPr/>
            </a:pPr>
            <a:fld id="{D722000F-9DC1-43FC-8F45-BF1BAD55EB2F}"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dirty="0"/>
          </a:p>
        </p:txBody>
      </p:sp>
      <p:sp>
        <p:nvSpPr>
          <p:cNvPr id="6"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0"/>
          <p:cNvSpPr>
            <a:spLocks noGrp="1" noChangeArrowheads="1"/>
          </p:cNvSpPr>
          <p:nvPr>
            <p:ph type="sldNum" sz="quarter" idx="12"/>
          </p:nvPr>
        </p:nvSpPr>
        <p:spPr>
          <a:ln/>
        </p:spPr>
        <p:txBody>
          <a:bodyPr/>
          <a:lstStyle>
            <a:lvl1pPr>
              <a:defRPr/>
            </a:lvl1pPr>
          </a:lstStyle>
          <a:p>
            <a:pPr>
              <a:defRPr/>
            </a:pPr>
            <a:fld id="{341996DD-29E9-454D-B182-03E91DD3EF4C}" type="slidenum">
              <a:rPr lang="en-US"/>
              <a:pPr>
                <a:defRPr/>
              </a:pPr>
              <a:t>‹#›</a:t>
            </a:fld>
            <a:endParaRPr lang="en-US" dirty="0"/>
          </a:p>
        </p:txBody>
      </p:sp>
    </p:spTree>
    <p:extLst>
      <p:ext uri="{BB962C8B-B14F-4D97-AF65-F5344CB8AC3E}">
        <p14:creationId xmlns:p14="http://schemas.microsoft.com/office/powerpoint/2010/main" val="34406818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endParaRPr lang="en-US" dirty="0"/>
          </a:p>
        </p:txBody>
      </p:sp>
      <p:sp>
        <p:nvSpPr>
          <p:cNvPr id="5"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0"/>
          <p:cNvSpPr>
            <a:spLocks noGrp="1" noChangeArrowheads="1"/>
          </p:cNvSpPr>
          <p:nvPr>
            <p:ph type="sldNum" sz="quarter" idx="12"/>
          </p:nvPr>
        </p:nvSpPr>
        <p:spPr>
          <a:ln/>
        </p:spPr>
        <p:txBody>
          <a:bodyPr/>
          <a:lstStyle>
            <a:lvl1pPr>
              <a:defRPr/>
            </a:lvl1pPr>
          </a:lstStyle>
          <a:p>
            <a:pPr>
              <a:defRPr/>
            </a:pPr>
            <a:fld id="{6622CF51-7204-4367-895A-D509C2357D69}" type="slidenum">
              <a:rPr lang="en-US"/>
              <a:pPr>
                <a:defRPr/>
              </a:pPr>
              <a:t>‹#›</a:t>
            </a:fld>
            <a:endParaRPr lang="en-US" dirty="0"/>
          </a:p>
        </p:txBody>
      </p:sp>
    </p:spTree>
    <p:extLst>
      <p:ext uri="{BB962C8B-B14F-4D97-AF65-F5344CB8AC3E}">
        <p14:creationId xmlns:p14="http://schemas.microsoft.com/office/powerpoint/2010/main" val="1922699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28600"/>
            <a:ext cx="1943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228600"/>
            <a:ext cx="5676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endParaRPr lang="en-US" dirty="0"/>
          </a:p>
        </p:txBody>
      </p:sp>
      <p:sp>
        <p:nvSpPr>
          <p:cNvPr id="5"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0"/>
          <p:cNvSpPr>
            <a:spLocks noGrp="1" noChangeArrowheads="1"/>
          </p:cNvSpPr>
          <p:nvPr>
            <p:ph type="sldNum" sz="quarter" idx="12"/>
          </p:nvPr>
        </p:nvSpPr>
        <p:spPr>
          <a:ln/>
        </p:spPr>
        <p:txBody>
          <a:bodyPr/>
          <a:lstStyle>
            <a:lvl1pPr>
              <a:defRPr/>
            </a:lvl1pPr>
          </a:lstStyle>
          <a:p>
            <a:pPr>
              <a:defRPr/>
            </a:pPr>
            <a:fld id="{E807C9C2-CD5D-472E-9AF8-66667BF1E502}" type="slidenum">
              <a:rPr lang="en-US"/>
              <a:pPr>
                <a:defRPr/>
              </a:pPr>
              <a:t>‹#›</a:t>
            </a:fld>
            <a:endParaRPr lang="en-US" dirty="0"/>
          </a:p>
        </p:txBody>
      </p:sp>
    </p:spTree>
    <p:extLst>
      <p:ext uri="{BB962C8B-B14F-4D97-AF65-F5344CB8AC3E}">
        <p14:creationId xmlns:p14="http://schemas.microsoft.com/office/powerpoint/2010/main" val="2419674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23"/>
          <p:cNvSpPr>
            <a:spLocks noGrp="1"/>
          </p:cNvSpPr>
          <p:nvPr>
            <p:ph type="dt" sz="half" idx="10"/>
          </p:nvPr>
        </p:nvSpPr>
        <p:spPr/>
        <p:txBody>
          <a:bodyPr/>
          <a:lstStyle>
            <a:lvl1pPr>
              <a:defRPr/>
            </a:lvl1pPr>
          </a:lstStyle>
          <a:p>
            <a:pPr>
              <a:defRPr/>
            </a:pPr>
            <a:endParaRPr lang="en-US" dirty="0"/>
          </a:p>
        </p:txBody>
      </p:sp>
      <p:sp>
        <p:nvSpPr>
          <p:cNvPr id="6" name="Footer Placeholder 9"/>
          <p:cNvSpPr>
            <a:spLocks noGrp="1"/>
          </p:cNvSpPr>
          <p:nvPr>
            <p:ph type="ftr" sz="quarter" idx="11"/>
          </p:nvPr>
        </p:nvSpPr>
        <p:spPr/>
        <p:txBody>
          <a:bodyPr/>
          <a:lstStyle>
            <a:lvl1pPr>
              <a:defRPr/>
            </a:lvl1pPr>
          </a:lstStyle>
          <a:p>
            <a:pPr>
              <a:defRPr/>
            </a:pPr>
            <a:endParaRPr lang="en-US" dirty="0"/>
          </a:p>
        </p:txBody>
      </p:sp>
      <p:sp>
        <p:nvSpPr>
          <p:cNvPr id="7" name="Slide Number Placeholder 21"/>
          <p:cNvSpPr>
            <a:spLocks noGrp="1"/>
          </p:cNvSpPr>
          <p:nvPr>
            <p:ph type="sldNum" sz="quarter" idx="12"/>
          </p:nvPr>
        </p:nvSpPr>
        <p:spPr/>
        <p:txBody>
          <a:bodyPr/>
          <a:lstStyle>
            <a:lvl1pPr>
              <a:defRPr/>
            </a:lvl1pPr>
          </a:lstStyle>
          <a:p>
            <a:pPr>
              <a:defRPr/>
            </a:pPr>
            <a:fld id="{7F544885-E205-4C9F-9E66-1C263856C63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extLst/>
          </a:lstStyle>
          <a:p>
            <a:pPr>
              <a:defRPr/>
            </a:pPr>
            <a:fld id="{A022939A-1BC0-4F25-BBE0-2803D2F62E4A}"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lang="en-US"/>
              <a:t>Click to edit Master title style</a:t>
            </a:r>
          </a:p>
        </p:txBody>
      </p:sp>
      <p:sp>
        <p:nvSpPr>
          <p:cNvPr id="3" name="Date Placeholder 23"/>
          <p:cNvSpPr>
            <a:spLocks noGrp="1"/>
          </p:cNvSpPr>
          <p:nvPr>
            <p:ph type="dt" sz="half" idx="10"/>
          </p:nvPr>
        </p:nvSpPr>
        <p:spPr/>
        <p:txBody>
          <a:bodyPr/>
          <a:lstStyle>
            <a:lvl1pPr>
              <a:defRPr/>
            </a:lvl1pPr>
          </a:lstStyle>
          <a:p>
            <a:pPr>
              <a:defRPr/>
            </a:pPr>
            <a:endParaRPr lang="en-US" dirty="0"/>
          </a:p>
        </p:txBody>
      </p:sp>
      <p:sp>
        <p:nvSpPr>
          <p:cNvPr id="4" name="Footer Placeholder 9"/>
          <p:cNvSpPr>
            <a:spLocks noGrp="1"/>
          </p:cNvSpPr>
          <p:nvPr>
            <p:ph type="ftr" sz="quarter" idx="11"/>
          </p:nvPr>
        </p:nvSpPr>
        <p:spPr/>
        <p:txBody>
          <a:bodyPr/>
          <a:lstStyle>
            <a:lvl1pPr>
              <a:defRPr/>
            </a:lvl1pPr>
          </a:lstStyle>
          <a:p>
            <a:pPr>
              <a:defRPr/>
            </a:pPr>
            <a:endParaRPr lang="en-US" dirty="0"/>
          </a:p>
        </p:txBody>
      </p:sp>
      <p:sp>
        <p:nvSpPr>
          <p:cNvPr id="5" name="Slide Number Placeholder 21"/>
          <p:cNvSpPr>
            <a:spLocks noGrp="1"/>
          </p:cNvSpPr>
          <p:nvPr>
            <p:ph type="sldNum" sz="quarter" idx="12"/>
          </p:nvPr>
        </p:nvSpPr>
        <p:spPr/>
        <p:txBody>
          <a:bodyPr/>
          <a:lstStyle>
            <a:lvl1pPr>
              <a:defRPr/>
            </a:lvl1pPr>
          </a:lstStyle>
          <a:p>
            <a:pPr>
              <a:defRPr/>
            </a:pPr>
            <a:fld id="{5CCE1DA9-B2A3-4DEC-93A1-F3D1122587B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3" name="Rectangle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4" name="Date Placeholder 1"/>
          <p:cNvSpPr>
            <a:spLocks noGrp="1"/>
          </p:cNvSpPr>
          <p:nvPr>
            <p:ph type="dt" sz="half" idx="10"/>
          </p:nvPr>
        </p:nvSpPr>
        <p:spPr/>
        <p:txBody>
          <a:bodyPr/>
          <a:lstStyle>
            <a:lvl1pPr>
              <a:defRPr/>
            </a:lvl1pPr>
            <a:extLst/>
          </a:lstStyle>
          <a:p>
            <a:pPr>
              <a:defRPr/>
            </a:pPr>
            <a:endParaRPr lang="en-US" dirty="0"/>
          </a:p>
        </p:txBody>
      </p:sp>
      <p:sp>
        <p:nvSpPr>
          <p:cNvPr id="5" name="Footer Placeholder 2"/>
          <p:cNvSpPr>
            <a:spLocks noGrp="1"/>
          </p:cNvSpPr>
          <p:nvPr>
            <p:ph type="ftr" sz="quarter" idx="11"/>
          </p:nvPr>
        </p:nvSpPr>
        <p:spPr/>
        <p:txBody>
          <a:bodyPr/>
          <a:lstStyle>
            <a:lvl1pPr>
              <a:defRPr/>
            </a:lvl1pPr>
            <a:extLst/>
          </a:lstStyle>
          <a:p>
            <a:pPr>
              <a:defRPr/>
            </a:pPr>
            <a:endParaRPr lang="en-US" dirty="0"/>
          </a:p>
        </p:txBody>
      </p:sp>
      <p:sp>
        <p:nvSpPr>
          <p:cNvPr id="6" name="Slide Number Placeholder 3"/>
          <p:cNvSpPr>
            <a:spLocks noGrp="1"/>
          </p:cNvSpPr>
          <p:nvPr>
            <p:ph type="sldNum" sz="quarter" idx="12"/>
          </p:nvPr>
        </p:nvSpPr>
        <p:spPr/>
        <p:txBody>
          <a:bodyPr/>
          <a:lstStyle>
            <a:lvl1pPr>
              <a:defRPr/>
            </a:lvl1pPr>
            <a:extLst/>
          </a:lstStyle>
          <a:p>
            <a:pPr>
              <a:defRPr/>
            </a:pPr>
            <a:fld id="{F419B6F2-C803-4A21-958F-25864FE0F61A}"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4DDE6980-BD08-4BB2-8886-330EA05BA93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p>
            <a:pPr indent="-283464">
              <a:lnSpc>
                <a:spcPts val="3000"/>
              </a:lnSpc>
              <a:spcBef>
                <a:spcPts val="600"/>
              </a:spcBef>
              <a:buClr>
                <a:schemeClr val="accent1"/>
              </a:buClr>
              <a:buSzPct val="80000"/>
              <a:buFont typeface="Wingdings 2"/>
              <a:buNone/>
              <a:defRPr/>
            </a:pPr>
            <a:endParaRPr lang="en-US" sz="3200" dirty="0">
              <a:latin typeface="+mn-lt"/>
            </a:endParaRPr>
          </a:p>
        </p:txBody>
      </p:sp>
      <p:sp>
        <p:nvSpPr>
          <p:cNvPr id="6" name="Flowchart: Process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Flowchart: Process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a:t>Click to edit Master title style</a:t>
            </a: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dirty="0"/>
              <a:t>Click icon to add picture</a:t>
            </a:r>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a:t>Click to edit Master text styles</a:t>
            </a:r>
          </a:p>
        </p:txBody>
      </p:sp>
      <p:sp>
        <p:nvSpPr>
          <p:cNvPr id="8" name="Date Placeholder 4"/>
          <p:cNvSpPr>
            <a:spLocks noGrp="1"/>
          </p:cNvSpPr>
          <p:nvPr>
            <p:ph type="dt" sz="half" idx="10"/>
          </p:nvPr>
        </p:nvSpPr>
        <p:spPr/>
        <p:txBody>
          <a:bodyPr/>
          <a:lstStyle>
            <a:lvl1pPr>
              <a:defRPr/>
            </a:lvl1pPr>
            <a:extLst/>
          </a:lstStyle>
          <a:p>
            <a:pPr>
              <a:defRPr/>
            </a:pPr>
            <a:endParaRPr lang="en-US" dirty="0"/>
          </a:p>
        </p:txBody>
      </p:sp>
      <p:sp>
        <p:nvSpPr>
          <p:cNvPr id="9" name="Footer Placeholder 5"/>
          <p:cNvSpPr>
            <a:spLocks noGrp="1"/>
          </p:cNvSpPr>
          <p:nvPr>
            <p:ph type="ftr" sz="quarter" idx="11"/>
          </p:nvPr>
        </p:nvSpPr>
        <p:spPr/>
        <p:txBody>
          <a:bodyPr/>
          <a:lstStyle>
            <a:lvl1pPr>
              <a:defRPr/>
            </a:lvl1pPr>
            <a:extLst/>
          </a:lstStyle>
          <a:p>
            <a:pPr>
              <a:defRPr/>
            </a:pPr>
            <a:endParaRPr lang="en-US" dirty="0"/>
          </a:p>
        </p:txBody>
      </p:sp>
      <p:sp>
        <p:nvSpPr>
          <p:cNvPr id="10" name="Slide Number Placeholder 6"/>
          <p:cNvSpPr>
            <a:spLocks noGrp="1"/>
          </p:cNvSpPr>
          <p:nvPr>
            <p:ph type="sldNum" sz="quarter" idx="12"/>
          </p:nvPr>
        </p:nvSpPr>
        <p:spPr/>
        <p:txBody>
          <a:bodyPr/>
          <a:lstStyle>
            <a:lvl1pPr>
              <a:defRPr/>
            </a:lvl1pPr>
            <a:extLst/>
          </a:lstStyle>
          <a:p>
            <a:pPr>
              <a:defRPr/>
            </a:pPr>
            <a:fld id="{9CA73D0B-3999-46AE-A5A1-72E1D518C1AD}"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p:cNvSpPr>
            <a:spLocks noGrp="1"/>
          </p:cNvSpPr>
          <p:nvPr>
            <p:ph type="dt" sz="half" idx="10"/>
          </p:nvPr>
        </p:nvSpPr>
        <p:spPr/>
        <p:txBody>
          <a:bodyPr/>
          <a:lstStyle>
            <a:lvl1pPr>
              <a:defRPr/>
            </a:lvl1pPr>
          </a:lstStyle>
          <a:p>
            <a:pPr>
              <a:defRPr/>
            </a:pPr>
            <a:endParaRPr lang="en-US" dirty="0"/>
          </a:p>
        </p:txBody>
      </p:sp>
      <p:sp>
        <p:nvSpPr>
          <p:cNvPr id="5" name="Footer Placeholder 9"/>
          <p:cNvSpPr>
            <a:spLocks noGrp="1"/>
          </p:cNvSpPr>
          <p:nvPr>
            <p:ph type="ftr" sz="quarter" idx="11"/>
          </p:nvPr>
        </p:nvSpPr>
        <p:spPr/>
        <p:txBody>
          <a:bodyPr/>
          <a:lstStyle>
            <a:lvl1pPr>
              <a:defRPr/>
            </a:lvl1pPr>
          </a:lstStyle>
          <a:p>
            <a:pPr>
              <a:defRPr/>
            </a:pPr>
            <a:endParaRPr lang="en-US" dirty="0"/>
          </a:p>
        </p:txBody>
      </p:sp>
      <p:sp>
        <p:nvSpPr>
          <p:cNvPr id="6" name="Slide Number Placeholder 21"/>
          <p:cNvSpPr>
            <a:spLocks noGrp="1"/>
          </p:cNvSpPr>
          <p:nvPr>
            <p:ph type="sldNum" sz="quarter" idx="12"/>
          </p:nvPr>
        </p:nvSpPr>
        <p:spPr/>
        <p:txBody>
          <a:bodyPr/>
          <a:lstStyle>
            <a:lvl1pPr>
              <a:defRPr/>
            </a:lvl1pPr>
          </a:lstStyle>
          <a:p>
            <a:pPr>
              <a:defRPr/>
            </a:pPr>
            <a:fld id="{1E5938C2-98B6-4ADB-8581-670D41D3EC6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p>
            <a:r>
              <a:rPr lang="en-US"/>
              <a:t>Click to edit Master title style</a:t>
            </a:r>
          </a:p>
        </p:txBody>
      </p:sp>
      <p:sp>
        <p:nvSpPr>
          <p:cNvPr id="1033" name="Text Placeholder 8"/>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US" dirty="0"/>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0E0EB119-E6A6-429E-9261-0A0D7C8B644E}" type="slidenum">
              <a:rPr lang="en-US"/>
              <a:pPr>
                <a:defRPr/>
              </a:pPr>
              <a:t>‹#›</a:t>
            </a:fld>
            <a:endParaRPr lang="en-US" dirty="0"/>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Tree>
  </p:cSld>
  <p:clrMap bg1="lt1" tx1="dk1" bg2="lt2" tx2="dk2" accent1="accent1" accent2="accent2" accent3="accent3" accent4="accent4" accent5="accent5" accent6="accent6" hlink="hlink" folHlink="folHlink"/>
  <p:sldLayoutIdLst>
    <p:sldLayoutId id="2147483752" r:id="rId1"/>
    <p:sldLayoutId id="2147483758" r:id="rId2"/>
    <p:sldLayoutId id="2147483753" r:id="rId3"/>
    <p:sldLayoutId id="2147483759" r:id="rId4"/>
    <p:sldLayoutId id="2147483754" r:id="rId5"/>
    <p:sldLayoutId id="2147483760" r:id="rId6"/>
    <p:sldLayoutId id="2147483761" r:id="rId7"/>
    <p:sldLayoutId id="2147483762" r:id="rId8"/>
    <p:sldLayoutId id="2147483755" r:id="rId9"/>
    <p:sldLayoutId id="2147483756" r:id="rId10"/>
    <p:sldLayoutId id="2147483757" r:id="rId1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1026" name="Group 5"/>
          <p:cNvGrpSpPr>
            <a:grpSpLocks/>
          </p:cNvGrpSpPr>
          <p:nvPr/>
        </p:nvGrpSpPr>
        <p:grpSpPr bwMode="auto">
          <a:xfrm>
            <a:off x="0" y="228600"/>
            <a:ext cx="9144000" cy="6627813"/>
            <a:chOff x="0" y="144"/>
            <a:chExt cx="5760" cy="4175"/>
          </a:xfrm>
        </p:grpSpPr>
        <p:pic>
          <p:nvPicPr>
            <p:cNvPr id="2" name="Picture 2"/>
            <p:cNvPicPr>
              <a:picLocks noChangeArrowheads="1"/>
            </p:cNvPicPr>
            <p:nvPr/>
          </p:nvPicPr>
          <p:blipFill>
            <a:blip r:embed="rId13" cstate="print"/>
            <a:srcRect/>
            <a:stretch>
              <a:fillRect/>
            </a:stretch>
          </p:blipFill>
          <p:spPr bwMode="auto">
            <a:xfrm>
              <a:off x="0" y="3543"/>
              <a:ext cx="5760" cy="776"/>
            </a:xfrm>
            <a:prstGeom prst="rect">
              <a:avLst/>
            </a:prstGeom>
            <a:noFill/>
            <a:ln w="9525">
              <a:noFill/>
              <a:miter lim="800000"/>
              <a:headEnd/>
              <a:tailEnd/>
            </a:ln>
          </p:spPr>
        </p:pic>
        <p:sp>
          <p:nvSpPr>
            <p:cNvPr id="3" name="Rectangle 3"/>
            <p:cNvSpPr>
              <a:spLocks noChangeArrowheads="1"/>
            </p:cNvSpPr>
            <p:nvPr/>
          </p:nvSpPr>
          <p:spPr bwMode="auto">
            <a:xfrm>
              <a:off x="192" y="144"/>
              <a:ext cx="144" cy="4175"/>
            </a:xfrm>
            <a:prstGeom prst="rect">
              <a:avLst/>
            </a:prstGeom>
            <a:gradFill rotWithShape="0">
              <a:gsLst>
                <a:gs pos="0">
                  <a:schemeClr val="accent2"/>
                </a:gs>
                <a:gs pos="100000">
                  <a:schemeClr val="bg2"/>
                </a:gs>
              </a:gsLst>
              <a:lin ang="5400000" scaled="1"/>
            </a:gradFill>
            <a:ln w="9525">
              <a:noFill/>
              <a:miter lim="800000"/>
              <a:headEnd/>
              <a:tailEnd/>
            </a:ln>
            <a:effectLst/>
          </p:spPr>
          <p:txBody>
            <a:bodyPr wrap="none" anchor="ctr"/>
            <a:lstStyle/>
            <a:p>
              <a:pPr eaLnBrk="0" hangingPunct="0">
                <a:defRPr/>
              </a:pPr>
              <a:endParaRPr lang="en-US" dirty="0">
                <a:solidFill>
                  <a:srgbClr val="EAEAEA"/>
                </a:solidFill>
              </a:endParaRPr>
            </a:p>
          </p:txBody>
        </p:sp>
        <p:sp>
          <p:nvSpPr>
            <p:cNvPr id="4" name="Rectangle 4"/>
            <p:cNvSpPr>
              <a:spLocks noChangeArrowheads="1"/>
            </p:cNvSpPr>
            <p:nvPr/>
          </p:nvSpPr>
          <p:spPr bwMode="auto">
            <a:xfrm>
              <a:off x="0" y="3744"/>
              <a:ext cx="2928" cy="144"/>
            </a:xfrm>
            <a:prstGeom prst="rect">
              <a:avLst/>
            </a:prstGeom>
            <a:solidFill>
              <a:schemeClr val="hlink">
                <a:alpha val="50000"/>
              </a:schemeClr>
            </a:solidFill>
            <a:ln w="9525">
              <a:noFill/>
              <a:miter lim="800000"/>
              <a:headEnd/>
              <a:tailEnd/>
            </a:ln>
            <a:effectLst/>
          </p:spPr>
          <p:txBody>
            <a:bodyPr wrap="none" anchor="ctr"/>
            <a:lstStyle/>
            <a:p>
              <a:pPr eaLnBrk="0" hangingPunct="0">
                <a:defRPr/>
              </a:pPr>
              <a:endParaRPr lang="en-US" dirty="0">
                <a:solidFill>
                  <a:srgbClr val="EAEAEA"/>
                </a:solidFill>
              </a:endParaRPr>
            </a:p>
          </p:txBody>
        </p:sp>
      </p:grpSp>
      <p:sp>
        <p:nvSpPr>
          <p:cNvPr id="1027" name="Rectangle 6"/>
          <p:cNvSpPr>
            <a:spLocks noGrp="1" noChangeArrowheads="1"/>
          </p:cNvSpPr>
          <p:nvPr>
            <p:ph type="title"/>
          </p:nvPr>
        </p:nvSpPr>
        <p:spPr bwMode="auto">
          <a:xfrm>
            <a:off x="838200" y="228600"/>
            <a:ext cx="77724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28" name="Rectangle 7"/>
          <p:cNvSpPr>
            <a:spLocks noGrp="1" noChangeArrowheads="1"/>
          </p:cNvSpPr>
          <p:nvPr>
            <p:ph type="body" idx="1"/>
          </p:nvPr>
        </p:nvSpPr>
        <p:spPr bwMode="auto">
          <a:xfrm>
            <a:off x="838200" y="15240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2" name="Rectangle 8"/>
          <p:cNvSpPr>
            <a:spLocks noGrp="1" noChangeArrowheads="1"/>
          </p:cNvSpPr>
          <p:nvPr>
            <p:ph type="dt" sz="half" idx="2"/>
          </p:nvPr>
        </p:nvSpPr>
        <p:spPr bwMode="auto">
          <a:xfrm>
            <a:off x="8382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eaLnBrk="0" hangingPunct="0">
              <a:defRPr sz="1400">
                <a:solidFill>
                  <a:srgbClr val="F8F8F8"/>
                </a:solidFill>
                <a:latin typeface="+mn-lt"/>
              </a:defRPr>
            </a:lvl1pPr>
          </a:lstStyle>
          <a:p>
            <a:pPr>
              <a:defRPr/>
            </a:pPr>
            <a:endParaRPr lang="en-US" dirty="0"/>
          </a:p>
        </p:txBody>
      </p:sp>
      <p:sp>
        <p:nvSpPr>
          <p:cNvPr id="1033" name="Rectangle 9"/>
          <p:cNvSpPr>
            <a:spLocks noGrp="1" noChangeArrowheads="1"/>
          </p:cNvSpPr>
          <p:nvPr>
            <p:ph type="ftr" sz="quarter" idx="3"/>
          </p:nvPr>
        </p:nvSpPr>
        <p:spPr bwMode="auto">
          <a:xfrm>
            <a:off x="3276600" y="62484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eaLnBrk="0" hangingPunct="0">
              <a:defRPr sz="1400">
                <a:solidFill>
                  <a:srgbClr val="F8F8F8"/>
                </a:solidFill>
                <a:latin typeface="+mn-lt"/>
              </a:defRPr>
            </a:lvl1pPr>
          </a:lstStyle>
          <a:p>
            <a:pPr>
              <a:defRPr/>
            </a:pPr>
            <a:endParaRPr lang="en-US" dirty="0"/>
          </a:p>
        </p:txBody>
      </p:sp>
      <p:sp>
        <p:nvSpPr>
          <p:cNvPr id="1034" name="Rectangle 10"/>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0" hangingPunct="0">
              <a:defRPr sz="1400">
                <a:solidFill>
                  <a:srgbClr val="F8F8F8"/>
                </a:solidFill>
                <a:latin typeface="+mn-lt"/>
              </a:defRPr>
            </a:lvl1pPr>
          </a:lstStyle>
          <a:p>
            <a:pPr>
              <a:defRPr/>
            </a:pPr>
            <a:fld id="{F96AFB76-ECBC-4FF5-A3F6-F05A135364ED}" type="slidenum">
              <a:rPr lang="en-US"/>
              <a:pPr>
                <a:defRPr/>
              </a:pPr>
              <a:t>‹#›</a:t>
            </a:fld>
            <a:endParaRPr lang="en-US" dirty="0"/>
          </a:p>
        </p:txBody>
      </p:sp>
    </p:spTree>
    <p:extLst>
      <p:ext uri="{BB962C8B-B14F-4D97-AF65-F5344CB8AC3E}">
        <p14:creationId xmlns:p14="http://schemas.microsoft.com/office/powerpoint/2010/main" val="223061670"/>
      </p:ext>
    </p:extLst>
  </p:cSld>
  <p:clrMap bg1="dk2" tx1="lt1" bg2="dk1" tx2="lt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ora.missouristate.edu/" TargetMode="External"/><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hyperlink" Target="https://www.missouristate.edu/fctl/facultywritingretreats/default.htm" TargetMode="External"/><Relationship Id="rId2" Type="http://schemas.openxmlformats.org/officeDocument/2006/relationships/notesSlide" Target="../notesSlides/notesSlide25.xml"/><Relationship Id="rId1" Type="http://schemas.openxmlformats.org/officeDocument/2006/relationships/slideLayout" Target="../slideLayouts/slideLayout3.xml"/><Relationship Id="rId5" Type="http://schemas.openxmlformats.org/officeDocument/2006/relationships/image" Target="../media/image3.wmf"/><Relationship Id="rId4" Type="http://schemas.openxmlformats.org/officeDocument/2006/relationships/hyperlink" Target="https://www.missouristate.edu/rstat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graduate.missouristate.edu/facultystaff/FacultyResearchGrants.htm"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381000" y="457200"/>
            <a:ext cx="8610600" cy="2209800"/>
          </a:xfrm>
        </p:spPr>
        <p:txBody>
          <a:bodyPr/>
          <a:lstStyle/>
          <a:p>
            <a:r>
              <a:rPr lang="en-US" dirty="0">
                <a:solidFill>
                  <a:schemeClr val="accent3">
                    <a:lumMod val="20000"/>
                    <a:lumOff val="80000"/>
                  </a:schemeClr>
                </a:solidFill>
              </a:rPr>
              <a:t>MSU Internal Grant Funding</a:t>
            </a:r>
            <a:br>
              <a:rPr lang="en-US" dirty="0"/>
            </a:br>
            <a:r>
              <a:rPr lang="en-US" sz="2400" dirty="0"/>
              <a:t>Julie Masterson, Dean of the Graduate College, and Associate Provost</a:t>
            </a:r>
            <a:br>
              <a:rPr lang="en-US" dirty="0"/>
            </a:br>
            <a:r>
              <a:rPr lang="en-US" sz="2400" dirty="0"/>
              <a:t>Lisa M. Taylor, Assistant to the Dean</a:t>
            </a:r>
          </a:p>
        </p:txBody>
      </p:sp>
      <p:sp>
        <p:nvSpPr>
          <p:cNvPr id="3075" name="Subtitle 2"/>
          <p:cNvSpPr>
            <a:spLocks noGrp="1"/>
          </p:cNvSpPr>
          <p:nvPr>
            <p:ph type="subTitle" idx="1"/>
          </p:nvPr>
        </p:nvSpPr>
        <p:spPr>
          <a:xfrm>
            <a:off x="1066800" y="4419600"/>
            <a:ext cx="7391400" cy="1752600"/>
          </a:xfrm>
        </p:spPr>
        <p:txBody>
          <a:bodyPr/>
          <a:lstStyle/>
          <a:p>
            <a:r>
              <a:rPr lang="en-US" sz="2400" dirty="0">
                <a:solidFill>
                  <a:schemeClr val="accent3"/>
                </a:solidFill>
              </a:rPr>
              <a:t>Preparing a Successful Internal Grant Application</a:t>
            </a:r>
          </a:p>
          <a:p>
            <a:r>
              <a:rPr lang="en-US" sz="2400" dirty="0">
                <a:solidFill>
                  <a:schemeClr val="accent3"/>
                </a:solidFill>
              </a:rPr>
              <a:t>September 12, 2019</a:t>
            </a:r>
          </a:p>
        </p:txBody>
      </p:sp>
    </p:spTree>
    <p:extLst>
      <p:ext uri="{BB962C8B-B14F-4D97-AF65-F5344CB8AC3E}">
        <p14:creationId xmlns:p14="http://schemas.microsoft.com/office/powerpoint/2010/main" val="3394788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5615" y="304800"/>
            <a:ext cx="7499350" cy="1143000"/>
          </a:xfrm>
        </p:spPr>
        <p:txBody>
          <a:bodyPr>
            <a:normAutofit/>
          </a:bodyPr>
          <a:lstStyle/>
          <a:p>
            <a:r>
              <a:rPr lang="en-US" dirty="0"/>
              <a:t>Eligibility</a:t>
            </a:r>
          </a:p>
        </p:txBody>
      </p:sp>
      <p:sp>
        <p:nvSpPr>
          <p:cNvPr id="3" name="Content Placeholder 2"/>
          <p:cNvSpPr>
            <a:spLocks noGrp="1"/>
          </p:cNvSpPr>
          <p:nvPr>
            <p:ph idx="1"/>
          </p:nvPr>
        </p:nvSpPr>
        <p:spPr/>
        <p:txBody>
          <a:bodyPr/>
          <a:lstStyle/>
          <a:p>
            <a:r>
              <a:rPr lang="en-US" sz="2400" dirty="0"/>
              <a:t>Faculty with rank of Assistant Professor and above who have a research commitment in their appointment are eligible.</a:t>
            </a:r>
          </a:p>
          <a:p>
            <a:r>
              <a:rPr lang="en-US" sz="2400" dirty="0"/>
              <a:t>May NOT teach summer courses or have outside jobs during SFF – begins 1</a:t>
            </a:r>
            <a:r>
              <a:rPr lang="en-US" sz="2400" baseline="30000" dirty="0"/>
              <a:t>st</a:t>
            </a:r>
            <a:r>
              <a:rPr lang="en-US" sz="2400" dirty="0"/>
              <a:t> day of the summer term and ends last day of summer term.</a:t>
            </a:r>
          </a:p>
          <a:p>
            <a:r>
              <a:rPr lang="en-US" sz="2400" dirty="0"/>
              <a:t>Must return to MSU for the following academic year.</a:t>
            </a:r>
          </a:p>
          <a:p>
            <a:r>
              <a:rPr lang="en-US" sz="2400" dirty="0"/>
              <a:t>Same project cannot be funded by another internal grant source (No SFF and FRG during same academic year).</a:t>
            </a:r>
          </a:p>
          <a:p>
            <a:r>
              <a:rPr lang="en-US" sz="2400" dirty="0"/>
              <a:t>Cannot directly precede or immediately follow a sabbatical – academic year.</a:t>
            </a:r>
          </a:p>
        </p:txBody>
      </p:sp>
    </p:spTree>
    <p:extLst>
      <p:ext uri="{BB962C8B-B14F-4D97-AF65-F5344CB8AC3E}">
        <p14:creationId xmlns:p14="http://schemas.microsoft.com/office/powerpoint/2010/main" val="3697288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p:nvPr>
        </p:nvSpPr>
        <p:spPr bwMode="auto"/>
        <p:txBody>
          <a:bodyPr vert="horz" wrap="square" lIns="91440" tIns="45720" rIns="91440" bIns="45720" numCol="1" anchorCtr="0" compatLnSpc="1">
            <a:prstTxWarp prst="textNoShape">
              <a:avLst/>
            </a:prstTxWarp>
          </a:bodyPr>
          <a:lstStyle/>
          <a:p>
            <a:r>
              <a:rPr lang="en-US" dirty="0">
                <a:effectLst/>
              </a:rPr>
              <a:t>Guidelines- Summer Fellowships</a:t>
            </a:r>
          </a:p>
        </p:txBody>
      </p:sp>
      <p:sp>
        <p:nvSpPr>
          <p:cNvPr id="23554" name="Rectangle 3"/>
          <p:cNvSpPr>
            <a:spLocks noGrp="1"/>
          </p:cNvSpPr>
          <p:nvPr>
            <p:ph type="body" idx="1"/>
          </p:nvPr>
        </p:nvSpPr>
        <p:spPr>
          <a:xfrm>
            <a:off x="1435100" y="1447800"/>
            <a:ext cx="7480300" cy="4800600"/>
          </a:xfrm>
        </p:spPr>
        <p:txBody>
          <a:bodyPr/>
          <a:lstStyle/>
          <a:p>
            <a:pPr>
              <a:spcAft>
                <a:spcPts val="1200"/>
              </a:spcAft>
            </a:pPr>
            <a:r>
              <a:rPr lang="en-US" b="1" dirty="0"/>
              <a:t>Applications due</a:t>
            </a:r>
            <a:r>
              <a:rPr lang="en-US" dirty="0"/>
              <a:t>:  October 30</a:t>
            </a:r>
            <a:r>
              <a:rPr lang="en-US" baseline="30000" dirty="0"/>
              <a:t>th.</a:t>
            </a:r>
            <a:endParaRPr lang="en-US" dirty="0"/>
          </a:p>
          <a:p>
            <a:pPr>
              <a:spcAft>
                <a:spcPts val="1200"/>
              </a:spcAft>
            </a:pPr>
            <a:r>
              <a:rPr lang="en-US" dirty="0"/>
              <a:t>$6,000 stipend – taxable income. </a:t>
            </a:r>
          </a:p>
          <a:p>
            <a:pPr>
              <a:spcAft>
                <a:spcPts val="1200"/>
              </a:spcAft>
            </a:pPr>
            <a:r>
              <a:rPr lang="en-US" sz="2800" dirty="0"/>
              <a:t>If previously awarded a SFF, then must have applied for external grant since completion of SFF.</a:t>
            </a:r>
          </a:p>
          <a:p>
            <a:pPr>
              <a:spcAft>
                <a:spcPts val="1200"/>
              </a:spcAft>
            </a:pPr>
            <a:r>
              <a:rPr lang="en-US" sz="2800" dirty="0"/>
              <a:t>Must have two years between applications.</a:t>
            </a:r>
          </a:p>
          <a:p>
            <a:pPr>
              <a:spcAft>
                <a:spcPts val="1200"/>
              </a:spcAft>
            </a:pPr>
            <a:r>
              <a:rPr lang="en-US" sz="2800" dirty="0"/>
              <a:t>If previously awarded a SFF, must have turned in final report as required.  </a:t>
            </a:r>
          </a:p>
        </p:txBody>
      </p:sp>
    </p:spTree>
    <p:extLst>
      <p:ext uri="{BB962C8B-B14F-4D97-AF65-F5344CB8AC3E}">
        <p14:creationId xmlns:p14="http://schemas.microsoft.com/office/powerpoint/2010/main" val="11372137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a:t>Odds of success</a:t>
            </a:r>
          </a:p>
        </p:txBody>
      </p:sp>
      <p:sp>
        <p:nvSpPr>
          <p:cNvPr id="3" name="Content Placeholder 2"/>
          <p:cNvSpPr>
            <a:spLocks noGrp="1"/>
          </p:cNvSpPr>
          <p:nvPr>
            <p:ph idx="1"/>
          </p:nvPr>
        </p:nvSpPr>
        <p:spPr/>
        <p:txBody>
          <a:bodyPr/>
          <a:lstStyle/>
          <a:p>
            <a:r>
              <a:rPr lang="en-US" dirty="0"/>
              <a:t>The process is competitive, funds are limited, and not all proposals will be funded.</a:t>
            </a:r>
          </a:p>
          <a:p>
            <a:r>
              <a:rPr lang="en-US" dirty="0"/>
              <a:t>Success rate of funding proposals for the </a:t>
            </a:r>
            <a:br>
              <a:rPr lang="en-US" dirty="0"/>
            </a:br>
            <a:r>
              <a:rPr lang="en-US" dirty="0"/>
              <a:t>past 2 years has been approximately 2/3.</a:t>
            </a:r>
          </a:p>
          <a:p>
            <a:r>
              <a:rPr lang="en-US" dirty="0"/>
              <a:t>APPLY… with a STRONG PROPOSAL.</a:t>
            </a:r>
          </a:p>
        </p:txBody>
      </p:sp>
    </p:spTree>
    <p:extLst>
      <p:ext uri="{BB962C8B-B14F-4D97-AF65-F5344CB8AC3E}">
        <p14:creationId xmlns:p14="http://schemas.microsoft.com/office/powerpoint/2010/main" val="1807917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066800" y="228600"/>
            <a:ext cx="7543800" cy="914400"/>
          </a:xfrm>
        </p:spPr>
        <p:txBody>
          <a:bodyPr/>
          <a:lstStyle/>
          <a:p>
            <a:r>
              <a:rPr lang="en-US" dirty="0"/>
              <a:t>Consider the Reviewers</a:t>
            </a:r>
          </a:p>
        </p:txBody>
      </p:sp>
      <p:sp>
        <p:nvSpPr>
          <p:cNvPr id="7171" name="Content Placeholder 2"/>
          <p:cNvSpPr>
            <a:spLocks noGrp="1"/>
          </p:cNvSpPr>
          <p:nvPr>
            <p:ph idx="1"/>
          </p:nvPr>
        </p:nvSpPr>
        <p:spPr>
          <a:xfrm>
            <a:off x="1295400" y="1143000"/>
            <a:ext cx="7315200" cy="4953000"/>
          </a:xfrm>
        </p:spPr>
        <p:txBody>
          <a:bodyPr/>
          <a:lstStyle/>
          <a:p>
            <a:pPr>
              <a:lnSpc>
                <a:spcPct val="80000"/>
              </a:lnSpc>
            </a:pPr>
            <a:r>
              <a:rPr lang="en-US" sz="2500" dirty="0"/>
              <a:t>They are one from each college, so only one or none is in your discipline!</a:t>
            </a:r>
          </a:p>
          <a:p>
            <a:pPr lvl="1">
              <a:lnSpc>
                <a:spcPct val="80000"/>
              </a:lnSpc>
            </a:pPr>
            <a:r>
              <a:rPr lang="en-US" sz="2200" dirty="0"/>
              <a:t>Writing style must be very clear.</a:t>
            </a:r>
          </a:p>
          <a:p>
            <a:pPr lvl="1">
              <a:lnSpc>
                <a:spcPct val="80000"/>
              </a:lnSpc>
            </a:pPr>
            <a:r>
              <a:rPr lang="en-US" sz="2200" dirty="0"/>
              <a:t>Avoid esoteric terms, professional jargon.</a:t>
            </a:r>
          </a:p>
          <a:p>
            <a:pPr lvl="1">
              <a:lnSpc>
                <a:spcPct val="80000"/>
              </a:lnSpc>
            </a:pPr>
            <a:r>
              <a:rPr lang="en-US" sz="2200" dirty="0"/>
              <a:t>Show relevance.</a:t>
            </a:r>
            <a:br>
              <a:rPr lang="en-US" sz="2200" dirty="0"/>
            </a:br>
            <a:endParaRPr lang="en-US" sz="2200" dirty="0"/>
          </a:p>
          <a:p>
            <a:pPr>
              <a:lnSpc>
                <a:spcPct val="80000"/>
              </a:lnSpc>
            </a:pPr>
            <a:r>
              <a:rPr lang="en-US" sz="2500" u="sng" dirty="0"/>
              <a:t>Follow the directions</a:t>
            </a:r>
            <a:endParaRPr lang="en-US" sz="2500" dirty="0"/>
          </a:p>
          <a:p>
            <a:pPr lvl="1">
              <a:lnSpc>
                <a:spcPct val="80000"/>
              </a:lnSpc>
            </a:pPr>
            <a:r>
              <a:rPr lang="en-US" sz="2200" dirty="0"/>
              <a:t>Use the guideline categories as headers, and use evaluation criteria as much as possible when presenting each section.</a:t>
            </a:r>
          </a:p>
          <a:p>
            <a:pPr lvl="1">
              <a:lnSpc>
                <a:spcPct val="80000"/>
              </a:lnSpc>
            </a:pPr>
            <a:r>
              <a:rPr lang="en-US" sz="2200" dirty="0"/>
              <a:t>Careful attention to page limits, font sizes, other requirements.</a:t>
            </a:r>
          </a:p>
          <a:p>
            <a:pPr lvl="1">
              <a:lnSpc>
                <a:spcPct val="80000"/>
              </a:lnSpc>
            </a:pPr>
            <a:endParaRPr lang="en-US" sz="2200" dirty="0"/>
          </a:p>
          <a:p>
            <a:pPr>
              <a:lnSpc>
                <a:spcPct val="80000"/>
              </a:lnSpc>
            </a:pPr>
            <a:r>
              <a:rPr lang="en-US" sz="2500" dirty="0"/>
              <a:t>Less can be more</a:t>
            </a:r>
          </a:p>
          <a:p>
            <a:pPr lvl="1">
              <a:lnSpc>
                <a:spcPct val="80000"/>
              </a:lnSpc>
            </a:pPr>
            <a:r>
              <a:rPr lang="en-US" sz="2100" dirty="0"/>
              <a:t>Keep it concise- overworked readers appreciate brevity.</a:t>
            </a:r>
            <a:br>
              <a:rPr lang="en-US" sz="2100" dirty="0"/>
            </a:br>
            <a:endParaRPr lang="en-US" sz="1800" dirty="0">
              <a:solidFill>
                <a:srgbClr val="F8F8F8"/>
              </a:solidFill>
            </a:endParaRPr>
          </a:p>
          <a:p>
            <a:pPr lvl="1">
              <a:lnSpc>
                <a:spcPct val="80000"/>
              </a:lnSpc>
            </a:pPr>
            <a:endParaRPr lang="en-US" sz="2200" dirty="0"/>
          </a:p>
        </p:txBody>
      </p:sp>
    </p:spTree>
    <p:extLst>
      <p:ext uri="{BB962C8B-B14F-4D97-AF65-F5344CB8AC3E}">
        <p14:creationId xmlns:p14="http://schemas.microsoft.com/office/powerpoint/2010/main" val="2080753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3"/>
          <p:cNvSpPr>
            <a:spLocks noGrp="1"/>
          </p:cNvSpPr>
          <p:nvPr>
            <p:ph type="title"/>
          </p:nvPr>
        </p:nvSpPr>
        <p:spPr>
          <a:xfrm>
            <a:off x="990600" y="2209800"/>
            <a:ext cx="7772400" cy="1143000"/>
          </a:xfrm>
        </p:spPr>
        <p:txBody>
          <a:bodyPr>
            <a:normAutofit fontScale="90000"/>
          </a:bodyPr>
          <a:lstStyle/>
          <a:p>
            <a:r>
              <a:rPr lang="en-US" dirty="0"/>
              <a:t>Elements of the Proposal </a:t>
            </a:r>
            <a:br>
              <a:rPr lang="en-US" dirty="0"/>
            </a:br>
            <a:r>
              <a:rPr lang="en-US" sz="2700" dirty="0"/>
              <a:t>Most are required for FRG and SFF, but may be in different order, so pay careful attention to the guidelines.</a:t>
            </a:r>
          </a:p>
        </p:txBody>
      </p:sp>
    </p:spTree>
    <p:extLst>
      <p:ext uri="{BB962C8B-B14F-4D97-AF65-F5344CB8AC3E}">
        <p14:creationId xmlns:p14="http://schemas.microsoft.com/office/powerpoint/2010/main" val="1750489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a:t>Project Summary (FGR &amp; SFF)</a:t>
            </a:r>
          </a:p>
        </p:txBody>
      </p:sp>
      <p:sp>
        <p:nvSpPr>
          <p:cNvPr id="9219" name="Content Placeholder 2"/>
          <p:cNvSpPr>
            <a:spLocks noGrp="1"/>
          </p:cNvSpPr>
          <p:nvPr>
            <p:ph idx="1"/>
          </p:nvPr>
        </p:nvSpPr>
        <p:spPr/>
        <p:txBody>
          <a:bodyPr/>
          <a:lstStyle/>
          <a:p>
            <a:r>
              <a:rPr lang="en-US" dirty="0"/>
              <a:t>Short description in </a:t>
            </a:r>
            <a:r>
              <a:rPr lang="en-US" b="1" u="sng" dirty="0"/>
              <a:t>non-technical</a:t>
            </a:r>
            <a:r>
              <a:rPr lang="en-US" dirty="0"/>
              <a:t> terms not to exceed 300 words.</a:t>
            </a:r>
          </a:p>
          <a:p>
            <a:r>
              <a:rPr lang="en-US" dirty="0"/>
              <a:t>Consider your audience.</a:t>
            </a:r>
          </a:p>
          <a:p>
            <a:r>
              <a:rPr lang="en-US" dirty="0"/>
              <a:t>May want to have someone outside your field read it (spouse, friend, etc.).</a:t>
            </a:r>
          </a:p>
        </p:txBody>
      </p:sp>
    </p:spTree>
    <p:extLst>
      <p:ext uri="{BB962C8B-B14F-4D97-AF65-F5344CB8AC3E}">
        <p14:creationId xmlns:p14="http://schemas.microsoft.com/office/powerpoint/2010/main" val="23095076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219200" y="152400"/>
            <a:ext cx="7499350" cy="1143000"/>
          </a:xfrm>
        </p:spPr>
        <p:txBody>
          <a:bodyPr/>
          <a:lstStyle/>
          <a:p>
            <a:r>
              <a:rPr lang="en-US" dirty="0"/>
              <a:t>Avoid jargon</a:t>
            </a:r>
          </a:p>
        </p:txBody>
      </p:sp>
      <p:sp>
        <p:nvSpPr>
          <p:cNvPr id="10243" name="Rectangle 1"/>
          <p:cNvSpPr>
            <a:spLocks noChangeArrowheads="1"/>
          </p:cNvSpPr>
          <p:nvPr/>
        </p:nvSpPr>
        <p:spPr bwMode="auto">
          <a:xfrm>
            <a:off x="1371600" y="665203"/>
            <a:ext cx="7239000" cy="4893647"/>
          </a:xfrm>
          <a:prstGeom prst="rect">
            <a:avLst/>
          </a:prstGeom>
          <a:noFill/>
          <a:ln w="9525">
            <a:noFill/>
            <a:miter lim="800000"/>
            <a:headEnd/>
            <a:tailEnd/>
          </a:ln>
        </p:spPr>
        <p:txBody>
          <a:bodyPr wrap="square" anchor="ctr">
            <a:spAutoFit/>
          </a:bodyPr>
          <a:lstStyle/>
          <a:p>
            <a:r>
              <a:rPr lang="en-US" sz="2400" b="1" dirty="0">
                <a:ea typeface="Calibri" pitchFamily="34" charset="0"/>
                <a:cs typeface="Times New Roman" pitchFamily="18" charset="0"/>
              </a:rPr>
              <a:t>   </a:t>
            </a:r>
          </a:p>
          <a:p>
            <a:r>
              <a:rPr lang="en-US" sz="2400" b="1" dirty="0">
                <a:ea typeface="Calibri" pitchFamily="34" charset="0"/>
                <a:cs typeface="Times New Roman" pitchFamily="18" charset="0"/>
              </a:rPr>
              <a:t>For example: </a:t>
            </a:r>
          </a:p>
          <a:p>
            <a:endParaRPr lang="en-US" sz="2400" b="1" dirty="0">
              <a:ea typeface="Calibri" pitchFamily="34" charset="0"/>
              <a:cs typeface="Times New Roman" pitchFamily="18" charset="0"/>
            </a:endParaRPr>
          </a:p>
          <a:p>
            <a:r>
              <a:rPr lang="en-US" sz="2400" b="1" dirty="0">
                <a:ea typeface="Calibri" pitchFamily="34" charset="0"/>
                <a:cs typeface="Times New Roman" pitchFamily="18" charset="0"/>
              </a:rPr>
              <a:t>“Children’s spellings are affected by phonological awareness, depth of semantic knowledge, orthographic appreciation, morphological awareness, and the ability to store mental graphemic representations. In the current study, we will employ analysis procedures that allow differential linguistic categorization of spelling errors. These categorizations will result in tailoring and implementation of individualized intervention protocols”. </a:t>
            </a:r>
            <a:endParaRPr lang="en-US" sz="2400" dirty="0">
              <a:latin typeface="Arial" charset="0"/>
              <a:ea typeface="Calibri" pitchFamily="34" charset="0"/>
              <a:cs typeface="Times New Roman" pitchFamily="18" charset="0"/>
            </a:endParaRPr>
          </a:p>
        </p:txBody>
      </p:sp>
    </p:spTree>
    <p:extLst>
      <p:ext uri="{BB962C8B-B14F-4D97-AF65-F5344CB8AC3E}">
        <p14:creationId xmlns:p14="http://schemas.microsoft.com/office/powerpoint/2010/main" val="29512198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295400" y="457200"/>
            <a:ext cx="7239000" cy="762000"/>
          </a:xfrm>
        </p:spPr>
        <p:txBody>
          <a:bodyPr/>
          <a:lstStyle/>
          <a:p>
            <a:r>
              <a:rPr lang="en-US" dirty="0"/>
              <a:t>Better</a:t>
            </a:r>
          </a:p>
        </p:txBody>
      </p:sp>
      <p:sp>
        <p:nvSpPr>
          <p:cNvPr id="11267" name="Rectangle 1"/>
          <p:cNvSpPr>
            <a:spLocks noChangeArrowheads="1"/>
          </p:cNvSpPr>
          <p:nvPr/>
        </p:nvSpPr>
        <p:spPr bwMode="auto">
          <a:xfrm>
            <a:off x="1371600" y="1536700"/>
            <a:ext cx="7239000" cy="3416300"/>
          </a:xfrm>
          <a:prstGeom prst="rect">
            <a:avLst/>
          </a:prstGeom>
          <a:noFill/>
          <a:ln w="9525">
            <a:noFill/>
            <a:miter lim="800000"/>
            <a:headEnd/>
            <a:tailEnd/>
          </a:ln>
        </p:spPr>
        <p:txBody>
          <a:bodyPr wrap="square" anchor="ctr">
            <a:spAutoFit/>
          </a:bodyPr>
          <a:lstStyle/>
          <a:p>
            <a:r>
              <a:rPr lang="en-US" sz="2400" b="1" dirty="0">
                <a:ea typeface="Calibri" pitchFamily="34" charset="0"/>
                <a:cs typeface="Times New Roman" pitchFamily="18" charset="0"/>
              </a:rPr>
              <a:t>“A child’s spelling is influenced by (a) awareness of the sounds represented by words, (b) vocabulary, (c) understanding how parts of words can be combined to make a new word (e.g., </a:t>
            </a:r>
            <a:r>
              <a:rPr lang="en-US" sz="2400" b="1" i="1" dirty="0">
                <a:ea typeface="Calibri" pitchFamily="34" charset="0"/>
                <a:cs typeface="Times New Roman" pitchFamily="18" charset="0"/>
              </a:rPr>
              <a:t>electric</a:t>
            </a:r>
            <a:r>
              <a:rPr lang="en-US" sz="2400" b="1" dirty="0">
                <a:ea typeface="Calibri" pitchFamily="34" charset="0"/>
                <a:cs typeface="Times New Roman" pitchFamily="18" charset="0"/>
              </a:rPr>
              <a:t>, </a:t>
            </a:r>
            <a:r>
              <a:rPr lang="en-US" sz="2400" b="1" i="1" dirty="0">
                <a:ea typeface="Calibri" pitchFamily="34" charset="0"/>
                <a:cs typeface="Times New Roman" pitchFamily="18" charset="0"/>
              </a:rPr>
              <a:t>electricity</a:t>
            </a:r>
            <a:r>
              <a:rPr lang="en-US" sz="2400" b="1" dirty="0">
                <a:ea typeface="Calibri" pitchFamily="34" charset="0"/>
                <a:cs typeface="Times New Roman" pitchFamily="18" charset="0"/>
              </a:rPr>
              <a:t>), and (d) the ability to remember what words look like. The proposed study focuses on a method to identify which of these abilities are responsible for spelling errors in individual students and develop instruction that can specifically improve those abilities.</a:t>
            </a:r>
            <a:endParaRPr lang="en-US" sz="3600" dirty="0">
              <a:latin typeface="Arial" charset="0"/>
              <a:ea typeface="Calibri" pitchFamily="34" charset="0"/>
              <a:cs typeface="Times New Roman" pitchFamily="18" charset="0"/>
            </a:endParaRPr>
          </a:p>
        </p:txBody>
      </p:sp>
    </p:spTree>
    <p:extLst>
      <p:ext uri="{BB962C8B-B14F-4D97-AF65-F5344CB8AC3E}">
        <p14:creationId xmlns:p14="http://schemas.microsoft.com/office/powerpoint/2010/main" val="3716417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a:t>Purpose of the Project</a:t>
            </a:r>
          </a:p>
        </p:txBody>
      </p:sp>
      <p:sp>
        <p:nvSpPr>
          <p:cNvPr id="3" name="Content Placeholder 2"/>
          <p:cNvSpPr>
            <a:spLocks noGrp="1"/>
          </p:cNvSpPr>
          <p:nvPr>
            <p:ph idx="1"/>
          </p:nvPr>
        </p:nvSpPr>
        <p:spPr>
          <a:xfrm>
            <a:off x="1066800" y="1447800"/>
            <a:ext cx="7772400" cy="5257800"/>
          </a:xfrm>
        </p:spPr>
        <p:txBody>
          <a:bodyPr>
            <a:noAutofit/>
          </a:bodyPr>
          <a:lstStyle/>
          <a:p>
            <a:pPr>
              <a:defRPr/>
            </a:pPr>
            <a:r>
              <a:rPr lang="en-US" sz="2400" dirty="0"/>
              <a:t>Statement of the Problem or Project</a:t>
            </a:r>
          </a:p>
          <a:p>
            <a:pPr>
              <a:defRPr/>
            </a:pPr>
            <a:r>
              <a:rPr lang="en-US" sz="2400" dirty="0"/>
              <a:t>Significance to academic discipline </a:t>
            </a:r>
          </a:p>
          <a:p>
            <a:pPr lvl="1">
              <a:defRPr/>
            </a:pPr>
            <a:r>
              <a:rPr lang="en-US" sz="1800" dirty="0"/>
              <a:t>Convince the reviewer (outside your area) that the proposed project is worthwhile.</a:t>
            </a:r>
          </a:p>
          <a:p>
            <a:pPr>
              <a:defRPr/>
            </a:pPr>
            <a:r>
              <a:rPr lang="en-US" sz="2400" dirty="0"/>
              <a:t>Objectives (what will happen if funded)</a:t>
            </a:r>
          </a:p>
          <a:p>
            <a:pPr lvl="1">
              <a:defRPr/>
            </a:pPr>
            <a:r>
              <a:rPr lang="en-US" sz="2000" dirty="0"/>
              <a:t>Clear, reasonable/attainable within project period.</a:t>
            </a:r>
          </a:p>
          <a:p>
            <a:pPr>
              <a:defRPr/>
            </a:pPr>
            <a:r>
              <a:rPr lang="en-US" sz="2400" dirty="0"/>
              <a:t>Brief review of literature (include appropriate references); how your proposal is related and will extend what is known</a:t>
            </a:r>
          </a:p>
          <a:p>
            <a:pPr lvl="1">
              <a:defRPr/>
            </a:pPr>
            <a:r>
              <a:rPr lang="en-US" sz="2000" dirty="0"/>
              <a:t>Careful – Remember:  readers are not in your discipline.  </a:t>
            </a:r>
            <a:br>
              <a:rPr lang="en-US" sz="2000" dirty="0"/>
            </a:br>
            <a:r>
              <a:rPr lang="en-US" sz="2000" dirty="0"/>
              <a:t>Would “Aunt Betty” get it?</a:t>
            </a:r>
          </a:p>
          <a:p>
            <a:pPr>
              <a:defRPr/>
            </a:pPr>
            <a:r>
              <a:rPr lang="en-US" sz="2400" dirty="0"/>
              <a:t>Why are </a:t>
            </a:r>
            <a:r>
              <a:rPr lang="en-US" sz="2400" u="sng" dirty="0"/>
              <a:t>you</a:t>
            </a:r>
            <a:r>
              <a:rPr lang="en-US" sz="2400" dirty="0"/>
              <a:t> suited to address the question… “in our previous work we…” (FRG)</a:t>
            </a:r>
          </a:p>
        </p:txBody>
      </p:sp>
    </p:spTree>
    <p:extLst>
      <p:ext uri="{BB962C8B-B14F-4D97-AF65-F5344CB8AC3E}">
        <p14:creationId xmlns:p14="http://schemas.microsoft.com/office/powerpoint/2010/main" val="1984073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219200" y="-76200"/>
            <a:ext cx="7499350" cy="1143000"/>
          </a:xfrm>
        </p:spPr>
        <p:txBody>
          <a:bodyPr/>
          <a:lstStyle/>
          <a:p>
            <a:r>
              <a:rPr lang="en-US" dirty="0"/>
              <a:t>Research Design &amp; Methods</a:t>
            </a:r>
          </a:p>
        </p:txBody>
      </p:sp>
      <p:sp>
        <p:nvSpPr>
          <p:cNvPr id="3" name="Content Placeholder 2"/>
          <p:cNvSpPr>
            <a:spLocks noGrp="1"/>
          </p:cNvSpPr>
          <p:nvPr>
            <p:ph idx="1"/>
          </p:nvPr>
        </p:nvSpPr>
        <p:spPr>
          <a:xfrm>
            <a:off x="990600" y="990600"/>
            <a:ext cx="7924800" cy="5181600"/>
          </a:xfrm>
        </p:spPr>
        <p:txBody>
          <a:bodyPr>
            <a:noAutofit/>
          </a:bodyPr>
          <a:lstStyle/>
          <a:p>
            <a:pPr>
              <a:defRPr/>
            </a:pPr>
            <a:r>
              <a:rPr lang="en-US" sz="2400" dirty="0"/>
              <a:t>Procedures</a:t>
            </a:r>
          </a:p>
          <a:p>
            <a:pPr lvl="1">
              <a:defRPr/>
            </a:pPr>
            <a:r>
              <a:rPr lang="en-US" sz="2000" dirty="0"/>
              <a:t>in sufficient detail to illustrate design and justify any equipment or supply purchases.</a:t>
            </a:r>
          </a:p>
          <a:p>
            <a:pPr>
              <a:defRPr/>
            </a:pPr>
            <a:r>
              <a:rPr lang="en-US" sz="2400" dirty="0"/>
              <a:t>Data collection and analysis</a:t>
            </a:r>
          </a:p>
          <a:p>
            <a:pPr lvl="1">
              <a:defRPr/>
            </a:pPr>
            <a:r>
              <a:rPr lang="en-US" sz="2000" dirty="0"/>
              <a:t>What will be measured, how statistical significance will be tested, how possible outcomes will be interpreted.</a:t>
            </a:r>
          </a:p>
          <a:p>
            <a:pPr>
              <a:defRPr/>
            </a:pPr>
            <a:r>
              <a:rPr lang="en-US" sz="2400" dirty="0"/>
              <a:t>Previous experience of applicant that is related to proposed project </a:t>
            </a:r>
          </a:p>
          <a:p>
            <a:pPr lvl="1">
              <a:defRPr/>
            </a:pPr>
            <a:r>
              <a:rPr lang="en-US" sz="1800" dirty="0"/>
              <a:t>Relevant publications, presentations, work in progress.</a:t>
            </a:r>
            <a:endParaRPr lang="en-US" sz="2000" dirty="0"/>
          </a:p>
          <a:p>
            <a:pPr>
              <a:defRPr/>
            </a:pPr>
            <a:r>
              <a:rPr lang="en-US" sz="2400" dirty="0"/>
              <a:t>Bottom line is that you want to convince the committee members that you are capable of doing this work by providing a sound design, method, and history of doing similar work.</a:t>
            </a:r>
          </a:p>
        </p:txBody>
      </p:sp>
    </p:spTree>
    <p:extLst>
      <p:ext uri="{BB962C8B-B14F-4D97-AF65-F5344CB8AC3E}">
        <p14:creationId xmlns:p14="http://schemas.microsoft.com/office/powerpoint/2010/main" val="2218699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p:cNvSpPr>
          <p:nvPr>
            <p:ph type="title"/>
          </p:nvPr>
        </p:nvSpPr>
        <p:spPr bwMode="auto">
          <a:xfrm>
            <a:off x="1435100" y="152400"/>
            <a:ext cx="7499350" cy="1219200"/>
          </a:xfrm>
        </p:spPr>
        <p:txBody>
          <a:bodyPr vert="horz" wrap="square" lIns="91440" tIns="45720" rIns="91440" bIns="45720" numCol="1" anchorCtr="0" compatLnSpc="1">
            <a:prstTxWarp prst="textNoShape">
              <a:avLst/>
            </a:prstTxWarp>
            <a:normAutofit fontScale="90000"/>
          </a:bodyPr>
          <a:lstStyle/>
          <a:p>
            <a:r>
              <a:rPr lang="en-US" dirty="0">
                <a:effectLst/>
              </a:rPr>
              <a:t>Faculty Grants and Summer Faculty Fellowship Committee</a:t>
            </a:r>
          </a:p>
        </p:txBody>
      </p:sp>
      <p:sp>
        <p:nvSpPr>
          <p:cNvPr id="33794" name="Rectangle 3"/>
          <p:cNvSpPr>
            <a:spLocks noGrp="1"/>
          </p:cNvSpPr>
          <p:nvPr>
            <p:ph type="body" idx="1"/>
          </p:nvPr>
        </p:nvSpPr>
        <p:spPr>
          <a:xfrm>
            <a:off x="1435100" y="1447800"/>
            <a:ext cx="7499350" cy="5105400"/>
          </a:xfrm>
        </p:spPr>
        <p:txBody>
          <a:bodyPr/>
          <a:lstStyle/>
          <a:p>
            <a:r>
              <a:rPr lang="en-US" dirty="0"/>
              <a:t>One member from each college </a:t>
            </a:r>
            <a:endParaRPr lang="en-US" sz="2800" dirty="0"/>
          </a:p>
          <a:p>
            <a:pPr marL="742950" lvl="1" indent="-285750"/>
            <a:r>
              <a:rPr lang="en-US" dirty="0"/>
              <a:t>Laszlo Kovacs, CNAS, Chair</a:t>
            </a:r>
          </a:p>
          <a:p>
            <a:pPr marL="742950" lvl="1" indent="-285750"/>
            <a:r>
              <a:rPr lang="en-US" dirty="0"/>
              <a:t>Chris Herr, COAL</a:t>
            </a:r>
          </a:p>
          <a:p>
            <a:pPr marL="742950" lvl="1" indent="-285750"/>
            <a:r>
              <a:rPr lang="en-US" dirty="0"/>
              <a:t>Martin Jones, COB</a:t>
            </a:r>
          </a:p>
          <a:p>
            <a:pPr marL="742950" lvl="1" indent="-285750"/>
            <a:r>
              <a:rPr lang="en-US" dirty="0"/>
              <a:t>Megan Boyle, COE</a:t>
            </a:r>
          </a:p>
          <a:p>
            <a:pPr marL="742950" lvl="1" indent="-285750"/>
            <a:r>
              <a:rPr lang="en-US" dirty="0"/>
              <a:t>TBD, CHHS </a:t>
            </a:r>
          </a:p>
          <a:p>
            <a:pPr marL="742950" lvl="1" indent="-285750"/>
            <a:r>
              <a:rPr lang="en-US" dirty="0"/>
              <a:t>William Harwood, CHPA</a:t>
            </a:r>
          </a:p>
          <a:p>
            <a:pPr marL="742950" lvl="1" indent="-285750"/>
            <a:r>
              <a:rPr lang="en-US" dirty="0"/>
              <a:t>Gary Webb, COA</a:t>
            </a:r>
            <a:r>
              <a:rPr lang="en-US" i="1" dirty="0"/>
              <a:t> </a:t>
            </a:r>
          </a:p>
          <a:p>
            <a:r>
              <a:rPr lang="en-US" sz="2800" dirty="0"/>
              <a:t>Lisa Taylor, Graduate College</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a:t>Research Design &amp; Methods</a:t>
            </a:r>
          </a:p>
        </p:txBody>
      </p:sp>
      <p:sp>
        <p:nvSpPr>
          <p:cNvPr id="14339" name="Content Placeholder 2"/>
          <p:cNvSpPr>
            <a:spLocks noGrp="1"/>
          </p:cNvSpPr>
          <p:nvPr>
            <p:ph idx="1"/>
          </p:nvPr>
        </p:nvSpPr>
        <p:spPr>
          <a:xfrm>
            <a:off x="1143000" y="1600200"/>
            <a:ext cx="7772400" cy="4876800"/>
          </a:xfrm>
        </p:spPr>
        <p:txBody>
          <a:bodyPr/>
          <a:lstStyle/>
          <a:p>
            <a:pPr>
              <a:lnSpc>
                <a:spcPct val="90000"/>
              </a:lnSpc>
            </a:pPr>
            <a:r>
              <a:rPr lang="en-US" sz="3000" dirty="0"/>
              <a:t>Plan for dissemination of results</a:t>
            </a:r>
          </a:p>
          <a:p>
            <a:pPr lvl="1">
              <a:lnSpc>
                <a:spcPct val="90000"/>
              </a:lnSpc>
            </a:pPr>
            <a:r>
              <a:rPr lang="en-US" sz="2600" dirty="0"/>
              <a:t>Presentation at specific meetings.</a:t>
            </a:r>
          </a:p>
          <a:p>
            <a:pPr lvl="1">
              <a:lnSpc>
                <a:spcPct val="90000"/>
              </a:lnSpc>
            </a:pPr>
            <a:r>
              <a:rPr lang="en-US" sz="2600" dirty="0"/>
              <a:t>Publication submitted to specific journals.</a:t>
            </a:r>
          </a:p>
          <a:p>
            <a:pPr>
              <a:lnSpc>
                <a:spcPct val="90000"/>
              </a:lnSpc>
            </a:pPr>
            <a:r>
              <a:rPr lang="en-US" sz="3000" dirty="0"/>
              <a:t>Plan for extending investigation </a:t>
            </a:r>
            <a:r>
              <a:rPr lang="en-US" sz="3000" u="sng" dirty="0"/>
              <a:t>beyond</a:t>
            </a:r>
            <a:r>
              <a:rPr lang="en-US" sz="3000" dirty="0"/>
              <a:t> FRG</a:t>
            </a:r>
          </a:p>
          <a:p>
            <a:pPr lvl="1">
              <a:lnSpc>
                <a:spcPct val="90000"/>
              </a:lnSpc>
            </a:pPr>
            <a:r>
              <a:rPr lang="en-US" sz="2600" dirty="0"/>
              <a:t>Remember FRG is </a:t>
            </a:r>
            <a:r>
              <a:rPr lang="en-US" sz="2600" b="1" dirty="0"/>
              <a:t>only </a:t>
            </a:r>
            <a:r>
              <a:rPr lang="en-US" sz="2600" dirty="0"/>
              <a:t>for </a:t>
            </a:r>
            <a:r>
              <a:rPr lang="en-US" sz="2600" b="1" u="sng" dirty="0"/>
              <a:t>one</a:t>
            </a:r>
            <a:r>
              <a:rPr lang="en-US" sz="2600" dirty="0"/>
              <a:t> year. </a:t>
            </a:r>
          </a:p>
          <a:p>
            <a:pPr lvl="1">
              <a:lnSpc>
                <a:spcPct val="90000"/>
              </a:lnSpc>
            </a:pPr>
            <a:r>
              <a:rPr lang="en-US" sz="2600" dirty="0"/>
              <a:t>Proposal for external funding to specific agency.</a:t>
            </a:r>
          </a:p>
          <a:p>
            <a:pPr lvl="1">
              <a:lnSpc>
                <a:spcPct val="90000"/>
              </a:lnSpc>
            </a:pPr>
            <a:r>
              <a:rPr lang="en-US" sz="2600" dirty="0"/>
              <a:t>Additional studies.</a:t>
            </a:r>
          </a:p>
          <a:p>
            <a:pPr>
              <a:lnSpc>
                <a:spcPct val="90000"/>
              </a:lnSpc>
            </a:pPr>
            <a:r>
              <a:rPr lang="en-US" sz="3000" dirty="0"/>
              <a:t>Beginning and ending dates for project</a:t>
            </a:r>
          </a:p>
          <a:p>
            <a:pPr lvl="1">
              <a:lnSpc>
                <a:spcPct val="90000"/>
              </a:lnSpc>
            </a:pPr>
            <a:r>
              <a:rPr lang="en-US" sz="2600" dirty="0"/>
              <a:t>Include a timeline table if it is useful.</a:t>
            </a:r>
          </a:p>
        </p:txBody>
      </p:sp>
    </p:spTree>
    <p:extLst>
      <p:ext uri="{BB962C8B-B14F-4D97-AF65-F5344CB8AC3E}">
        <p14:creationId xmlns:p14="http://schemas.microsoft.com/office/powerpoint/2010/main" val="25925265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a:t>Research Design &amp; Methods</a:t>
            </a:r>
          </a:p>
        </p:txBody>
      </p:sp>
      <p:sp>
        <p:nvSpPr>
          <p:cNvPr id="14339" name="Content Placeholder 2"/>
          <p:cNvSpPr>
            <a:spLocks noGrp="1"/>
          </p:cNvSpPr>
          <p:nvPr>
            <p:ph idx="1"/>
          </p:nvPr>
        </p:nvSpPr>
        <p:spPr>
          <a:xfrm>
            <a:off x="1143000" y="1371600"/>
            <a:ext cx="7772400" cy="4876800"/>
          </a:xfrm>
        </p:spPr>
        <p:txBody>
          <a:bodyPr/>
          <a:lstStyle/>
          <a:p>
            <a:pPr>
              <a:lnSpc>
                <a:spcPct val="90000"/>
              </a:lnSpc>
            </a:pPr>
            <a:r>
              <a:rPr lang="en-US" sz="3000" u="sng" dirty="0"/>
              <a:t>Important</a:t>
            </a:r>
            <a:r>
              <a:rPr lang="en-US" sz="3000" dirty="0"/>
              <a:t>:</a:t>
            </a:r>
            <a:br>
              <a:rPr lang="en-US" sz="3000" dirty="0"/>
            </a:br>
            <a:r>
              <a:rPr lang="en-US" sz="3000" dirty="0"/>
              <a:t>Document that you have considered and can meet any applicable University regulations, </a:t>
            </a:r>
            <a:br>
              <a:rPr lang="en-US" sz="3000" dirty="0"/>
            </a:br>
            <a:r>
              <a:rPr lang="en-US" sz="3000" dirty="0"/>
              <a:t>for example</a:t>
            </a:r>
          </a:p>
          <a:p>
            <a:pPr lvl="1">
              <a:lnSpc>
                <a:spcPct val="90000"/>
              </a:lnSpc>
            </a:pPr>
            <a:r>
              <a:rPr lang="en-US" dirty="0"/>
              <a:t>Animal Care and Use (IACUC) </a:t>
            </a:r>
          </a:p>
          <a:p>
            <a:pPr lvl="1">
              <a:lnSpc>
                <a:spcPct val="90000"/>
              </a:lnSpc>
            </a:pPr>
            <a:r>
              <a:rPr lang="en-US" dirty="0"/>
              <a:t>Biosafety (IBC) </a:t>
            </a:r>
          </a:p>
          <a:p>
            <a:pPr lvl="1">
              <a:lnSpc>
                <a:spcPct val="90000"/>
              </a:lnSpc>
            </a:pPr>
            <a:r>
              <a:rPr lang="en-US" dirty="0"/>
              <a:t>Conflict of Interest </a:t>
            </a:r>
          </a:p>
          <a:p>
            <a:pPr lvl="1">
              <a:lnSpc>
                <a:spcPct val="90000"/>
              </a:lnSpc>
            </a:pPr>
            <a:r>
              <a:rPr lang="en-US" dirty="0"/>
              <a:t>Human Subjects (IRB).</a:t>
            </a:r>
          </a:p>
          <a:p>
            <a:pPr>
              <a:lnSpc>
                <a:spcPct val="90000"/>
              </a:lnSpc>
            </a:pPr>
            <a:r>
              <a:rPr lang="en-US" sz="3000" dirty="0"/>
              <a:t>See: Office of Research Administration</a:t>
            </a:r>
            <a:br>
              <a:rPr lang="en-US" sz="3000" dirty="0"/>
            </a:br>
            <a:r>
              <a:rPr lang="en-US" sz="3000" dirty="0">
                <a:hlinkClick r:id="rId3"/>
              </a:rPr>
              <a:t>http://ora.missouristate.edu/</a:t>
            </a:r>
            <a:endParaRPr lang="en-US" sz="3000" dirty="0"/>
          </a:p>
          <a:p>
            <a:pPr>
              <a:lnSpc>
                <a:spcPct val="90000"/>
              </a:lnSpc>
            </a:pPr>
            <a:endParaRPr lang="en-US" sz="3000" dirty="0"/>
          </a:p>
          <a:p>
            <a:pPr>
              <a:lnSpc>
                <a:spcPct val="90000"/>
              </a:lnSpc>
            </a:pPr>
            <a:endParaRPr lang="en-US" sz="3000" dirty="0"/>
          </a:p>
        </p:txBody>
      </p:sp>
    </p:spTree>
    <p:extLst>
      <p:ext uri="{BB962C8B-B14F-4D97-AF65-F5344CB8AC3E}">
        <p14:creationId xmlns:p14="http://schemas.microsoft.com/office/powerpoint/2010/main" val="8236666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a:t>Other Sources of Funding</a:t>
            </a:r>
          </a:p>
        </p:txBody>
      </p:sp>
      <p:sp>
        <p:nvSpPr>
          <p:cNvPr id="15363" name="Content Placeholder 2"/>
          <p:cNvSpPr>
            <a:spLocks noGrp="1"/>
          </p:cNvSpPr>
          <p:nvPr>
            <p:ph idx="1"/>
          </p:nvPr>
        </p:nvSpPr>
        <p:spPr/>
        <p:txBody>
          <a:bodyPr/>
          <a:lstStyle/>
          <a:p>
            <a:r>
              <a:rPr lang="en-US" dirty="0"/>
              <a:t>Any efforts to secure external funding, even if unsuccessful.</a:t>
            </a:r>
          </a:p>
          <a:p>
            <a:r>
              <a:rPr lang="en-US" dirty="0"/>
              <a:t>Internal (or External) Cost Sharing.</a:t>
            </a:r>
          </a:p>
          <a:p>
            <a:r>
              <a:rPr lang="en-US" dirty="0"/>
              <a:t>If being used as “seed” money, discuss future sources of funds.</a:t>
            </a:r>
          </a:p>
          <a:p>
            <a:r>
              <a:rPr lang="en-US" dirty="0"/>
              <a:t>Department support.</a:t>
            </a:r>
          </a:p>
          <a:p>
            <a:r>
              <a:rPr lang="en-US" dirty="0"/>
              <a:t>College support (e.g. if applying for an FRG, new faculty summer salary support).</a:t>
            </a:r>
          </a:p>
        </p:txBody>
      </p:sp>
    </p:spTree>
    <p:extLst>
      <p:ext uri="{BB962C8B-B14F-4D97-AF65-F5344CB8AC3E}">
        <p14:creationId xmlns:p14="http://schemas.microsoft.com/office/powerpoint/2010/main" val="35653379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dirty="0"/>
              <a:t>Previous MSU Funding</a:t>
            </a:r>
          </a:p>
        </p:txBody>
      </p:sp>
      <p:sp>
        <p:nvSpPr>
          <p:cNvPr id="16387" name="Content Placeholder 2"/>
          <p:cNvSpPr>
            <a:spLocks noGrp="1"/>
          </p:cNvSpPr>
          <p:nvPr>
            <p:ph idx="1"/>
          </p:nvPr>
        </p:nvSpPr>
        <p:spPr/>
        <p:txBody>
          <a:bodyPr/>
          <a:lstStyle/>
          <a:p>
            <a:r>
              <a:rPr lang="en-US" sz="2800" dirty="0"/>
              <a:t>Support and specific outcomes (manuscripts, presentations, other dissemination).</a:t>
            </a:r>
          </a:p>
          <a:p>
            <a:r>
              <a:rPr lang="en-US" sz="2800" dirty="0"/>
              <a:t>Show how you’ve been a “good investment” in the past.</a:t>
            </a:r>
          </a:p>
          <a:p>
            <a:r>
              <a:rPr lang="en-US" sz="2800" dirty="0"/>
              <a:t>Suggest using a table</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974886543"/>
              </p:ext>
            </p:extLst>
          </p:nvPr>
        </p:nvGraphicFramePr>
        <p:xfrm>
          <a:off x="1600200" y="3810000"/>
          <a:ext cx="6400800" cy="1046480"/>
        </p:xfrm>
        <a:graphic>
          <a:graphicData uri="http://schemas.openxmlformats.org/drawingml/2006/table">
            <a:tbl>
              <a:tblPr firstRow="1" bandRow="1">
                <a:tableStyleId>{5C22544A-7EE6-4342-B048-85BDC9FD1C3A}</a:tableStyleId>
              </a:tblPr>
              <a:tblGrid>
                <a:gridCol w="32004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tblGrid>
              <a:tr h="523240">
                <a:tc>
                  <a:txBody>
                    <a:bodyPr/>
                    <a:lstStyle/>
                    <a:p>
                      <a:r>
                        <a:rPr lang="en-US" dirty="0"/>
                        <a:t>Funding</a:t>
                      </a:r>
                    </a:p>
                  </a:txBody>
                  <a:tcPr/>
                </a:tc>
                <a:tc>
                  <a:txBody>
                    <a:bodyPr/>
                    <a:lstStyle/>
                    <a:p>
                      <a:r>
                        <a:rPr lang="en-US" dirty="0"/>
                        <a:t>Outcome</a:t>
                      </a:r>
                    </a:p>
                  </a:txBody>
                  <a:tcPr/>
                </a:tc>
                <a:extLst>
                  <a:ext uri="{0D108BD9-81ED-4DB2-BD59-A6C34878D82A}">
                    <a16:rowId xmlns:a16="http://schemas.microsoft.com/office/drawing/2014/main" val="10000"/>
                  </a:ext>
                </a:extLst>
              </a:tr>
              <a:tr h="523240">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392706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066800" y="152400"/>
            <a:ext cx="7543800" cy="685800"/>
          </a:xfrm>
        </p:spPr>
        <p:txBody>
          <a:bodyPr>
            <a:normAutofit fontScale="90000"/>
          </a:bodyPr>
          <a:lstStyle/>
          <a:p>
            <a:r>
              <a:rPr lang="en-US" dirty="0"/>
              <a:t>Budget</a:t>
            </a:r>
          </a:p>
        </p:txBody>
      </p:sp>
      <p:sp>
        <p:nvSpPr>
          <p:cNvPr id="3" name="Content Placeholder 2"/>
          <p:cNvSpPr>
            <a:spLocks noGrp="1"/>
          </p:cNvSpPr>
          <p:nvPr>
            <p:ph idx="1"/>
          </p:nvPr>
        </p:nvSpPr>
        <p:spPr>
          <a:xfrm>
            <a:off x="1066800" y="1219200"/>
            <a:ext cx="7924800" cy="5181600"/>
          </a:xfrm>
        </p:spPr>
        <p:txBody>
          <a:bodyPr>
            <a:normAutofit/>
          </a:bodyPr>
          <a:lstStyle/>
          <a:p>
            <a:pPr marL="0" lvl="1" indent="0">
              <a:lnSpc>
                <a:spcPct val="80000"/>
              </a:lnSpc>
              <a:buNone/>
              <a:defRPr/>
            </a:pPr>
            <a:r>
              <a:rPr lang="en-US" sz="2800" dirty="0"/>
              <a:t>FRG:  $7500 Maximum– </a:t>
            </a:r>
            <a:r>
              <a:rPr lang="en-US" sz="2400" dirty="0"/>
              <a:t>download and fill out the Budget Page.</a:t>
            </a:r>
          </a:p>
          <a:p>
            <a:pPr>
              <a:lnSpc>
                <a:spcPct val="80000"/>
              </a:lnSpc>
              <a:defRPr/>
            </a:pPr>
            <a:r>
              <a:rPr lang="en-US" dirty="0"/>
              <a:t>Salaries and Benefits</a:t>
            </a:r>
            <a:endParaRPr lang="en-US" b="1" dirty="0"/>
          </a:p>
          <a:p>
            <a:pPr>
              <a:lnSpc>
                <a:spcPct val="80000"/>
              </a:lnSpc>
              <a:defRPr/>
            </a:pPr>
            <a:r>
              <a:rPr lang="en-US" sz="2800" dirty="0"/>
              <a:t>GAs, staff salaries, outside personnel</a:t>
            </a:r>
          </a:p>
          <a:p>
            <a:pPr lvl="1">
              <a:lnSpc>
                <a:spcPct val="80000"/>
              </a:lnSpc>
              <a:defRPr/>
            </a:pPr>
            <a:r>
              <a:rPr lang="en-US" sz="2400" dirty="0"/>
              <a:t>Can’t fund pay for course buy-out for PI.</a:t>
            </a:r>
          </a:p>
          <a:p>
            <a:pPr lvl="1">
              <a:lnSpc>
                <a:spcPct val="80000"/>
              </a:lnSpc>
              <a:defRPr/>
            </a:pPr>
            <a:r>
              <a:rPr lang="en-US" sz="2400" dirty="0"/>
              <a:t>Can fund GAs, student workers (hourly), other workers to participate in project (not to relieve your work so you can do the research).</a:t>
            </a:r>
          </a:p>
          <a:p>
            <a:pPr>
              <a:lnSpc>
                <a:spcPct val="80000"/>
              </a:lnSpc>
              <a:defRPr/>
            </a:pPr>
            <a:r>
              <a:rPr lang="en-US" sz="2800" dirty="0"/>
              <a:t>Some reviewers favor proposals involving students. </a:t>
            </a:r>
          </a:p>
          <a:p>
            <a:pPr lvl="1">
              <a:lnSpc>
                <a:spcPct val="80000"/>
              </a:lnSpc>
              <a:defRPr/>
            </a:pPr>
            <a:r>
              <a:rPr lang="en-US" sz="2400" dirty="0"/>
              <a:t>If a GA is requested, it is also important to show the educational benefits of participating in your project for the grad student.</a:t>
            </a:r>
          </a:p>
          <a:p>
            <a:pPr lvl="1">
              <a:lnSpc>
                <a:spcPct val="80000"/>
              </a:lnSpc>
              <a:defRPr/>
            </a:pPr>
            <a:r>
              <a:rPr lang="en-US" sz="2400" dirty="0"/>
              <a:t>This factor can be used as an extra boost if you ultimately plan to apply for AREA funds.</a:t>
            </a:r>
          </a:p>
          <a:p>
            <a:pPr marL="82550" indent="0">
              <a:lnSpc>
                <a:spcPct val="80000"/>
              </a:lnSpc>
              <a:buNone/>
              <a:defRPr/>
            </a:pPr>
            <a:endParaRPr lang="en-US" sz="1500" dirty="0"/>
          </a:p>
          <a:p>
            <a:pPr lvl="2">
              <a:lnSpc>
                <a:spcPct val="80000"/>
              </a:lnSpc>
              <a:defRPr/>
            </a:pPr>
            <a:endParaRPr lang="en-US" sz="1500" dirty="0"/>
          </a:p>
        </p:txBody>
      </p:sp>
    </p:spTree>
    <p:extLst>
      <p:ext uri="{BB962C8B-B14F-4D97-AF65-F5344CB8AC3E}">
        <p14:creationId xmlns:p14="http://schemas.microsoft.com/office/powerpoint/2010/main" val="21508896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a:t>Budget</a:t>
            </a:r>
          </a:p>
        </p:txBody>
      </p:sp>
      <p:sp>
        <p:nvSpPr>
          <p:cNvPr id="3" name="Content Placeholder 2"/>
          <p:cNvSpPr>
            <a:spLocks noGrp="1"/>
          </p:cNvSpPr>
          <p:nvPr>
            <p:ph idx="1"/>
          </p:nvPr>
        </p:nvSpPr>
        <p:spPr>
          <a:xfrm>
            <a:off x="914400" y="1447800"/>
            <a:ext cx="8001000" cy="4648200"/>
          </a:xfrm>
        </p:spPr>
        <p:txBody>
          <a:bodyPr>
            <a:noAutofit/>
          </a:bodyPr>
          <a:lstStyle/>
          <a:p>
            <a:pPr>
              <a:lnSpc>
                <a:spcPct val="80000"/>
              </a:lnSpc>
              <a:defRPr/>
            </a:pPr>
            <a:r>
              <a:rPr lang="en-US" sz="2800" dirty="0"/>
              <a:t>Equipment</a:t>
            </a:r>
          </a:p>
          <a:p>
            <a:pPr lvl="1">
              <a:lnSpc>
                <a:spcPct val="80000"/>
              </a:lnSpc>
              <a:defRPr/>
            </a:pPr>
            <a:r>
              <a:rPr lang="en-US" sz="2400" dirty="0"/>
              <a:t>Separate categories for Purchase and Repair.</a:t>
            </a:r>
          </a:p>
          <a:p>
            <a:pPr lvl="1">
              <a:lnSpc>
                <a:spcPct val="80000"/>
              </a:lnSpc>
              <a:defRPr/>
            </a:pPr>
            <a:r>
              <a:rPr lang="en-US" sz="2400" dirty="0"/>
              <a:t>Demonstrate equipment is essential as well as a clear, direct relationship to proposed project: this is not in addition to your start-up money to equip your lab - it is a project proposal.</a:t>
            </a:r>
          </a:p>
          <a:p>
            <a:pPr lvl="1">
              <a:lnSpc>
                <a:spcPct val="80000"/>
              </a:lnSpc>
              <a:defRPr/>
            </a:pPr>
            <a:r>
              <a:rPr lang="en-US" sz="2400" dirty="0"/>
              <a:t>Document that equipment isn’t available via another college/department source (Dept., FCTL, Meyer Library, etc.).</a:t>
            </a:r>
          </a:p>
          <a:p>
            <a:pPr lvl="1">
              <a:lnSpc>
                <a:spcPct val="80000"/>
              </a:lnSpc>
              <a:defRPr/>
            </a:pPr>
            <a:r>
              <a:rPr lang="en-US" sz="2400" dirty="0"/>
              <a:t>Describe future use, after project completion.</a:t>
            </a:r>
          </a:p>
          <a:p>
            <a:pPr lvl="1">
              <a:lnSpc>
                <a:spcPct val="80000"/>
              </a:lnSpc>
              <a:defRPr/>
            </a:pPr>
            <a:r>
              <a:rPr lang="en-US" sz="2400" dirty="0"/>
              <a:t>Provide current pricing, and if over $1000,  include at least one vendor quote.</a:t>
            </a:r>
          </a:p>
        </p:txBody>
      </p:sp>
    </p:spTree>
    <p:extLst>
      <p:ext uri="{BB962C8B-B14F-4D97-AF65-F5344CB8AC3E}">
        <p14:creationId xmlns:p14="http://schemas.microsoft.com/office/powerpoint/2010/main" val="36144064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143000" y="152400"/>
            <a:ext cx="7467600" cy="685800"/>
          </a:xfrm>
        </p:spPr>
        <p:txBody>
          <a:bodyPr>
            <a:normAutofit fontScale="90000"/>
          </a:bodyPr>
          <a:lstStyle/>
          <a:p>
            <a:r>
              <a:rPr lang="en-US" dirty="0"/>
              <a:t>Budget</a:t>
            </a:r>
          </a:p>
        </p:txBody>
      </p:sp>
      <p:sp>
        <p:nvSpPr>
          <p:cNvPr id="3" name="Content Placeholder 2"/>
          <p:cNvSpPr>
            <a:spLocks noGrp="1"/>
          </p:cNvSpPr>
          <p:nvPr>
            <p:ph idx="1"/>
          </p:nvPr>
        </p:nvSpPr>
        <p:spPr>
          <a:xfrm>
            <a:off x="1066800" y="990600"/>
            <a:ext cx="7772400" cy="5486400"/>
          </a:xfrm>
        </p:spPr>
        <p:txBody>
          <a:bodyPr>
            <a:normAutofit lnSpcReduction="10000"/>
          </a:bodyPr>
          <a:lstStyle/>
          <a:p>
            <a:pPr marL="342900" lvl="1" indent="-342900">
              <a:lnSpc>
                <a:spcPct val="80000"/>
              </a:lnSpc>
              <a:buFont typeface="Arial" charset="0"/>
              <a:buChar char="•"/>
              <a:defRPr/>
            </a:pPr>
            <a:r>
              <a:rPr lang="en-US" sz="3200" dirty="0"/>
              <a:t>Operations</a:t>
            </a:r>
          </a:p>
          <a:p>
            <a:pPr marL="496888" lvl="1" indent="-342900">
              <a:lnSpc>
                <a:spcPct val="80000"/>
              </a:lnSpc>
              <a:defRPr/>
            </a:pPr>
            <a:r>
              <a:rPr lang="en-US" sz="2400" dirty="0"/>
              <a:t>Supplies</a:t>
            </a:r>
          </a:p>
          <a:p>
            <a:pPr marL="989012" lvl="2" indent="-342900">
              <a:lnSpc>
                <a:spcPct val="80000"/>
              </a:lnSpc>
              <a:defRPr/>
            </a:pPr>
            <a:r>
              <a:rPr lang="en-US" sz="2000" dirty="0"/>
              <a:t>Must show how postage, paper, skull caps, test protocols, etc. are directly related and critical for project as well as the unavailability from Department.</a:t>
            </a:r>
          </a:p>
          <a:p>
            <a:pPr marL="496888" lvl="1" indent="-342900">
              <a:lnSpc>
                <a:spcPct val="80000"/>
              </a:lnSpc>
              <a:defRPr/>
            </a:pPr>
            <a:r>
              <a:rPr lang="en-US" sz="2400" dirty="0"/>
              <a:t>Services</a:t>
            </a:r>
          </a:p>
          <a:p>
            <a:pPr marL="989012" lvl="2" indent="-342900">
              <a:lnSpc>
                <a:spcPct val="80000"/>
              </a:lnSpc>
              <a:defRPr/>
            </a:pPr>
            <a:r>
              <a:rPr lang="en-US" sz="2000" dirty="0"/>
              <a:t>Ditto re computer programming, library services, graphics/illustration services, etc. are directly &amp; critically related.</a:t>
            </a:r>
          </a:p>
          <a:p>
            <a:pPr marL="496888" lvl="1" indent="-342900">
              <a:lnSpc>
                <a:spcPct val="80000"/>
              </a:lnSpc>
              <a:defRPr/>
            </a:pPr>
            <a:r>
              <a:rPr lang="en-US" sz="2400" dirty="0"/>
              <a:t>Travel</a:t>
            </a:r>
          </a:p>
          <a:p>
            <a:pPr marL="989012" lvl="2" indent="-342900">
              <a:lnSpc>
                <a:spcPct val="80000"/>
              </a:lnSpc>
              <a:defRPr/>
            </a:pPr>
            <a:r>
              <a:rPr lang="en-US" sz="2000" dirty="0"/>
              <a:t>Necessary to conduct the study, such as travel to data collection sites, travel stipends for participants, etc.</a:t>
            </a:r>
          </a:p>
          <a:p>
            <a:pPr marL="989012" lvl="2" indent="-342900">
              <a:lnSpc>
                <a:spcPct val="80000"/>
              </a:lnSpc>
              <a:defRPr/>
            </a:pPr>
            <a:r>
              <a:rPr lang="en-US" sz="2000" dirty="0"/>
              <a:t>Give precise amount by specifying locations and using university travel guidelines to calculate amount.</a:t>
            </a:r>
          </a:p>
          <a:p>
            <a:pPr marL="989012" lvl="2" indent="-342900">
              <a:lnSpc>
                <a:spcPct val="80000"/>
              </a:lnSpc>
              <a:defRPr/>
            </a:pPr>
            <a:r>
              <a:rPr lang="en-US" sz="2000" u="sng" dirty="0"/>
              <a:t>Travel to conferences to present results is not eligible </a:t>
            </a:r>
            <a:r>
              <a:rPr lang="en-US" sz="2000" dirty="0"/>
              <a:t>(nor are publication costs).</a:t>
            </a:r>
          </a:p>
          <a:p>
            <a:pPr marL="468312" indent="-342900">
              <a:lnSpc>
                <a:spcPct val="80000"/>
              </a:lnSpc>
              <a:defRPr/>
            </a:pPr>
            <a:r>
              <a:rPr lang="en-US" sz="2800" dirty="0"/>
              <a:t>If requesting any other funds be very specific as to item and purpose.  </a:t>
            </a:r>
          </a:p>
          <a:p>
            <a:pPr marL="468312" indent="-342900">
              <a:lnSpc>
                <a:spcPct val="80000"/>
              </a:lnSpc>
              <a:defRPr/>
            </a:pPr>
            <a:r>
              <a:rPr lang="en-US" sz="2800" dirty="0"/>
              <a:t>Be sure to address each area in the Budget Guidelines.</a:t>
            </a:r>
          </a:p>
          <a:p>
            <a:pPr marL="989012" lvl="2" indent="-342900">
              <a:lnSpc>
                <a:spcPct val="80000"/>
              </a:lnSpc>
              <a:buFontTx/>
              <a:buNone/>
              <a:defRPr/>
            </a:pPr>
            <a:endParaRPr lang="en-US" sz="2000" dirty="0"/>
          </a:p>
          <a:p>
            <a:pPr marL="1200150" lvl="3" indent="-342900">
              <a:lnSpc>
                <a:spcPct val="80000"/>
              </a:lnSpc>
              <a:defRPr/>
            </a:pPr>
            <a:endParaRPr lang="en-US" dirty="0"/>
          </a:p>
          <a:p>
            <a:pPr marL="1200150" lvl="3" indent="-342900">
              <a:lnSpc>
                <a:spcPct val="80000"/>
              </a:lnSpc>
              <a:defRPr/>
            </a:pPr>
            <a:endParaRPr lang="en-US" dirty="0"/>
          </a:p>
          <a:p>
            <a:pPr lvl="2">
              <a:lnSpc>
                <a:spcPct val="80000"/>
              </a:lnSpc>
              <a:defRPr/>
            </a:pPr>
            <a:endParaRPr lang="en-US" sz="1500" dirty="0"/>
          </a:p>
        </p:txBody>
      </p:sp>
    </p:spTree>
    <p:extLst>
      <p:ext uri="{BB962C8B-B14F-4D97-AF65-F5344CB8AC3E}">
        <p14:creationId xmlns:p14="http://schemas.microsoft.com/office/powerpoint/2010/main" val="24442190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087315" y="152400"/>
            <a:ext cx="7467600" cy="381000"/>
          </a:xfrm>
        </p:spPr>
        <p:txBody>
          <a:bodyPr>
            <a:normAutofit fontScale="90000"/>
          </a:bodyPr>
          <a:lstStyle/>
          <a:p>
            <a:r>
              <a:rPr lang="en-US" dirty="0"/>
              <a:t>Self Review</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81564603"/>
              </p:ext>
            </p:extLst>
          </p:nvPr>
        </p:nvGraphicFramePr>
        <p:xfrm>
          <a:off x="304800" y="685800"/>
          <a:ext cx="8001000" cy="6210833"/>
        </p:xfrm>
        <a:graphic>
          <a:graphicData uri="http://schemas.openxmlformats.org/drawingml/2006/table">
            <a:tbl>
              <a:tblPr firstRow="1" bandRow="1">
                <a:tableStyleId>{5C22544A-7EE6-4342-B048-85BDC9FD1C3A}</a:tableStyleId>
              </a:tblPr>
              <a:tblGrid>
                <a:gridCol w="4784912">
                  <a:extLst>
                    <a:ext uri="{9D8B030D-6E8A-4147-A177-3AD203B41FA5}">
                      <a16:colId xmlns:a16="http://schemas.microsoft.com/office/drawing/2014/main" val="20000"/>
                    </a:ext>
                  </a:extLst>
                </a:gridCol>
                <a:gridCol w="3216088">
                  <a:extLst>
                    <a:ext uri="{9D8B030D-6E8A-4147-A177-3AD203B41FA5}">
                      <a16:colId xmlns:a16="http://schemas.microsoft.com/office/drawing/2014/main" val="20001"/>
                    </a:ext>
                  </a:extLst>
                </a:gridCol>
              </a:tblGrid>
              <a:tr h="482514">
                <a:tc>
                  <a:txBody>
                    <a:bodyPr/>
                    <a:lstStyle/>
                    <a:p>
                      <a:pPr marL="0" marR="0" algn="ctr">
                        <a:spcBef>
                          <a:spcPts val="0"/>
                        </a:spcBef>
                        <a:spcAft>
                          <a:spcPts val="0"/>
                        </a:spcAft>
                      </a:pPr>
                      <a:r>
                        <a:rPr lang="en-US" sz="1200" dirty="0">
                          <a:latin typeface="Arial"/>
                          <a:ea typeface="Times New Roman"/>
                        </a:rPr>
                        <a:t>Criterion</a:t>
                      </a:r>
                      <a:endParaRPr lang="en-US" sz="1800" dirty="0">
                        <a:latin typeface="Times New Roman"/>
                        <a:ea typeface="Times New Roman"/>
                      </a:endParaRPr>
                    </a:p>
                  </a:txBody>
                  <a:tcPr marL="68580" marR="68580" marT="0" marB="0"/>
                </a:tc>
                <a:tc>
                  <a:txBody>
                    <a:bodyPr/>
                    <a:lstStyle/>
                    <a:p>
                      <a:pPr marL="0" marR="0" algn="ctr">
                        <a:spcBef>
                          <a:spcPts val="0"/>
                        </a:spcBef>
                        <a:spcAft>
                          <a:spcPts val="0"/>
                        </a:spcAft>
                      </a:pPr>
                      <a:r>
                        <a:rPr lang="en-US" sz="1200" dirty="0">
                          <a:latin typeface="Arial"/>
                          <a:ea typeface="Times New Roman"/>
                        </a:rPr>
                        <a:t>Evidence</a:t>
                      </a:r>
                      <a:endParaRPr lang="en-US" sz="1800" dirty="0">
                        <a:latin typeface="Times New Roman"/>
                        <a:ea typeface="Times New Roman"/>
                      </a:endParaRPr>
                    </a:p>
                  </a:txBody>
                  <a:tcPr marL="68580" marR="68580" marT="0" marB="0"/>
                </a:tc>
                <a:extLst>
                  <a:ext uri="{0D108BD9-81ED-4DB2-BD59-A6C34878D82A}">
                    <a16:rowId xmlns:a16="http://schemas.microsoft.com/office/drawing/2014/main" val="10000"/>
                  </a:ext>
                </a:extLst>
              </a:tr>
              <a:tr h="550714">
                <a:tc>
                  <a:txBody>
                    <a:bodyPr/>
                    <a:lstStyle/>
                    <a:p>
                      <a:pPr marL="0" marR="0">
                        <a:spcBef>
                          <a:spcPts val="0"/>
                        </a:spcBef>
                        <a:spcAft>
                          <a:spcPts val="0"/>
                        </a:spcAft>
                      </a:pPr>
                      <a:r>
                        <a:rPr lang="en-US" sz="1200" b="1" dirty="0">
                          <a:latin typeface="Times New Roman"/>
                          <a:ea typeface="Times New Roman"/>
                        </a:rPr>
                        <a:t>COVER</a:t>
                      </a:r>
                      <a:r>
                        <a:rPr lang="en-US" sz="1200" b="1" baseline="0" dirty="0">
                          <a:latin typeface="Times New Roman"/>
                          <a:ea typeface="Times New Roman"/>
                        </a:rPr>
                        <a:t> SHEET: ALL ITEMS ANSWERED, PREVIOUS/CURRENT FUNDING; DEPARTMENT HEAD AND DEAN SIGNATURES AND COMMENTS</a:t>
                      </a:r>
                      <a:endParaRPr lang="en-US" sz="1200" b="1" dirty="0">
                        <a:latin typeface="Times New Roman"/>
                        <a:ea typeface="Times New Roman"/>
                      </a:endParaRPr>
                    </a:p>
                  </a:txBody>
                  <a:tcPr marL="68580" marR="68580" marT="0" marB="0"/>
                </a:tc>
                <a:tc>
                  <a:txBody>
                    <a:bodyPr/>
                    <a:lstStyle/>
                    <a:p>
                      <a:pPr marL="0" marR="0">
                        <a:spcBef>
                          <a:spcPts val="0"/>
                        </a:spcBef>
                        <a:spcAft>
                          <a:spcPts val="0"/>
                        </a:spcAft>
                      </a:pPr>
                      <a:endParaRPr lang="en-US" sz="1000" dirty="0">
                        <a:latin typeface="Arial"/>
                        <a:ea typeface="Times New Roman"/>
                      </a:endParaRPr>
                    </a:p>
                  </a:txBody>
                  <a:tcPr marL="68580" marR="68580" marT="0" marB="0"/>
                </a:tc>
                <a:extLst>
                  <a:ext uri="{0D108BD9-81ED-4DB2-BD59-A6C34878D82A}">
                    <a16:rowId xmlns:a16="http://schemas.microsoft.com/office/drawing/2014/main" val="1019465920"/>
                  </a:ext>
                </a:extLst>
              </a:tr>
              <a:tr h="482514">
                <a:tc>
                  <a:txBody>
                    <a:bodyPr/>
                    <a:lstStyle/>
                    <a:p>
                      <a:pPr marL="0" marR="0">
                        <a:spcBef>
                          <a:spcPts val="0"/>
                        </a:spcBef>
                        <a:spcAft>
                          <a:spcPts val="0"/>
                        </a:spcAft>
                      </a:pPr>
                      <a:r>
                        <a:rPr lang="en-US" sz="1000" dirty="0">
                          <a:latin typeface="Arial"/>
                          <a:ea typeface="Times New Roman"/>
                        </a:rPr>
                        <a:t>1. Does the summary explain the research project in terms that </a:t>
                      </a:r>
                      <a:r>
                        <a:rPr lang="en-US" sz="1000" b="1" dirty="0">
                          <a:latin typeface="Arial"/>
                          <a:ea typeface="Times New Roman"/>
                        </a:rPr>
                        <a:t>non-specialists </a:t>
                      </a:r>
                      <a:r>
                        <a:rPr lang="en-US" sz="1000" dirty="0">
                          <a:latin typeface="Arial"/>
                          <a:ea typeface="Times New Roman"/>
                        </a:rPr>
                        <a:t>can understand?</a:t>
                      </a:r>
                      <a:endParaRPr lang="en-US" sz="1200" dirty="0">
                        <a:latin typeface="Times New Roman"/>
                        <a:ea typeface="Times New Roman"/>
                      </a:endParaRPr>
                    </a:p>
                  </a:txBody>
                  <a:tcPr marL="68580" marR="68580" marT="0" marB="0"/>
                </a:tc>
                <a:tc>
                  <a:txBody>
                    <a:bodyPr/>
                    <a:lstStyle/>
                    <a:p>
                      <a:pPr marL="0" marR="0">
                        <a:spcBef>
                          <a:spcPts val="0"/>
                        </a:spcBef>
                        <a:spcAft>
                          <a:spcPts val="0"/>
                        </a:spcAft>
                      </a:pPr>
                      <a:endParaRPr lang="en-US" sz="1000" dirty="0">
                        <a:latin typeface="Arial"/>
                        <a:ea typeface="Times New Roman"/>
                      </a:endParaRPr>
                    </a:p>
                  </a:txBody>
                  <a:tcPr marL="68580" marR="68580" marT="0" marB="0"/>
                </a:tc>
                <a:extLst>
                  <a:ext uri="{0D108BD9-81ED-4DB2-BD59-A6C34878D82A}">
                    <a16:rowId xmlns:a16="http://schemas.microsoft.com/office/drawing/2014/main" val="10001"/>
                  </a:ext>
                </a:extLst>
              </a:tr>
              <a:tr h="482514">
                <a:tc>
                  <a:txBody>
                    <a:bodyPr/>
                    <a:lstStyle/>
                    <a:p>
                      <a:pPr marL="0" marR="0">
                        <a:spcBef>
                          <a:spcPts val="0"/>
                        </a:spcBef>
                        <a:spcAft>
                          <a:spcPts val="0"/>
                        </a:spcAft>
                      </a:pPr>
                      <a:r>
                        <a:rPr lang="en-US" sz="1000" dirty="0">
                          <a:latin typeface="Arial"/>
                          <a:ea typeface="Times New Roman"/>
                        </a:rPr>
                        <a:t>2. Are the objectives of the proposed project clearly stated, reasonable, and attainable in the proposed time frame?</a:t>
                      </a:r>
                      <a:endParaRPr lang="en-US" sz="1200" dirty="0">
                        <a:latin typeface="Times New Roman"/>
                        <a:ea typeface="Times New Roman"/>
                      </a:endParaRPr>
                    </a:p>
                  </a:txBody>
                  <a:tcPr marL="68580" marR="68580" marT="0" marB="0"/>
                </a:tc>
                <a:tc>
                  <a:txBody>
                    <a:bodyPr/>
                    <a:lstStyle/>
                    <a:p>
                      <a:pPr marL="0" marR="0">
                        <a:spcBef>
                          <a:spcPts val="0"/>
                        </a:spcBef>
                        <a:spcAft>
                          <a:spcPts val="0"/>
                        </a:spcAft>
                      </a:pPr>
                      <a:endParaRPr lang="en-US" sz="1000" dirty="0">
                        <a:latin typeface="Arial"/>
                        <a:ea typeface="Times New Roman"/>
                      </a:endParaRPr>
                    </a:p>
                  </a:txBody>
                  <a:tcPr marL="68580" marR="68580" marT="0" marB="0"/>
                </a:tc>
                <a:extLst>
                  <a:ext uri="{0D108BD9-81ED-4DB2-BD59-A6C34878D82A}">
                    <a16:rowId xmlns:a16="http://schemas.microsoft.com/office/drawing/2014/main" val="10002"/>
                  </a:ext>
                </a:extLst>
              </a:tr>
              <a:tr h="594882">
                <a:tc>
                  <a:txBody>
                    <a:bodyPr/>
                    <a:lstStyle/>
                    <a:p>
                      <a:pPr marL="0" marR="0">
                        <a:spcBef>
                          <a:spcPts val="0"/>
                        </a:spcBef>
                        <a:spcAft>
                          <a:spcPts val="0"/>
                        </a:spcAft>
                      </a:pPr>
                      <a:r>
                        <a:rPr lang="en-US" sz="1000" dirty="0">
                          <a:latin typeface="Arial"/>
                          <a:ea typeface="Times New Roman"/>
                        </a:rPr>
                        <a:t>3. Does the proposal give a brief outline of previous research and demonstrate how the project relates to and builds upon existing research?</a:t>
                      </a:r>
                      <a:endParaRPr lang="en-US" sz="1200" dirty="0">
                        <a:latin typeface="Times New Roman"/>
                        <a:ea typeface="Times New Roman"/>
                      </a:endParaRPr>
                    </a:p>
                  </a:txBody>
                  <a:tcPr marL="68580" marR="68580" marT="0" marB="0"/>
                </a:tc>
                <a:tc>
                  <a:txBody>
                    <a:bodyPr/>
                    <a:lstStyle/>
                    <a:p>
                      <a:pPr marL="0" marR="0">
                        <a:spcBef>
                          <a:spcPts val="0"/>
                        </a:spcBef>
                        <a:spcAft>
                          <a:spcPts val="0"/>
                        </a:spcAft>
                      </a:pPr>
                      <a:endParaRPr lang="en-US" sz="1000" dirty="0">
                        <a:latin typeface="Arial"/>
                        <a:ea typeface="Times New Roman"/>
                      </a:endParaRPr>
                    </a:p>
                  </a:txBody>
                  <a:tcPr marL="68580" marR="68580" marT="0" marB="0"/>
                </a:tc>
                <a:extLst>
                  <a:ext uri="{0D108BD9-81ED-4DB2-BD59-A6C34878D82A}">
                    <a16:rowId xmlns:a16="http://schemas.microsoft.com/office/drawing/2014/main" val="10003"/>
                  </a:ext>
                </a:extLst>
              </a:tr>
              <a:tr h="482514">
                <a:tc>
                  <a:txBody>
                    <a:bodyPr/>
                    <a:lstStyle/>
                    <a:p>
                      <a:pPr marL="0" marR="0">
                        <a:spcBef>
                          <a:spcPts val="0"/>
                        </a:spcBef>
                        <a:spcAft>
                          <a:spcPts val="0"/>
                        </a:spcAft>
                      </a:pPr>
                      <a:r>
                        <a:rPr lang="en-US" sz="1000" dirty="0">
                          <a:latin typeface="Arial"/>
                          <a:ea typeface="Times New Roman"/>
                        </a:rPr>
                        <a:t>4. Is the project design, method of data collection, procedure for data analysis, and procedure for data interpretation appropriate?</a:t>
                      </a:r>
                      <a:endParaRPr lang="en-US" sz="1200" dirty="0">
                        <a:latin typeface="Times New Roman"/>
                        <a:ea typeface="Times New Roman"/>
                      </a:endParaRPr>
                    </a:p>
                  </a:txBody>
                  <a:tcPr marL="68580" marR="68580" marT="0" marB="0"/>
                </a:tc>
                <a:tc>
                  <a:txBody>
                    <a:bodyPr/>
                    <a:lstStyle/>
                    <a:p>
                      <a:pPr marL="0" marR="0">
                        <a:spcBef>
                          <a:spcPts val="0"/>
                        </a:spcBef>
                        <a:spcAft>
                          <a:spcPts val="0"/>
                        </a:spcAft>
                      </a:pPr>
                      <a:endParaRPr lang="en-US" sz="1000" dirty="0">
                        <a:latin typeface="Arial"/>
                        <a:ea typeface="Times New Roman"/>
                      </a:endParaRPr>
                    </a:p>
                  </a:txBody>
                  <a:tcPr marL="68580" marR="68580" marT="0" marB="0"/>
                </a:tc>
                <a:extLst>
                  <a:ext uri="{0D108BD9-81ED-4DB2-BD59-A6C34878D82A}">
                    <a16:rowId xmlns:a16="http://schemas.microsoft.com/office/drawing/2014/main" val="10004"/>
                  </a:ext>
                </a:extLst>
              </a:tr>
              <a:tr h="482514">
                <a:tc>
                  <a:txBody>
                    <a:bodyPr/>
                    <a:lstStyle/>
                    <a:p>
                      <a:pPr marL="0" marR="0">
                        <a:spcBef>
                          <a:spcPts val="0"/>
                        </a:spcBef>
                        <a:spcAft>
                          <a:spcPts val="0"/>
                        </a:spcAft>
                      </a:pPr>
                      <a:r>
                        <a:rPr lang="en-US" sz="1000" dirty="0">
                          <a:latin typeface="Arial"/>
                          <a:ea typeface="Times New Roman"/>
                        </a:rPr>
                        <a:t>5. Is the methodology adequate for the research proposed?</a:t>
                      </a:r>
                      <a:endParaRPr lang="en-US" sz="1200" dirty="0">
                        <a:latin typeface="Times New Roman"/>
                        <a:ea typeface="Times New Roman"/>
                      </a:endParaRPr>
                    </a:p>
                  </a:txBody>
                  <a:tcPr marL="68580" marR="68580" marT="0" marB="0"/>
                </a:tc>
                <a:tc>
                  <a:txBody>
                    <a:bodyPr/>
                    <a:lstStyle/>
                    <a:p>
                      <a:pPr marL="0" marR="0">
                        <a:spcBef>
                          <a:spcPts val="0"/>
                        </a:spcBef>
                        <a:spcAft>
                          <a:spcPts val="0"/>
                        </a:spcAft>
                      </a:pPr>
                      <a:endParaRPr lang="en-US" sz="1000" dirty="0">
                        <a:latin typeface="Arial"/>
                        <a:ea typeface="Times New Roman"/>
                      </a:endParaRPr>
                    </a:p>
                  </a:txBody>
                  <a:tcPr marL="68580" marR="68580" marT="0" marB="0"/>
                </a:tc>
                <a:extLst>
                  <a:ext uri="{0D108BD9-81ED-4DB2-BD59-A6C34878D82A}">
                    <a16:rowId xmlns:a16="http://schemas.microsoft.com/office/drawing/2014/main" val="10005"/>
                  </a:ext>
                </a:extLst>
              </a:tr>
              <a:tr h="482514">
                <a:tc>
                  <a:txBody>
                    <a:bodyPr/>
                    <a:lstStyle/>
                    <a:p>
                      <a:pPr marL="0" marR="0">
                        <a:spcBef>
                          <a:spcPts val="0"/>
                        </a:spcBef>
                        <a:spcAft>
                          <a:spcPts val="0"/>
                        </a:spcAft>
                      </a:pPr>
                      <a:r>
                        <a:rPr lang="en-US" sz="1000" dirty="0">
                          <a:latin typeface="Arial"/>
                          <a:ea typeface="Times New Roman"/>
                        </a:rPr>
                        <a:t>6. Have I demonstrated sufficient expertise to undertake the proposed project?</a:t>
                      </a:r>
                      <a:endParaRPr lang="en-US" sz="1200" dirty="0">
                        <a:latin typeface="Times New Roman"/>
                        <a:ea typeface="Times New Roman"/>
                      </a:endParaRPr>
                    </a:p>
                  </a:txBody>
                  <a:tcPr marL="68580" marR="68580" marT="0" marB="0"/>
                </a:tc>
                <a:tc>
                  <a:txBody>
                    <a:bodyPr/>
                    <a:lstStyle/>
                    <a:p>
                      <a:pPr marL="0" marR="0">
                        <a:spcBef>
                          <a:spcPts val="0"/>
                        </a:spcBef>
                        <a:spcAft>
                          <a:spcPts val="0"/>
                        </a:spcAft>
                      </a:pPr>
                      <a:endParaRPr lang="en-US" sz="1000" dirty="0">
                        <a:latin typeface="Arial"/>
                        <a:ea typeface="Times New Roman"/>
                      </a:endParaRPr>
                    </a:p>
                  </a:txBody>
                  <a:tcPr marL="68580" marR="68580" marT="0" marB="0"/>
                </a:tc>
                <a:extLst>
                  <a:ext uri="{0D108BD9-81ED-4DB2-BD59-A6C34878D82A}">
                    <a16:rowId xmlns:a16="http://schemas.microsoft.com/office/drawing/2014/main" val="10006"/>
                  </a:ext>
                </a:extLst>
              </a:tr>
              <a:tr h="482514">
                <a:tc>
                  <a:txBody>
                    <a:bodyPr/>
                    <a:lstStyle/>
                    <a:p>
                      <a:pPr marL="0" marR="0">
                        <a:spcBef>
                          <a:spcPts val="0"/>
                        </a:spcBef>
                        <a:spcAft>
                          <a:spcPts val="0"/>
                        </a:spcAft>
                      </a:pPr>
                      <a:r>
                        <a:rPr lang="en-US" sz="1000" dirty="0">
                          <a:latin typeface="Arial"/>
                          <a:ea typeface="Times New Roman"/>
                        </a:rPr>
                        <a:t>7. Have I indicated the significance of the proposed project?</a:t>
                      </a:r>
                      <a:endParaRPr lang="en-US" sz="1200" dirty="0">
                        <a:latin typeface="Times New Roman"/>
                        <a:ea typeface="Times New Roman"/>
                      </a:endParaRPr>
                    </a:p>
                  </a:txBody>
                  <a:tcPr marL="68580" marR="68580" marT="0" marB="0"/>
                </a:tc>
                <a:tc>
                  <a:txBody>
                    <a:bodyPr/>
                    <a:lstStyle/>
                    <a:p>
                      <a:pPr marL="0" marR="0">
                        <a:spcBef>
                          <a:spcPts val="0"/>
                        </a:spcBef>
                        <a:spcAft>
                          <a:spcPts val="0"/>
                        </a:spcAft>
                      </a:pPr>
                      <a:endParaRPr lang="en-US" sz="1000" dirty="0">
                        <a:latin typeface="Arial"/>
                        <a:ea typeface="Times New Roman"/>
                      </a:endParaRPr>
                    </a:p>
                  </a:txBody>
                  <a:tcPr marL="68580" marR="68580" marT="0" marB="0"/>
                </a:tc>
                <a:extLst>
                  <a:ext uri="{0D108BD9-81ED-4DB2-BD59-A6C34878D82A}">
                    <a16:rowId xmlns:a16="http://schemas.microsoft.com/office/drawing/2014/main" val="10007"/>
                  </a:ext>
                </a:extLst>
              </a:tr>
              <a:tr h="610243">
                <a:tc>
                  <a:txBody>
                    <a:bodyPr/>
                    <a:lstStyle/>
                    <a:p>
                      <a:pPr marL="0" marR="0">
                        <a:spcBef>
                          <a:spcPts val="0"/>
                        </a:spcBef>
                        <a:spcAft>
                          <a:spcPts val="0"/>
                        </a:spcAft>
                      </a:pPr>
                      <a:r>
                        <a:rPr lang="en-US" sz="1000" dirty="0">
                          <a:latin typeface="Arial"/>
                          <a:ea typeface="Times New Roman"/>
                        </a:rPr>
                        <a:t>8. Does it appear likely that the research or creative work will qualify for presentation at a regional or national meeting or for publication in a refereed journal or peer reviewed exhibitions or presentations from outside the University?</a:t>
                      </a:r>
                      <a:endParaRPr lang="en-US" sz="1200" dirty="0">
                        <a:latin typeface="Times New Roman"/>
                        <a:ea typeface="Times New Roman"/>
                      </a:endParaRPr>
                    </a:p>
                  </a:txBody>
                  <a:tcPr marL="68580" marR="68580" marT="0" marB="0"/>
                </a:tc>
                <a:tc>
                  <a:txBody>
                    <a:bodyPr/>
                    <a:lstStyle/>
                    <a:p>
                      <a:pPr marL="0" marR="0">
                        <a:spcBef>
                          <a:spcPts val="0"/>
                        </a:spcBef>
                        <a:spcAft>
                          <a:spcPts val="0"/>
                        </a:spcAft>
                      </a:pPr>
                      <a:endParaRPr lang="en-US" sz="1000" dirty="0">
                        <a:latin typeface="Arial"/>
                        <a:ea typeface="Times New Roman"/>
                      </a:endParaRPr>
                    </a:p>
                  </a:txBody>
                  <a:tcPr marL="68580" marR="68580" marT="0" marB="0"/>
                </a:tc>
                <a:extLst>
                  <a:ext uri="{0D108BD9-81ED-4DB2-BD59-A6C34878D82A}">
                    <a16:rowId xmlns:a16="http://schemas.microsoft.com/office/drawing/2014/main" val="10008"/>
                  </a:ext>
                </a:extLst>
              </a:tr>
              <a:tr h="594882">
                <a:tc>
                  <a:txBody>
                    <a:bodyPr/>
                    <a:lstStyle/>
                    <a:p>
                      <a:pPr marL="0" marR="0">
                        <a:spcBef>
                          <a:spcPts val="0"/>
                        </a:spcBef>
                        <a:spcAft>
                          <a:spcPts val="0"/>
                        </a:spcAft>
                      </a:pPr>
                      <a:r>
                        <a:rPr lang="en-US" sz="1000" dirty="0">
                          <a:latin typeface="Arial"/>
                          <a:ea typeface="Times New Roman"/>
                        </a:rPr>
                        <a:t>9. Is the budget reasonable, well justified, and clearly described? Insufficient justification of any items will result in disqualification of those items.</a:t>
                      </a:r>
                      <a:endParaRPr lang="en-US" sz="1200" dirty="0">
                        <a:latin typeface="Times New Roman"/>
                        <a:ea typeface="Times New Roman"/>
                      </a:endParaRPr>
                    </a:p>
                  </a:txBody>
                  <a:tcPr marL="68580" marR="68580" marT="0" marB="0"/>
                </a:tc>
                <a:tc>
                  <a:txBody>
                    <a:bodyPr/>
                    <a:lstStyle/>
                    <a:p>
                      <a:pPr marL="0" marR="0">
                        <a:spcBef>
                          <a:spcPts val="0"/>
                        </a:spcBef>
                        <a:spcAft>
                          <a:spcPts val="0"/>
                        </a:spcAft>
                      </a:pPr>
                      <a:endParaRPr lang="en-US" sz="1000" dirty="0">
                        <a:latin typeface="Arial"/>
                        <a:ea typeface="Times New Roman"/>
                      </a:endParaRPr>
                    </a:p>
                  </a:txBody>
                  <a:tcPr marL="68580" marR="68580" marT="0" marB="0"/>
                </a:tc>
                <a:extLst>
                  <a:ext uri="{0D108BD9-81ED-4DB2-BD59-A6C34878D82A}">
                    <a16:rowId xmlns:a16="http://schemas.microsoft.com/office/drawing/2014/main" val="10009"/>
                  </a:ext>
                </a:extLst>
              </a:tr>
              <a:tr h="482514">
                <a:tc>
                  <a:txBody>
                    <a:bodyPr/>
                    <a:lstStyle/>
                    <a:p>
                      <a:pPr marL="0" marR="0">
                        <a:spcBef>
                          <a:spcPts val="0"/>
                        </a:spcBef>
                        <a:spcAft>
                          <a:spcPts val="0"/>
                        </a:spcAft>
                      </a:pPr>
                      <a:r>
                        <a:rPr lang="en-US" sz="1000" dirty="0">
                          <a:latin typeface="Arial"/>
                          <a:ea typeface="Times New Roman"/>
                        </a:rPr>
                        <a:t>10. Have my previously funded grant(s) led to professional dissemination of results appropriate to the discipline?</a:t>
                      </a:r>
                      <a:endParaRPr lang="en-US" sz="1200" dirty="0">
                        <a:latin typeface="Times New Roman"/>
                        <a:ea typeface="Times New Roman"/>
                      </a:endParaRPr>
                    </a:p>
                  </a:txBody>
                  <a:tcPr marL="68580" marR="68580" marT="0" marB="0"/>
                </a:tc>
                <a:tc>
                  <a:txBody>
                    <a:bodyPr/>
                    <a:lstStyle/>
                    <a:p>
                      <a:pPr marL="0" marR="0">
                        <a:spcBef>
                          <a:spcPts val="0"/>
                        </a:spcBef>
                        <a:spcAft>
                          <a:spcPts val="0"/>
                        </a:spcAft>
                      </a:pPr>
                      <a:endParaRPr lang="en-US" sz="1000" dirty="0">
                        <a:latin typeface="Arial"/>
                        <a:ea typeface="Times New Roman"/>
                      </a:endParaRPr>
                    </a:p>
                  </a:txBody>
                  <a:tcPr marL="68580" marR="68580" marT="0" marB="0"/>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24876653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Proposal Cover Sheet</a:t>
            </a:r>
          </a:p>
        </p:txBody>
      </p:sp>
      <p:sp>
        <p:nvSpPr>
          <p:cNvPr id="3" name="Content Placeholder 2"/>
          <p:cNvSpPr>
            <a:spLocks noGrp="1"/>
          </p:cNvSpPr>
          <p:nvPr>
            <p:ph idx="1"/>
          </p:nvPr>
        </p:nvSpPr>
        <p:spPr/>
        <p:txBody>
          <a:bodyPr/>
          <a:lstStyle/>
          <a:p>
            <a:r>
              <a:rPr lang="en-US" dirty="0"/>
              <a:t>Self Review</a:t>
            </a:r>
          </a:p>
          <a:p>
            <a:pPr lvl="1"/>
            <a:r>
              <a:rPr lang="en-US" sz="2400" dirty="0"/>
              <a:t>Have I completed </a:t>
            </a:r>
            <a:r>
              <a:rPr lang="en-US" sz="2400" b="1" dirty="0"/>
              <a:t>all </a:t>
            </a:r>
            <a:r>
              <a:rPr lang="en-US" sz="2400" dirty="0"/>
              <a:t>the information on the cover sheet?</a:t>
            </a:r>
          </a:p>
          <a:p>
            <a:pPr lvl="1"/>
            <a:r>
              <a:rPr lang="en-US" sz="2400" dirty="0"/>
              <a:t>Has my Department Head and Dean provided “Comments on Project”?</a:t>
            </a:r>
          </a:p>
          <a:p>
            <a:pPr lvl="1"/>
            <a:r>
              <a:rPr lang="en-US" sz="2400" dirty="0"/>
              <a:t>Have I properly cited all works/references/papers that I have included?</a:t>
            </a:r>
          </a:p>
        </p:txBody>
      </p:sp>
    </p:spTree>
    <p:extLst>
      <p:ext uri="{BB962C8B-B14F-4D97-AF65-F5344CB8AC3E}">
        <p14:creationId xmlns:p14="http://schemas.microsoft.com/office/powerpoint/2010/main" val="38865577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0"/>
          <p:cNvSpPr>
            <a:spLocks noGrp="1"/>
          </p:cNvSpPr>
          <p:nvPr>
            <p:ph type="title"/>
          </p:nvPr>
        </p:nvSpPr>
        <p:spPr/>
        <p:txBody>
          <a:bodyPr>
            <a:normAutofit fontScale="90000"/>
          </a:bodyPr>
          <a:lstStyle/>
          <a:p>
            <a:r>
              <a:rPr lang="en-US" dirty="0"/>
              <a:t>Ready to Write?  Resources to assist you:</a:t>
            </a:r>
          </a:p>
        </p:txBody>
      </p:sp>
      <p:sp>
        <p:nvSpPr>
          <p:cNvPr id="4" name="Content Placeholder 3"/>
          <p:cNvSpPr>
            <a:spLocks noGrp="1"/>
          </p:cNvSpPr>
          <p:nvPr>
            <p:ph sz="half" idx="2"/>
          </p:nvPr>
        </p:nvSpPr>
        <p:spPr>
          <a:xfrm>
            <a:off x="1295400" y="1447800"/>
            <a:ext cx="7543800" cy="2133600"/>
          </a:xfrm>
        </p:spPr>
        <p:txBody>
          <a:bodyPr/>
          <a:lstStyle/>
          <a:p>
            <a:pPr marL="0" indent="0">
              <a:buNone/>
            </a:pPr>
            <a:r>
              <a:rPr lang="en-US" sz="2400" dirty="0"/>
              <a:t>Attend a Faculty Writing Retreat!  There are several scheduled.  Please consult FCTL’s Web page:</a:t>
            </a:r>
          </a:p>
          <a:p>
            <a:pPr marL="0" indent="0">
              <a:buNone/>
            </a:pPr>
            <a:r>
              <a:rPr lang="en-US" sz="2000" dirty="0">
                <a:hlinkClick r:id="rId3"/>
              </a:rPr>
              <a:t>https://www.missouristate.edu/fctl/facultywritingretreats/default.htm</a:t>
            </a:r>
            <a:endParaRPr lang="en-US" sz="2000" dirty="0"/>
          </a:p>
          <a:p>
            <a:pPr marL="0" indent="0">
              <a:buNone/>
            </a:pPr>
            <a:r>
              <a:rPr lang="en-US" sz="2400" dirty="0"/>
              <a:t>Rstats Institute:</a:t>
            </a:r>
          </a:p>
          <a:p>
            <a:pPr marL="0" indent="0">
              <a:buNone/>
            </a:pPr>
            <a:r>
              <a:rPr lang="en-US" sz="2000" dirty="0">
                <a:hlinkClick r:id="rId4"/>
              </a:rPr>
              <a:t>https://www.missouristate.edu/rstats/</a:t>
            </a:r>
            <a:endParaRPr lang="en-US" sz="2000" dirty="0"/>
          </a:p>
          <a:p>
            <a:pPr marL="0" indent="0">
              <a:buNone/>
            </a:pPr>
            <a:endParaRPr lang="en-US" dirty="0"/>
          </a:p>
        </p:txBody>
      </p:sp>
      <p:pic>
        <p:nvPicPr>
          <p:cNvPr id="22531" name="Picture 3" descr="illustration of woman sitting at computer"/>
          <p:cNvPicPr>
            <a:picLocks noChangeAspect="1" noChangeArrowheads="1"/>
          </p:cNvPicPr>
          <p:nvPr/>
        </p:nvPicPr>
        <p:blipFill>
          <a:blip r:embed="rId5" cstate="print"/>
          <a:srcRect/>
          <a:stretch>
            <a:fillRect/>
          </a:stretch>
        </p:blipFill>
        <p:spPr bwMode="auto">
          <a:xfrm>
            <a:off x="3505200" y="3810000"/>
            <a:ext cx="2971800" cy="2819400"/>
          </a:xfrm>
          <a:prstGeom prst="rect">
            <a:avLst/>
          </a:prstGeom>
          <a:noFill/>
          <a:ln w="9525">
            <a:noFill/>
            <a:miter lim="800000"/>
            <a:headEnd/>
            <a:tailEnd/>
          </a:ln>
        </p:spPr>
      </p:pic>
    </p:spTree>
    <p:extLst>
      <p:ext uri="{BB962C8B-B14F-4D97-AF65-F5344CB8AC3E}">
        <p14:creationId xmlns:p14="http://schemas.microsoft.com/office/powerpoint/2010/main" val="1467535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p:cNvSpPr>
          <p:nvPr>
            <p:ph type="title"/>
          </p:nvPr>
        </p:nvSpPr>
        <p:spPr bwMode="auto"/>
        <p:txBody>
          <a:bodyPr vert="horz" wrap="square" lIns="91440" tIns="45720" rIns="91440" bIns="45720" numCol="1" anchorCtr="0" compatLnSpc="1">
            <a:prstTxWarp prst="textNoShape">
              <a:avLst/>
            </a:prstTxWarp>
            <a:noAutofit/>
          </a:bodyPr>
          <a:lstStyle/>
          <a:p>
            <a:pPr algn="ctr"/>
            <a:r>
              <a:rPr lang="en-US" sz="3600" dirty="0">
                <a:effectLst/>
              </a:rPr>
              <a:t>Evaluation of Proposals for FRG &amp; SFF</a:t>
            </a:r>
          </a:p>
        </p:txBody>
      </p:sp>
      <p:sp>
        <p:nvSpPr>
          <p:cNvPr id="31746" name="Rectangle 3"/>
          <p:cNvSpPr>
            <a:spLocks noGrp="1"/>
          </p:cNvSpPr>
          <p:nvPr>
            <p:ph type="body" idx="1"/>
          </p:nvPr>
        </p:nvSpPr>
        <p:spPr>
          <a:xfrm>
            <a:off x="1435100" y="1447800"/>
            <a:ext cx="7023100" cy="4800600"/>
          </a:xfrm>
        </p:spPr>
        <p:txBody>
          <a:bodyPr/>
          <a:lstStyle/>
          <a:p>
            <a:r>
              <a:rPr lang="en-US" dirty="0"/>
              <a:t>Each member rates each proposal on a scale of 1-5.   </a:t>
            </a:r>
          </a:p>
          <a:p>
            <a:r>
              <a:rPr lang="en-US" dirty="0"/>
              <a:t>Ratings and comments are compiled,  proposals are ranked.   </a:t>
            </a:r>
          </a:p>
          <a:p>
            <a:r>
              <a:rPr lang="en-US" dirty="0"/>
              <a:t>Rankings are discussed, emphasizing proposals with widest variation in scoring.</a:t>
            </a:r>
          </a:p>
          <a:p>
            <a:pPr>
              <a:buFont typeface="Wingdings 2" pitchFamily="18" charset="2"/>
              <a:buNone/>
            </a:pPr>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p:cNvSpPr>
          <p:nvPr>
            <p:ph type="title"/>
          </p:nvPr>
        </p:nvSpPr>
        <p:spPr bwMode="auto"/>
        <p:txBody>
          <a:bodyPr vert="horz" wrap="square" lIns="91440" tIns="45720" rIns="91440" bIns="45720" numCol="1" anchorCtr="0" compatLnSpc="1">
            <a:prstTxWarp prst="textNoShape">
              <a:avLst/>
            </a:prstTxWarp>
          </a:bodyPr>
          <a:lstStyle/>
          <a:p>
            <a:r>
              <a:rPr lang="en-US" dirty="0">
                <a:effectLst/>
              </a:rPr>
              <a:t>Faculty Research Grants</a:t>
            </a:r>
          </a:p>
        </p:txBody>
      </p:sp>
      <p:sp>
        <p:nvSpPr>
          <p:cNvPr id="17410" name="Rectangle 3"/>
          <p:cNvSpPr>
            <a:spLocks noGrp="1"/>
          </p:cNvSpPr>
          <p:nvPr>
            <p:ph type="body" idx="1"/>
          </p:nvPr>
        </p:nvSpPr>
        <p:spPr>
          <a:xfrm>
            <a:off x="1066800" y="1524000"/>
            <a:ext cx="7848600" cy="4800600"/>
          </a:xfrm>
        </p:spPr>
        <p:txBody>
          <a:bodyPr/>
          <a:lstStyle/>
          <a:p>
            <a:r>
              <a:rPr lang="en-US" sz="2000" dirty="0">
                <a:hlinkClick r:id="rId3"/>
              </a:rPr>
              <a:t>https://graduate.missouristate.edu/facultystaff/FacultyResearchGrants.htm</a:t>
            </a:r>
            <a:endParaRPr lang="en-US" sz="2000" dirty="0"/>
          </a:p>
          <a:p>
            <a:r>
              <a:rPr lang="en-US" dirty="0"/>
              <a:t>Faculty Research Grants support </a:t>
            </a:r>
            <a:r>
              <a:rPr lang="en-US" b="1" dirty="0"/>
              <a:t>new</a:t>
            </a:r>
            <a:r>
              <a:rPr lang="en-US" dirty="0"/>
              <a:t> research, creative or scholarly activities, or high quality projects not likely to receive external funding. </a:t>
            </a:r>
          </a:p>
          <a:p>
            <a:r>
              <a:rPr lang="en-US" dirty="0"/>
              <a:t>Priority is given to new projects and to faculty members who have not previously received funding. </a:t>
            </a:r>
          </a:p>
          <a:p>
            <a:pPr>
              <a:buFont typeface="Wingdings 2" pitchFamily="18" charset="2"/>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p:cNvSpPr>
          <p:nvPr>
            <p:ph type="title"/>
          </p:nvPr>
        </p:nvSpPr>
        <p:spPr bwMode="auto"/>
        <p:txBody>
          <a:bodyPr vert="horz" wrap="square" lIns="91440" tIns="45720" rIns="91440" bIns="45720" numCol="1" anchorCtr="0" compatLnSpc="1">
            <a:prstTxWarp prst="textNoShape">
              <a:avLst/>
            </a:prstTxWarp>
          </a:bodyPr>
          <a:lstStyle/>
          <a:p>
            <a:r>
              <a:rPr lang="en-US" dirty="0">
                <a:effectLst/>
              </a:rPr>
              <a:t>Eligibility</a:t>
            </a:r>
          </a:p>
        </p:txBody>
      </p:sp>
      <p:sp>
        <p:nvSpPr>
          <p:cNvPr id="19458" name="Rectangle 3"/>
          <p:cNvSpPr>
            <a:spLocks noGrp="1"/>
          </p:cNvSpPr>
          <p:nvPr>
            <p:ph type="body" idx="1"/>
          </p:nvPr>
        </p:nvSpPr>
        <p:spPr>
          <a:xfrm>
            <a:off x="1219200" y="1219200"/>
            <a:ext cx="7620000" cy="5257800"/>
          </a:xfrm>
        </p:spPr>
        <p:txBody>
          <a:bodyPr/>
          <a:lstStyle/>
          <a:p>
            <a:r>
              <a:rPr lang="en-US" dirty="0"/>
              <a:t>Only ranked faculty.  </a:t>
            </a:r>
          </a:p>
          <a:p>
            <a:r>
              <a:rPr lang="en-US" dirty="0"/>
              <a:t>One award allowed per 2 years- </a:t>
            </a:r>
            <a:br>
              <a:rPr lang="en-US" dirty="0"/>
            </a:br>
            <a:r>
              <a:rPr lang="en-US" dirty="0"/>
              <a:t>including multiple-authored proposals. </a:t>
            </a:r>
          </a:p>
          <a:p>
            <a:r>
              <a:rPr lang="en-US" dirty="0"/>
              <a:t>The same project can not be funded by two internal grant sources. </a:t>
            </a:r>
          </a:p>
          <a:p>
            <a:r>
              <a:rPr lang="en-US" dirty="0"/>
              <a:t>Contingent on continuing at MSU the following year. </a:t>
            </a:r>
          </a:p>
          <a:p>
            <a:r>
              <a:rPr lang="en-US" dirty="0"/>
              <a:t>Faculty member previously receiving a FRG must have applied for external grant since completion of the previous FRG.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p:nvPr>
        </p:nvSpPr>
        <p:spPr bwMode="auto"/>
        <p:txBody>
          <a:bodyPr vert="horz" wrap="square" lIns="91440" tIns="45720" rIns="91440" bIns="45720" numCol="1" anchorCtr="0" compatLnSpc="1">
            <a:prstTxWarp prst="textNoShape">
              <a:avLst/>
            </a:prstTxWarp>
          </a:bodyPr>
          <a:lstStyle/>
          <a:p>
            <a:r>
              <a:rPr lang="en-US" dirty="0">
                <a:effectLst/>
              </a:rPr>
              <a:t>Guidelines- Faculty Grants</a:t>
            </a:r>
          </a:p>
        </p:txBody>
      </p:sp>
      <p:sp>
        <p:nvSpPr>
          <p:cNvPr id="23554" name="Rectangle 3"/>
          <p:cNvSpPr>
            <a:spLocks noGrp="1"/>
          </p:cNvSpPr>
          <p:nvPr>
            <p:ph type="body" idx="1"/>
          </p:nvPr>
        </p:nvSpPr>
        <p:spPr>
          <a:xfrm>
            <a:off x="1435100" y="1447800"/>
            <a:ext cx="7480300" cy="4800600"/>
          </a:xfrm>
        </p:spPr>
        <p:txBody>
          <a:bodyPr/>
          <a:lstStyle/>
          <a:p>
            <a:pPr>
              <a:spcAft>
                <a:spcPts val="1200"/>
              </a:spcAft>
            </a:pPr>
            <a:r>
              <a:rPr lang="en-US" sz="2800" b="1" dirty="0"/>
              <a:t>Applications due</a:t>
            </a:r>
            <a:r>
              <a:rPr lang="en-US" sz="2800" dirty="0"/>
              <a:t>:  October 1</a:t>
            </a:r>
            <a:r>
              <a:rPr lang="en-US" sz="2800" baseline="30000" dirty="0"/>
              <a:t>st</a:t>
            </a:r>
            <a:r>
              <a:rPr lang="en-US" sz="2800" dirty="0"/>
              <a:t> for Fall; and February 1</a:t>
            </a:r>
            <a:r>
              <a:rPr lang="en-US" sz="2800" baseline="30000" dirty="0"/>
              <a:t>st</a:t>
            </a:r>
            <a:r>
              <a:rPr lang="en-US" sz="2800" dirty="0"/>
              <a:t> for Spring – submit electronically as one document.</a:t>
            </a:r>
          </a:p>
          <a:p>
            <a:pPr>
              <a:spcAft>
                <a:spcPts val="1200"/>
              </a:spcAft>
            </a:pPr>
            <a:r>
              <a:rPr lang="en-US" sz="2800" dirty="0"/>
              <a:t>Faculty grants cannot exceed </a:t>
            </a:r>
            <a:r>
              <a:rPr lang="en-US" sz="2800" i="1" u="sng" dirty="0"/>
              <a:t>$7,500.</a:t>
            </a:r>
            <a:r>
              <a:rPr lang="en-US" sz="2800" dirty="0"/>
              <a:t>  </a:t>
            </a:r>
          </a:p>
          <a:p>
            <a:pPr>
              <a:spcAft>
                <a:spcPts val="1200"/>
              </a:spcAft>
            </a:pPr>
            <a:r>
              <a:rPr lang="en-US" sz="2400" dirty="0"/>
              <a:t>Personnel, supplies, equipment, travel,  services, other. </a:t>
            </a:r>
          </a:p>
          <a:p>
            <a:pPr>
              <a:spcAft>
                <a:spcPts val="1200"/>
              </a:spcAft>
            </a:pPr>
            <a:r>
              <a:rPr lang="en-US" sz="2400" dirty="0"/>
              <a:t>Personnel can include students, GAs, and services not found at Missouri State University. </a:t>
            </a:r>
          </a:p>
          <a:p>
            <a:pPr>
              <a:spcAft>
                <a:spcPts val="1200"/>
              </a:spcAft>
            </a:pPr>
            <a:r>
              <a:rPr lang="en-US" sz="2400" dirty="0"/>
              <a:t>If previously awarded a FRG, must have turned in final report as required.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p:cNvSpPr>
          <p:nvPr>
            <p:ph type="title"/>
          </p:nvPr>
        </p:nvSpPr>
        <p:spPr bwMode="auto"/>
        <p:txBody>
          <a:bodyPr vert="horz" wrap="square" lIns="91440" tIns="45720" rIns="91440" bIns="45720" numCol="1" anchorCtr="0" compatLnSpc="1">
            <a:prstTxWarp prst="textNoShape">
              <a:avLst/>
            </a:prstTxWarp>
          </a:bodyPr>
          <a:lstStyle/>
          <a:p>
            <a:r>
              <a:rPr lang="en-US" dirty="0">
                <a:effectLst/>
              </a:rPr>
              <a:t>Guidelines, continued</a:t>
            </a:r>
          </a:p>
        </p:txBody>
      </p:sp>
      <p:sp>
        <p:nvSpPr>
          <p:cNvPr id="25602" name="Rectangle 3"/>
          <p:cNvSpPr>
            <a:spLocks noGrp="1"/>
          </p:cNvSpPr>
          <p:nvPr>
            <p:ph type="body" idx="1"/>
          </p:nvPr>
        </p:nvSpPr>
        <p:spPr/>
        <p:txBody>
          <a:bodyPr/>
          <a:lstStyle/>
          <a:p>
            <a:r>
              <a:rPr lang="en-US" dirty="0"/>
              <a:t>NOT covered</a:t>
            </a:r>
          </a:p>
          <a:p>
            <a:pPr lvl="1"/>
            <a:r>
              <a:rPr lang="en-US" dirty="0"/>
              <a:t>Faculty supplemental pay.</a:t>
            </a:r>
          </a:p>
          <a:p>
            <a:pPr lvl="1"/>
            <a:r>
              <a:rPr lang="en-US" dirty="0"/>
              <a:t>Travel to meetings for </a:t>
            </a:r>
            <a:br>
              <a:rPr lang="en-US" dirty="0"/>
            </a:br>
            <a:r>
              <a:rPr lang="en-US" dirty="0"/>
              <a:t>presentations of results. </a:t>
            </a:r>
          </a:p>
          <a:p>
            <a:pPr lvl="1"/>
            <a:r>
              <a:rPr lang="en-US" dirty="0"/>
              <a:t>Publication costs. </a:t>
            </a:r>
          </a:p>
          <a:p>
            <a:r>
              <a:rPr lang="en-US" dirty="0"/>
              <a:t>Projects/investigators are subject to MSU policies/ guidelines </a:t>
            </a:r>
          </a:p>
          <a:p>
            <a:pPr lvl="1"/>
            <a:r>
              <a:rPr lang="en-US" dirty="0"/>
              <a:t>Expenditures only after all approvals are obtained.</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Summer Faculty Fellowships</a:t>
            </a:r>
            <a:br>
              <a:rPr lang="en-US" dirty="0"/>
            </a:br>
            <a:r>
              <a:rPr lang="en-US" sz="2000" dirty="0"/>
              <a:t>http://graduate.missouristate.edu/facultystaff/SummerFellowships.htm</a:t>
            </a:r>
            <a:endParaRPr lang="en-US" dirty="0"/>
          </a:p>
        </p:txBody>
      </p:sp>
      <p:sp>
        <p:nvSpPr>
          <p:cNvPr id="3" name="Content Placeholder 2"/>
          <p:cNvSpPr>
            <a:spLocks noGrp="1"/>
          </p:cNvSpPr>
          <p:nvPr>
            <p:ph idx="1"/>
          </p:nvPr>
        </p:nvSpPr>
        <p:spPr/>
        <p:txBody>
          <a:bodyPr/>
          <a:lstStyle/>
          <a:p>
            <a:r>
              <a:rPr lang="en-US" dirty="0"/>
              <a:t>Summer Faculty Fellowships support research and creative activities.</a:t>
            </a:r>
          </a:p>
          <a:p>
            <a:r>
              <a:rPr lang="en-US" dirty="0"/>
              <a:t>Allows Faculty to engage in research or creative activities and to devote intense thought and activity to a single project.</a:t>
            </a:r>
          </a:p>
          <a:p>
            <a:r>
              <a:rPr lang="en-US" dirty="0"/>
              <a:t>Subject to all University policies.</a:t>
            </a:r>
          </a:p>
        </p:txBody>
      </p:sp>
    </p:spTree>
    <p:extLst>
      <p:ext uri="{BB962C8B-B14F-4D97-AF65-F5344CB8AC3E}">
        <p14:creationId xmlns:p14="http://schemas.microsoft.com/office/powerpoint/2010/main" val="1072269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NOT considered for SFF</a:t>
            </a:r>
          </a:p>
        </p:txBody>
      </p:sp>
      <p:sp>
        <p:nvSpPr>
          <p:cNvPr id="3" name="Content Placeholder 2"/>
          <p:cNvSpPr>
            <a:spLocks noGrp="1"/>
          </p:cNvSpPr>
          <p:nvPr>
            <p:ph idx="1"/>
          </p:nvPr>
        </p:nvSpPr>
        <p:spPr/>
        <p:txBody>
          <a:bodyPr/>
          <a:lstStyle/>
          <a:p>
            <a:r>
              <a:rPr lang="en-US" dirty="0"/>
              <a:t>Consulting activity.</a:t>
            </a:r>
          </a:p>
          <a:p>
            <a:r>
              <a:rPr lang="en-US" dirty="0"/>
              <a:t>Production of teaching aids.</a:t>
            </a:r>
          </a:p>
          <a:p>
            <a:r>
              <a:rPr lang="en-US" dirty="0"/>
              <a:t>Enhancement of teaching skills.</a:t>
            </a:r>
          </a:p>
          <a:p>
            <a:r>
              <a:rPr lang="en-US" dirty="0"/>
              <a:t>Practice of professional skills outside the academic environment.</a:t>
            </a:r>
          </a:p>
          <a:p>
            <a:r>
              <a:rPr lang="en-US" dirty="0"/>
              <a:t>“Retooling” for new teaching assignments.</a:t>
            </a:r>
          </a:p>
          <a:p>
            <a:r>
              <a:rPr lang="en-US" dirty="0"/>
              <a:t>Development of Internet courses or other curriculum development activities.</a:t>
            </a:r>
          </a:p>
        </p:txBody>
      </p:sp>
    </p:spTree>
    <p:extLst>
      <p:ext uri="{BB962C8B-B14F-4D97-AF65-F5344CB8AC3E}">
        <p14:creationId xmlns:p14="http://schemas.microsoft.com/office/powerpoint/2010/main" val="24056716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PVERSION" val="5"/>
  <p:tag name="TPFULLVERSION" val="5.2.1.3179"/>
  <p:tag name="PPTVERSION" val="15"/>
  <p:tag name="TPOS" val="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Theme 1">
      <a:dk1>
        <a:srgbClr val="666633"/>
      </a:dk1>
      <a:lt1>
        <a:srgbClr val="EAEAEA"/>
      </a:lt1>
      <a:dk2>
        <a:srgbClr val="789CB6"/>
      </a:dk2>
      <a:lt2>
        <a:srgbClr val="CCECFF"/>
      </a:lt2>
      <a:accent1>
        <a:srgbClr val="CC9900"/>
      </a:accent1>
      <a:accent2>
        <a:srgbClr val="336699"/>
      </a:accent2>
      <a:accent3>
        <a:srgbClr val="BECBD7"/>
      </a:accent3>
      <a:accent4>
        <a:srgbClr val="C8C8C8"/>
      </a:accent4>
      <a:accent5>
        <a:srgbClr val="E2CAAA"/>
      </a:accent5>
      <a:accent6>
        <a:srgbClr val="2D5C8A"/>
      </a:accent6>
      <a:hlink>
        <a:srgbClr val="7181C3"/>
      </a:hlink>
      <a:folHlink>
        <a:srgbClr val="868686"/>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ffice Theme 1">
        <a:dk1>
          <a:srgbClr val="666633"/>
        </a:dk1>
        <a:lt1>
          <a:srgbClr val="EAEAEA"/>
        </a:lt1>
        <a:dk2>
          <a:srgbClr val="789CB6"/>
        </a:dk2>
        <a:lt2>
          <a:srgbClr val="CCECFF"/>
        </a:lt2>
        <a:accent1>
          <a:srgbClr val="CC9900"/>
        </a:accent1>
        <a:accent2>
          <a:srgbClr val="336699"/>
        </a:accent2>
        <a:accent3>
          <a:srgbClr val="BECBD7"/>
        </a:accent3>
        <a:accent4>
          <a:srgbClr val="C8C8C8"/>
        </a:accent4>
        <a:accent5>
          <a:srgbClr val="E2CAAA"/>
        </a:accent5>
        <a:accent6>
          <a:srgbClr val="2D5C8A"/>
        </a:accent6>
        <a:hlink>
          <a:srgbClr val="7181C3"/>
        </a:hlink>
        <a:folHlink>
          <a:srgbClr val="868686"/>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EC"/>
        </a:lt1>
        <a:dk2>
          <a:srgbClr val="969696"/>
        </a:dk2>
        <a:lt2>
          <a:srgbClr val="FFFFEC"/>
        </a:lt2>
        <a:accent1>
          <a:srgbClr val="669900"/>
        </a:accent1>
        <a:accent2>
          <a:srgbClr val="CC6600"/>
        </a:accent2>
        <a:accent3>
          <a:srgbClr val="FFFFF4"/>
        </a:accent3>
        <a:accent4>
          <a:srgbClr val="000000"/>
        </a:accent4>
        <a:accent5>
          <a:srgbClr val="B8CAAA"/>
        </a:accent5>
        <a:accent6>
          <a:srgbClr val="B95C00"/>
        </a:accent6>
        <a:hlink>
          <a:srgbClr val="CBB55B"/>
        </a:hlink>
        <a:folHlink>
          <a:srgbClr val="CCCCCC"/>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FFFFFF"/>
        </a:lt2>
        <a:accent1>
          <a:srgbClr val="CBCBCB"/>
        </a:accent1>
        <a:accent2>
          <a:srgbClr val="969696"/>
        </a:accent2>
        <a:accent3>
          <a:srgbClr val="FFFFFF"/>
        </a:accent3>
        <a:accent4>
          <a:srgbClr val="000000"/>
        </a:accent4>
        <a:accent5>
          <a:srgbClr val="E2E2E2"/>
        </a:accent5>
        <a:accent6>
          <a:srgbClr val="878787"/>
        </a:accent6>
        <a:hlink>
          <a:srgbClr val="393939"/>
        </a:hlink>
        <a:folHlink>
          <a:srgbClr val="EAEAEA"/>
        </a:folHlink>
      </a:clrScheme>
      <a:clrMap bg1="lt1" tx1="dk1" bg2="lt2" tx2="dk2" accent1="accent1" accent2="accent2" accent3="accent3" accent4="accent4" accent5="accent5" accent6="accent6" hlink="hlink" folHlink="folHlink"/>
    </a:extraClrScheme>
    <a:extraClrScheme>
      <a:clrScheme name="Office Theme 4">
        <a:dk1>
          <a:srgbClr val="666633"/>
        </a:dk1>
        <a:lt1>
          <a:srgbClr val="FFFFCC"/>
        </a:lt1>
        <a:dk2>
          <a:srgbClr val="B89C76"/>
        </a:dk2>
        <a:lt2>
          <a:srgbClr val="FFCC00"/>
        </a:lt2>
        <a:accent1>
          <a:srgbClr val="FF9933"/>
        </a:accent1>
        <a:accent2>
          <a:srgbClr val="669900"/>
        </a:accent2>
        <a:accent3>
          <a:srgbClr val="D8CBBD"/>
        </a:accent3>
        <a:accent4>
          <a:srgbClr val="DADAAE"/>
        </a:accent4>
        <a:accent5>
          <a:srgbClr val="FFCAAD"/>
        </a:accent5>
        <a:accent6>
          <a:srgbClr val="5C8A00"/>
        </a:accent6>
        <a:hlink>
          <a:srgbClr val="666633"/>
        </a:hlink>
        <a:folHlink>
          <a:srgbClr val="868686"/>
        </a:folHlink>
      </a:clrScheme>
      <a:clrMap bg1="dk2" tx1="lt1" bg2="dk1" tx2="lt2" accent1="accent1" accent2="accent2" accent3="accent3" accent4="accent4" accent5="accent5" accent6="accent6" hlink="hlink" folHlink="folHlink"/>
    </a:extraClrScheme>
    <a:extraClrScheme>
      <a:clrScheme name="Office Theme 5">
        <a:dk1>
          <a:srgbClr val="336633"/>
        </a:dk1>
        <a:lt1>
          <a:srgbClr val="FFFFCC"/>
        </a:lt1>
        <a:dk2>
          <a:srgbClr val="A5B975"/>
        </a:dk2>
        <a:lt2>
          <a:srgbClr val="FFCC00"/>
        </a:lt2>
        <a:accent1>
          <a:srgbClr val="FF9933"/>
        </a:accent1>
        <a:accent2>
          <a:srgbClr val="CC6600"/>
        </a:accent2>
        <a:accent3>
          <a:srgbClr val="CFD9BD"/>
        </a:accent3>
        <a:accent4>
          <a:srgbClr val="DADAAE"/>
        </a:accent4>
        <a:accent5>
          <a:srgbClr val="FFCAAD"/>
        </a:accent5>
        <a:accent6>
          <a:srgbClr val="B95C00"/>
        </a:accent6>
        <a:hlink>
          <a:srgbClr val="CBB55B"/>
        </a:hlink>
        <a:folHlink>
          <a:srgbClr val="B6D0AC"/>
        </a:folHlink>
      </a:clrScheme>
      <a:clrMap bg1="dk2" tx1="lt1" bg2="dk1" tx2="lt2" accent1="accent1" accent2="accent2" accent3="accent3" accent4="accent4" accent5="accent5" accent6="accent6" hlink="hlink" folHlink="folHlink"/>
    </a:extraClrScheme>
    <a:extraClrScheme>
      <a:clrScheme name="Office Theme 6">
        <a:dk1>
          <a:srgbClr val="393939"/>
        </a:dk1>
        <a:lt1>
          <a:srgbClr val="FFFFEC"/>
        </a:lt1>
        <a:dk2>
          <a:srgbClr val="969696"/>
        </a:dk2>
        <a:lt2>
          <a:srgbClr val="737558"/>
        </a:lt2>
        <a:accent1>
          <a:srgbClr val="FF9933"/>
        </a:accent1>
        <a:accent2>
          <a:srgbClr val="CC6600"/>
        </a:accent2>
        <a:accent3>
          <a:srgbClr val="FFFFF4"/>
        </a:accent3>
        <a:accent4>
          <a:srgbClr val="2F2F2F"/>
        </a:accent4>
        <a:accent5>
          <a:srgbClr val="FFCAAD"/>
        </a:accent5>
        <a:accent6>
          <a:srgbClr val="B95C00"/>
        </a:accent6>
        <a:hlink>
          <a:srgbClr val="CBB55B"/>
        </a:hlink>
        <a:folHlink>
          <a:srgbClr val="CCCCC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1EEBFEC6552004AB1094A69CE3874F7" ma:contentTypeVersion="12" ma:contentTypeDescription="Create a new document." ma:contentTypeScope="" ma:versionID="d979f978c6678f9374078a33b43994b6">
  <xsd:schema xmlns:xsd="http://www.w3.org/2001/XMLSchema" xmlns:xs="http://www.w3.org/2001/XMLSchema" xmlns:p="http://schemas.microsoft.com/office/2006/metadata/properties" xmlns:ns2="b1f1b4ac-af3b-4eed-b83f-7f95665eeed8" xmlns:ns3="d4a7e0dc-3aa6-4ad0-b62e-852346f11afb" targetNamespace="http://schemas.microsoft.com/office/2006/metadata/properties" ma:root="true" ma:fieldsID="13c9ae10f2d221f4610a4c0af72da001" ns2:_="" ns3:_="">
    <xsd:import namespace="b1f1b4ac-af3b-4eed-b83f-7f95665eeed8"/>
    <xsd:import namespace="d4a7e0dc-3aa6-4ad0-b62e-852346f11af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f1b4ac-af3b-4eed-b83f-7f95665eee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4a7e0dc-3aa6-4ad0-b62e-852346f11afb"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68346C1-0C4A-49B8-80B3-8D600CAF94E9}">
  <ds:schemaRefs>
    <ds:schemaRef ds:uri="http://schemas.microsoft.com/sharepoint/v3/contenttype/forms"/>
  </ds:schemaRefs>
</ds:datastoreItem>
</file>

<file path=customXml/itemProps2.xml><?xml version="1.0" encoding="utf-8"?>
<ds:datastoreItem xmlns:ds="http://schemas.openxmlformats.org/officeDocument/2006/customXml" ds:itemID="{1E8085A3-DB47-4A0A-A746-D9648288988F}">
  <ds:schemaRefs>
    <ds:schemaRef ds:uri="http://www.w3.org/XML/1998/namespace"/>
    <ds:schemaRef ds:uri="http://purl.org/dc/dcmitype/"/>
    <ds:schemaRef ds:uri="b1f1b4ac-af3b-4eed-b83f-7f95665eeed8"/>
    <ds:schemaRef ds:uri="d4a7e0dc-3aa6-4ad0-b62e-852346f11afb"/>
    <ds:schemaRef ds:uri="http://schemas.openxmlformats.org/package/2006/metadata/core-properties"/>
    <ds:schemaRef ds:uri="http://schemas.microsoft.com/office/2006/metadata/properties"/>
    <ds:schemaRef ds:uri="http://schemas.microsoft.com/office/2006/documentManagement/types"/>
    <ds:schemaRef ds:uri="http://schemas.microsoft.com/office/infopath/2007/PartnerControls"/>
    <ds:schemaRef ds:uri="http://purl.org/dc/terms/"/>
    <ds:schemaRef ds:uri="http://purl.org/dc/elements/1.1/"/>
  </ds:schemaRefs>
</ds:datastoreItem>
</file>

<file path=customXml/itemProps3.xml><?xml version="1.0" encoding="utf-8"?>
<ds:datastoreItem xmlns:ds="http://schemas.openxmlformats.org/officeDocument/2006/customXml" ds:itemID="{A0D3AEF8-2182-435D-81D5-199EF5FEE0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1f1b4ac-af3b-4eed-b83f-7f95665eeed8"/>
    <ds:schemaRef ds:uri="d4a7e0dc-3aa6-4ad0-b62e-852346f11a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Solstice</Template>
  <TotalTime>6451</TotalTime>
  <Words>1725</Words>
  <Application>Microsoft Office PowerPoint</Application>
  <PresentationFormat>On-screen Show (4:3)</PresentationFormat>
  <Paragraphs>190</Paragraphs>
  <Slides>29</Slides>
  <Notes>25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29</vt:i4>
      </vt:variant>
    </vt:vector>
  </HeadingPairs>
  <TitlesOfParts>
    <vt:vector size="37" baseType="lpstr">
      <vt:lpstr>Arial</vt:lpstr>
      <vt:lpstr>Calibri</vt:lpstr>
      <vt:lpstr>Gill Sans MT</vt:lpstr>
      <vt:lpstr>Times New Roman</vt:lpstr>
      <vt:lpstr>Verdana</vt:lpstr>
      <vt:lpstr>Wingdings 2</vt:lpstr>
      <vt:lpstr>Solstice</vt:lpstr>
      <vt:lpstr>Office Theme</vt:lpstr>
      <vt:lpstr>MSU Internal Grant Funding Julie Masterson, Dean of the Graduate College, and Associate Provost Lisa M. Taylor, Assistant to the Dean</vt:lpstr>
      <vt:lpstr>Faculty Grants and Summer Faculty Fellowship Committee</vt:lpstr>
      <vt:lpstr>Evaluation of Proposals for FRG &amp; SFF</vt:lpstr>
      <vt:lpstr>Faculty Research Grants</vt:lpstr>
      <vt:lpstr>Eligibility</vt:lpstr>
      <vt:lpstr>Guidelines- Faculty Grants</vt:lpstr>
      <vt:lpstr>Guidelines, continued</vt:lpstr>
      <vt:lpstr>Summer Faculty Fellowships http://graduate.missouristate.edu/facultystaff/SummerFellowships.htm</vt:lpstr>
      <vt:lpstr>NOT considered for SFF</vt:lpstr>
      <vt:lpstr>Eligibility</vt:lpstr>
      <vt:lpstr>Guidelines- Summer Fellowships</vt:lpstr>
      <vt:lpstr>Odds of success</vt:lpstr>
      <vt:lpstr>Consider the Reviewers</vt:lpstr>
      <vt:lpstr>Elements of the Proposal  Most are required for FRG and SFF, but may be in different order, so pay careful attention to the guidelines.</vt:lpstr>
      <vt:lpstr>Project Summary (FGR &amp; SFF)</vt:lpstr>
      <vt:lpstr>Avoid jargon</vt:lpstr>
      <vt:lpstr>Better</vt:lpstr>
      <vt:lpstr>Purpose of the Project</vt:lpstr>
      <vt:lpstr>Research Design &amp; Methods</vt:lpstr>
      <vt:lpstr>Research Design &amp; Methods</vt:lpstr>
      <vt:lpstr>Research Design &amp; Methods</vt:lpstr>
      <vt:lpstr>Other Sources of Funding</vt:lpstr>
      <vt:lpstr>Previous MSU Funding</vt:lpstr>
      <vt:lpstr>Budget</vt:lpstr>
      <vt:lpstr>Budget</vt:lpstr>
      <vt:lpstr>Budget</vt:lpstr>
      <vt:lpstr>Self Review</vt:lpstr>
      <vt:lpstr>Proposal Cover Sheet</vt:lpstr>
      <vt:lpstr>Ready to Write?  Resources to assist you:</vt:lpstr>
    </vt:vector>
  </TitlesOfParts>
  <Company>Missouri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Everything You Ever Wanted To Know But Were  Afraid To Ask</dc:title>
  <dc:creator>cam938</dc:creator>
  <cp:lastModifiedBy>Busby, Charles M</cp:lastModifiedBy>
  <cp:revision>124</cp:revision>
  <dcterms:created xsi:type="dcterms:W3CDTF">2007-08-23T18:10:29Z</dcterms:created>
  <dcterms:modified xsi:type="dcterms:W3CDTF">2019-09-26T14:54:15Z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0x01010071EEBFEC6552004AB1094A69CE3874F7</vt:lpwstr>
  </property>
</Properties>
</file>