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1"/>
  </p:handoutMasterIdLst>
  <p:sldIdLst>
    <p:sldId id="256" r:id="rId2"/>
    <p:sldId id="257" r:id="rId3"/>
    <p:sldId id="258" r:id="rId4"/>
    <p:sldId id="259" r:id="rId5"/>
    <p:sldId id="275" r:id="rId6"/>
    <p:sldId id="273" r:id="rId7"/>
    <p:sldId id="260" r:id="rId8"/>
    <p:sldId id="264" r:id="rId9"/>
    <p:sldId id="279" r:id="rId10"/>
    <p:sldId id="280" r:id="rId11"/>
    <p:sldId id="281" r:id="rId12"/>
    <p:sldId id="282" r:id="rId13"/>
    <p:sldId id="283" r:id="rId14"/>
    <p:sldId id="284" r:id="rId15"/>
    <p:sldId id="285" r:id="rId16"/>
    <p:sldId id="286" r:id="rId17"/>
    <p:sldId id="287" r:id="rId18"/>
    <p:sldId id="288" r:id="rId19"/>
    <p:sldId id="289" r:id="rId20"/>
    <p:sldId id="290" r:id="rId21"/>
    <p:sldId id="262" r:id="rId22"/>
    <p:sldId id="265" r:id="rId23"/>
    <p:sldId id="277" r:id="rId24"/>
    <p:sldId id="276" r:id="rId25"/>
    <p:sldId id="266" r:id="rId26"/>
    <p:sldId id="272" r:id="rId27"/>
    <p:sldId id="267" r:id="rId28"/>
    <p:sldId id="268" r:id="rId29"/>
    <p:sldId id="263"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5" d="100"/>
          <a:sy n="75" d="100"/>
        </p:scale>
        <p:origin x="-1014" y="-102"/>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0B2D378-31D7-4B2A-87BF-D3ACF5CC257B}" type="datetimeFigureOut">
              <a:rPr lang="en-US" smtClean="0"/>
              <a:pPr/>
              <a:t>1/4/2011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1504150-D49B-4558-B7D1-DAAA445B5CEB}"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C0E7CAA-5476-45D8-A590-D06846EAD62B}" type="datetimeFigureOut">
              <a:rPr lang="en-US" smtClean="0"/>
              <a:pPr/>
              <a:t>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DAF669-AEB4-4E5B-840E-01369E7BCCC5}" type="slidenum">
              <a:rPr lang="en-US" smtClean="0"/>
              <a:pPr/>
              <a:t>‹#›</a:t>
            </a:fld>
            <a:endParaRPr lang="en-US"/>
          </a:p>
        </p:txBody>
      </p:sp>
    </p:spTree>
    <p:extLst>
      <p:ext uri="{BB962C8B-B14F-4D97-AF65-F5344CB8AC3E}">
        <p14:creationId xmlns="" xmlns:p14="http://schemas.microsoft.com/office/powerpoint/2010/main" val="29690727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C0E7CAA-5476-45D8-A590-D06846EAD62B}" type="datetimeFigureOut">
              <a:rPr lang="en-US" smtClean="0"/>
              <a:pPr/>
              <a:t>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DAF669-AEB4-4E5B-840E-01369E7BCCC5}" type="slidenum">
              <a:rPr lang="en-US" smtClean="0"/>
              <a:pPr/>
              <a:t>‹#›</a:t>
            </a:fld>
            <a:endParaRPr lang="en-US"/>
          </a:p>
        </p:txBody>
      </p:sp>
    </p:spTree>
    <p:extLst>
      <p:ext uri="{BB962C8B-B14F-4D97-AF65-F5344CB8AC3E}">
        <p14:creationId xmlns="" xmlns:p14="http://schemas.microsoft.com/office/powerpoint/2010/main" val="35605954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C0E7CAA-5476-45D8-A590-D06846EAD62B}" type="datetimeFigureOut">
              <a:rPr lang="en-US" smtClean="0"/>
              <a:pPr/>
              <a:t>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DAF669-AEB4-4E5B-840E-01369E7BCCC5}" type="slidenum">
              <a:rPr lang="en-US" smtClean="0"/>
              <a:pPr/>
              <a:t>‹#›</a:t>
            </a:fld>
            <a:endParaRPr lang="en-US"/>
          </a:p>
        </p:txBody>
      </p:sp>
    </p:spTree>
    <p:extLst>
      <p:ext uri="{BB962C8B-B14F-4D97-AF65-F5344CB8AC3E}">
        <p14:creationId xmlns="" xmlns:p14="http://schemas.microsoft.com/office/powerpoint/2010/main" val="39897991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C0E7CAA-5476-45D8-A590-D06846EAD62B}" type="datetimeFigureOut">
              <a:rPr lang="en-US" smtClean="0"/>
              <a:pPr/>
              <a:t>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DAF669-AEB4-4E5B-840E-01369E7BCCC5}" type="slidenum">
              <a:rPr lang="en-US" smtClean="0"/>
              <a:pPr/>
              <a:t>‹#›</a:t>
            </a:fld>
            <a:endParaRPr lang="en-US"/>
          </a:p>
        </p:txBody>
      </p:sp>
    </p:spTree>
    <p:extLst>
      <p:ext uri="{BB962C8B-B14F-4D97-AF65-F5344CB8AC3E}">
        <p14:creationId xmlns="" xmlns:p14="http://schemas.microsoft.com/office/powerpoint/2010/main" val="12628458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C0E7CAA-5476-45D8-A590-D06846EAD62B}" type="datetimeFigureOut">
              <a:rPr lang="en-US" smtClean="0"/>
              <a:pPr/>
              <a:t>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DAF669-AEB4-4E5B-840E-01369E7BCCC5}" type="slidenum">
              <a:rPr lang="en-US" smtClean="0"/>
              <a:pPr/>
              <a:t>‹#›</a:t>
            </a:fld>
            <a:endParaRPr lang="en-US"/>
          </a:p>
        </p:txBody>
      </p:sp>
    </p:spTree>
    <p:extLst>
      <p:ext uri="{BB962C8B-B14F-4D97-AF65-F5344CB8AC3E}">
        <p14:creationId xmlns="" xmlns:p14="http://schemas.microsoft.com/office/powerpoint/2010/main" val="17943513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C0E7CAA-5476-45D8-A590-D06846EAD62B}" type="datetimeFigureOut">
              <a:rPr lang="en-US" smtClean="0"/>
              <a:pPr/>
              <a:t>1/4/2011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DAF669-AEB4-4E5B-840E-01369E7BCCC5}" type="slidenum">
              <a:rPr lang="en-US" smtClean="0"/>
              <a:pPr/>
              <a:t>‹#›</a:t>
            </a:fld>
            <a:endParaRPr lang="en-US"/>
          </a:p>
        </p:txBody>
      </p:sp>
    </p:spTree>
    <p:extLst>
      <p:ext uri="{BB962C8B-B14F-4D97-AF65-F5344CB8AC3E}">
        <p14:creationId xmlns="" xmlns:p14="http://schemas.microsoft.com/office/powerpoint/2010/main" val="39078531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C0E7CAA-5476-45D8-A590-D06846EAD62B}" type="datetimeFigureOut">
              <a:rPr lang="en-US" smtClean="0"/>
              <a:pPr/>
              <a:t>1/4/2011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6DAF669-AEB4-4E5B-840E-01369E7BCCC5}" type="slidenum">
              <a:rPr lang="en-US" smtClean="0"/>
              <a:pPr/>
              <a:t>‹#›</a:t>
            </a:fld>
            <a:endParaRPr lang="en-US"/>
          </a:p>
        </p:txBody>
      </p:sp>
    </p:spTree>
    <p:extLst>
      <p:ext uri="{BB962C8B-B14F-4D97-AF65-F5344CB8AC3E}">
        <p14:creationId xmlns="" xmlns:p14="http://schemas.microsoft.com/office/powerpoint/2010/main" val="29014979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C0E7CAA-5476-45D8-A590-D06846EAD62B}" type="datetimeFigureOut">
              <a:rPr lang="en-US" smtClean="0"/>
              <a:pPr/>
              <a:t>1/4/2011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6DAF669-AEB4-4E5B-840E-01369E7BCCC5}" type="slidenum">
              <a:rPr lang="en-US" smtClean="0"/>
              <a:pPr/>
              <a:t>‹#›</a:t>
            </a:fld>
            <a:endParaRPr lang="en-US"/>
          </a:p>
        </p:txBody>
      </p:sp>
    </p:spTree>
    <p:extLst>
      <p:ext uri="{BB962C8B-B14F-4D97-AF65-F5344CB8AC3E}">
        <p14:creationId xmlns="" xmlns:p14="http://schemas.microsoft.com/office/powerpoint/2010/main" val="3635128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0E7CAA-5476-45D8-A590-D06846EAD62B}" type="datetimeFigureOut">
              <a:rPr lang="en-US" smtClean="0"/>
              <a:pPr/>
              <a:t>1/4/2011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6DAF669-AEB4-4E5B-840E-01369E7BCCC5}" type="slidenum">
              <a:rPr lang="en-US" smtClean="0"/>
              <a:pPr/>
              <a:t>‹#›</a:t>
            </a:fld>
            <a:endParaRPr lang="en-US"/>
          </a:p>
        </p:txBody>
      </p:sp>
    </p:spTree>
    <p:extLst>
      <p:ext uri="{BB962C8B-B14F-4D97-AF65-F5344CB8AC3E}">
        <p14:creationId xmlns="" xmlns:p14="http://schemas.microsoft.com/office/powerpoint/2010/main" val="3150744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C0E7CAA-5476-45D8-A590-D06846EAD62B}" type="datetimeFigureOut">
              <a:rPr lang="en-US" smtClean="0"/>
              <a:pPr/>
              <a:t>1/4/2011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DAF669-AEB4-4E5B-840E-01369E7BCCC5}" type="slidenum">
              <a:rPr lang="en-US" smtClean="0"/>
              <a:pPr/>
              <a:t>‹#›</a:t>
            </a:fld>
            <a:endParaRPr lang="en-US"/>
          </a:p>
        </p:txBody>
      </p:sp>
    </p:spTree>
    <p:extLst>
      <p:ext uri="{BB962C8B-B14F-4D97-AF65-F5344CB8AC3E}">
        <p14:creationId xmlns="" xmlns:p14="http://schemas.microsoft.com/office/powerpoint/2010/main" val="42132850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C0E7CAA-5476-45D8-A590-D06846EAD62B}" type="datetimeFigureOut">
              <a:rPr lang="en-US" smtClean="0"/>
              <a:pPr/>
              <a:t>1/4/2011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DAF669-AEB4-4E5B-840E-01369E7BCCC5}" type="slidenum">
              <a:rPr lang="en-US" smtClean="0"/>
              <a:pPr/>
              <a:t>‹#›</a:t>
            </a:fld>
            <a:endParaRPr lang="en-US"/>
          </a:p>
        </p:txBody>
      </p:sp>
    </p:spTree>
    <p:extLst>
      <p:ext uri="{BB962C8B-B14F-4D97-AF65-F5344CB8AC3E}">
        <p14:creationId xmlns="" xmlns:p14="http://schemas.microsoft.com/office/powerpoint/2010/main" val="36495013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0E7CAA-5476-45D8-A590-D06846EAD62B}" type="datetimeFigureOut">
              <a:rPr lang="en-US" smtClean="0"/>
              <a:pPr/>
              <a:t>1/4/2011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DAF669-AEB4-4E5B-840E-01369E7BCCC5}" type="slidenum">
              <a:rPr lang="en-US" smtClean="0"/>
              <a:pPr/>
              <a:t>‹#›</a:t>
            </a:fld>
            <a:endParaRPr lang="en-US"/>
          </a:p>
        </p:txBody>
      </p:sp>
    </p:spTree>
    <p:extLst>
      <p:ext uri="{BB962C8B-B14F-4D97-AF65-F5344CB8AC3E}">
        <p14:creationId xmlns="" xmlns:p14="http://schemas.microsoft.com/office/powerpoint/2010/main" val="3821517644"/>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accreditation.missouristate.edu/default.asp?AccreditationID=2"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www.uni.edu/assessment/SOAExamples.shtml"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www.surveymonkey.com/s/R7HWBG8" TargetMode="External"/><Relationship Id="rId2" Type="http://schemas.openxmlformats.org/officeDocument/2006/relationships/hyperlink" Target="https://www.surveymonkey.com/s/3MR2GBW"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missouristate.edu/provost/GenEdReview/default.htm"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missouristate.edu/provost/GenEdReview/default.htm"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missouristate.edu/provost/GenEdReview/default.htm"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missouristate.edu/provost/GenEdReview/default.htm"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1981201"/>
            <a:ext cx="7772400" cy="1619250"/>
          </a:xfrm>
        </p:spPr>
        <p:txBody>
          <a:bodyPr>
            <a:normAutofit fontScale="90000"/>
          </a:bodyPr>
          <a:lstStyle/>
          <a:p>
            <a:r>
              <a:rPr lang="en-US" sz="3600" b="1" dirty="0" smtClean="0"/>
              <a:t/>
            </a:r>
            <a:br>
              <a:rPr lang="en-US" sz="3600" b="1" dirty="0" smtClean="0"/>
            </a:br>
            <a:r>
              <a:rPr lang="en-US" sz="3600" b="1" dirty="0"/>
              <a:t/>
            </a:r>
            <a:br>
              <a:rPr lang="en-US" sz="3600" b="1" dirty="0"/>
            </a:br>
            <a:r>
              <a:rPr lang="en-US" sz="3600" b="1" dirty="0" smtClean="0"/>
              <a:t/>
            </a:r>
            <a:br>
              <a:rPr lang="en-US" sz="3600" b="1" dirty="0" smtClean="0"/>
            </a:br>
            <a:r>
              <a:rPr lang="en-US" sz="3600" b="1" dirty="0" smtClean="0"/>
              <a:t>Showcase on Teaching &amp; Learning</a:t>
            </a:r>
            <a:br>
              <a:rPr lang="en-US" sz="3600" b="1" dirty="0" smtClean="0"/>
            </a:br>
            <a:r>
              <a:rPr lang="en-US" sz="3600" b="1" dirty="0" smtClean="0"/>
              <a:t>January 5, 2011</a:t>
            </a:r>
            <a:br>
              <a:rPr lang="en-US" sz="3600" b="1" dirty="0" smtClean="0"/>
            </a:br>
            <a:r>
              <a:rPr lang="en-US" b="1" dirty="0"/>
              <a:t/>
            </a:r>
            <a:br>
              <a:rPr lang="en-US" b="1" dirty="0"/>
            </a:br>
            <a:r>
              <a:rPr lang="en-US" b="1" dirty="0" smtClean="0"/>
              <a:t>A </a:t>
            </a:r>
            <a:r>
              <a:rPr lang="en-US" b="1" dirty="0"/>
              <a:t>Preliminary Report </a:t>
            </a:r>
            <a:r>
              <a:rPr lang="en-US" b="1" dirty="0" smtClean="0"/>
              <a:t/>
            </a:r>
            <a:br>
              <a:rPr lang="en-US" b="1" dirty="0" smtClean="0"/>
            </a:br>
            <a:r>
              <a:rPr lang="en-US" b="1" dirty="0" smtClean="0"/>
              <a:t>from </a:t>
            </a:r>
            <a:r>
              <a:rPr lang="en-US" b="1" dirty="0"/>
              <a:t>the Task Force on General Education Revision</a:t>
            </a:r>
            <a:r>
              <a:rPr lang="en-US" dirty="0"/>
              <a:t/>
            </a:r>
            <a:br>
              <a:rPr lang="en-US" dirty="0"/>
            </a:br>
            <a:r>
              <a:rPr lang="en-US" b="1" dirty="0"/>
              <a:t> </a:t>
            </a:r>
            <a:r>
              <a:rPr lang="en-US" dirty="0"/>
              <a:t/>
            </a:r>
            <a:br>
              <a:rPr lang="en-US" dirty="0"/>
            </a:br>
            <a:r>
              <a:rPr lang="en-US" sz="3100" i="1" dirty="0"/>
              <a:t>Presented by: </a:t>
            </a:r>
            <a:r>
              <a:rPr lang="en-US" sz="3100" i="1" dirty="0" smtClean="0"/>
              <a:t/>
            </a:r>
            <a:br>
              <a:rPr lang="en-US" sz="3100" i="1" dirty="0" smtClean="0"/>
            </a:br>
            <a:r>
              <a:rPr lang="en-US" sz="3600" i="1" dirty="0" smtClean="0"/>
              <a:t>	</a:t>
            </a:r>
            <a:br>
              <a:rPr lang="en-US" sz="3600" i="1" dirty="0" smtClean="0"/>
            </a:br>
            <a:r>
              <a:rPr lang="en-US" sz="3600" i="1" dirty="0" smtClean="0"/>
              <a:t>Etta Madden, John Kent, Tim Knapp, &amp; Justin </a:t>
            </a:r>
            <a:r>
              <a:rPr lang="en-US" sz="3600" i="1" smtClean="0"/>
              <a:t>Mellish</a:t>
            </a:r>
            <a:r>
              <a:rPr lang="en-US" dirty="0"/>
              <a:t/>
            </a:r>
            <a:br>
              <a:rPr lang="en-US" dirty="0"/>
            </a:br>
            <a:endParaRPr lang="en-US" dirty="0"/>
          </a:p>
        </p:txBody>
      </p:sp>
    </p:spTree>
    <p:extLst>
      <p:ext uri="{BB962C8B-B14F-4D97-AF65-F5344CB8AC3E}">
        <p14:creationId xmlns="" xmlns:p14="http://schemas.microsoft.com/office/powerpoint/2010/main" val="17320482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Pothole 5, Capitulate to entrenched interests</a:t>
            </a:r>
            <a:r>
              <a:rPr lang="en-US" dirty="0" smtClean="0"/>
              <a:t>.</a:t>
            </a:r>
          </a:p>
          <a:p>
            <a:pPr marL="0" lvl="0" indent="0">
              <a:buNone/>
            </a:pPr>
            <a:endParaRPr lang="en-US" sz="2800" dirty="0"/>
          </a:p>
          <a:p>
            <a:pPr lvl="1"/>
            <a:r>
              <a:rPr lang="en-US" dirty="0"/>
              <a:t>Don’t merely rearrange distribution requirements in deference to those protecting the status quo</a:t>
            </a:r>
            <a:r>
              <a:rPr lang="en-US" dirty="0" smtClean="0"/>
              <a:t>.</a:t>
            </a:r>
          </a:p>
          <a:p>
            <a:pPr lvl="1"/>
            <a:endParaRPr lang="en-US" sz="2400" dirty="0"/>
          </a:p>
          <a:p>
            <a:r>
              <a:rPr lang="en-US" dirty="0"/>
              <a:t>*</a:t>
            </a:r>
            <a:r>
              <a:rPr lang="en-US" b="1" dirty="0"/>
              <a:t>Focus above all on the needs of students.</a:t>
            </a:r>
            <a:endParaRPr lang="en-US" sz="2800" dirty="0"/>
          </a:p>
          <a:p>
            <a:endParaRPr lang="en-US" dirty="0"/>
          </a:p>
        </p:txBody>
      </p:sp>
    </p:spTree>
    <p:extLst>
      <p:ext uri="{BB962C8B-B14F-4D97-AF65-F5344CB8AC3E}">
        <p14:creationId xmlns="" xmlns:p14="http://schemas.microsoft.com/office/powerpoint/2010/main" val="19054586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90600"/>
            <a:ext cx="8763000" cy="5562600"/>
          </a:xfrm>
        </p:spPr>
        <p:txBody>
          <a:bodyPr>
            <a:normAutofit/>
          </a:bodyPr>
          <a:lstStyle/>
          <a:p>
            <a:pPr lvl="0"/>
            <a:r>
              <a:rPr lang="en-US" dirty="0" smtClean="0"/>
              <a:t>Pothole 8, Plan </a:t>
            </a:r>
            <a:r>
              <a:rPr lang="en-US" dirty="0"/>
              <a:t>for a short-term project</a:t>
            </a:r>
            <a:r>
              <a:rPr lang="en-US" dirty="0" smtClean="0"/>
              <a:t>.</a:t>
            </a:r>
          </a:p>
          <a:p>
            <a:pPr marL="0" lvl="0" indent="0">
              <a:buNone/>
            </a:pPr>
            <a:endParaRPr lang="en-US" sz="2800" dirty="0"/>
          </a:p>
          <a:p>
            <a:pPr lvl="1"/>
            <a:r>
              <a:rPr lang="en-US" dirty="0"/>
              <a:t>Takes 2-3 years for faculty to agree on student goals and a </a:t>
            </a:r>
            <a:r>
              <a:rPr lang="en-US" dirty="0" smtClean="0"/>
              <a:t>curriculum</a:t>
            </a:r>
          </a:p>
          <a:p>
            <a:pPr marL="457200" lvl="1" indent="0">
              <a:buNone/>
            </a:pPr>
            <a:endParaRPr lang="en-US" sz="2400" dirty="0"/>
          </a:p>
          <a:p>
            <a:pPr lvl="1"/>
            <a:r>
              <a:rPr lang="en-US" dirty="0"/>
              <a:t>Takes an additional 4 years to implement a new program </a:t>
            </a:r>
            <a:endParaRPr lang="en-US" dirty="0" smtClean="0"/>
          </a:p>
          <a:p>
            <a:pPr marL="457200" lvl="1" indent="0">
              <a:buNone/>
            </a:pPr>
            <a:r>
              <a:rPr lang="en-US" dirty="0" smtClean="0"/>
              <a:t> </a:t>
            </a:r>
            <a:endParaRPr lang="en-US" sz="2400" dirty="0"/>
          </a:p>
          <a:p>
            <a:r>
              <a:rPr lang="en-US" b="1" dirty="0"/>
              <a:t>*Understand that genuine curricular reform typically requires more than one year-not several months. </a:t>
            </a:r>
            <a:endParaRPr lang="en-US" sz="2800" dirty="0"/>
          </a:p>
          <a:p>
            <a:endParaRPr lang="en-US" sz="2800" dirty="0"/>
          </a:p>
          <a:p>
            <a:endParaRPr lang="en-US" dirty="0"/>
          </a:p>
        </p:txBody>
      </p:sp>
    </p:spTree>
    <p:extLst>
      <p:ext uri="{BB962C8B-B14F-4D97-AF65-F5344CB8AC3E}">
        <p14:creationId xmlns="" xmlns:p14="http://schemas.microsoft.com/office/powerpoint/2010/main" val="382490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lnSpcReduction="10000"/>
          </a:bodyPr>
          <a:lstStyle/>
          <a:p>
            <a:pPr lvl="0"/>
            <a:r>
              <a:rPr lang="en-US" dirty="0" smtClean="0"/>
              <a:t>Pothole 13, Ignore </a:t>
            </a:r>
            <a:r>
              <a:rPr lang="en-US" dirty="0"/>
              <a:t>the role of students</a:t>
            </a:r>
            <a:r>
              <a:rPr lang="en-US" dirty="0" smtClean="0"/>
              <a:t>.</a:t>
            </a:r>
          </a:p>
          <a:p>
            <a:pPr lvl="0"/>
            <a:endParaRPr lang="en-US" sz="2800" dirty="0"/>
          </a:p>
          <a:p>
            <a:pPr lvl="1"/>
            <a:r>
              <a:rPr lang="en-US" dirty="0"/>
              <a:t>Students should be included in the leadership group if </a:t>
            </a:r>
            <a:r>
              <a:rPr lang="en-US" dirty="0" smtClean="0"/>
              <a:t>possible</a:t>
            </a:r>
          </a:p>
          <a:p>
            <a:pPr marL="457200" lvl="1" indent="0">
              <a:buNone/>
            </a:pPr>
            <a:endParaRPr lang="en-US" sz="2400" dirty="0"/>
          </a:p>
          <a:p>
            <a:pPr lvl="1"/>
            <a:r>
              <a:rPr lang="en-US" dirty="0"/>
              <a:t>At a minimum, they should offer their views of their curricular experience, help study the current curriculum, research innovations at other institutions and help communicate with the student </a:t>
            </a:r>
            <a:r>
              <a:rPr lang="en-US" dirty="0" smtClean="0"/>
              <a:t>body</a:t>
            </a:r>
          </a:p>
          <a:p>
            <a:pPr marL="457200" lvl="1" indent="0">
              <a:buNone/>
            </a:pPr>
            <a:endParaRPr lang="en-US" sz="2400" dirty="0"/>
          </a:p>
          <a:p>
            <a:r>
              <a:rPr lang="en-US" dirty="0"/>
              <a:t>*</a:t>
            </a:r>
            <a:r>
              <a:rPr lang="en-US" b="1" dirty="0"/>
              <a:t>Engage students in curricular reform. </a:t>
            </a:r>
            <a:endParaRPr lang="en-US" sz="2800" dirty="0"/>
          </a:p>
          <a:p>
            <a:endParaRPr lang="en-US" dirty="0"/>
          </a:p>
        </p:txBody>
      </p:sp>
    </p:spTree>
    <p:extLst>
      <p:ext uri="{BB962C8B-B14F-4D97-AF65-F5344CB8AC3E}">
        <p14:creationId xmlns="" xmlns:p14="http://schemas.microsoft.com/office/powerpoint/2010/main" val="3868982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lvl="0"/>
            <a:r>
              <a:rPr lang="en-US" dirty="0" smtClean="0"/>
              <a:t>Pothole 17, Regard </a:t>
            </a:r>
            <a:r>
              <a:rPr lang="en-US" dirty="0"/>
              <a:t>general education as only curricular. </a:t>
            </a:r>
            <a:endParaRPr lang="en-US" dirty="0" smtClean="0"/>
          </a:p>
          <a:p>
            <a:pPr marL="0" lvl="0" indent="0">
              <a:buNone/>
            </a:pPr>
            <a:endParaRPr lang="en-US" sz="2800" dirty="0"/>
          </a:p>
          <a:p>
            <a:pPr lvl="1"/>
            <a:r>
              <a:rPr lang="en-US" dirty="0"/>
              <a:t>Enthusiasm for learning, respect for personal relationships, and awareness of one’s values may be learned through extracurricular </a:t>
            </a:r>
            <a:r>
              <a:rPr lang="en-US" dirty="0" smtClean="0"/>
              <a:t>activities</a:t>
            </a:r>
          </a:p>
          <a:p>
            <a:pPr marL="457200" lvl="1" indent="0">
              <a:buNone/>
            </a:pPr>
            <a:endParaRPr lang="en-US" sz="2400" dirty="0"/>
          </a:p>
          <a:p>
            <a:r>
              <a:rPr lang="en-US" dirty="0"/>
              <a:t>*</a:t>
            </a:r>
            <a:r>
              <a:rPr lang="en-US" b="1" dirty="0"/>
              <a:t>Remember that the co-curriculum makes an important contribution to the students’ general </a:t>
            </a:r>
            <a:r>
              <a:rPr lang="en-US" b="1" dirty="0" smtClean="0"/>
              <a:t>education</a:t>
            </a:r>
          </a:p>
          <a:p>
            <a:endParaRPr lang="en-US" dirty="0"/>
          </a:p>
        </p:txBody>
      </p:sp>
    </p:spTree>
    <p:extLst>
      <p:ext uri="{BB962C8B-B14F-4D97-AF65-F5344CB8AC3E}">
        <p14:creationId xmlns="" xmlns:p14="http://schemas.microsoft.com/office/powerpoint/2010/main" val="11301916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943600"/>
          </a:xfrm>
        </p:spPr>
        <p:txBody>
          <a:bodyPr>
            <a:normAutofit fontScale="92500" lnSpcReduction="20000"/>
          </a:bodyPr>
          <a:lstStyle/>
          <a:p>
            <a:pPr lvl="0"/>
            <a:r>
              <a:rPr lang="en-US" dirty="0"/>
              <a:t>Pothole 18, Assume liberal arts and sciences faculties to be the sole defenders of general education</a:t>
            </a:r>
            <a:r>
              <a:rPr lang="en-US" dirty="0" smtClean="0"/>
              <a:t>.</a:t>
            </a:r>
          </a:p>
          <a:p>
            <a:pPr marL="0" lvl="0" indent="0">
              <a:buNone/>
            </a:pPr>
            <a:endParaRPr lang="en-US" sz="2800" dirty="0"/>
          </a:p>
          <a:p>
            <a:pPr lvl="1"/>
            <a:r>
              <a:rPr lang="en-US" dirty="0"/>
              <a:t>Gen Ed should be broadly shared by all faculty and </a:t>
            </a:r>
            <a:r>
              <a:rPr lang="en-US" dirty="0" smtClean="0"/>
              <a:t>professions</a:t>
            </a:r>
          </a:p>
          <a:p>
            <a:pPr marL="457200" lvl="1" indent="0">
              <a:buNone/>
            </a:pPr>
            <a:endParaRPr lang="en-US" sz="2400" dirty="0"/>
          </a:p>
          <a:p>
            <a:pPr lvl="1"/>
            <a:r>
              <a:rPr lang="en-US" dirty="0"/>
              <a:t>Provide a culminating experience that offers an opportunity for integration and for substantive creation   </a:t>
            </a:r>
            <a:endParaRPr lang="en-US" dirty="0" smtClean="0"/>
          </a:p>
          <a:p>
            <a:pPr lvl="1"/>
            <a:endParaRPr lang="en-US" sz="2400" dirty="0"/>
          </a:p>
          <a:p>
            <a:r>
              <a:rPr lang="en-US" b="1" dirty="0"/>
              <a:t>*Value the contribution all faculty members make-whatever their discipline or level of instruction-to supporting the institution’s general education goals.</a:t>
            </a:r>
            <a:endParaRPr lang="en-US" sz="6000" dirty="0"/>
          </a:p>
          <a:p>
            <a:endParaRPr lang="en-US" dirty="0"/>
          </a:p>
        </p:txBody>
      </p:sp>
    </p:spTree>
    <p:extLst>
      <p:ext uri="{BB962C8B-B14F-4D97-AF65-F5344CB8AC3E}">
        <p14:creationId xmlns="" xmlns:p14="http://schemas.microsoft.com/office/powerpoint/2010/main" val="7296010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715000"/>
          </a:xfrm>
        </p:spPr>
        <p:txBody>
          <a:bodyPr>
            <a:normAutofit/>
          </a:bodyPr>
          <a:lstStyle/>
          <a:p>
            <a:pPr lvl="0"/>
            <a:r>
              <a:rPr lang="en-US" dirty="0" smtClean="0"/>
              <a:t>Pothole 21, Seek </a:t>
            </a:r>
            <a:r>
              <a:rPr lang="en-US" dirty="0"/>
              <a:t>to continue the process of change by addition</a:t>
            </a:r>
            <a:r>
              <a:rPr lang="en-US" dirty="0" smtClean="0"/>
              <a:t>.</a:t>
            </a:r>
          </a:p>
          <a:p>
            <a:pPr marL="0" lvl="0" indent="0">
              <a:buNone/>
            </a:pPr>
            <a:endParaRPr lang="en-US" sz="2800" dirty="0"/>
          </a:p>
          <a:p>
            <a:pPr lvl="1"/>
            <a:r>
              <a:rPr lang="en-US" dirty="0"/>
              <a:t>Expansion of Gen Ed is not feasible  </a:t>
            </a:r>
            <a:endParaRPr lang="en-US" dirty="0" smtClean="0"/>
          </a:p>
          <a:p>
            <a:pPr marL="457200" lvl="1" indent="0">
              <a:buNone/>
            </a:pPr>
            <a:r>
              <a:rPr lang="en-US" dirty="0" smtClean="0"/>
              <a:t> </a:t>
            </a:r>
            <a:endParaRPr lang="en-US" sz="2400" dirty="0"/>
          </a:p>
          <a:p>
            <a:r>
              <a:rPr lang="en-US" dirty="0"/>
              <a:t>*</a:t>
            </a:r>
            <a:r>
              <a:rPr lang="en-US" b="1" dirty="0"/>
              <a:t>Recognize that most change must come about through trade-offs rather than expansion</a:t>
            </a:r>
            <a:r>
              <a:rPr lang="en-US" b="1" dirty="0" smtClean="0"/>
              <a:t>.</a:t>
            </a:r>
          </a:p>
          <a:p>
            <a:pPr>
              <a:buNone/>
            </a:pPr>
            <a:endParaRPr lang="en-US" sz="2800" dirty="0"/>
          </a:p>
        </p:txBody>
      </p:sp>
    </p:spTree>
    <p:extLst>
      <p:ext uri="{BB962C8B-B14F-4D97-AF65-F5344CB8AC3E}">
        <p14:creationId xmlns="" xmlns:p14="http://schemas.microsoft.com/office/powerpoint/2010/main" val="16772106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92500" lnSpcReduction="10000"/>
          </a:bodyPr>
          <a:lstStyle/>
          <a:p>
            <a:pPr lvl="0"/>
            <a:r>
              <a:rPr lang="en-US" dirty="0"/>
              <a:t>Pothole 25, Ignore the abundance of research that shows what educational conditions engage students and enhance their learning. </a:t>
            </a:r>
            <a:endParaRPr lang="en-US" dirty="0" smtClean="0"/>
          </a:p>
          <a:p>
            <a:pPr marL="0" lvl="0" indent="0">
              <a:buNone/>
            </a:pPr>
            <a:endParaRPr lang="en-US" sz="2800" dirty="0"/>
          </a:p>
          <a:p>
            <a:pPr lvl="1"/>
            <a:r>
              <a:rPr lang="en-US" dirty="0"/>
              <a:t>Committees must give as much emphasis to pedagogy as to the curriculum </a:t>
            </a:r>
            <a:r>
              <a:rPr lang="en-US" dirty="0" smtClean="0"/>
              <a:t>itself</a:t>
            </a:r>
          </a:p>
          <a:p>
            <a:pPr marL="457200" lvl="1" indent="0">
              <a:buNone/>
            </a:pPr>
            <a:endParaRPr lang="en-US" sz="2400" dirty="0"/>
          </a:p>
          <a:p>
            <a:pPr lvl="1"/>
            <a:r>
              <a:rPr lang="en-US" dirty="0"/>
              <a:t>“No curriculum can be more effective than the means through which it is offered”  </a:t>
            </a:r>
            <a:endParaRPr lang="en-US" dirty="0" smtClean="0"/>
          </a:p>
          <a:p>
            <a:pPr marL="457200" lvl="1" indent="0">
              <a:buNone/>
            </a:pPr>
            <a:endParaRPr lang="en-US" sz="2400" dirty="0"/>
          </a:p>
          <a:p>
            <a:r>
              <a:rPr lang="en-US" dirty="0"/>
              <a:t>*</a:t>
            </a:r>
            <a:r>
              <a:rPr lang="en-US" b="1" dirty="0"/>
              <a:t>Awareness of how students learn can be as critical as determining what students are to learn.</a:t>
            </a:r>
            <a:endParaRPr lang="en-US" sz="2800" dirty="0"/>
          </a:p>
          <a:p>
            <a:endParaRPr lang="en-US" dirty="0"/>
          </a:p>
        </p:txBody>
      </p:sp>
    </p:spTree>
    <p:extLst>
      <p:ext uri="{BB962C8B-B14F-4D97-AF65-F5344CB8AC3E}">
        <p14:creationId xmlns="" xmlns:p14="http://schemas.microsoft.com/office/powerpoint/2010/main" val="38251407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791200"/>
          </a:xfrm>
        </p:spPr>
        <p:txBody>
          <a:bodyPr>
            <a:normAutofit/>
          </a:bodyPr>
          <a:lstStyle/>
          <a:p>
            <a:pPr lvl="0"/>
            <a:r>
              <a:rPr lang="en-US" dirty="0" smtClean="0"/>
              <a:t>Pothole 34, Avoid </a:t>
            </a:r>
            <a:r>
              <a:rPr lang="en-US" dirty="0"/>
              <a:t>and isolate opponents</a:t>
            </a:r>
            <a:r>
              <a:rPr lang="en-US" dirty="0" smtClean="0"/>
              <a:t>.</a:t>
            </a:r>
          </a:p>
          <a:p>
            <a:pPr marL="0" lvl="0" indent="0">
              <a:buNone/>
            </a:pPr>
            <a:endParaRPr lang="en-US" sz="2800" dirty="0"/>
          </a:p>
          <a:p>
            <a:pPr lvl="1"/>
            <a:r>
              <a:rPr lang="en-US" dirty="0"/>
              <a:t>Ignoring the loud critics does not make them go </a:t>
            </a:r>
            <a:r>
              <a:rPr lang="en-US" dirty="0" smtClean="0"/>
              <a:t>away</a:t>
            </a:r>
          </a:p>
          <a:p>
            <a:pPr marL="457200" lvl="1" indent="0">
              <a:buNone/>
            </a:pPr>
            <a:endParaRPr lang="en-US" sz="2400" dirty="0"/>
          </a:p>
          <a:p>
            <a:pPr lvl="1"/>
            <a:r>
              <a:rPr lang="en-US" dirty="0"/>
              <a:t>Certain committee members may be most suited to meeting individually with opponents and responding to their concerns </a:t>
            </a:r>
            <a:endParaRPr lang="en-US" dirty="0" smtClean="0"/>
          </a:p>
          <a:p>
            <a:pPr marL="457200" lvl="1" indent="0">
              <a:buNone/>
            </a:pPr>
            <a:r>
              <a:rPr lang="en-US" dirty="0" smtClean="0"/>
              <a:t> </a:t>
            </a:r>
            <a:endParaRPr lang="en-US" sz="2400" dirty="0"/>
          </a:p>
          <a:p>
            <a:r>
              <a:rPr lang="en-US" dirty="0"/>
              <a:t>*</a:t>
            </a:r>
            <a:r>
              <a:rPr lang="en-US" b="1" dirty="0"/>
              <a:t>Seek the counsel of those who oppose the proposal</a:t>
            </a:r>
            <a:r>
              <a:rPr lang="en-US" b="1" dirty="0" smtClean="0"/>
              <a:t>.</a:t>
            </a:r>
          </a:p>
          <a:p>
            <a:endParaRPr lang="en-US" dirty="0"/>
          </a:p>
        </p:txBody>
      </p:sp>
    </p:spTree>
    <p:extLst>
      <p:ext uri="{BB962C8B-B14F-4D97-AF65-F5344CB8AC3E}">
        <p14:creationId xmlns="" xmlns:p14="http://schemas.microsoft.com/office/powerpoint/2010/main" val="7751041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a:bodyPr>
          <a:lstStyle/>
          <a:p>
            <a:pPr lvl="0"/>
            <a:r>
              <a:rPr lang="en-US" dirty="0" smtClean="0"/>
              <a:t>Pothole 38, Assume </a:t>
            </a:r>
            <a:r>
              <a:rPr lang="en-US" dirty="0"/>
              <a:t>that logic will prevail</a:t>
            </a:r>
            <a:r>
              <a:rPr lang="en-US" dirty="0" smtClean="0"/>
              <a:t>.</a:t>
            </a:r>
          </a:p>
          <a:p>
            <a:pPr marL="0" lvl="0" indent="0">
              <a:buNone/>
            </a:pPr>
            <a:r>
              <a:rPr lang="en-US" dirty="0" smtClean="0"/>
              <a:t> </a:t>
            </a:r>
            <a:endParaRPr lang="en-US" sz="2800" dirty="0"/>
          </a:p>
          <a:p>
            <a:pPr lvl="1"/>
            <a:r>
              <a:rPr lang="en-US" dirty="0"/>
              <a:t>Many other factors play into whether or not a proposal will be accepted (remember the University is a political entity) </a:t>
            </a:r>
            <a:endParaRPr lang="en-US" dirty="0" smtClean="0"/>
          </a:p>
          <a:p>
            <a:pPr marL="457200" lvl="1" indent="0">
              <a:buNone/>
            </a:pPr>
            <a:r>
              <a:rPr lang="en-US" dirty="0" smtClean="0"/>
              <a:t> </a:t>
            </a:r>
            <a:endParaRPr lang="en-US" sz="2400" dirty="0"/>
          </a:p>
          <a:p>
            <a:r>
              <a:rPr lang="en-US" dirty="0"/>
              <a:t>*</a:t>
            </a:r>
            <a:r>
              <a:rPr lang="en-US" b="1" dirty="0"/>
              <a:t>Do not rely solely on the academy’s trust in logical argument to produce a positive </a:t>
            </a:r>
            <a:r>
              <a:rPr lang="en-US" b="1" dirty="0" smtClean="0"/>
              <a:t>decision</a:t>
            </a:r>
            <a:r>
              <a:rPr lang="en-US" b="1" dirty="0"/>
              <a:t>. </a:t>
            </a:r>
            <a:endParaRPr lang="en-US" b="1" dirty="0" smtClean="0"/>
          </a:p>
        </p:txBody>
      </p:sp>
    </p:spTree>
    <p:extLst>
      <p:ext uri="{BB962C8B-B14F-4D97-AF65-F5344CB8AC3E}">
        <p14:creationId xmlns="" xmlns:p14="http://schemas.microsoft.com/office/powerpoint/2010/main" val="4007827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a:bodyPr>
          <a:lstStyle/>
          <a:p>
            <a:pPr lvl="0"/>
            <a:r>
              <a:rPr lang="en-US" dirty="0" smtClean="0"/>
              <a:t>Pothole 45, Ignore </a:t>
            </a:r>
            <a:r>
              <a:rPr lang="en-US" dirty="0"/>
              <a:t>the priority any new program places on faculty development. </a:t>
            </a:r>
            <a:endParaRPr lang="en-US" dirty="0" smtClean="0"/>
          </a:p>
          <a:p>
            <a:pPr lvl="0"/>
            <a:endParaRPr lang="en-US" sz="2800" dirty="0"/>
          </a:p>
          <a:p>
            <a:pPr lvl="1"/>
            <a:r>
              <a:rPr lang="en-US" dirty="0"/>
              <a:t>Strong development programs persuade successful scholars that they offer something worth </a:t>
            </a:r>
            <a:r>
              <a:rPr lang="en-US" dirty="0" smtClean="0"/>
              <a:t>knowing </a:t>
            </a:r>
          </a:p>
          <a:p>
            <a:pPr marL="457200" lvl="1" indent="0">
              <a:buNone/>
            </a:pPr>
            <a:endParaRPr lang="en-US" sz="2400" dirty="0"/>
          </a:p>
          <a:p>
            <a:r>
              <a:rPr lang="en-US" dirty="0"/>
              <a:t>*</a:t>
            </a:r>
            <a:r>
              <a:rPr lang="en-US" b="1" dirty="0"/>
              <a:t>Make faculty and course development </a:t>
            </a:r>
            <a:r>
              <a:rPr lang="en-US" b="1" dirty="0" smtClean="0"/>
              <a:t>explicit </a:t>
            </a:r>
            <a:r>
              <a:rPr lang="en-US" b="1" dirty="0"/>
              <a:t>priorities. </a:t>
            </a:r>
            <a:endParaRPr lang="en-US" b="1" dirty="0" smtClean="0"/>
          </a:p>
        </p:txBody>
      </p:sp>
    </p:spTree>
    <p:extLst>
      <p:ext uri="{BB962C8B-B14F-4D97-AF65-F5344CB8AC3E}">
        <p14:creationId xmlns="" xmlns:p14="http://schemas.microsoft.com/office/powerpoint/2010/main" val="3388856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12838"/>
          </a:xfrm>
        </p:spPr>
        <p:txBody>
          <a:bodyPr>
            <a:normAutofit fontScale="90000"/>
          </a:bodyPr>
          <a:lstStyle/>
          <a:p>
            <a:pPr lvl="0"/>
            <a:r>
              <a:rPr lang="en-US" dirty="0" smtClean="0"/>
              <a:t>Why Revise General Education?</a:t>
            </a:r>
            <a:br>
              <a:rPr lang="en-US" dirty="0" smtClean="0"/>
            </a:br>
            <a:endParaRPr lang="en-US" dirty="0"/>
          </a:p>
        </p:txBody>
      </p:sp>
      <p:sp>
        <p:nvSpPr>
          <p:cNvPr id="3" name="Content Placeholder 2"/>
          <p:cNvSpPr>
            <a:spLocks noGrp="1"/>
          </p:cNvSpPr>
          <p:nvPr>
            <p:ph idx="1"/>
          </p:nvPr>
        </p:nvSpPr>
        <p:spPr/>
        <p:txBody>
          <a:bodyPr/>
          <a:lstStyle/>
          <a:p>
            <a:pPr lvl="1"/>
            <a:r>
              <a:rPr lang="en-US" dirty="0" smtClean="0"/>
              <a:t>Higher Learning Commission (HLC)  </a:t>
            </a:r>
            <a:r>
              <a:rPr lang="en-US" dirty="0"/>
              <a:t>Reaffirmation </a:t>
            </a:r>
            <a:r>
              <a:rPr lang="en-US" dirty="0" smtClean="0"/>
              <a:t>2005  </a:t>
            </a:r>
            <a:r>
              <a:rPr lang="en-US" sz="1100" dirty="0" smtClean="0">
                <a:hlinkClick r:id="rId2"/>
              </a:rPr>
              <a:t>http://accreditation.missouristate.edu/default.asp?AccreditationID=2</a:t>
            </a:r>
            <a:r>
              <a:rPr lang="en-US" sz="1100" dirty="0" smtClean="0"/>
              <a:t>, pp. 15-16</a:t>
            </a:r>
          </a:p>
          <a:p>
            <a:pPr marL="457200" lvl="1" indent="0">
              <a:buNone/>
            </a:pPr>
            <a:endParaRPr lang="en-US" dirty="0"/>
          </a:p>
          <a:p>
            <a:pPr lvl="1"/>
            <a:r>
              <a:rPr lang="en-US" dirty="0" smtClean="0"/>
              <a:t>A </a:t>
            </a:r>
            <a:r>
              <a:rPr lang="en-US" dirty="0"/>
              <a:t>Student’s </a:t>
            </a:r>
            <a:r>
              <a:rPr lang="en-US" dirty="0" smtClean="0"/>
              <a:t>Perspective</a:t>
            </a:r>
          </a:p>
          <a:p>
            <a:pPr marL="457200" lvl="1" indent="0">
              <a:buNone/>
            </a:pPr>
            <a:endParaRPr lang="en-US" dirty="0" smtClean="0"/>
          </a:p>
          <a:p>
            <a:pPr lvl="1"/>
            <a:r>
              <a:rPr lang="en-US" dirty="0" smtClean="0"/>
              <a:t>Academic Priorities Work Group Perspective</a:t>
            </a:r>
            <a:endParaRPr lang="en-US" dirty="0"/>
          </a:p>
          <a:p>
            <a:endParaRPr lang="en-US" dirty="0"/>
          </a:p>
        </p:txBody>
      </p:sp>
    </p:spTree>
    <p:extLst>
      <p:ext uri="{BB962C8B-B14F-4D97-AF65-F5344CB8AC3E}">
        <p14:creationId xmlns="" xmlns:p14="http://schemas.microsoft.com/office/powerpoint/2010/main" val="20652212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867400"/>
          </a:xfrm>
        </p:spPr>
        <p:txBody>
          <a:bodyPr/>
          <a:lstStyle/>
          <a:p>
            <a:pPr lvl="0"/>
            <a:r>
              <a:rPr lang="en-US" dirty="0"/>
              <a:t>Pothole 48, Insist that the entire program be implemented at once</a:t>
            </a:r>
            <a:r>
              <a:rPr lang="en-US" dirty="0" smtClean="0"/>
              <a:t>.</a:t>
            </a:r>
          </a:p>
          <a:p>
            <a:pPr marL="0" lvl="0" indent="0">
              <a:buNone/>
            </a:pPr>
            <a:endParaRPr lang="en-US" sz="2800" dirty="0"/>
          </a:p>
          <a:p>
            <a:pPr lvl="1"/>
            <a:r>
              <a:rPr lang="en-US" dirty="0"/>
              <a:t>Consider “pilot courses” and “pilot years”  </a:t>
            </a:r>
            <a:endParaRPr lang="en-US" dirty="0" smtClean="0"/>
          </a:p>
          <a:p>
            <a:pPr marL="457200" lvl="1" indent="0">
              <a:buNone/>
            </a:pPr>
            <a:endParaRPr lang="en-US" sz="2400" dirty="0"/>
          </a:p>
          <a:p>
            <a:r>
              <a:rPr lang="en-US" dirty="0"/>
              <a:t>*</a:t>
            </a:r>
            <a:r>
              <a:rPr lang="en-US" b="1" dirty="0"/>
              <a:t>Consider the advantages in the incremental implementation of a new program. </a:t>
            </a:r>
            <a:endParaRPr lang="en-US" dirty="0"/>
          </a:p>
          <a:p>
            <a:endParaRPr lang="en-US" dirty="0"/>
          </a:p>
        </p:txBody>
      </p:sp>
    </p:spTree>
    <p:extLst>
      <p:ext uri="{BB962C8B-B14F-4D97-AF65-F5344CB8AC3E}">
        <p14:creationId xmlns="" xmlns:p14="http://schemas.microsoft.com/office/powerpoint/2010/main" val="27059597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219200"/>
          </a:xfrm>
        </p:spPr>
        <p:txBody>
          <a:bodyPr>
            <a:normAutofit fontScale="90000"/>
          </a:bodyPr>
          <a:lstStyle/>
          <a:p>
            <a:pPr lvl="1" algn="ctr" rtl="0">
              <a:spcBef>
                <a:spcPct val="0"/>
              </a:spcBef>
            </a:pPr>
            <a:r>
              <a:rPr lang="en-US" sz="3600" dirty="0" smtClean="0"/>
              <a:t/>
            </a:r>
            <a:br>
              <a:rPr lang="en-US" sz="3600" dirty="0" smtClean="0"/>
            </a:br>
            <a:r>
              <a:rPr lang="en-US" sz="3600" dirty="0"/>
              <a:t/>
            </a:r>
            <a:br>
              <a:rPr lang="en-US" sz="3600" dirty="0"/>
            </a:br>
            <a:r>
              <a:rPr lang="en-US" sz="3600" dirty="0" smtClean="0"/>
              <a:t>Considering Potential Learning Outcomes </a:t>
            </a:r>
            <a:br>
              <a:rPr lang="en-US" sz="3600" dirty="0" smtClean="0"/>
            </a:br>
            <a:r>
              <a:rPr lang="en-US" sz="3600" dirty="0"/>
              <a:t/>
            </a:r>
            <a:br>
              <a:rPr lang="en-US" sz="3600" dirty="0"/>
            </a:br>
            <a:r>
              <a:rPr lang="en-US" dirty="0" smtClean="0"/>
              <a:t/>
            </a:r>
            <a:br>
              <a:rPr lang="en-US" dirty="0" smtClean="0"/>
            </a:br>
            <a:endParaRPr lang="en-US" dirty="0"/>
          </a:p>
        </p:txBody>
      </p:sp>
      <p:sp>
        <p:nvSpPr>
          <p:cNvPr id="3" name="Content Placeholder 2"/>
          <p:cNvSpPr>
            <a:spLocks noGrp="1"/>
          </p:cNvSpPr>
          <p:nvPr>
            <p:ph idx="1"/>
          </p:nvPr>
        </p:nvSpPr>
        <p:spPr/>
        <p:txBody>
          <a:bodyPr/>
          <a:lstStyle/>
          <a:p>
            <a:r>
              <a:rPr lang="en-US" dirty="0" smtClean="0"/>
              <a:t>Multiple sources: </a:t>
            </a:r>
            <a:r>
              <a:rPr lang="en-US" dirty="0"/>
              <a:t> </a:t>
            </a:r>
          </a:p>
          <a:p>
            <a:pPr lvl="2"/>
            <a:r>
              <a:rPr lang="en-US" dirty="0"/>
              <a:t>Derek Bok’s </a:t>
            </a:r>
            <a:r>
              <a:rPr lang="en-US" i="1" dirty="0"/>
              <a:t>Our Underachieving Colleges</a:t>
            </a:r>
            <a:r>
              <a:rPr lang="en-US" dirty="0"/>
              <a:t> (Princeton UP  2006</a:t>
            </a:r>
            <a:r>
              <a:rPr lang="en-US" dirty="0" smtClean="0"/>
              <a:t>)</a:t>
            </a:r>
          </a:p>
          <a:p>
            <a:pPr marL="914400" lvl="2" indent="0">
              <a:buNone/>
            </a:pPr>
            <a:endParaRPr lang="en-US" dirty="0"/>
          </a:p>
          <a:p>
            <a:pPr lvl="2"/>
            <a:r>
              <a:rPr lang="en-US" dirty="0"/>
              <a:t>American Association of Colleges &amp; University (AACU) </a:t>
            </a:r>
            <a:r>
              <a:rPr lang="en-US" dirty="0" smtClean="0"/>
              <a:t>website</a:t>
            </a:r>
          </a:p>
          <a:p>
            <a:pPr marL="914400" lvl="2" indent="0">
              <a:buNone/>
            </a:pPr>
            <a:endParaRPr lang="en-US" dirty="0"/>
          </a:p>
          <a:p>
            <a:pPr lvl="2"/>
            <a:r>
              <a:rPr lang="en-US" dirty="0"/>
              <a:t>Other </a:t>
            </a:r>
            <a:r>
              <a:rPr lang="en-US" dirty="0" smtClean="0"/>
              <a:t>institutions</a:t>
            </a:r>
            <a:endParaRPr lang="en-US" dirty="0"/>
          </a:p>
        </p:txBody>
      </p:sp>
    </p:spTree>
    <p:extLst>
      <p:ext uri="{BB962C8B-B14F-4D97-AF65-F5344CB8AC3E}">
        <p14:creationId xmlns="" xmlns:p14="http://schemas.microsoft.com/office/powerpoint/2010/main" val="15864990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sz="4000" dirty="0" smtClean="0"/>
              <a:t>Other Institutions</a:t>
            </a:r>
            <a:endParaRPr lang="en-US" sz="4000" dirty="0"/>
          </a:p>
        </p:txBody>
      </p:sp>
      <p:sp>
        <p:nvSpPr>
          <p:cNvPr id="3" name="Content Placeholder 2"/>
          <p:cNvSpPr>
            <a:spLocks noGrp="1"/>
          </p:cNvSpPr>
          <p:nvPr>
            <p:ph idx="1"/>
          </p:nvPr>
        </p:nvSpPr>
        <p:spPr>
          <a:xfrm>
            <a:off x="457200" y="1371600"/>
            <a:ext cx="8229600" cy="4754563"/>
          </a:xfrm>
        </p:spPr>
        <p:txBody>
          <a:bodyPr>
            <a:normAutofit fontScale="85000" lnSpcReduction="10000"/>
          </a:bodyPr>
          <a:lstStyle/>
          <a:p>
            <a:pPr lvl="2"/>
            <a:r>
              <a:rPr lang="en-US" sz="3200" dirty="0"/>
              <a:t>“Public Affairs”- type </a:t>
            </a:r>
            <a:r>
              <a:rPr lang="en-US" sz="3200" dirty="0" smtClean="0"/>
              <a:t>institutions (4)</a:t>
            </a:r>
          </a:p>
          <a:p>
            <a:pPr marL="914400" lvl="2" indent="0">
              <a:buNone/>
            </a:pPr>
            <a:endParaRPr lang="en-US" sz="3200" dirty="0"/>
          </a:p>
          <a:p>
            <a:pPr lvl="2"/>
            <a:r>
              <a:rPr lang="en-US" sz="3200" dirty="0"/>
              <a:t>“Peer” </a:t>
            </a:r>
            <a:r>
              <a:rPr lang="en-US" sz="3200" dirty="0" smtClean="0"/>
              <a:t>institutions (12)</a:t>
            </a:r>
            <a:endParaRPr lang="en-US" sz="3200" dirty="0"/>
          </a:p>
          <a:p>
            <a:pPr lvl="2"/>
            <a:endParaRPr lang="en-US" sz="3200" dirty="0" smtClean="0"/>
          </a:p>
          <a:p>
            <a:pPr lvl="2"/>
            <a:r>
              <a:rPr lang="en-US" sz="3200" dirty="0" smtClean="0"/>
              <a:t>Institutions </a:t>
            </a:r>
            <a:r>
              <a:rPr lang="en-US" sz="3200" dirty="0"/>
              <a:t>participating in AACU core curriculum revision </a:t>
            </a:r>
            <a:r>
              <a:rPr lang="en-US" sz="3200" dirty="0" smtClean="0"/>
              <a:t>program (6/32)</a:t>
            </a:r>
          </a:p>
          <a:p>
            <a:pPr marL="914400" lvl="2" indent="0">
              <a:buNone/>
            </a:pPr>
            <a:endParaRPr lang="en-US" sz="3200" dirty="0" smtClean="0"/>
          </a:p>
          <a:p>
            <a:pPr lvl="2"/>
            <a:r>
              <a:rPr lang="en-US" sz="3200" dirty="0" smtClean="0"/>
              <a:t>Missouri institutions</a:t>
            </a:r>
          </a:p>
          <a:p>
            <a:pPr lvl="2"/>
            <a:endParaRPr lang="en-US" sz="3200" dirty="0" smtClean="0"/>
          </a:p>
          <a:p>
            <a:pPr lvl="2"/>
            <a:r>
              <a:rPr lang="en-US" sz="3200" dirty="0" smtClean="0"/>
              <a:t>“Seven Revolutions” institutions</a:t>
            </a:r>
          </a:p>
          <a:p>
            <a:pPr marL="914400" lvl="2" indent="0">
              <a:buNone/>
            </a:pPr>
            <a:r>
              <a:rPr lang="en-US" sz="1600" dirty="0" smtClean="0"/>
              <a:t> 	(Center for Strategic &amp; International Studies Higher Education Initiative)	</a:t>
            </a:r>
          </a:p>
          <a:p>
            <a:pPr lvl="2"/>
            <a:endParaRPr lang="en-US" sz="3200" dirty="0"/>
          </a:p>
        </p:txBody>
      </p:sp>
    </p:spTree>
    <p:extLst>
      <p:ext uri="{BB962C8B-B14F-4D97-AF65-F5344CB8AC3E}">
        <p14:creationId xmlns="" xmlns:p14="http://schemas.microsoft.com/office/powerpoint/2010/main" val="2480299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96962"/>
          </a:xfrm>
        </p:spPr>
        <p:txBody>
          <a:bodyPr>
            <a:normAutofit fontScale="90000"/>
          </a:bodyPr>
          <a:lstStyle/>
          <a:p>
            <a:r>
              <a:rPr lang="en-US" dirty="0" smtClean="0"/>
              <a:t>An Example:  University of Northern Iowa </a:t>
            </a:r>
            <a:endParaRPr lang="en-US" dirty="0"/>
          </a:p>
        </p:txBody>
      </p:sp>
      <p:sp>
        <p:nvSpPr>
          <p:cNvPr id="3" name="Content Placeholder 2"/>
          <p:cNvSpPr>
            <a:spLocks noGrp="1"/>
          </p:cNvSpPr>
          <p:nvPr>
            <p:ph idx="1"/>
          </p:nvPr>
        </p:nvSpPr>
        <p:spPr/>
        <p:txBody>
          <a:bodyPr/>
          <a:lstStyle/>
          <a:p>
            <a:r>
              <a:rPr lang="en-US" dirty="0" smtClean="0">
                <a:hlinkClick r:id="rId2"/>
              </a:rPr>
              <a:t>http://www.uni.edu/assessment/SOAExamples.shtml</a:t>
            </a:r>
            <a:endParaRPr lang="en-US" dirty="0" smtClean="0"/>
          </a:p>
          <a:p>
            <a:endParaRPr lang="en-US" dirty="0" smtClean="0"/>
          </a:p>
          <a:p>
            <a:endParaRPr lang="en-US" dirty="0"/>
          </a:p>
        </p:txBody>
      </p:sp>
    </p:spTree>
    <p:extLst>
      <p:ext uri="{BB962C8B-B14F-4D97-AF65-F5344CB8AC3E}">
        <p14:creationId xmlns="" xmlns:p14="http://schemas.microsoft.com/office/powerpoint/2010/main" val="34359552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sz="3200" dirty="0" smtClean="0"/>
              <a:t>A Sampling of Learning Outcomes </a:t>
            </a:r>
            <a:r>
              <a:rPr lang="en-US" sz="2000" i="1" dirty="0" smtClean="0"/>
              <a:t>(from AACU)</a:t>
            </a:r>
            <a:endParaRPr lang="en-US" sz="2000" i="1" dirty="0"/>
          </a:p>
        </p:txBody>
      </p:sp>
      <p:sp>
        <p:nvSpPr>
          <p:cNvPr id="3" name="Content Placeholder 2"/>
          <p:cNvSpPr>
            <a:spLocks noGrp="1"/>
          </p:cNvSpPr>
          <p:nvPr>
            <p:ph idx="1"/>
          </p:nvPr>
        </p:nvSpPr>
        <p:spPr>
          <a:xfrm>
            <a:off x="457200" y="1143000"/>
            <a:ext cx="8229600" cy="5486400"/>
          </a:xfrm>
        </p:spPr>
        <p:txBody>
          <a:bodyPr>
            <a:normAutofit fontScale="47500" lnSpcReduction="20000"/>
          </a:bodyPr>
          <a:lstStyle/>
          <a:p>
            <a:r>
              <a:rPr lang="en-US" b="1" dirty="0" smtClean="0"/>
              <a:t>Knowledge of Human Cultures and the Physical and Natural World </a:t>
            </a:r>
            <a:endParaRPr lang="en-US" dirty="0" smtClean="0"/>
          </a:p>
          <a:p>
            <a:pPr lvl="1"/>
            <a:r>
              <a:rPr lang="en-US" dirty="0" smtClean="0"/>
              <a:t>Through study in the sciences and mathematics, social sciences, humanities, histories, languages, and the arts</a:t>
            </a:r>
          </a:p>
          <a:p>
            <a:pPr marL="457200" lvl="1" indent="0">
              <a:buNone/>
            </a:pPr>
            <a:r>
              <a:rPr lang="en-US" i="1" dirty="0" smtClean="0"/>
              <a:t>	Focused</a:t>
            </a:r>
            <a:r>
              <a:rPr lang="en-US" dirty="0" smtClean="0"/>
              <a:t> by engagement with big questions, both contemporary and enduring</a:t>
            </a:r>
          </a:p>
          <a:p>
            <a:pPr marL="457200" lvl="1" indent="0">
              <a:buNone/>
            </a:pPr>
            <a:endParaRPr lang="en-US" dirty="0" smtClean="0"/>
          </a:p>
          <a:p>
            <a:r>
              <a:rPr lang="en-US" b="1" dirty="0" smtClean="0"/>
              <a:t>Intellectual and Practical Skills, Including </a:t>
            </a:r>
            <a:endParaRPr lang="en-US" dirty="0" smtClean="0"/>
          </a:p>
          <a:p>
            <a:pPr lvl="1"/>
            <a:r>
              <a:rPr lang="en-US" dirty="0" smtClean="0"/>
              <a:t>Inquiry and analysis</a:t>
            </a:r>
          </a:p>
          <a:p>
            <a:pPr lvl="1"/>
            <a:r>
              <a:rPr lang="en-US" dirty="0" smtClean="0"/>
              <a:t>Critical and creative thinking</a:t>
            </a:r>
          </a:p>
          <a:p>
            <a:pPr lvl="1"/>
            <a:r>
              <a:rPr lang="en-US" dirty="0" smtClean="0"/>
              <a:t>Written and oral communication</a:t>
            </a:r>
          </a:p>
          <a:p>
            <a:pPr lvl="1"/>
            <a:r>
              <a:rPr lang="en-US" dirty="0" smtClean="0"/>
              <a:t>Quantitative literacy</a:t>
            </a:r>
          </a:p>
          <a:p>
            <a:pPr lvl="1"/>
            <a:r>
              <a:rPr lang="en-US" dirty="0" smtClean="0"/>
              <a:t>Information literacy</a:t>
            </a:r>
          </a:p>
          <a:p>
            <a:pPr lvl="1"/>
            <a:r>
              <a:rPr lang="en-US" dirty="0" smtClean="0"/>
              <a:t>Teamwork and problem solving</a:t>
            </a:r>
          </a:p>
          <a:p>
            <a:pPr marL="0" indent="0">
              <a:buNone/>
            </a:pPr>
            <a:r>
              <a:rPr lang="en-US" i="1" dirty="0"/>
              <a:t>	</a:t>
            </a:r>
            <a:r>
              <a:rPr lang="en-US" i="1" dirty="0" smtClean="0"/>
              <a:t>Practiced extensively</a:t>
            </a:r>
            <a:r>
              <a:rPr lang="en-US" dirty="0" smtClean="0"/>
              <a:t>, across the curriculum, in the context of progressively more 	challenging problems, projects, and standards for performance</a:t>
            </a:r>
          </a:p>
          <a:p>
            <a:pPr marL="0" indent="0">
              <a:buNone/>
            </a:pPr>
            <a:endParaRPr lang="en-US" dirty="0" smtClean="0"/>
          </a:p>
          <a:p>
            <a:r>
              <a:rPr lang="en-US" b="1" dirty="0" smtClean="0"/>
              <a:t>Personal and Social Responsibility, Including </a:t>
            </a:r>
            <a:endParaRPr lang="en-US" dirty="0" smtClean="0"/>
          </a:p>
          <a:p>
            <a:pPr lvl="1"/>
            <a:r>
              <a:rPr lang="en-US" dirty="0" smtClean="0"/>
              <a:t>Civic knowledge and engagement—local and global</a:t>
            </a:r>
          </a:p>
          <a:p>
            <a:pPr lvl="1"/>
            <a:r>
              <a:rPr lang="en-US" dirty="0" smtClean="0"/>
              <a:t>Intercultural knowledge and competence</a:t>
            </a:r>
          </a:p>
          <a:p>
            <a:pPr lvl="1"/>
            <a:r>
              <a:rPr lang="en-US" dirty="0" smtClean="0"/>
              <a:t>Ethical reasoning and action</a:t>
            </a:r>
          </a:p>
          <a:p>
            <a:pPr lvl="1"/>
            <a:r>
              <a:rPr lang="en-US" dirty="0" smtClean="0"/>
              <a:t>Foundations and skills for lifelong learning</a:t>
            </a:r>
          </a:p>
          <a:p>
            <a:pPr marL="0" indent="0">
              <a:buNone/>
            </a:pPr>
            <a:r>
              <a:rPr lang="en-US" i="1" dirty="0" smtClean="0"/>
              <a:t>	Anchored</a:t>
            </a:r>
            <a:r>
              <a:rPr lang="en-US" dirty="0" smtClean="0"/>
              <a:t> through active involvement with diverse communities and real-world challenges</a:t>
            </a:r>
          </a:p>
          <a:p>
            <a:pPr marL="0" indent="0">
              <a:buNone/>
            </a:pPr>
            <a:endParaRPr lang="en-US" dirty="0" smtClean="0"/>
          </a:p>
          <a:p>
            <a:r>
              <a:rPr lang="en-US" b="1" dirty="0" smtClean="0"/>
              <a:t>Integrative and Applied Learning, Including </a:t>
            </a:r>
            <a:endParaRPr lang="en-US" dirty="0" smtClean="0"/>
          </a:p>
          <a:p>
            <a:pPr lvl="1"/>
            <a:r>
              <a:rPr lang="en-US" dirty="0" smtClean="0"/>
              <a:t>Synthesis and advanced accomplishment across general and specialized studies</a:t>
            </a:r>
          </a:p>
          <a:p>
            <a:pPr marL="0" indent="0">
              <a:buNone/>
            </a:pPr>
            <a:r>
              <a:rPr lang="en-US" i="1" dirty="0" smtClean="0"/>
              <a:t>	Demonstrated</a:t>
            </a:r>
            <a:r>
              <a:rPr lang="en-US" dirty="0" smtClean="0"/>
              <a:t> through the application of knowledge, skills, and responsibilities to new  	settings and complex problems</a:t>
            </a:r>
          </a:p>
          <a:p>
            <a:endParaRPr lang="en-US" dirty="0"/>
          </a:p>
        </p:txBody>
      </p:sp>
    </p:spTree>
    <p:extLst>
      <p:ext uri="{BB962C8B-B14F-4D97-AF65-F5344CB8AC3E}">
        <p14:creationId xmlns="" xmlns:p14="http://schemas.microsoft.com/office/powerpoint/2010/main" val="28425670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96962"/>
          </a:xfrm>
        </p:spPr>
        <p:txBody>
          <a:bodyPr>
            <a:normAutofit fontScale="90000"/>
          </a:bodyPr>
          <a:lstStyle/>
          <a:p>
            <a:pPr lvl="0"/>
            <a:r>
              <a:rPr lang="en-US" sz="4000" dirty="0" smtClean="0"/>
              <a:t>Work to be Completed </a:t>
            </a:r>
            <a:br>
              <a:rPr lang="en-US" sz="4000" dirty="0" smtClean="0"/>
            </a:br>
            <a:r>
              <a:rPr lang="en-US" sz="3600" dirty="0" smtClean="0"/>
              <a:t>(Jan/Feb)</a:t>
            </a:r>
            <a:endParaRPr lang="en-US" sz="3600" dirty="0"/>
          </a:p>
        </p:txBody>
      </p:sp>
      <p:sp>
        <p:nvSpPr>
          <p:cNvPr id="3" name="Content Placeholder 2"/>
          <p:cNvSpPr>
            <a:spLocks noGrp="1"/>
          </p:cNvSpPr>
          <p:nvPr>
            <p:ph idx="1"/>
          </p:nvPr>
        </p:nvSpPr>
        <p:spPr>
          <a:xfrm>
            <a:off x="457200" y="1600200"/>
            <a:ext cx="8229600" cy="4876800"/>
          </a:xfrm>
        </p:spPr>
        <p:txBody>
          <a:bodyPr>
            <a:normAutofit fontScale="92500" lnSpcReduction="20000"/>
          </a:bodyPr>
          <a:lstStyle/>
          <a:p>
            <a:r>
              <a:rPr lang="en-US" dirty="0" smtClean="0"/>
              <a:t>Continue </a:t>
            </a:r>
            <a:r>
              <a:rPr lang="en-US" dirty="0"/>
              <a:t>considering Potential Learning Outcomes --Other </a:t>
            </a:r>
            <a:r>
              <a:rPr lang="en-US" dirty="0" smtClean="0"/>
              <a:t>Institutions</a:t>
            </a:r>
          </a:p>
          <a:p>
            <a:pPr marL="0" indent="0">
              <a:buNone/>
            </a:pPr>
            <a:endParaRPr lang="en-US" dirty="0"/>
          </a:p>
          <a:p>
            <a:r>
              <a:rPr lang="en-US" dirty="0" smtClean="0"/>
              <a:t>Gather </a:t>
            </a:r>
            <a:r>
              <a:rPr lang="en-US" dirty="0"/>
              <a:t>existing information from faculty &amp; students </a:t>
            </a:r>
          </a:p>
          <a:p>
            <a:pPr lvl="2"/>
            <a:r>
              <a:rPr lang="en-US" dirty="0"/>
              <a:t>National Survey of Student Engagement (NSSE)</a:t>
            </a:r>
          </a:p>
          <a:p>
            <a:pPr lvl="2"/>
            <a:r>
              <a:rPr lang="en-US" dirty="0"/>
              <a:t> Faculty Survey of Student Engagement (FSSE</a:t>
            </a:r>
            <a:r>
              <a:rPr lang="en-US" dirty="0" smtClean="0"/>
              <a:t>)</a:t>
            </a:r>
          </a:p>
          <a:p>
            <a:pPr marL="914400" lvl="2" indent="0">
              <a:buNone/>
            </a:pPr>
            <a:endParaRPr lang="en-US" dirty="0"/>
          </a:p>
          <a:p>
            <a:r>
              <a:rPr lang="en-US" dirty="0" smtClean="0"/>
              <a:t>Create </a:t>
            </a:r>
            <a:r>
              <a:rPr lang="en-US" dirty="0"/>
              <a:t>survey for faculty &amp; student input</a:t>
            </a:r>
          </a:p>
          <a:p>
            <a:pPr lvl="2"/>
            <a:r>
              <a:rPr lang="en-US" dirty="0"/>
              <a:t>Samples from  other </a:t>
            </a:r>
            <a:r>
              <a:rPr lang="en-US" dirty="0" smtClean="0"/>
              <a:t>institutions</a:t>
            </a:r>
            <a:endParaRPr lang="en-US" dirty="0"/>
          </a:p>
          <a:p>
            <a:pPr marL="0" indent="0">
              <a:buNone/>
            </a:pPr>
            <a:r>
              <a:rPr lang="en-US" dirty="0"/>
              <a:t> </a:t>
            </a:r>
          </a:p>
          <a:p>
            <a:pPr marL="342900" lvl="1" indent="-342900">
              <a:buFont typeface="Arial" pitchFamily="34" charset="0"/>
              <a:buChar char="•"/>
            </a:pPr>
            <a:r>
              <a:rPr lang="en-US" sz="3500" dirty="0" smtClean="0"/>
              <a:t>Schedule meetings </a:t>
            </a:r>
            <a:r>
              <a:rPr lang="en-US" sz="3500" dirty="0"/>
              <a:t>with faculty &amp; students</a:t>
            </a:r>
          </a:p>
          <a:p>
            <a:endParaRPr lang="en-US" dirty="0"/>
          </a:p>
        </p:txBody>
      </p:sp>
    </p:spTree>
    <p:extLst>
      <p:ext uri="{BB962C8B-B14F-4D97-AF65-F5344CB8AC3E}">
        <p14:creationId xmlns="" xmlns:p14="http://schemas.microsoft.com/office/powerpoint/2010/main" val="34795346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96962"/>
          </a:xfrm>
        </p:spPr>
        <p:txBody>
          <a:bodyPr>
            <a:normAutofit fontScale="90000"/>
          </a:bodyPr>
          <a:lstStyle/>
          <a:p>
            <a:pPr lvl="0"/>
            <a:r>
              <a:rPr lang="en-US" sz="4000" dirty="0" smtClean="0"/>
              <a:t>Work to be Completed </a:t>
            </a:r>
            <a:br>
              <a:rPr lang="en-US" sz="4000" dirty="0" smtClean="0"/>
            </a:br>
            <a:r>
              <a:rPr lang="en-US" sz="3600" dirty="0" smtClean="0"/>
              <a:t>(March)</a:t>
            </a:r>
            <a:endParaRPr lang="en-US" sz="3600" dirty="0"/>
          </a:p>
        </p:txBody>
      </p:sp>
      <p:sp>
        <p:nvSpPr>
          <p:cNvPr id="3" name="Content Placeholder 2"/>
          <p:cNvSpPr>
            <a:spLocks noGrp="1"/>
          </p:cNvSpPr>
          <p:nvPr>
            <p:ph idx="1"/>
          </p:nvPr>
        </p:nvSpPr>
        <p:spPr/>
        <p:txBody>
          <a:bodyPr>
            <a:normAutofit/>
          </a:bodyPr>
          <a:lstStyle/>
          <a:p>
            <a:pPr lvl="1"/>
            <a:r>
              <a:rPr lang="en-US" dirty="0"/>
              <a:t>Attend AACU workshop on revising general </a:t>
            </a:r>
            <a:r>
              <a:rPr lang="en-US" dirty="0" smtClean="0"/>
              <a:t>education</a:t>
            </a:r>
          </a:p>
          <a:p>
            <a:pPr marL="457200" lvl="1" indent="0">
              <a:buNone/>
            </a:pPr>
            <a:endParaRPr lang="en-US" dirty="0"/>
          </a:p>
          <a:p>
            <a:pPr lvl="1"/>
            <a:r>
              <a:rPr lang="en-US" dirty="0"/>
              <a:t>Complete review of current general education outcomes and </a:t>
            </a:r>
            <a:r>
              <a:rPr lang="en-US" dirty="0" smtClean="0"/>
              <a:t>assessment</a:t>
            </a:r>
          </a:p>
          <a:p>
            <a:pPr marL="457200" lvl="1" indent="0">
              <a:buNone/>
            </a:pPr>
            <a:endParaRPr lang="en-US" dirty="0"/>
          </a:p>
          <a:p>
            <a:pPr lvl="1"/>
            <a:r>
              <a:rPr lang="en-US" dirty="0"/>
              <a:t>Begin meetings with faculty &amp; students</a:t>
            </a:r>
          </a:p>
          <a:p>
            <a:endParaRPr lang="en-US" dirty="0"/>
          </a:p>
        </p:txBody>
      </p:sp>
    </p:spTree>
    <p:extLst>
      <p:ext uri="{BB962C8B-B14F-4D97-AF65-F5344CB8AC3E}">
        <p14:creationId xmlns="" xmlns:p14="http://schemas.microsoft.com/office/powerpoint/2010/main" val="18238216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Work to be Completed </a:t>
            </a:r>
            <a:br>
              <a:rPr lang="en-US" dirty="0" smtClean="0"/>
            </a:br>
            <a:r>
              <a:rPr lang="en-US" sz="3600" dirty="0" smtClean="0"/>
              <a:t>(April-May)</a:t>
            </a:r>
            <a:endParaRPr lang="en-US" sz="3600" dirty="0"/>
          </a:p>
        </p:txBody>
      </p:sp>
      <p:sp>
        <p:nvSpPr>
          <p:cNvPr id="3" name="Content Placeholder 2"/>
          <p:cNvSpPr>
            <a:spLocks noGrp="1"/>
          </p:cNvSpPr>
          <p:nvPr>
            <p:ph idx="1"/>
          </p:nvPr>
        </p:nvSpPr>
        <p:spPr>
          <a:xfrm>
            <a:off x="457200" y="1981200"/>
            <a:ext cx="8229600" cy="4144963"/>
          </a:xfrm>
        </p:spPr>
        <p:txBody>
          <a:bodyPr/>
          <a:lstStyle/>
          <a:p>
            <a:pPr lvl="1"/>
            <a:r>
              <a:rPr lang="en-US" dirty="0" smtClean="0"/>
              <a:t>Continue </a:t>
            </a:r>
            <a:r>
              <a:rPr lang="en-US" dirty="0"/>
              <a:t>meetings with faculty &amp; </a:t>
            </a:r>
            <a:r>
              <a:rPr lang="en-US" dirty="0" smtClean="0"/>
              <a:t>students</a:t>
            </a:r>
          </a:p>
          <a:p>
            <a:pPr marL="457200" lvl="1" indent="0">
              <a:buNone/>
            </a:pPr>
            <a:endParaRPr lang="en-US" dirty="0"/>
          </a:p>
          <a:p>
            <a:pPr lvl="1"/>
            <a:r>
              <a:rPr lang="en-US" dirty="0"/>
              <a:t>Revise draft of learning </a:t>
            </a:r>
            <a:r>
              <a:rPr lang="en-US" dirty="0" smtClean="0"/>
              <a:t>outcomes</a:t>
            </a:r>
          </a:p>
          <a:p>
            <a:pPr marL="457200" lvl="1" indent="0">
              <a:buNone/>
            </a:pPr>
            <a:endParaRPr lang="en-US" dirty="0"/>
          </a:p>
          <a:p>
            <a:pPr lvl="1"/>
            <a:r>
              <a:rPr lang="en-US" dirty="0"/>
              <a:t>Prepare mission statement for general education</a:t>
            </a:r>
          </a:p>
          <a:p>
            <a:endParaRPr lang="en-US" dirty="0"/>
          </a:p>
        </p:txBody>
      </p:sp>
    </p:spTree>
    <p:extLst>
      <p:ext uri="{BB962C8B-B14F-4D97-AF65-F5344CB8AC3E}">
        <p14:creationId xmlns="" xmlns:p14="http://schemas.microsoft.com/office/powerpoint/2010/main" val="14519522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 xmlns:p14="http://schemas.microsoft.com/office/powerpoint/2010/main" val="6443467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Feedback</a:t>
            </a:r>
            <a:endParaRPr lang="en-US" dirty="0"/>
          </a:p>
        </p:txBody>
      </p:sp>
      <p:sp>
        <p:nvSpPr>
          <p:cNvPr id="3" name="Content Placeholder 2"/>
          <p:cNvSpPr>
            <a:spLocks noGrp="1"/>
          </p:cNvSpPr>
          <p:nvPr>
            <p:ph idx="1"/>
          </p:nvPr>
        </p:nvSpPr>
        <p:spPr>
          <a:xfrm>
            <a:off x="457200" y="2362200"/>
            <a:ext cx="8305800" cy="3763963"/>
          </a:xfrm>
        </p:spPr>
        <p:txBody>
          <a:bodyPr>
            <a:normAutofit fontScale="77500" lnSpcReduction="20000"/>
          </a:bodyPr>
          <a:lstStyle/>
          <a:p>
            <a:r>
              <a:rPr lang="en-US" dirty="0" smtClean="0">
                <a:latin typeface="Arial" pitchFamily="34" charset="0"/>
                <a:cs typeface="Arial" pitchFamily="34" charset="0"/>
              </a:rPr>
              <a:t>Please take a few minutes to fill out a follow-up questionnaire regarding the 25</a:t>
            </a:r>
            <a:r>
              <a:rPr lang="en-US" baseline="30000" dirty="0" smtClean="0">
                <a:latin typeface="Arial" pitchFamily="34" charset="0"/>
                <a:cs typeface="Arial" pitchFamily="34" charset="0"/>
              </a:rPr>
              <a:t>th</a:t>
            </a:r>
            <a:r>
              <a:rPr lang="en-US" dirty="0" smtClean="0">
                <a:latin typeface="Arial" pitchFamily="34" charset="0"/>
                <a:cs typeface="Arial" pitchFamily="34" charset="0"/>
              </a:rPr>
              <a:t> Showcase for Teaching and Learning (see link below).</a:t>
            </a:r>
          </a:p>
          <a:p>
            <a:endParaRPr lang="en-US" sz="1500" dirty="0" smtClean="0">
              <a:latin typeface="Arial" pitchFamily="34" charset="0"/>
              <a:cs typeface="Arial" pitchFamily="34" charset="0"/>
              <a:hlinkClick r:id="rId2"/>
            </a:endParaRPr>
          </a:p>
          <a:p>
            <a:pPr algn="ctr">
              <a:buNone/>
            </a:pPr>
            <a:r>
              <a:rPr lang="en-US" u="sng" dirty="0" smtClean="0">
                <a:latin typeface="Arial" pitchFamily="34" charset="0"/>
                <a:cs typeface="Arial" pitchFamily="34" charset="0"/>
                <a:hlinkClick r:id="rId3"/>
              </a:rPr>
              <a:t>https://www.surveymonkey.com/s/R7HWBG8</a:t>
            </a:r>
            <a:endParaRPr lang="en-US" u="sng" dirty="0" smtClean="0">
              <a:latin typeface="Arial" pitchFamily="34" charset="0"/>
              <a:cs typeface="Arial" pitchFamily="34" charset="0"/>
            </a:endParaRPr>
          </a:p>
          <a:p>
            <a:pPr algn="ctr">
              <a:buNone/>
            </a:pPr>
            <a:endParaRPr lang="en-US" dirty="0" smtClean="0">
              <a:latin typeface="Arial" pitchFamily="34" charset="0"/>
              <a:cs typeface="Arial" pitchFamily="34" charset="0"/>
            </a:endParaRPr>
          </a:p>
          <a:p>
            <a:r>
              <a:rPr lang="en-US" dirty="0" smtClean="0">
                <a:latin typeface="Arial" pitchFamily="34" charset="0"/>
                <a:cs typeface="Arial" pitchFamily="34" charset="0"/>
              </a:rPr>
              <a:t>Your feedback will help improve future Showcase offerings so that we may better serve MSU’s instructional community.</a:t>
            </a:r>
          </a:p>
          <a:p>
            <a:endParaRPr lang="en-US" dirty="0" smtClean="0">
              <a:latin typeface="Arial" pitchFamily="34" charset="0"/>
              <a:cs typeface="Arial" pitchFamily="34" charset="0"/>
            </a:endParaRPr>
          </a:p>
          <a:p>
            <a:pPr algn="ctr">
              <a:buFont typeface="Arial" charset="0"/>
              <a:buNone/>
            </a:pPr>
            <a:r>
              <a:rPr lang="en-US" dirty="0" smtClean="0">
                <a:latin typeface="Arial" pitchFamily="34" charset="0"/>
                <a:cs typeface="Arial" pitchFamily="34" charset="0"/>
              </a:rPr>
              <a:t>THANK YOU!</a:t>
            </a:r>
          </a:p>
          <a:p>
            <a:pPr algn="ctr">
              <a:buNone/>
            </a:pPr>
            <a:endParaRPr lang="en-US" dirty="0">
              <a:latin typeface="Arial" pitchFamily="34" charset="0"/>
              <a:cs typeface="Arial" pitchFamily="34" charset="0"/>
            </a:endParaRPr>
          </a:p>
        </p:txBody>
      </p:sp>
    </p:spTree>
    <p:extLst>
      <p:ext uri="{BB962C8B-B14F-4D97-AF65-F5344CB8AC3E}">
        <p14:creationId xmlns="" xmlns:p14="http://schemas.microsoft.com/office/powerpoint/2010/main" val="623350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914400"/>
          </a:xfrm>
        </p:spPr>
        <p:txBody>
          <a:bodyPr>
            <a:normAutofit fontScale="90000"/>
          </a:bodyPr>
          <a:lstStyle/>
          <a:p>
            <a:pPr lvl="0"/>
            <a:r>
              <a:rPr lang="en-US" dirty="0" smtClean="0"/>
              <a:t/>
            </a:r>
            <a:br>
              <a:rPr lang="en-US" dirty="0" smtClean="0"/>
            </a:br>
            <a:r>
              <a:rPr lang="en-US" sz="3600" dirty="0" smtClean="0"/>
              <a:t>Formation of the Task Force </a:t>
            </a:r>
            <a:br>
              <a:rPr lang="en-US" sz="3600" dirty="0" smtClean="0"/>
            </a:br>
            <a:r>
              <a:rPr lang="en-US" sz="3100" dirty="0" smtClean="0"/>
              <a:t>October 2010</a:t>
            </a:r>
            <a:r>
              <a:rPr lang="en-US" dirty="0" smtClean="0"/>
              <a:t/>
            </a:r>
            <a:br>
              <a:rPr lang="en-US" dirty="0" smtClean="0"/>
            </a:br>
            <a:endParaRPr lang="en-US" dirty="0"/>
          </a:p>
        </p:txBody>
      </p:sp>
      <p:sp>
        <p:nvSpPr>
          <p:cNvPr id="3" name="Content Placeholder 2"/>
          <p:cNvSpPr>
            <a:spLocks noGrp="1"/>
          </p:cNvSpPr>
          <p:nvPr>
            <p:ph idx="1"/>
          </p:nvPr>
        </p:nvSpPr>
        <p:spPr>
          <a:xfrm>
            <a:off x="457200" y="4495800"/>
            <a:ext cx="8229600" cy="1630363"/>
          </a:xfrm>
        </p:spPr>
        <p:txBody>
          <a:bodyPr>
            <a:normAutofit fontScale="92500" lnSpcReduction="20000"/>
          </a:bodyPr>
          <a:lstStyle/>
          <a:p>
            <a:pPr marL="457200" lvl="1" indent="0">
              <a:buNone/>
            </a:pPr>
            <a:r>
              <a:rPr lang="en-US" dirty="0" smtClean="0"/>
              <a:t>*from </a:t>
            </a:r>
            <a:r>
              <a:rPr lang="en-US" dirty="0"/>
              <a:t>Academic Priorities Work </a:t>
            </a:r>
            <a:r>
              <a:rPr lang="en-US" dirty="0" smtClean="0"/>
              <a:t>Group</a:t>
            </a:r>
          </a:p>
          <a:p>
            <a:pPr lvl="1"/>
            <a:endParaRPr lang="en-US" dirty="0"/>
          </a:p>
          <a:p>
            <a:pPr marL="457200" lvl="1" indent="0">
              <a:buNone/>
            </a:pPr>
            <a:r>
              <a:rPr lang="en-US" dirty="0" smtClean="0"/>
              <a:t>Note--representation by units </a:t>
            </a:r>
            <a:r>
              <a:rPr lang="en-US" dirty="0"/>
              <a:t>without general education courses</a:t>
            </a:r>
          </a:p>
          <a:p>
            <a:endParaRPr lang="en-US" dirty="0"/>
          </a:p>
        </p:txBody>
      </p:sp>
      <p:sp>
        <p:nvSpPr>
          <p:cNvPr id="4" name="TextBox 3"/>
          <p:cNvSpPr txBox="1"/>
          <p:nvPr/>
        </p:nvSpPr>
        <p:spPr>
          <a:xfrm>
            <a:off x="381000" y="1447800"/>
            <a:ext cx="8534400" cy="2585323"/>
          </a:xfrm>
          <a:prstGeom prst="rect">
            <a:avLst/>
          </a:prstGeom>
          <a:noFill/>
        </p:spPr>
        <p:txBody>
          <a:bodyPr wrap="square" numCol="2" rtlCol="0">
            <a:spAutoFit/>
          </a:bodyPr>
          <a:lstStyle/>
          <a:p>
            <a:r>
              <a:rPr lang="en-US" b="1" dirty="0" smtClean="0"/>
              <a:t>*Etta Madden</a:t>
            </a:r>
            <a:r>
              <a:rPr lang="en-US" dirty="0" smtClean="0"/>
              <a:t>, English  – Chair </a:t>
            </a:r>
          </a:p>
          <a:p>
            <a:r>
              <a:rPr lang="en-US" b="1" dirty="0" smtClean="0"/>
              <a:t>John Catau</a:t>
            </a:r>
            <a:r>
              <a:rPr lang="en-US" dirty="0" smtClean="0"/>
              <a:t>, Office of the Provost </a:t>
            </a:r>
          </a:p>
          <a:p>
            <a:r>
              <a:rPr lang="en-US" b="1" dirty="0" smtClean="0"/>
              <a:t>Richard Garrad</a:t>
            </a:r>
            <a:r>
              <a:rPr lang="en-US" dirty="0" smtClean="0"/>
              <a:t>, Biomedical Sciences </a:t>
            </a:r>
          </a:p>
          <a:p>
            <a:r>
              <a:rPr lang="en-US" b="1" dirty="0" smtClean="0"/>
              <a:t>Doug Gouzie</a:t>
            </a:r>
            <a:r>
              <a:rPr lang="en-US" dirty="0" smtClean="0"/>
              <a:t>, Geography, Geology and Planning </a:t>
            </a:r>
          </a:p>
          <a:p>
            <a:r>
              <a:rPr lang="en-US" b="1" dirty="0" smtClean="0"/>
              <a:t>Cynthia Hail</a:t>
            </a:r>
            <a:r>
              <a:rPr lang="en-US" dirty="0" smtClean="0"/>
              <a:t>, Faculty Senate </a:t>
            </a:r>
          </a:p>
          <a:p>
            <a:r>
              <a:rPr lang="en-US" b="1" dirty="0" smtClean="0"/>
              <a:t>*Kathryn Hope</a:t>
            </a:r>
            <a:r>
              <a:rPr lang="en-US" dirty="0" smtClean="0"/>
              <a:t>, Nursing </a:t>
            </a:r>
          </a:p>
          <a:p>
            <a:r>
              <a:rPr lang="en-US" b="1" dirty="0" smtClean="0"/>
              <a:t>Danae Hudson</a:t>
            </a:r>
            <a:r>
              <a:rPr lang="en-US" dirty="0" smtClean="0"/>
              <a:t>, Psychology </a:t>
            </a:r>
          </a:p>
          <a:p>
            <a:r>
              <a:rPr lang="en-US" b="1" dirty="0" smtClean="0"/>
              <a:t>John Kent</a:t>
            </a:r>
            <a:r>
              <a:rPr lang="en-US" dirty="0" smtClean="0"/>
              <a:t>, Marketing </a:t>
            </a:r>
          </a:p>
          <a:p>
            <a:r>
              <a:rPr lang="en-US" b="1" dirty="0" smtClean="0"/>
              <a:t>*Tom Lane</a:t>
            </a:r>
            <a:r>
              <a:rPr lang="en-US" dirty="0" smtClean="0"/>
              <a:t>, Plaster Student Union </a:t>
            </a:r>
          </a:p>
          <a:p>
            <a:r>
              <a:rPr lang="en-US" b="1" dirty="0" smtClean="0"/>
              <a:t>*Justin Mellish</a:t>
            </a:r>
            <a:r>
              <a:rPr lang="en-US" dirty="0" smtClean="0"/>
              <a:t>, SGA </a:t>
            </a:r>
          </a:p>
          <a:p>
            <a:r>
              <a:rPr lang="en-US" b="1" dirty="0" smtClean="0"/>
              <a:t>Eric Nelson</a:t>
            </a:r>
            <a:r>
              <a:rPr lang="en-US" dirty="0" smtClean="0"/>
              <a:t>, History </a:t>
            </a:r>
          </a:p>
          <a:p>
            <a:r>
              <a:rPr lang="en-US" b="1" dirty="0" smtClean="0"/>
              <a:t>*Cathy Pearman</a:t>
            </a:r>
            <a:r>
              <a:rPr lang="en-US" dirty="0" smtClean="0"/>
              <a:t>, Reading, Foundations and Technology </a:t>
            </a:r>
          </a:p>
          <a:p>
            <a:r>
              <a:rPr lang="en-US" b="1" dirty="0" smtClean="0"/>
              <a:t>Pam Sailors</a:t>
            </a:r>
            <a:r>
              <a:rPr lang="en-US" dirty="0" smtClean="0"/>
              <a:t>, Philosophy/College of Humanities and Public Affairs </a:t>
            </a:r>
          </a:p>
          <a:p>
            <a:r>
              <a:rPr lang="en-US" b="1" dirty="0" smtClean="0"/>
              <a:t>Katie Shellenberg</a:t>
            </a:r>
            <a:r>
              <a:rPr lang="en-US" dirty="0" smtClean="0"/>
              <a:t>, SGA </a:t>
            </a:r>
            <a:endParaRPr lang="en-US" dirty="0"/>
          </a:p>
        </p:txBody>
      </p:sp>
    </p:spTree>
    <p:extLst>
      <p:ext uri="{BB962C8B-B14F-4D97-AF65-F5344CB8AC3E}">
        <p14:creationId xmlns="" xmlns:p14="http://schemas.microsoft.com/office/powerpoint/2010/main" val="37666097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fontScale="90000"/>
          </a:bodyPr>
          <a:lstStyle/>
          <a:p>
            <a:pPr lvl="0"/>
            <a:r>
              <a:rPr lang="en-US" dirty="0" smtClean="0"/>
              <a:t>Charges to Task Force     </a:t>
            </a:r>
            <a:br>
              <a:rPr lang="en-US" dirty="0" smtClean="0"/>
            </a:br>
            <a:endParaRPr lang="en-US" dirty="0"/>
          </a:p>
        </p:txBody>
      </p:sp>
      <p:sp>
        <p:nvSpPr>
          <p:cNvPr id="3" name="Content Placeholder 2"/>
          <p:cNvSpPr>
            <a:spLocks noGrp="1"/>
          </p:cNvSpPr>
          <p:nvPr>
            <p:ph idx="1"/>
          </p:nvPr>
        </p:nvSpPr>
        <p:spPr>
          <a:xfrm>
            <a:off x="457200" y="990600"/>
            <a:ext cx="8229600" cy="5486400"/>
          </a:xfrm>
        </p:spPr>
        <p:txBody>
          <a:bodyPr>
            <a:normAutofit fontScale="85000" lnSpcReduction="10000"/>
          </a:bodyPr>
          <a:lstStyle/>
          <a:p>
            <a:pPr marL="0" indent="0" algn="ctr">
              <a:buNone/>
            </a:pPr>
            <a:r>
              <a:rPr lang="en-US" dirty="0"/>
              <a:t> </a:t>
            </a:r>
            <a:r>
              <a:rPr lang="en-US" dirty="0" smtClean="0"/>
              <a:t>from Office of the Provost website link:</a:t>
            </a:r>
          </a:p>
          <a:p>
            <a:pPr marL="0" indent="0" algn="ctr">
              <a:buNone/>
            </a:pPr>
            <a:r>
              <a:rPr lang="en-US" sz="1600" dirty="0" smtClean="0">
                <a:hlinkClick r:id="rId2"/>
              </a:rPr>
              <a:t>http://www.missouristate.edu/provost/GenEdReview/default.htm</a:t>
            </a:r>
            <a:endParaRPr lang="en-US" sz="1600" dirty="0" smtClean="0"/>
          </a:p>
          <a:p>
            <a:endParaRPr lang="en-US" dirty="0"/>
          </a:p>
          <a:p>
            <a:r>
              <a:rPr lang="en-US" dirty="0" smtClean="0"/>
              <a:t>Recommend goals for a general education program which reflect the character of the University and prepare our students to be successful and effective in their future roles in the 21</a:t>
            </a:r>
            <a:r>
              <a:rPr lang="en-US" baseline="30000" dirty="0" smtClean="0"/>
              <a:t>st</a:t>
            </a:r>
            <a:r>
              <a:rPr lang="en-US" dirty="0" smtClean="0"/>
              <a:t> Century. </a:t>
            </a:r>
          </a:p>
          <a:p>
            <a:r>
              <a:rPr lang="en-US" dirty="0" smtClean="0"/>
              <a:t>The task force should organize its work into several phases.  Throughout the entire process, the task force should reach out to the university community (faculty and students) to: 1) solicit ideas and views; 2) communicate the committee’s process and progress; and 3) build incremental support for the task force’s recommendations. </a:t>
            </a:r>
          </a:p>
          <a:p>
            <a:endParaRPr lang="en-US" dirty="0"/>
          </a:p>
        </p:txBody>
      </p:sp>
    </p:spTree>
    <p:extLst>
      <p:ext uri="{BB962C8B-B14F-4D97-AF65-F5344CB8AC3E}">
        <p14:creationId xmlns="" xmlns:p14="http://schemas.microsoft.com/office/powerpoint/2010/main" val="5470623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fontScale="90000"/>
          </a:bodyPr>
          <a:lstStyle/>
          <a:p>
            <a:pPr lvl="0"/>
            <a:r>
              <a:rPr lang="en-US" dirty="0" smtClean="0"/>
              <a:t>Charges to Task Force     </a:t>
            </a:r>
            <a:br>
              <a:rPr lang="en-US" dirty="0" smtClean="0"/>
            </a:br>
            <a:endParaRPr lang="en-US" dirty="0"/>
          </a:p>
        </p:txBody>
      </p:sp>
      <p:sp>
        <p:nvSpPr>
          <p:cNvPr id="3" name="Content Placeholder 2"/>
          <p:cNvSpPr>
            <a:spLocks noGrp="1"/>
          </p:cNvSpPr>
          <p:nvPr>
            <p:ph idx="1"/>
          </p:nvPr>
        </p:nvSpPr>
        <p:spPr>
          <a:xfrm>
            <a:off x="457200" y="762000"/>
            <a:ext cx="8229600" cy="5715000"/>
          </a:xfrm>
        </p:spPr>
        <p:txBody>
          <a:bodyPr>
            <a:normAutofit fontScale="92500" lnSpcReduction="20000"/>
          </a:bodyPr>
          <a:lstStyle/>
          <a:p>
            <a:pPr marL="0" indent="0">
              <a:buNone/>
            </a:pPr>
            <a:r>
              <a:rPr lang="en-US" dirty="0" smtClean="0"/>
              <a:t>from website: </a:t>
            </a:r>
            <a:r>
              <a:rPr lang="en-US" sz="1600" dirty="0" smtClean="0">
                <a:hlinkClick r:id="rId2"/>
              </a:rPr>
              <a:t>http://www.missouristate.edu/provost/GenEdReview/default.htm</a:t>
            </a:r>
            <a:endParaRPr lang="en-US" sz="1600" dirty="0" smtClean="0"/>
          </a:p>
          <a:p>
            <a:pPr marL="0" indent="0">
              <a:buNone/>
            </a:pPr>
            <a:endParaRPr lang="en-US" sz="1600" dirty="0" smtClean="0"/>
          </a:p>
          <a:p>
            <a:r>
              <a:rPr lang="en-US" b="1" dirty="0" smtClean="0"/>
              <a:t>Three phases </a:t>
            </a:r>
          </a:p>
          <a:p>
            <a:endParaRPr lang="en-US" b="1" dirty="0" smtClean="0"/>
          </a:p>
          <a:p>
            <a:r>
              <a:rPr lang="en-US" b="1" dirty="0" smtClean="0"/>
              <a:t>From Phase One: </a:t>
            </a:r>
          </a:p>
          <a:p>
            <a:pPr marL="0" indent="0">
              <a:buNone/>
            </a:pPr>
            <a:endParaRPr lang="en-US" b="1" dirty="0" smtClean="0"/>
          </a:p>
          <a:p>
            <a:pPr lvl="1"/>
            <a:r>
              <a:rPr lang="en-US" dirty="0" smtClean="0"/>
              <a:t>Develop knowledge and understanding of the nature and role of general education by reading appropriate literature, reviewing other exemplary general education programs (i.e. best practices), studying relevant trends and innovations, etc. </a:t>
            </a:r>
          </a:p>
          <a:p>
            <a:pPr lvl="1"/>
            <a:endParaRPr lang="en-US" dirty="0" smtClean="0"/>
          </a:p>
          <a:p>
            <a:pPr lvl="1"/>
            <a:r>
              <a:rPr lang="en-US" dirty="0" smtClean="0"/>
              <a:t>Develop a general education mission statement and a statement of educational principles that will guide subsequent recommendations.  </a:t>
            </a:r>
          </a:p>
          <a:p>
            <a:endParaRPr lang="en-US" dirty="0"/>
          </a:p>
        </p:txBody>
      </p:sp>
    </p:spTree>
    <p:extLst>
      <p:ext uri="{BB962C8B-B14F-4D97-AF65-F5344CB8AC3E}">
        <p14:creationId xmlns="" xmlns:p14="http://schemas.microsoft.com/office/powerpoint/2010/main" val="6282832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fontScale="90000"/>
          </a:bodyPr>
          <a:lstStyle/>
          <a:p>
            <a:pPr lvl="0"/>
            <a:r>
              <a:rPr lang="en-US" dirty="0" smtClean="0"/>
              <a:t>Charges to Task Force     </a:t>
            </a:r>
            <a:br>
              <a:rPr lang="en-US" dirty="0" smtClean="0"/>
            </a:br>
            <a:endParaRPr lang="en-US" dirty="0"/>
          </a:p>
        </p:txBody>
      </p:sp>
      <p:sp>
        <p:nvSpPr>
          <p:cNvPr id="3" name="Content Placeholder 2"/>
          <p:cNvSpPr>
            <a:spLocks noGrp="1"/>
          </p:cNvSpPr>
          <p:nvPr>
            <p:ph idx="1"/>
          </p:nvPr>
        </p:nvSpPr>
        <p:spPr>
          <a:xfrm>
            <a:off x="457200" y="762000"/>
            <a:ext cx="8229600" cy="5715000"/>
          </a:xfrm>
        </p:spPr>
        <p:txBody>
          <a:bodyPr>
            <a:normAutofit/>
          </a:bodyPr>
          <a:lstStyle/>
          <a:p>
            <a:pPr marL="0" indent="0">
              <a:buNone/>
            </a:pPr>
            <a:r>
              <a:rPr lang="en-US" dirty="0" smtClean="0"/>
              <a:t>from website: </a:t>
            </a:r>
            <a:r>
              <a:rPr lang="en-US" sz="1600" dirty="0" smtClean="0">
                <a:hlinkClick r:id="rId2"/>
              </a:rPr>
              <a:t>http://www.missouristate.edu/provost/GenEdReview/default.htm</a:t>
            </a:r>
            <a:endParaRPr lang="en-US" sz="1600" dirty="0" smtClean="0"/>
          </a:p>
          <a:p>
            <a:pPr marL="0" indent="0">
              <a:buNone/>
            </a:pPr>
            <a:endParaRPr lang="en-US" sz="1600" dirty="0" smtClean="0"/>
          </a:p>
          <a:p>
            <a:pPr lvl="1"/>
            <a:r>
              <a:rPr lang="en-US" dirty="0" smtClean="0"/>
              <a:t>Recommend a comprehensive, appropriate, and measurable set of student learning goals/outcomes including those germane to our public affairs mission. </a:t>
            </a:r>
          </a:p>
          <a:p>
            <a:pPr marL="457200" lvl="1" indent="0">
              <a:buNone/>
            </a:pPr>
            <a:endParaRPr lang="en-US" dirty="0" smtClean="0"/>
          </a:p>
          <a:p>
            <a:pPr lvl="1"/>
            <a:r>
              <a:rPr lang="en-US" dirty="0" smtClean="0"/>
              <a:t>Review the status of the current general education program (in light of the above student learning outcomes and assessment results) and communicate the findings to the faculty. </a:t>
            </a:r>
          </a:p>
          <a:p>
            <a:endParaRPr lang="en-US" dirty="0"/>
          </a:p>
        </p:txBody>
      </p:sp>
    </p:spTree>
    <p:extLst>
      <p:ext uri="{BB962C8B-B14F-4D97-AF65-F5344CB8AC3E}">
        <p14:creationId xmlns="" xmlns:p14="http://schemas.microsoft.com/office/powerpoint/2010/main" val="115229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fontScale="90000"/>
          </a:bodyPr>
          <a:lstStyle/>
          <a:p>
            <a:pPr lvl="0"/>
            <a:r>
              <a:rPr lang="en-US" dirty="0" smtClean="0"/>
              <a:t>Work Completed to Date  </a:t>
            </a:r>
            <a:br>
              <a:rPr lang="en-US" dirty="0" smtClean="0"/>
            </a:br>
            <a:endParaRPr lang="en-US" dirty="0"/>
          </a:p>
        </p:txBody>
      </p:sp>
      <p:sp>
        <p:nvSpPr>
          <p:cNvPr id="3" name="Content Placeholder 2"/>
          <p:cNvSpPr>
            <a:spLocks noGrp="1"/>
          </p:cNvSpPr>
          <p:nvPr>
            <p:ph idx="1"/>
          </p:nvPr>
        </p:nvSpPr>
        <p:spPr>
          <a:xfrm>
            <a:off x="457200" y="990600"/>
            <a:ext cx="8229600" cy="5135563"/>
          </a:xfrm>
        </p:spPr>
        <p:txBody>
          <a:bodyPr/>
          <a:lstStyle/>
          <a:p>
            <a:r>
              <a:rPr lang="en-US" dirty="0"/>
              <a:t> </a:t>
            </a:r>
            <a:r>
              <a:rPr lang="en-US" dirty="0" smtClean="0"/>
              <a:t>Website </a:t>
            </a:r>
            <a:r>
              <a:rPr lang="en-US" dirty="0"/>
              <a:t>creation</a:t>
            </a:r>
          </a:p>
          <a:p>
            <a:pPr lvl="2"/>
            <a:r>
              <a:rPr lang="en-US" sz="3200" dirty="0"/>
              <a:t>Office of the </a:t>
            </a:r>
            <a:r>
              <a:rPr lang="en-US" sz="3200" dirty="0" smtClean="0"/>
              <a:t>Provost site</a:t>
            </a:r>
          </a:p>
          <a:p>
            <a:pPr marL="914400" lvl="2" indent="0">
              <a:buNone/>
            </a:pPr>
            <a:r>
              <a:rPr lang="en-US" sz="1400" dirty="0" smtClean="0">
                <a:hlinkClick r:id="rId2"/>
              </a:rPr>
              <a:t>http://www.missouristate.edu/provost/GenEdReview/default.htm</a:t>
            </a:r>
            <a:endParaRPr lang="en-US" sz="1400" dirty="0" smtClean="0"/>
          </a:p>
          <a:p>
            <a:pPr marL="914400" lvl="2" indent="0">
              <a:buNone/>
            </a:pPr>
            <a:endParaRPr lang="en-US" sz="3200" dirty="0"/>
          </a:p>
          <a:p>
            <a:pPr lvl="2"/>
            <a:r>
              <a:rPr lang="en-US" sz="3200" dirty="0" smtClean="0"/>
              <a:t>Blackboard site</a:t>
            </a:r>
            <a:endParaRPr lang="en-US" sz="3200" dirty="0"/>
          </a:p>
          <a:p>
            <a:endParaRPr lang="en-US" dirty="0"/>
          </a:p>
        </p:txBody>
      </p:sp>
    </p:spTree>
    <p:extLst>
      <p:ext uri="{BB962C8B-B14F-4D97-AF65-F5344CB8AC3E}">
        <p14:creationId xmlns="" xmlns:p14="http://schemas.microsoft.com/office/powerpoint/2010/main" val="23693980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fontScale="90000"/>
          </a:bodyPr>
          <a:lstStyle/>
          <a:p>
            <a:pPr lvl="0"/>
            <a:r>
              <a:rPr lang="en-US" dirty="0" smtClean="0"/>
              <a:t>Work Completed to Date  </a:t>
            </a:r>
            <a:br>
              <a:rPr lang="en-US" dirty="0" smtClean="0"/>
            </a:br>
            <a:endParaRPr lang="en-US" dirty="0"/>
          </a:p>
        </p:txBody>
      </p:sp>
      <p:sp>
        <p:nvSpPr>
          <p:cNvPr id="3" name="Content Placeholder 2"/>
          <p:cNvSpPr>
            <a:spLocks noGrp="1"/>
          </p:cNvSpPr>
          <p:nvPr>
            <p:ph idx="1"/>
          </p:nvPr>
        </p:nvSpPr>
        <p:spPr/>
        <p:txBody>
          <a:bodyPr>
            <a:normAutofit/>
          </a:bodyPr>
          <a:lstStyle/>
          <a:p>
            <a:r>
              <a:rPr lang="en-US" dirty="0"/>
              <a:t> </a:t>
            </a:r>
            <a:r>
              <a:rPr lang="en-US" dirty="0" smtClean="0"/>
              <a:t>Meeting bi-monthly</a:t>
            </a:r>
          </a:p>
          <a:p>
            <a:pPr lvl="1"/>
            <a:r>
              <a:rPr lang="en-US" dirty="0" smtClean="0"/>
              <a:t>Began in Nov.</a:t>
            </a:r>
          </a:p>
          <a:p>
            <a:pPr lvl="1"/>
            <a:r>
              <a:rPr lang="en-US" dirty="0" smtClean="0"/>
              <a:t>Will continue, beginning January 13</a:t>
            </a:r>
          </a:p>
          <a:p>
            <a:endParaRPr lang="en-US" sz="3000" dirty="0" smtClean="0"/>
          </a:p>
          <a:p>
            <a:r>
              <a:rPr lang="en-US" sz="3000" dirty="0" smtClean="0"/>
              <a:t>Reading about “Potholes” (Gaston &amp; Gaff)</a:t>
            </a:r>
          </a:p>
          <a:p>
            <a:r>
              <a:rPr lang="en-US" sz="3000" dirty="0" smtClean="0"/>
              <a:t>Considering potential Learning Outcomes</a:t>
            </a:r>
          </a:p>
          <a:p>
            <a:pPr marL="342900" lvl="1" indent="-342900">
              <a:buFont typeface="Arial" pitchFamily="34" charset="0"/>
              <a:buChar char="•"/>
            </a:pPr>
            <a:r>
              <a:rPr lang="en-US" sz="3000" dirty="0" smtClean="0"/>
              <a:t>Watching “Seven Revolutions” </a:t>
            </a:r>
            <a:r>
              <a:rPr lang="en-US" sz="3000" dirty="0"/>
              <a:t>video</a:t>
            </a:r>
          </a:p>
          <a:p>
            <a:pPr marL="0" indent="0">
              <a:buNone/>
            </a:pPr>
            <a:endParaRPr lang="en-US" dirty="0"/>
          </a:p>
        </p:txBody>
      </p:sp>
    </p:spTree>
    <p:extLst>
      <p:ext uri="{BB962C8B-B14F-4D97-AF65-F5344CB8AC3E}">
        <p14:creationId xmlns="" xmlns:p14="http://schemas.microsoft.com/office/powerpoint/2010/main" val="3334351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fontScale="90000"/>
          </a:bodyPr>
          <a:lstStyle/>
          <a:p>
            <a:r>
              <a:rPr lang="en-US" sz="2200" dirty="0" smtClean="0"/>
              <a:t>From  </a:t>
            </a:r>
            <a:r>
              <a:rPr lang="en-US" sz="4000" dirty="0" smtClean="0"/>
              <a:t> </a:t>
            </a:r>
            <a:r>
              <a:rPr lang="en-US" sz="4000" i="1" dirty="0" smtClean="0"/>
              <a:t>Revising General Education: </a:t>
            </a:r>
            <a:br>
              <a:rPr lang="en-US" sz="4000" i="1" dirty="0" smtClean="0"/>
            </a:br>
            <a:r>
              <a:rPr lang="en-US" sz="4000" i="1" dirty="0" smtClean="0"/>
              <a:t>Avoiding the Potholes</a:t>
            </a:r>
            <a:endParaRPr lang="en-US" sz="4000" i="1" dirty="0"/>
          </a:p>
        </p:txBody>
      </p:sp>
      <p:sp>
        <p:nvSpPr>
          <p:cNvPr id="3" name="Content Placeholder 2"/>
          <p:cNvSpPr>
            <a:spLocks noGrp="1"/>
          </p:cNvSpPr>
          <p:nvPr>
            <p:ph idx="1"/>
          </p:nvPr>
        </p:nvSpPr>
        <p:spPr>
          <a:xfrm>
            <a:off x="457200" y="1905000"/>
            <a:ext cx="8229600" cy="4449763"/>
          </a:xfrm>
        </p:spPr>
        <p:txBody>
          <a:bodyPr>
            <a:normAutofit lnSpcReduction="10000"/>
          </a:bodyPr>
          <a:lstStyle/>
          <a:p>
            <a:pPr lvl="0"/>
            <a:r>
              <a:rPr lang="en-US" dirty="0" smtClean="0"/>
              <a:t>Pothole 3, Expect </a:t>
            </a:r>
            <a:r>
              <a:rPr lang="en-US" dirty="0"/>
              <a:t>a holistic change</a:t>
            </a:r>
            <a:r>
              <a:rPr lang="en-US" dirty="0" smtClean="0"/>
              <a:t>.</a:t>
            </a:r>
          </a:p>
          <a:p>
            <a:pPr marL="0" lvl="0" indent="0">
              <a:buNone/>
            </a:pPr>
            <a:endParaRPr lang="en-US" sz="2800" dirty="0"/>
          </a:p>
          <a:p>
            <a:pPr lvl="1"/>
            <a:r>
              <a:rPr lang="en-US" dirty="0"/>
              <a:t>Comprehensive proposals take so long to develop and can be turned down by faculty in a single meeting. </a:t>
            </a:r>
            <a:endParaRPr lang="en-US" sz="2400" dirty="0"/>
          </a:p>
          <a:p>
            <a:pPr lvl="1"/>
            <a:r>
              <a:rPr lang="en-US" dirty="0"/>
              <a:t>“think comprehensively, but act incrementally”. </a:t>
            </a:r>
            <a:endParaRPr lang="en-US" dirty="0" smtClean="0"/>
          </a:p>
          <a:p>
            <a:pPr lvl="1"/>
            <a:endParaRPr lang="en-US" sz="2400" dirty="0"/>
          </a:p>
          <a:p>
            <a:r>
              <a:rPr lang="en-US" dirty="0"/>
              <a:t>*</a:t>
            </a:r>
            <a:r>
              <a:rPr lang="en-US" b="1" dirty="0"/>
              <a:t>Consider the advantages of evolutionary-rather than revolutionary-curricular change. </a:t>
            </a:r>
            <a:endParaRPr lang="en-US" sz="2800" dirty="0"/>
          </a:p>
          <a:p>
            <a:endParaRPr lang="en-US" dirty="0" smtClean="0"/>
          </a:p>
        </p:txBody>
      </p:sp>
    </p:spTree>
    <p:extLst>
      <p:ext uri="{BB962C8B-B14F-4D97-AF65-F5344CB8AC3E}">
        <p14:creationId xmlns="" xmlns:p14="http://schemas.microsoft.com/office/powerpoint/2010/main" val="39410058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169</TotalTime>
  <Words>995</Words>
  <Application>Microsoft Office PowerPoint</Application>
  <PresentationFormat>On-screen Show (4:3)</PresentationFormat>
  <Paragraphs>209</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   Showcase on Teaching &amp; Learning January 5, 2011  A Preliminary Report  from the Task Force on General Education Revision   Presented by:    Etta Madden, John Kent, Tim Knapp, &amp; Justin Mellish </vt:lpstr>
      <vt:lpstr>Why Revise General Education? </vt:lpstr>
      <vt:lpstr> Formation of the Task Force  October 2010 </vt:lpstr>
      <vt:lpstr>Charges to Task Force      </vt:lpstr>
      <vt:lpstr>Charges to Task Force      </vt:lpstr>
      <vt:lpstr>Charges to Task Force      </vt:lpstr>
      <vt:lpstr>Work Completed to Date   </vt:lpstr>
      <vt:lpstr>Work Completed to Date   </vt:lpstr>
      <vt:lpstr>From   Revising General Education:  Avoiding the Potholes</vt:lpstr>
      <vt:lpstr>Slide 10</vt:lpstr>
      <vt:lpstr>Slide 11</vt:lpstr>
      <vt:lpstr>Slide 12</vt:lpstr>
      <vt:lpstr>Slide 13</vt:lpstr>
      <vt:lpstr>Slide 14</vt:lpstr>
      <vt:lpstr>Slide 15</vt:lpstr>
      <vt:lpstr>Slide 16</vt:lpstr>
      <vt:lpstr>Slide 17</vt:lpstr>
      <vt:lpstr>Slide 18</vt:lpstr>
      <vt:lpstr>Slide 19</vt:lpstr>
      <vt:lpstr>Slide 20</vt:lpstr>
      <vt:lpstr>  Considering Potential Learning Outcomes    </vt:lpstr>
      <vt:lpstr>Other Institutions</vt:lpstr>
      <vt:lpstr>An Example:  University of Northern Iowa </vt:lpstr>
      <vt:lpstr>A Sampling of Learning Outcomes (from AACU)</vt:lpstr>
      <vt:lpstr>Work to be Completed  (Jan/Feb)</vt:lpstr>
      <vt:lpstr>Work to be Completed  (March)</vt:lpstr>
      <vt:lpstr>Work to be Completed  (April-May)</vt:lpstr>
      <vt:lpstr>Questions?</vt:lpstr>
      <vt:lpstr>Feedback</vt:lpstr>
    </vt:vector>
  </TitlesOfParts>
  <Company>Missouri State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Showcase on Teaching &amp; Learning January 5, 2011  A Preliminary Report  from the Task Force on General Education Revision   Presented by:    Etta Madden, John Kent, Tim Knapp, &amp; Justin Melish</dc:title>
  <dc:creator>Campus Computer User</dc:creator>
  <cp:lastModifiedBy>Etta</cp:lastModifiedBy>
  <cp:revision>15</cp:revision>
  <dcterms:created xsi:type="dcterms:W3CDTF">2011-01-04T15:12:09Z</dcterms:created>
  <dcterms:modified xsi:type="dcterms:W3CDTF">2011-01-04T21:38:44Z</dcterms:modified>
</cp:coreProperties>
</file>