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Roboto"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Montserrat" panose="020B0604020202020204" charset="0"/>
      <p:regular r:id="rId37"/>
      <p:bold r:id="rId38"/>
      <p:italic r:id="rId39"/>
      <p:boldItalic r:id="rId40"/>
    </p:embeddedFont>
    <p:embeddedFont>
      <p:font typeface="Montserrat Medium"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85359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40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15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0" name="Shape 13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152438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Texas SB 810</a:t>
            </a:r>
            <a:endParaRPr/>
          </a:p>
        </p:txBody>
      </p:sp>
      <p:sp>
        <p:nvSpPr>
          <p:cNvPr id="137" name="Shape 13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580221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Rhode Island governor issued a savings challenge to the state’s higher ed institutions</a:t>
            </a:r>
            <a:endParaRPr/>
          </a:p>
          <a:p>
            <a:pPr marL="0" lvl="0" indent="0">
              <a:spcBef>
                <a:spcPts val="0"/>
              </a:spcBef>
              <a:spcAft>
                <a:spcPts val="0"/>
              </a:spcAft>
              <a:buNone/>
            </a:pPr>
            <a:r>
              <a:rPr lang="en-US"/>
              <a:t>More than half of the institutions joined the effort right at the start - from Community College of Rhode Island to Brown University</a:t>
            </a:r>
            <a:endParaRPr/>
          </a:p>
          <a:p>
            <a:pPr marL="0" lvl="0" indent="0">
              <a:spcBef>
                <a:spcPts val="0"/>
              </a:spcBef>
              <a:spcAft>
                <a:spcPts val="0"/>
              </a:spcAft>
              <a:buNone/>
            </a:pPr>
            <a:r>
              <a:rPr lang="en-US"/>
              <a:t>One year later they’ve reached nearly a tenth of the goal, which is significant considering many of the campuses were starting from square one</a:t>
            </a:r>
            <a:endParaRPr/>
          </a:p>
        </p:txBody>
      </p:sp>
      <p:sp>
        <p:nvSpPr>
          <p:cNvPr id="146" name="Shape 14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370417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970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4" name="Shape 16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246720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70" name="Shape 17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44454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0" name="Shape 18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319555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7" name="Shape 18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398075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Shape 19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13961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Brady</a:t>
            </a: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093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2" name="Shape 20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83189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0" name="Shape 21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542242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950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5" name="Shape 22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4152894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1" name="Shape 23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588258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8" name="Shape 23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084982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44" name="Shape 24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219377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5" name="Shape 7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57535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1" name="Shape 8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97730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Shape 8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6410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4" name="Shape 94"/>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2663261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Katie </a:t>
            </a:r>
            <a:endParaRPr/>
          </a:p>
        </p:txBody>
      </p:sp>
      <p:sp>
        <p:nvSpPr>
          <p:cNvPr id="101" name="Shape 10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26273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96625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Katie and Brady</a:t>
            </a: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53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with logo">
  <p:cSld name="Blank with logo">
    <p:spTree>
      <p:nvGrpSpPr>
        <p:cNvPr id="1" name="Shape 12"/>
        <p:cNvGrpSpPr/>
        <p:nvPr/>
      </p:nvGrpSpPr>
      <p:grpSpPr>
        <a:xfrm>
          <a:off x="0" y="0"/>
          <a:ext cx="0" cy="0"/>
          <a:chOff x="0" y="0"/>
          <a:chExt cx="0" cy="0"/>
        </a:xfrm>
      </p:grpSpPr>
      <p:pic>
        <p:nvPicPr>
          <p:cNvPr id="13" name="Shape 13" descr="Logo-RGB.png"/>
          <p:cNvPicPr preferRelativeResize="0"/>
          <p:nvPr/>
        </p:nvPicPr>
        <p:blipFill rotWithShape="1">
          <a:blip r:embed="rId2">
            <a:alphaModFix/>
          </a:blip>
          <a:srcRect/>
          <a:stretch/>
        </p:blipFill>
        <p:spPr>
          <a:xfrm>
            <a:off x="6938927" y="6262543"/>
            <a:ext cx="2044930" cy="378974"/>
          </a:xfrm>
          <a:prstGeom prst="rect">
            <a:avLst/>
          </a:prstGeom>
          <a:noFill/>
          <a:ln>
            <a:noFill/>
          </a:ln>
        </p:spPr>
      </p:pic>
      <p:sp>
        <p:nvSpPr>
          <p:cNvPr id="14" name="Shape 14"/>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lank white">
  <p:cSld name="6_Blank white">
    <p:bg>
      <p:bgPr>
        <a:blipFill rotWithShape="1">
          <a:blip r:embed="rId2">
            <a:alphaModFix/>
          </a:blip>
          <a:tile tx="0" ty="0" sx="100000" sy="100000" flip="y" algn="tl"/>
        </a:blipFill>
        <a:effectLst/>
      </p:bgPr>
    </p:bg>
    <p:spTree>
      <p:nvGrpSpPr>
        <p:cNvPr id="1" name="Shape 36"/>
        <p:cNvGrpSpPr/>
        <p:nvPr/>
      </p:nvGrpSpPr>
      <p:grpSpPr>
        <a:xfrm>
          <a:off x="0" y="0"/>
          <a:ext cx="0" cy="0"/>
          <a:chOff x="0" y="0"/>
          <a:chExt cx="0" cy="0"/>
        </a:xfrm>
      </p:grpSpPr>
      <p:sp>
        <p:nvSpPr>
          <p:cNvPr id="37" name="Shape 37"/>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38" name="Shape 38"/>
          <p:cNvSpPr txBox="1">
            <a:spLocks noGrp="1"/>
          </p:cNvSpPr>
          <p:nvPr>
            <p:ph type="title"/>
          </p:nvPr>
        </p:nvSpPr>
        <p:spPr>
          <a:xfrm>
            <a:off x="459206" y="287868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logo">
  <p:cSld name="Title only logo">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369294"/>
            <a:ext cx="82296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3F3F3F"/>
              </a:buClr>
              <a:buSzPts val="1400"/>
              <a:buFont typeface="Montserrat Medium"/>
              <a:buNone/>
              <a:defRPr sz="54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1" name="Shape 41"/>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pic>
        <p:nvPicPr>
          <p:cNvPr id="42" name="Shape 42" descr="Logo-RGB.png"/>
          <p:cNvPicPr preferRelativeResize="0"/>
          <p:nvPr/>
        </p:nvPicPr>
        <p:blipFill rotWithShape="1">
          <a:blip r:embed="rId2">
            <a:alphaModFix/>
          </a:blip>
          <a:srcRect/>
          <a:stretch/>
        </p:blipFill>
        <p:spPr>
          <a:xfrm>
            <a:off x="6938927" y="6262543"/>
            <a:ext cx="2044930" cy="3789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blank">
  <p:cSld name="Title only blank">
    <p:spTree>
      <p:nvGrpSpPr>
        <p:cNvPr id="1" name="Shape 43"/>
        <p:cNvGrpSpPr/>
        <p:nvPr/>
      </p:nvGrpSpPr>
      <p:grpSpPr>
        <a:xfrm>
          <a:off x="0" y="0"/>
          <a:ext cx="0" cy="0"/>
          <a:chOff x="0" y="0"/>
          <a:chExt cx="0" cy="0"/>
        </a:xfrm>
      </p:grpSpPr>
      <p:sp>
        <p:nvSpPr>
          <p:cNvPr id="44" name="Shape 44"/>
          <p:cNvSpPr/>
          <p:nvPr/>
        </p:nvSpPr>
        <p:spPr>
          <a:xfrm>
            <a:off x="0" y="5955761"/>
            <a:ext cx="9144000" cy="9022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Shape 45"/>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46" name="Shape 46"/>
          <p:cNvSpPr txBox="1">
            <a:spLocks noGrp="1"/>
          </p:cNvSpPr>
          <p:nvPr>
            <p:ph type="title"/>
          </p:nvPr>
        </p:nvSpPr>
        <p:spPr>
          <a:xfrm>
            <a:off x="457200" y="369294"/>
            <a:ext cx="82296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3F3F3F"/>
              </a:buClr>
              <a:buSzPts val="1400"/>
              <a:buFont typeface="Montserrat Medium"/>
              <a:buNone/>
              <a:defRPr sz="54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ebsite">
  <p:cSld name="Blank website">
    <p:spTree>
      <p:nvGrpSpPr>
        <p:cNvPr id="1" name="Shape 47"/>
        <p:cNvGrpSpPr/>
        <p:nvPr/>
      </p:nvGrpSpPr>
      <p:grpSpPr>
        <a:xfrm>
          <a:off x="0" y="0"/>
          <a:ext cx="0" cy="0"/>
          <a:chOff x="0" y="0"/>
          <a:chExt cx="0" cy="0"/>
        </a:xfrm>
      </p:grpSpPr>
      <p:sp>
        <p:nvSpPr>
          <p:cNvPr id="48" name="Shape 48"/>
          <p:cNvSpPr/>
          <p:nvPr/>
        </p:nvSpPr>
        <p:spPr>
          <a:xfrm>
            <a:off x="0" y="5955761"/>
            <a:ext cx="9144000" cy="9022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Shape 49"/>
          <p:cNvSpPr txBox="1">
            <a:spLocks noGrp="1"/>
          </p:cNvSpPr>
          <p:nvPr>
            <p:ph type="subTitle" idx="1"/>
          </p:nvPr>
        </p:nvSpPr>
        <p:spPr>
          <a:xfrm>
            <a:off x="331289" y="6089864"/>
            <a:ext cx="7935185" cy="591631"/>
          </a:xfrm>
          <a:prstGeom prst="rect">
            <a:avLst/>
          </a:prstGeom>
          <a:noFill/>
          <a:ln>
            <a:noFill/>
          </a:ln>
        </p:spPr>
        <p:txBody>
          <a:bodyPr spcFirstLastPara="1" wrap="square" lIns="91425" tIns="91425" rIns="91425" bIns="91425" anchor="t" anchorCtr="0"/>
          <a:lstStyle>
            <a:lvl1pPr marL="0" marR="0" lvl="0" indent="0" algn="l" rtl="0">
              <a:spcBef>
                <a:spcPts val="660"/>
              </a:spcBef>
              <a:spcAft>
                <a:spcPts val="0"/>
              </a:spcAft>
              <a:buClr>
                <a:srgbClr val="3F3F3F"/>
              </a:buClr>
              <a:buSzPts val="1400"/>
              <a:buFont typeface="Arial"/>
              <a:buNone/>
              <a:defRPr sz="3300" b="0" i="0" u="none" strike="noStrike" cap="none">
                <a:solidFill>
                  <a:srgbClr val="3F3F3F"/>
                </a:solidFill>
                <a:latin typeface="Montserrat Medium"/>
                <a:ea typeface="Montserrat Medium"/>
                <a:cs typeface="Montserrat Medium"/>
                <a:sym typeface="Montserrat Medium"/>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0" name="Shape 50"/>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tistic" type="title">
  <p:cSld name="TITL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685800" y="1601929"/>
            <a:ext cx="7772400" cy="1470025"/>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chemeClr val="dk1"/>
              </a:buClr>
              <a:buSzPts val="1400"/>
              <a:buFont typeface="Montserrat Medium"/>
              <a:buNone/>
              <a:defRPr sz="9600" b="0" i="0" u="none" strike="noStrike" cap="none">
                <a:solidFill>
                  <a:schemeClr val="dk1"/>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a:spLocks noGrp="1"/>
          </p:cNvSpPr>
          <p:nvPr>
            <p:ph type="subTitle" idx="1"/>
          </p:nvPr>
        </p:nvSpPr>
        <p:spPr>
          <a:xfrm>
            <a:off x="1024978" y="3357704"/>
            <a:ext cx="7086600" cy="1752600"/>
          </a:xfrm>
          <a:prstGeom prst="rect">
            <a:avLst/>
          </a:prstGeom>
          <a:noFill/>
          <a:ln>
            <a:noFill/>
          </a:ln>
        </p:spPr>
        <p:txBody>
          <a:bodyPr spcFirstLastPara="1" wrap="square" lIns="91425" tIns="91425" rIns="91425" bIns="91425" anchor="t" anchorCtr="0"/>
          <a:lstStyle>
            <a:lvl1pPr marL="0" marR="0" lvl="0" indent="0" algn="ctr" rtl="0">
              <a:spcBef>
                <a:spcPts val="660"/>
              </a:spcBef>
              <a:spcAft>
                <a:spcPts val="0"/>
              </a:spcAft>
              <a:buClr>
                <a:srgbClr val="3F3F3F"/>
              </a:buClr>
              <a:buSzPts val="1400"/>
              <a:buFont typeface="Arial"/>
              <a:buNone/>
              <a:defRPr sz="3300" b="0" i="0" u="none" strike="noStrike" cap="none">
                <a:solidFill>
                  <a:srgbClr val="3F3F3F"/>
                </a:solidFill>
                <a:latin typeface="Montserrat Medium"/>
                <a:ea typeface="Montserrat Medium"/>
                <a:cs typeface="Montserrat Medium"/>
                <a:sym typeface="Montserrat Medium"/>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4" name="Shape 54"/>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pic>
        <p:nvPicPr>
          <p:cNvPr id="55" name="Shape 55" descr="Logo-RGB.png"/>
          <p:cNvPicPr preferRelativeResize="0"/>
          <p:nvPr/>
        </p:nvPicPr>
        <p:blipFill rotWithShape="1">
          <a:blip r:embed="rId2">
            <a:alphaModFix/>
          </a:blip>
          <a:srcRect/>
          <a:stretch/>
        </p:blipFill>
        <p:spPr>
          <a:xfrm>
            <a:off x="6938927" y="6262543"/>
            <a:ext cx="2044930" cy="3789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457200" y="1663304"/>
            <a:ext cx="8229600" cy="4525963"/>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rgbClr val="404040"/>
              </a:buClr>
              <a:buSzPts val="1400"/>
              <a:buFont typeface="Arial"/>
              <a:buNone/>
              <a:defRPr sz="3200" b="0" i="0" u="none" strike="noStrike" cap="none">
                <a:solidFill>
                  <a:srgbClr val="404040"/>
                </a:solidFill>
                <a:latin typeface="Montserrat Medium"/>
                <a:ea typeface="Montserrat Medium"/>
                <a:cs typeface="Montserrat Medium"/>
                <a:sym typeface="Montserrat Medium"/>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59" name="Shape 59"/>
          <p:cNvSpPr txBox="1">
            <a:spLocks noGrp="1"/>
          </p:cNvSpPr>
          <p:nvPr>
            <p:ph type="title"/>
          </p:nvPr>
        </p:nvSpPr>
        <p:spPr>
          <a:xfrm>
            <a:off x="457200" y="369294"/>
            <a:ext cx="82296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3F3F3F"/>
              </a:buClr>
              <a:buSzPts val="1400"/>
              <a:buFont typeface="Montserrat Medium"/>
              <a:buNone/>
              <a:defRPr sz="54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red">
  <p:cSld name="Blank red">
    <p:spTree>
      <p:nvGrpSpPr>
        <p:cNvPr id="1" name="Shape 15"/>
        <p:cNvGrpSpPr/>
        <p:nvPr/>
      </p:nvGrpSpPr>
      <p:grpSpPr>
        <a:xfrm>
          <a:off x="0" y="0"/>
          <a:ext cx="0" cy="0"/>
          <a:chOff x="0" y="0"/>
          <a:chExt cx="0" cy="0"/>
        </a:xfrm>
      </p:grpSpPr>
      <p:sp>
        <p:nvSpPr>
          <p:cNvPr id="16" name="Shape 16"/>
          <p:cNvSpPr/>
          <p:nvPr/>
        </p:nvSpPr>
        <p:spPr>
          <a:xfrm>
            <a:off x="0" y="5955761"/>
            <a:ext cx="9144000" cy="9022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Shape 17"/>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white">
  <p:cSld name="2_Blank white">
    <p:bg>
      <p:bgPr>
        <a:blipFill rotWithShape="1">
          <a:blip r:embed="rId2">
            <a:alphaModFix/>
          </a:blip>
          <a:tile tx="0" ty="0" sx="100000" sy="100000" flip="y" algn="tl"/>
        </a:blipFill>
        <a:effectLst/>
      </p:bgPr>
    </p:bg>
    <p:spTree>
      <p:nvGrpSpPr>
        <p:cNvPr id="1" name="Shape 19"/>
        <p:cNvGrpSpPr/>
        <p:nvPr/>
      </p:nvGrpSpPr>
      <p:grpSpPr>
        <a:xfrm>
          <a:off x="0" y="0"/>
          <a:ext cx="0" cy="0"/>
          <a:chOff x="0" y="0"/>
          <a:chExt cx="0" cy="0"/>
        </a:xfrm>
      </p:grpSpPr>
      <p:sp>
        <p:nvSpPr>
          <p:cNvPr id="20" name="Shape 20"/>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pic>
        <p:nvPicPr>
          <p:cNvPr id="21" name="Shape 21" descr="Logo-RGB.png"/>
          <p:cNvPicPr preferRelativeResize="0"/>
          <p:nvPr/>
        </p:nvPicPr>
        <p:blipFill rotWithShape="1">
          <a:blip r:embed="rId3">
            <a:alphaModFix/>
          </a:blip>
          <a:srcRect/>
          <a:stretch/>
        </p:blipFill>
        <p:spPr>
          <a:xfrm>
            <a:off x="6938927" y="6262543"/>
            <a:ext cx="2044930" cy="3789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lank white">
  <p:cSld name="3_Blank white">
    <p:bg>
      <p:bgPr>
        <a:blipFill rotWithShape="1">
          <a:blip r:embed="rId2">
            <a:alphaModFix/>
          </a:blip>
          <a:tile tx="0" ty="0" sx="100000" sy="100000" flip="y" algn="tl"/>
        </a:blipFill>
        <a:effectLst/>
      </p:bgPr>
    </p:bg>
    <p:spTree>
      <p:nvGrpSpPr>
        <p:cNvPr id="1" name="Shape 22"/>
        <p:cNvGrpSpPr/>
        <p:nvPr/>
      </p:nvGrpSpPr>
      <p:grpSpPr>
        <a:xfrm>
          <a:off x="0" y="0"/>
          <a:ext cx="0" cy="0"/>
          <a:chOff x="0" y="0"/>
          <a:chExt cx="0" cy="0"/>
        </a:xfrm>
      </p:grpSpPr>
      <p:sp>
        <p:nvSpPr>
          <p:cNvPr id="23" name="Shape 23"/>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lank white">
  <p:cSld name="5_Blank white">
    <p:bg>
      <p:bgPr>
        <a:blipFill rotWithShape="1">
          <a:blip r:embed="rId2">
            <a:alphaModFix/>
          </a:blip>
          <a:tile tx="0" ty="0" sx="100000" sy="100000" flip="y" algn="tl"/>
        </a:blipFill>
        <a:effectLst/>
      </p:bgPr>
    </p:bg>
    <p:spTree>
      <p:nvGrpSpPr>
        <p:cNvPr id="1" name="Shape 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Shape 26"/>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27" name="Shape 27"/>
          <p:cNvSpPr txBox="1">
            <a:spLocks noGrp="1"/>
          </p:cNvSpPr>
          <p:nvPr>
            <p:ph type="title"/>
          </p:nvPr>
        </p:nvSpPr>
        <p:spPr>
          <a:xfrm>
            <a:off x="459206" y="287868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28" name="Shape 28" descr="Logo-RGB.png"/>
          <p:cNvPicPr preferRelativeResize="0"/>
          <p:nvPr/>
        </p:nvPicPr>
        <p:blipFill rotWithShape="1">
          <a:blip r:embed="rId2">
            <a:alphaModFix/>
          </a:blip>
          <a:srcRect/>
          <a:stretch/>
        </p:blipFill>
        <p:spPr>
          <a:xfrm>
            <a:off x="6938927" y="6262543"/>
            <a:ext cx="2044930" cy="3789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lank white">
  <p:cSld name="4_Blank white">
    <p:bg>
      <p:bgPr>
        <a:blipFill rotWithShape="1">
          <a:blip r:embed="rId2">
            <a:alphaModFix/>
          </a:blip>
          <a:tile tx="0" ty="0" sx="100000" sy="100000" flip="y" algn="tl"/>
        </a:blipFill>
        <a:effectLst/>
      </p:bgPr>
    </p:bg>
    <p:spTree>
      <p:nvGrpSpPr>
        <p:cNvPr id="1" name="Shape 29"/>
        <p:cNvGrpSpPr/>
        <p:nvPr/>
      </p:nvGrpSpPr>
      <p:grpSpPr>
        <a:xfrm>
          <a:off x="0" y="0"/>
          <a:ext cx="0" cy="0"/>
          <a:chOff x="0" y="0"/>
          <a:chExt cx="0" cy="0"/>
        </a:xfrm>
      </p:grpSpPr>
      <p:sp>
        <p:nvSpPr>
          <p:cNvPr id="30" name="Shape 30"/>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31" name="Shape 31"/>
          <p:cNvSpPr txBox="1">
            <a:spLocks noGrp="1"/>
          </p:cNvSpPr>
          <p:nvPr>
            <p:ph type="title"/>
          </p:nvPr>
        </p:nvSpPr>
        <p:spPr>
          <a:xfrm>
            <a:off x="459206" y="287868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32" name="Shape 32" descr="Logo-RGB.png"/>
          <p:cNvPicPr preferRelativeResize="0"/>
          <p:nvPr/>
        </p:nvPicPr>
        <p:blipFill rotWithShape="1">
          <a:blip r:embed="rId3">
            <a:alphaModFix/>
          </a:blip>
          <a:srcRect/>
          <a:stretch/>
        </p:blipFill>
        <p:spPr>
          <a:xfrm>
            <a:off x="6938927" y="6262543"/>
            <a:ext cx="2044930" cy="3789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Quote">
  <p:cSld name="1_Quote">
    <p:spTree>
      <p:nvGrpSpPr>
        <p:cNvPr id="1" name="Shape 33"/>
        <p:cNvGrpSpPr/>
        <p:nvPr/>
      </p:nvGrpSpPr>
      <p:grpSpPr>
        <a:xfrm>
          <a:off x="0" y="0"/>
          <a:ext cx="0" cy="0"/>
          <a:chOff x="0" y="0"/>
          <a:chExt cx="0" cy="0"/>
        </a:xfrm>
      </p:grpSpPr>
      <p:sp>
        <p:nvSpPr>
          <p:cNvPr id="34" name="Shape 34"/>
          <p:cNvSpPr/>
          <p:nvPr/>
        </p:nvSpPr>
        <p:spPr>
          <a:xfrm>
            <a:off x="0" y="0"/>
            <a:ext cx="9148012" cy="274638"/>
          </a:xfrm>
          <a:prstGeom prst="rect">
            <a:avLst/>
          </a:prstGeom>
          <a:solidFill>
            <a:srgbClr val="CD15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Medium"/>
              <a:ea typeface="Montserrat Medium"/>
              <a:cs typeface="Montserrat Medium"/>
              <a:sym typeface="Montserrat Medium"/>
            </a:endParaRPr>
          </a:p>
        </p:txBody>
      </p:sp>
      <p:sp>
        <p:nvSpPr>
          <p:cNvPr id="35" name="Shape 35"/>
          <p:cNvSpPr txBox="1">
            <a:spLocks noGrp="1"/>
          </p:cNvSpPr>
          <p:nvPr>
            <p:ph type="title"/>
          </p:nvPr>
        </p:nvSpPr>
        <p:spPr>
          <a:xfrm>
            <a:off x="459206" y="2878689"/>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3F3F3F"/>
              </a:buClr>
              <a:buSzPts val="1400"/>
              <a:buFont typeface="Montserrat Medium"/>
              <a:buNone/>
              <a:defRPr sz="6600" b="0" i="0" u="none" strike="noStrike" cap="none">
                <a:solidFill>
                  <a:srgbClr val="3F3F3F"/>
                </a:solidFill>
                <a:latin typeface="Montserrat Medium"/>
                <a:ea typeface="Montserrat Medium"/>
                <a:cs typeface="Montserrat Medium"/>
                <a:sym typeface="Montserrat Medium"/>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rgbClr val="404040"/>
              </a:buClr>
              <a:buSzPts val="1400"/>
              <a:buFont typeface="Arial"/>
              <a:buNone/>
              <a:defRPr sz="3200" b="0" i="0" u="none" strike="noStrike" cap="none">
                <a:solidFill>
                  <a:srgbClr val="404040"/>
                </a:solidFill>
                <a:latin typeface="Montserrat Medium"/>
                <a:ea typeface="Montserrat Medium"/>
                <a:cs typeface="Montserrat Medium"/>
                <a:sym typeface="Montserrat Medium"/>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sparcopen.org/our-work/state-policy-trackin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sparcopen.org/people/" TargetMode="External"/><Relationship Id="rId5" Type="http://schemas.openxmlformats.org/officeDocument/2006/relationships/hyperlink" Target="https://creativecommonsusa.org/index.php/2018/01/16/new-state-legislative-resources/" TargetMode="External"/><Relationship Id="rId4" Type="http://schemas.openxmlformats.org/officeDocument/2006/relationships/hyperlink" Target="https://sparcopen.org/our-work/oer-state-policy-playboo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katie@sparcopen.or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parcopen.org/our-work/state-policy-tracki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sparcopen.org/our-work/oer-state-policy-playboo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685800" y="1601929"/>
            <a:ext cx="7772400" cy="1470000"/>
          </a:xfrm>
          <a:prstGeom prst="rect">
            <a:avLst/>
          </a:prstGeom>
        </p:spPr>
        <p:txBody>
          <a:bodyPr spcFirstLastPara="1" wrap="square" lIns="91425" tIns="91425" rIns="91425" bIns="91425" anchor="t" anchorCtr="0">
            <a:noAutofit/>
          </a:bodyPr>
          <a:lstStyle/>
          <a:p>
            <a:pPr marL="0" lvl="0" indent="0" algn="ctr" rtl="0">
              <a:lnSpc>
                <a:spcPct val="70000"/>
              </a:lnSpc>
              <a:spcBef>
                <a:spcPts val="0"/>
              </a:spcBef>
              <a:spcAft>
                <a:spcPts val="0"/>
              </a:spcAft>
              <a:buNone/>
            </a:pPr>
            <a:r>
              <a:rPr lang="en-US" sz="4800">
                <a:solidFill>
                  <a:srgbClr val="000000"/>
                </a:solidFill>
              </a:rPr>
              <a:t>State and Federal OER Policy </a:t>
            </a:r>
            <a:endParaRPr sz="4800">
              <a:solidFill>
                <a:srgbClr val="000000"/>
              </a:solidFill>
            </a:endParaRPr>
          </a:p>
        </p:txBody>
      </p:sp>
      <p:pic>
        <p:nvPicPr>
          <p:cNvPr id="65" name="Shape 65" descr="CCBY-button.png"/>
          <p:cNvPicPr preferRelativeResize="0"/>
          <p:nvPr/>
        </p:nvPicPr>
        <p:blipFill rotWithShape="1">
          <a:blip r:embed="rId3">
            <a:alphaModFix/>
          </a:blip>
          <a:srcRect/>
          <a:stretch/>
        </p:blipFill>
        <p:spPr>
          <a:xfrm>
            <a:off x="0" y="6422425"/>
            <a:ext cx="1245000" cy="435600"/>
          </a:xfrm>
          <a:prstGeom prst="rect">
            <a:avLst/>
          </a:prstGeom>
          <a:noFill/>
          <a:ln>
            <a:noFill/>
          </a:ln>
        </p:spPr>
      </p:pic>
      <p:sp>
        <p:nvSpPr>
          <p:cNvPr id="66" name="Shape 66"/>
          <p:cNvSpPr txBox="1">
            <a:spLocks noGrp="1"/>
          </p:cNvSpPr>
          <p:nvPr>
            <p:ph type="subTitle" idx="1"/>
          </p:nvPr>
        </p:nvSpPr>
        <p:spPr>
          <a:xfrm>
            <a:off x="0" y="3071925"/>
            <a:ext cx="9144000" cy="927600"/>
          </a:xfrm>
          <a:prstGeom prst="rect">
            <a:avLst/>
          </a:prstGeom>
        </p:spPr>
        <p:txBody>
          <a:bodyPr spcFirstLastPara="1" wrap="square" lIns="91425" tIns="91425" rIns="91425" bIns="91425" anchor="t" anchorCtr="0">
            <a:noAutofit/>
          </a:bodyPr>
          <a:lstStyle/>
          <a:p>
            <a:pPr marL="0" lvl="0" indent="0" rtl="0">
              <a:spcBef>
                <a:spcPts val="620"/>
              </a:spcBef>
              <a:spcAft>
                <a:spcPts val="0"/>
              </a:spcAft>
              <a:buNone/>
            </a:pPr>
            <a:endParaRPr sz="2400">
              <a:solidFill>
                <a:schemeClr val="dk1"/>
              </a:solidFill>
            </a:endParaRPr>
          </a:p>
          <a:p>
            <a:pPr marL="0" lvl="0" indent="0" algn="l" rtl="0">
              <a:spcBef>
                <a:spcPts val="620"/>
              </a:spcBef>
              <a:spcAft>
                <a:spcPts val="0"/>
              </a:spcAft>
              <a:buNone/>
            </a:pPr>
            <a:endParaRPr sz="2400">
              <a:solidFill>
                <a:srgbClr val="595959"/>
              </a:solidFill>
            </a:endParaRPr>
          </a:p>
          <a:p>
            <a:pPr marL="0" lvl="0" indent="0" rtl="0">
              <a:spcBef>
                <a:spcPts val="620"/>
              </a:spcBef>
              <a:spcAft>
                <a:spcPts val="0"/>
              </a:spcAft>
              <a:buNone/>
            </a:pPr>
            <a:r>
              <a:rPr lang="en-US" sz="3600">
                <a:solidFill>
                  <a:schemeClr val="dk1"/>
                </a:solidFill>
              </a:rPr>
              <a:t>Katie Steen, </a:t>
            </a:r>
            <a:r>
              <a:rPr lang="en-US" sz="3600">
                <a:solidFill>
                  <a:srgbClr val="666666"/>
                </a:solidFill>
              </a:rPr>
              <a:t>Open Education Policy Manager, SPARC</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61200" y="412575"/>
            <a:ext cx="8247000" cy="1835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4800" b="1">
                <a:solidFill>
                  <a:schemeClr val="dk1"/>
                </a:solidFill>
                <a:latin typeface="Montserrat"/>
                <a:ea typeface="Montserrat"/>
                <a:cs typeface="Montserrat"/>
                <a:sym typeface="Montserrat"/>
              </a:rPr>
              <a:t>Course Catalog Marking</a:t>
            </a:r>
            <a:endParaRPr sz="4800" b="1">
              <a:solidFill>
                <a:schemeClr val="dk1"/>
              </a:solidFill>
              <a:latin typeface="Montserrat"/>
              <a:ea typeface="Montserrat"/>
              <a:cs typeface="Montserrat"/>
              <a:sym typeface="Montserrat"/>
            </a:endParaRPr>
          </a:p>
          <a:p>
            <a:pPr marL="0" lvl="0" indent="0" rtl="0">
              <a:spcBef>
                <a:spcPts val="0"/>
              </a:spcBef>
              <a:spcAft>
                <a:spcPts val="0"/>
              </a:spcAft>
              <a:buNone/>
            </a:pPr>
            <a:endParaRPr sz="4800" b="1">
              <a:solidFill>
                <a:schemeClr val="dk1"/>
              </a:solidFill>
              <a:latin typeface="Montserrat"/>
              <a:ea typeface="Montserrat"/>
              <a:cs typeface="Montserrat"/>
              <a:sym typeface="Montserrat"/>
            </a:endParaRPr>
          </a:p>
          <a:p>
            <a:pPr marL="0" lvl="0" indent="0" rtl="0">
              <a:spcBef>
                <a:spcPts val="0"/>
              </a:spcBef>
              <a:spcAft>
                <a:spcPts val="0"/>
              </a:spcAft>
              <a:buNone/>
            </a:pPr>
            <a:endParaRPr sz="8000">
              <a:solidFill>
                <a:srgbClr val="595959"/>
              </a:solidFill>
              <a:latin typeface="Montserrat Medium"/>
              <a:ea typeface="Montserrat Medium"/>
              <a:cs typeface="Montserrat Medium"/>
              <a:sym typeface="Montserrat Medium"/>
            </a:endParaRPr>
          </a:p>
        </p:txBody>
      </p:sp>
      <p:pic>
        <p:nvPicPr>
          <p:cNvPr id="124" name="Shape 124"/>
          <p:cNvPicPr preferRelativeResize="0"/>
          <p:nvPr/>
        </p:nvPicPr>
        <p:blipFill>
          <a:blip r:embed="rId3">
            <a:alphaModFix/>
          </a:blip>
          <a:stretch>
            <a:fillRect/>
          </a:stretch>
        </p:blipFill>
        <p:spPr>
          <a:xfrm>
            <a:off x="56925" y="2664600"/>
            <a:ext cx="8977475" cy="3179975"/>
          </a:xfrm>
          <a:prstGeom prst="rect">
            <a:avLst/>
          </a:prstGeom>
          <a:noFill/>
          <a:ln>
            <a:noFill/>
          </a:ln>
        </p:spPr>
      </p:pic>
      <p:pic>
        <p:nvPicPr>
          <p:cNvPr id="125" name="Shape 125"/>
          <p:cNvPicPr preferRelativeResize="0"/>
          <p:nvPr/>
        </p:nvPicPr>
        <p:blipFill>
          <a:blip r:embed="rId4">
            <a:alphaModFix/>
          </a:blip>
          <a:stretch>
            <a:fillRect/>
          </a:stretch>
        </p:blipFill>
        <p:spPr>
          <a:xfrm>
            <a:off x="3241100" y="1723763"/>
            <a:ext cx="5793300" cy="673275"/>
          </a:xfrm>
          <a:prstGeom prst="rect">
            <a:avLst/>
          </a:prstGeom>
          <a:noFill/>
          <a:ln>
            <a:noFill/>
          </a:ln>
        </p:spPr>
      </p:pic>
      <p:sp>
        <p:nvSpPr>
          <p:cNvPr id="126" name="Shape 126"/>
          <p:cNvSpPr txBox="1"/>
          <p:nvPr/>
        </p:nvSpPr>
        <p:spPr>
          <a:xfrm>
            <a:off x="0" y="1456200"/>
            <a:ext cx="3507300" cy="1208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t>Washington 2017: </a:t>
            </a:r>
            <a:endParaRPr sz="3000"/>
          </a:p>
          <a:p>
            <a:pPr marL="0" lvl="0" indent="0" rtl="0">
              <a:spcBef>
                <a:spcPts val="0"/>
              </a:spcBef>
              <a:spcAft>
                <a:spcPts val="0"/>
              </a:spcAft>
              <a:buNone/>
            </a:pPr>
            <a:r>
              <a:rPr lang="en-US" sz="3000"/>
              <a:t>HB 1375 (passed)</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161200" y="161175"/>
            <a:ext cx="58908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3000">
                <a:solidFill>
                  <a:schemeClr val="dk1"/>
                </a:solidFill>
              </a:rPr>
              <a:t>Iowa 2018: SF 2362 </a:t>
            </a:r>
            <a:endParaRPr/>
          </a:p>
        </p:txBody>
      </p:sp>
      <p:pic>
        <p:nvPicPr>
          <p:cNvPr id="133" name="Shape 133"/>
          <p:cNvPicPr preferRelativeResize="0"/>
          <p:nvPr/>
        </p:nvPicPr>
        <p:blipFill>
          <a:blip r:embed="rId3">
            <a:alphaModFix/>
          </a:blip>
          <a:stretch>
            <a:fillRect/>
          </a:stretch>
        </p:blipFill>
        <p:spPr>
          <a:xfrm>
            <a:off x="0" y="2403225"/>
            <a:ext cx="9144000" cy="1989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0" y="0"/>
            <a:ext cx="9144000" cy="1365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4800" b="1">
              <a:solidFill>
                <a:schemeClr val="dk1"/>
              </a:solidFill>
              <a:latin typeface="Montserrat"/>
              <a:ea typeface="Montserrat"/>
              <a:cs typeface="Montserrat"/>
              <a:sym typeface="Montserrat"/>
            </a:endParaRPr>
          </a:p>
        </p:txBody>
      </p:sp>
      <p:sp>
        <p:nvSpPr>
          <p:cNvPr id="140" name="Shape 140"/>
          <p:cNvSpPr txBox="1"/>
          <p:nvPr/>
        </p:nvSpPr>
        <p:spPr>
          <a:xfrm>
            <a:off x="142750" y="1189688"/>
            <a:ext cx="5449200" cy="98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t>2017 Texas: SB810 (passed)</a:t>
            </a:r>
            <a:endParaRPr sz="3000"/>
          </a:p>
        </p:txBody>
      </p:sp>
      <p:pic>
        <p:nvPicPr>
          <p:cNvPr id="141" name="Shape 141"/>
          <p:cNvPicPr preferRelativeResize="0"/>
          <p:nvPr/>
        </p:nvPicPr>
        <p:blipFill>
          <a:blip r:embed="rId3">
            <a:alphaModFix/>
          </a:blip>
          <a:stretch>
            <a:fillRect/>
          </a:stretch>
        </p:blipFill>
        <p:spPr>
          <a:xfrm>
            <a:off x="5591950" y="458425"/>
            <a:ext cx="2734100" cy="2444125"/>
          </a:xfrm>
          <a:prstGeom prst="rect">
            <a:avLst/>
          </a:prstGeom>
          <a:noFill/>
          <a:ln>
            <a:noFill/>
          </a:ln>
        </p:spPr>
      </p:pic>
      <p:sp>
        <p:nvSpPr>
          <p:cNvPr id="142" name="Shape 142"/>
          <p:cNvSpPr txBox="1"/>
          <p:nvPr/>
        </p:nvSpPr>
        <p:spPr>
          <a:xfrm>
            <a:off x="0" y="2974725"/>
            <a:ext cx="9144000" cy="3000000"/>
          </a:xfrm>
          <a:prstGeom prst="rect">
            <a:avLst/>
          </a:prstGeom>
          <a:noFill/>
          <a:ln>
            <a:noFill/>
          </a:ln>
        </p:spPr>
        <p:txBody>
          <a:bodyPr spcFirstLastPara="1" wrap="square" lIns="91425" tIns="91425" rIns="91425" bIns="91425" anchor="ctr" anchorCtr="0">
            <a:noAutofit/>
          </a:bodyPr>
          <a:lstStyle/>
          <a:p>
            <a:pPr marL="0" lvl="0" indent="0" algn="just" rtl="0">
              <a:lnSpc>
                <a:spcPct val="200000"/>
              </a:lnSpc>
              <a:spcBef>
                <a:spcPts val="0"/>
              </a:spcBef>
              <a:spcAft>
                <a:spcPts val="0"/>
              </a:spcAft>
              <a:buNone/>
            </a:pPr>
            <a:r>
              <a:rPr lang="en-US" sz="1800" u="sng">
                <a:solidFill>
                  <a:schemeClr val="dk1"/>
                </a:solidFill>
              </a:rPr>
              <a:t>Sec. 61.0668.  OPEN EDUCATIONAL RESOURCES GRANT PROGRAM.  (a)  In this section, "open educational resource" has the meaning assigned by Section 51.451.</a:t>
            </a:r>
            <a:endParaRPr sz="1800" u="sng">
              <a:solidFill>
                <a:schemeClr val="dk1"/>
              </a:solidFill>
            </a:endParaRPr>
          </a:p>
          <a:p>
            <a:pPr marL="0" lvl="0" indent="0" algn="just" rtl="0">
              <a:lnSpc>
                <a:spcPct val="200000"/>
              </a:lnSpc>
              <a:spcBef>
                <a:spcPts val="0"/>
              </a:spcBef>
              <a:spcAft>
                <a:spcPts val="0"/>
              </a:spcAft>
              <a:buNone/>
            </a:pPr>
            <a:r>
              <a:rPr lang="en-US" sz="1800" u="sng">
                <a:solidFill>
                  <a:schemeClr val="dk1"/>
                </a:solidFill>
              </a:rPr>
              <a:t>(b)  The board shall establish and administer a grant program to encourage faculty at institutions of higher education to adopt, modify, redesign, or develop courses that use only open educational resources.</a:t>
            </a:r>
            <a:endParaRPr sz="1800" u="sng">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161200" y="412575"/>
            <a:ext cx="8247000" cy="1835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4800" b="1">
                <a:solidFill>
                  <a:schemeClr val="dk1"/>
                </a:solidFill>
                <a:latin typeface="Montserrat"/>
                <a:ea typeface="Montserrat"/>
                <a:cs typeface="Montserrat"/>
                <a:sym typeface="Montserrat"/>
              </a:rPr>
              <a:t>Savings Challenge</a:t>
            </a:r>
            <a:endParaRPr sz="4800" b="1">
              <a:solidFill>
                <a:schemeClr val="dk1"/>
              </a:solidFill>
              <a:latin typeface="Montserrat"/>
              <a:ea typeface="Montserrat"/>
              <a:cs typeface="Montserrat"/>
              <a:sym typeface="Montserrat"/>
            </a:endParaRPr>
          </a:p>
          <a:p>
            <a:pPr marL="0" lvl="0" indent="0" rtl="0">
              <a:spcBef>
                <a:spcPts val="0"/>
              </a:spcBef>
              <a:spcAft>
                <a:spcPts val="0"/>
              </a:spcAft>
              <a:buNone/>
            </a:pPr>
            <a:endParaRPr sz="4800" b="1">
              <a:solidFill>
                <a:schemeClr val="dk1"/>
              </a:solidFill>
              <a:latin typeface="Montserrat"/>
              <a:ea typeface="Montserrat"/>
              <a:cs typeface="Montserrat"/>
              <a:sym typeface="Montserrat"/>
            </a:endParaRPr>
          </a:p>
          <a:p>
            <a:pPr marL="0" lvl="0" indent="0" rtl="0">
              <a:spcBef>
                <a:spcPts val="0"/>
              </a:spcBef>
              <a:spcAft>
                <a:spcPts val="0"/>
              </a:spcAft>
              <a:buNone/>
            </a:pPr>
            <a:endParaRPr sz="8000">
              <a:solidFill>
                <a:srgbClr val="595959"/>
              </a:solidFill>
              <a:latin typeface="Montserrat Medium"/>
              <a:ea typeface="Montserrat Medium"/>
              <a:cs typeface="Montserrat Medium"/>
              <a:sym typeface="Montserrat Medium"/>
            </a:endParaRPr>
          </a:p>
        </p:txBody>
      </p:sp>
      <p:pic>
        <p:nvPicPr>
          <p:cNvPr id="149" name="Shape 149"/>
          <p:cNvPicPr preferRelativeResize="0"/>
          <p:nvPr/>
        </p:nvPicPr>
        <p:blipFill rotWithShape="1">
          <a:blip r:embed="rId3">
            <a:alphaModFix/>
          </a:blip>
          <a:srcRect r="22002"/>
          <a:stretch/>
        </p:blipFill>
        <p:spPr>
          <a:xfrm>
            <a:off x="4301600" y="1362738"/>
            <a:ext cx="4561675" cy="1038225"/>
          </a:xfrm>
          <a:prstGeom prst="rect">
            <a:avLst/>
          </a:prstGeom>
          <a:noFill/>
          <a:ln>
            <a:noFill/>
          </a:ln>
        </p:spPr>
      </p:pic>
      <p:sp>
        <p:nvSpPr>
          <p:cNvPr id="150" name="Shape 150"/>
          <p:cNvSpPr txBox="1"/>
          <p:nvPr/>
        </p:nvSpPr>
        <p:spPr>
          <a:xfrm>
            <a:off x="253800" y="1346650"/>
            <a:ext cx="4901400" cy="1070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000"/>
              <a:t>Rhode Island 2016</a:t>
            </a:r>
            <a:endParaRPr sz="3000"/>
          </a:p>
          <a:p>
            <a:pPr marL="0" lvl="0" indent="0" rtl="0">
              <a:spcBef>
                <a:spcPts val="0"/>
              </a:spcBef>
              <a:spcAft>
                <a:spcPts val="0"/>
              </a:spcAft>
              <a:buNone/>
            </a:pPr>
            <a:r>
              <a:rPr lang="en-US" sz="3000"/>
              <a:t>Governor’s Challenge</a:t>
            </a:r>
            <a:endParaRPr sz="3000"/>
          </a:p>
        </p:txBody>
      </p:sp>
      <p:pic>
        <p:nvPicPr>
          <p:cNvPr id="151" name="Shape 151"/>
          <p:cNvPicPr preferRelativeResize="0"/>
          <p:nvPr/>
        </p:nvPicPr>
        <p:blipFill rotWithShape="1">
          <a:blip r:embed="rId4">
            <a:alphaModFix/>
          </a:blip>
          <a:srcRect t="32646"/>
          <a:stretch/>
        </p:blipFill>
        <p:spPr>
          <a:xfrm>
            <a:off x="208000" y="2400975"/>
            <a:ext cx="8153400" cy="383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61650" y="454075"/>
            <a:ext cx="9020700" cy="5336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4800" b="1">
                <a:solidFill>
                  <a:schemeClr val="dk1"/>
                </a:solidFill>
                <a:latin typeface="Montserrat"/>
                <a:ea typeface="Montserrat"/>
                <a:cs typeface="Montserrat"/>
                <a:sym typeface="Montserrat"/>
              </a:rPr>
              <a:t>OER Task Forces </a:t>
            </a:r>
            <a:endParaRPr sz="4800" b="1">
              <a:solidFill>
                <a:schemeClr val="dk1"/>
              </a:solidFill>
              <a:latin typeface="Montserrat"/>
              <a:ea typeface="Montserrat"/>
              <a:cs typeface="Montserrat"/>
              <a:sym typeface="Montserrat"/>
            </a:endParaRPr>
          </a:p>
          <a:p>
            <a:pPr marL="0" lvl="0" indent="0" rtl="0">
              <a:spcBef>
                <a:spcPts val="0"/>
              </a:spcBef>
              <a:spcAft>
                <a:spcPts val="0"/>
              </a:spcAft>
              <a:buNone/>
            </a:pPr>
            <a:endParaRPr sz="2800">
              <a:solidFill>
                <a:srgbClr val="404040"/>
              </a:solidFill>
              <a:latin typeface="Montserrat Medium"/>
              <a:ea typeface="Montserrat Medium"/>
              <a:cs typeface="Montserrat Medium"/>
              <a:sym typeface="Montserrat Medium"/>
            </a:endParaRPr>
          </a:p>
        </p:txBody>
      </p:sp>
      <p:pic>
        <p:nvPicPr>
          <p:cNvPr id="157" name="Shape 157"/>
          <p:cNvPicPr preferRelativeResize="0"/>
          <p:nvPr/>
        </p:nvPicPr>
        <p:blipFill>
          <a:blip r:embed="rId3">
            <a:alphaModFix/>
          </a:blip>
          <a:stretch>
            <a:fillRect/>
          </a:stretch>
        </p:blipFill>
        <p:spPr>
          <a:xfrm>
            <a:off x="3475974" y="1598750"/>
            <a:ext cx="5606375" cy="1247800"/>
          </a:xfrm>
          <a:prstGeom prst="rect">
            <a:avLst/>
          </a:prstGeom>
          <a:noFill/>
          <a:ln>
            <a:noFill/>
          </a:ln>
        </p:spPr>
      </p:pic>
      <p:pic>
        <p:nvPicPr>
          <p:cNvPr id="158" name="Shape 158"/>
          <p:cNvPicPr preferRelativeResize="0"/>
          <p:nvPr/>
        </p:nvPicPr>
        <p:blipFill>
          <a:blip r:embed="rId4">
            <a:alphaModFix/>
          </a:blip>
          <a:stretch>
            <a:fillRect/>
          </a:stretch>
        </p:blipFill>
        <p:spPr>
          <a:xfrm>
            <a:off x="0" y="3218750"/>
            <a:ext cx="9144000" cy="2464925"/>
          </a:xfrm>
          <a:prstGeom prst="rect">
            <a:avLst/>
          </a:prstGeom>
          <a:noFill/>
          <a:ln>
            <a:noFill/>
          </a:ln>
        </p:spPr>
      </p:pic>
      <p:sp>
        <p:nvSpPr>
          <p:cNvPr id="159" name="Shape 159"/>
          <p:cNvSpPr txBox="1"/>
          <p:nvPr/>
        </p:nvSpPr>
        <p:spPr>
          <a:xfrm>
            <a:off x="61650" y="1588450"/>
            <a:ext cx="3288000" cy="1268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t>Connecticut 2015: HB 6117 (passed) </a:t>
            </a:r>
            <a:endParaRPr sz="3000"/>
          </a:p>
        </p:txBody>
      </p:sp>
      <p:sp>
        <p:nvSpPr>
          <p:cNvPr id="160" name="Shape 160"/>
          <p:cNvSpPr txBox="1"/>
          <p:nvPr/>
        </p:nvSpPr>
        <p:spPr>
          <a:xfrm>
            <a:off x="170725" y="5790775"/>
            <a:ext cx="6160800" cy="355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a:t>**This legislation does establish a grant pilot program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6" y="2636814"/>
            <a:ext cx="82296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b="1">
                <a:solidFill>
                  <a:srgbClr val="595959"/>
                </a:solidFill>
                <a:latin typeface="Montserrat"/>
                <a:ea typeface="Montserrat"/>
                <a:cs typeface="Montserrat"/>
                <a:sym typeface="Montserrat"/>
              </a:rPr>
              <a:t>Concerning Legislation</a:t>
            </a:r>
            <a:endParaRPr b="1">
              <a:solidFill>
                <a:srgbClr val="595959"/>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nvSpPr>
        <p:spPr>
          <a:xfrm>
            <a:off x="0" y="1394375"/>
            <a:ext cx="9144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9300">
              <a:solidFill>
                <a:srgbClr val="3F3F3F"/>
              </a:solidFill>
              <a:latin typeface="Montserrat Medium"/>
              <a:ea typeface="Montserrat Medium"/>
              <a:cs typeface="Montserrat Medium"/>
              <a:sym typeface="Montserrat Medium"/>
            </a:endParaRPr>
          </a:p>
        </p:txBody>
      </p:sp>
      <p:sp>
        <p:nvSpPr>
          <p:cNvPr id="173" name="Shape 173"/>
          <p:cNvSpPr txBox="1"/>
          <p:nvPr/>
        </p:nvSpPr>
        <p:spPr>
          <a:xfrm>
            <a:off x="145300" y="454075"/>
            <a:ext cx="8998800" cy="2599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3200" b="1">
              <a:solidFill>
                <a:schemeClr val="dk1"/>
              </a:solidFill>
              <a:latin typeface="Montserrat"/>
              <a:ea typeface="Montserrat"/>
              <a:cs typeface="Montserrat"/>
              <a:sym typeface="Montserrat"/>
            </a:endParaRPr>
          </a:p>
          <a:p>
            <a:pPr marL="0" lvl="0" indent="0" rtl="0">
              <a:spcBef>
                <a:spcPts val="0"/>
              </a:spcBef>
              <a:spcAft>
                <a:spcPts val="0"/>
              </a:spcAft>
              <a:buNone/>
            </a:pPr>
            <a:endParaRPr sz="1000" b="1">
              <a:solidFill>
                <a:schemeClr val="dk1"/>
              </a:solidFill>
              <a:latin typeface="Montserrat"/>
              <a:ea typeface="Montserrat"/>
              <a:cs typeface="Montserrat"/>
              <a:sym typeface="Montserrat"/>
            </a:endParaRPr>
          </a:p>
          <a:p>
            <a:pPr marL="457200" lvl="0" indent="-381000" rtl="0">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Digital Discounts</a:t>
            </a:r>
            <a:endParaRPr sz="2400">
              <a:solidFill>
                <a:schemeClr val="dk1"/>
              </a:solidFill>
              <a:latin typeface="Montserrat"/>
              <a:ea typeface="Montserrat"/>
              <a:cs typeface="Montserrat"/>
              <a:sym typeface="Montserrat"/>
            </a:endParaRPr>
          </a:p>
          <a:p>
            <a:pPr marL="457200" lvl="0" indent="-381000" rtl="0">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Innovative Pricing Models</a:t>
            </a:r>
            <a:endParaRPr sz="2400">
              <a:solidFill>
                <a:schemeClr val="dk1"/>
              </a:solidFill>
              <a:latin typeface="Montserrat"/>
              <a:ea typeface="Montserrat"/>
              <a:cs typeface="Montserrat"/>
              <a:sym typeface="Montserrat"/>
            </a:endParaRPr>
          </a:p>
          <a:p>
            <a:pPr marL="457200" lvl="0" indent="-381000" rtl="0">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Inclusive Access</a:t>
            </a:r>
            <a:endParaRPr sz="2400">
              <a:solidFill>
                <a:schemeClr val="dk1"/>
              </a:solidFill>
              <a:latin typeface="Montserrat"/>
              <a:ea typeface="Montserrat"/>
              <a:cs typeface="Montserrat"/>
              <a:sym typeface="Montserrat"/>
            </a:endParaRPr>
          </a:p>
          <a:p>
            <a:pPr marL="457200" lvl="0" indent="-381000" rtl="0">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Access Codes </a:t>
            </a:r>
            <a:endParaRPr sz="2400">
              <a:solidFill>
                <a:schemeClr val="dk1"/>
              </a:solidFill>
              <a:latin typeface="Montserrat"/>
              <a:ea typeface="Montserrat"/>
              <a:cs typeface="Montserrat"/>
              <a:sym typeface="Montserrat"/>
            </a:endParaRPr>
          </a:p>
          <a:p>
            <a:pPr marL="0" lvl="0" indent="0" rtl="0">
              <a:spcBef>
                <a:spcPts val="0"/>
              </a:spcBef>
              <a:spcAft>
                <a:spcPts val="0"/>
              </a:spcAft>
              <a:buNone/>
            </a:pPr>
            <a:endParaRPr sz="2400">
              <a:solidFill>
                <a:schemeClr val="dk1"/>
              </a:solidFill>
              <a:latin typeface="Montserrat"/>
              <a:ea typeface="Montserrat"/>
              <a:cs typeface="Montserrat"/>
              <a:sym typeface="Montserrat"/>
            </a:endParaRPr>
          </a:p>
          <a:p>
            <a:pPr marL="0" lvl="0" indent="0" rtl="0">
              <a:spcBef>
                <a:spcPts val="0"/>
              </a:spcBef>
              <a:spcAft>
                <a:spcPts val="0"/>
              </a:spcAft>
              <a:buNone/>
            </a:pPr>
            <a:endParaRPr sz="2400">
              <a:solidFill>
                <a:schemeClr val="dk1"/>
              </a:solidFill>
              <a:latin typeface="Montserrat"/>
              <a:ea typeface="Montserrat"/>
              <a:cs typeface="Montserrat"/>
              <a:sym typeface="Montserrat"/>
            </a:endParaRPr>
          </a:p>
          <a:p>
            <a:pPr marL="0" lvl="0" indent="0" rtl="0">
              <a:spcBef>
                <a:spcPts val="0"/>
              </a:spcBef>
              <a:spcAft>
                <a:spcPts val="0"/>
              </a:spcAft>
              <a:buNone/>
            </a:pPr>
            <a:endParaRPr sz="2400">
              <a:solidFill>
                <a:schemeClr val="dk1"/>
              </a:solidFill>
              <a:latin typeface="Montserrat"/>
              <a:ea typeface="Montserrat"/>
              <a:cs typeface="Montserrat"/>
              <a:sym typeface="Montserrat"/>
            </a:endParaRPr>
          </a:p>
        </p:txBody>
      </p:sp>
      <p:sp>
        <p:nvSpPr>
          <p:cNvPr id="174" name="Shape 174"/>
          <p:cNvSpPr txBox="1"/>
          <p:nvPr/>
        </p:nvSpPr>
        <p:spPr>
          <a:xfrm>
            <a:off x="337025" y="2345750"/>
            <a:ext cx="4117800" cy="1753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Arkansas Publisher Packet  </a:t>
            </a:r>
            <a:endParaRPr sz="2400"/>
          </a:p>
        </p:txBody>
      </p:sp>
      <p:pic>
        <p:nvPicPr>
          <p:cNvPr id="175" name="Shape 175"/>
          <p:cNvPicPr preferRelativeResize="0"/>
          <p:nvPr/>
        </p:nvPicPr>
        <p:blipFill>
          <a:blip r:embed="rId3">
            <a:alphaModFix/>
          </a:blip>
          <a:stretch>
            <a:fillRect/>
          </a:stretch>
        </p:blipFill>
        <p:spPr>
          <a:xfrm>
            <a:off x="145300" y="2836050"/>
            <a:ext cx="8235100" cy="1897150"/>
          </a:xfrm>
          <a:prstGeom prst="rect">
            <a:avLst/>
          </a:prstGeom>
          <a:noFill/>
          <a:ln>
            <a:noFill/>
          </a:ln>
        </p:spPr>
      </p:pic>
      <p:sp>
        <p:nvSpPr>
          <p:cNvPr id="176" name="Shape 176"/>
          <p:cNvSpPr txBox="1"/>
          <p:nvPr/>
        </p:nvSpPr>
        <p:spPr>
          <a:xfrm>
            <a:off x="200700" y="5014750"/>
            <a:ext cx="8124300" cy="135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2015 Department of Education Regulation</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64106" y="592714"/>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Arial"/>
                <a:ea typeface="Arial"/>
                <a:cs typeface="Arial"/>
                <a:sym typeface="Arial"/>
              </a:rPr>
              <a:t>Virginia 2018: HB 454 </a:t>
            </a:r>
            <a:endParaRPr/>
          </a:p>
        </p:txBody>
      </p:sp>
      <p:sp>
        <p:nvSpPr>
          <p:cNvPr id="183" name="Shape 183"/>
          <p:cNvSpPr txBox="1"/>
          <p:nvPr/>
        </p:nvSpPr>
        <p:spPr>
          <a:xfrm>
            <a:off x="0" y="1655875"/>
            <a:ext cx="9144000" cy="3167700"/>
          </a:xfrm>
          <a:prstGeom prst="rect">
            <a:avLst/>
          </a:prstGeom>
          <a:noFill/>
          <a:ln>
            <a:noFill/>
          </a:ln>
        </p:spPr>
        <p:txBody>
          <a:bodyPr spcFirstLastPara="1" wrap="square" lIns="91425" tIns="91425" rIns="91425" bIns="91425" anchor="ctr" anchorCtr="0">
            <a:noAutofit/>
          </a:bodyPr>
          <a:lstStyle/>
          <a:p>
            <a:pPr marL="0" lvl="0" indent="0" rtl="0">
              <a:lnSpc>
                <a:spcPct val="122727"/>
              </a:lnSpc>
              <a:spcBef>
                <a:spcPts val="0"/>
              </a:spcBef>
              <a:spcAft>
                <a:spcPts val="0"/>
              </a:spcAft>
              <a:buNone/>
            </a:pPr>
            <a:r>
              <a:rPr lang="en-US" sz="1800">
                <a:solidFill>
                  <a:srgbClr val="333333"/>
                </a:solidFill>
              </a:rPr>
              <a:t>5. Provisions address the availability of required textbooks to students otherwise unable to afford the cost.</a:t>
            </a:r>
            <a:endParaRPr sz="1800">
              <a:solidFill>
                <a:srgbClr val="333333"/>
              </a:solidFill>
            </a:endParaRPr>
          </a:p>
          <a:p>
            <a:pPr marL="0" lvl="0" indent="0" rtl="0">
              <a:lnSpc>
                <a:spcPct val="122727"/>
              </a:lnSpc>
              <a:spcBef>
                <a:spcPts val="0"/>
              </a:spcBef>
              <a:spcAft>
                <a:spcPts val="0"/>
              </a:spcAft>
              <a:buNone/>
            </a:pPr>
            <a:r>
              <a:rPr lang="en-US" sz="1800">
                <a:solidFill>
                  <a:srgbClr val="333333"/>
                </a:solidFill>
              </a:rPr>
              <a:t>E. </a:t>
            </a:r>
            <a:r>
              <a:rPr lang="en-US" sz="1800" i="1">
                <a:solidFill>
                  <a:srgbClr val="333333"/>
                </a:solidFill>
              </a:rPr>
              <a:t>The governing board of each public institution of higher education shall implement</a:t>
            </a:r>
            <a:r>
              <a:rPr lang="en-US" sz="1800">
                <a:solidFill>
                  <a:srgbClr val="333333"/>
                </a:solidFill>
              </a:rPr>
              <a:t> [ </a:t>
            </a:r>
            <a:r>
              <a:rPr lang="en-US" sz="1800" i="1" strike="sngStrike">
                <a:solidFill>
                  <a:srgbClr val="333333"/>
                </a:solidFill>
              </a:rPr>
              <a:t>policies, procedures, and</a:t>
            </a:r>
            <a:r>
              <a:rPr lang="en-US" sz="1800" strike="sngStrike">
                <a:solidFill>
                  <a:srgbClr val="333333"/>
                </a:solidFill>
              </a:rPr>
              <a:t> </a:t>
            </a:r>
            <a:r>
              <a:rPr lang="en-US" sz="1800">
                <a:solidFill>
                  <a:srgbClr val="333333"/>
                </a:solidFill>
              </a:rPr>
              <a:t>] </a:t>
            </a:r>
            <a:r>
              <a:rPr lang="en-US" sz="1800" i="1">
                <a:solidFill>
                  <a:srgbClr val="333333"/>
                </a:solidFill>
              </a:rPr>
              <a:t>guidelines</a:t>
            </a:r>
            <a:r>
              <a:rPr lang="en-US" sz="1800">
                <a:solidFill>
                  <a:srgbClr val="333333"/>
                </a:solidFill>
              </a:rPr>
              <a:t> [ </a:t>
            </a:r>
            <a:r>
              <a:rPr lang="en-US" sz="1800" i="1" strike="sngStrike">
                <a:solidFill>
                  <a:srgbClr val="333333"/>
                </a:solidFill>
              </a:rPr>
              <a:t>that encourage</a:t>
            </a:r>
            <a:r>
              <a:rPr lang="en-US" sz="1800" i="1">
                <a:solidFill>
                  <a:srgbClr val="333333"/>
                </a:solidFill>
              </a:rPr>
              <a:t> for</a:t>
            </a:r>
            <a:r>
              <a:rPr lang="en-US" sz="1800">
                <a:solidFill>
                  <a:srgbClr val="333333"/>
                </a:solidFill>
              </a:rPr>
              <a:t> ] </a:t>
            </a:r>
            <a:r>
              <a:rPr lang="en-US" sz="1800" i="1">
                <a:solidFill>
                  <a:srgbClr val="333333"/>
                </a:solidFill>
              </a:rPr>
              <a:t>the adoption and use of low-cost and no-cost open educational resources</a:t>
            </a:r>
            <a:r>
              <a:rPr lang="en-US" sz="1800">
                <a:solidFill>
                  <a:srgbClr val="333333"/>
                </a:solidFill>
              </a:rPr>
              <a:t> [ </a:t>
            </a:r>
            <a:r>
              <a:rPr lang="en-US" sz="1800" i="1">
                <a:solidFill>
                  <a:srgbClr val="333333"/>
                </a:solidFill>
              </a:rPr>
              <a:t>and low-cost commercially published materials</a:t>
            </a:r>
            <a:r>
              <a:rPr lang="en-US" sz="1800">
                <a:solidFill>
                  <a:srgbClr val="333333"/>
                </a:solidFill>
              </a:rPr>
              <a:t> ] </a:t>
            </a:r>
            <a:r>
              <a:rPr lang="en-US" sz="1800" i="1">
                <a:solidFill>
                  <a:srgbClr val="333333"/>
                </a:solidFill>
              </a:rPr>
              <a:t>in courses offered at such institution.</a:t>
            </a:r>
            <a:endParaRPr sz="1800" i="1">
              <a:solidFill>
                <a:srgbClr val="33333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6" y="1164164"/>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Arial"/>
                <a:ea typeface="Arial"/>
                <a:cs typeface="Arial"/>
                <a:sym typeface="Arial"/>
              </a:rPr>
              <a:t>New Jersey 2018:</a:t>
            </a:r>
            <a:r>
              <a:rPr lang="en-US" sz="3600" b="1">
                <a:solidFill>
                  <a:schemeClr val="dk1"/>
                </a:solidFill>
                <a:latin typeface="Arial"/>
                <a:ea typeface="Arial"/>
                <a:cs typeface="Arial"/>
                <a:sym typeface="Arial"/>
              </a:rPr>
              <a:t> </a:t>
            </a:r>
            <a:r>
              <a:rPr lang="en-US" sz="3600" b="1">
                <a:solidFill>
                  <a:srgbClr val="222222"/>
                </a:solidFill>
                <a:highlight>
                  <a:srgbClr val="FFFFFF"/>
                </a:highlight>
                <a:latin typeface="Arial"/>
                <a:ea typeface="Arial"/>
                <a:cs typeface="Arial"/>
                <a:sym typeface="Arial"/>
              </a:rPr>
              <a:t>S 768/A 3254</a:t>
            </a:r>
            <a:endParaRPr sz="3600"/>
          </a:p>
          <a:p>
            <a:pPr marL="0" lvl="0" indent="0">
              <a:spcBef>
                <a:spcPts val="0"/>
              </a:spcBef>
              <a:spcAft>
                <a:spcPts val="0"/>
              </a:spcAft>
              <a:buNone/>
            </a:pPr>
            <a:endParaRPr/>
          </a:p>
        </p:txBody>
      </p:sp>
      <p:pic>
        <p:nvPicPr>
          <p:cNvPr id="190" name="Shape 190"/>
          <p:cNvPicPr preferRelativeResize="0"/>
          <p:nvPr/>
        </p:nvPicPr>
        <p:blipFill>
          <a:blip r:embed="rId3">
            <a:alphaModFix/>
          </a:blip>
          <a:stretch>
            <a:fillRect/>
          </a:stretch>
        </p:blipFill>
        <p:spPr>
          <a:xfrm>
            <a:off x="457200" y="2057400"/>
            <a:ext cx="7927700" cy="324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547131" y="724589"/>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Arial"/>
                <a:ea typeface="Arial"/>
                <a:cs typeface="Arial"/>
                <a:sym typeface="Arial"/>
              </a:rPr>
              <a:t>Connecticut 2017: SB 948 (passed)</a:t>
            </a:r>
            <a:endParaRPr/>
          </a:p>
        </p:txBody>
      </p:sp>
      <p:pic>
        <p:nvPicPr>
          <p:cNvPr id="197" name="Shape 197"/>
          <p:cNvPicPr preferRelativeResize="0"/>
          <p:nvPr/>
        </p:nvPicPr>
        <p:blipFill>
          <a:blip r:embed="rId3">
            <a:alphaModFix/>
          </a:blip>
          <a:stretch>
            <a:fillRect/>
          </a:stretch>
        </p:blipFill>
        <p:spPr>
          <a:xfrm>
            <a:off x="662449" y="2199525"/>
            <a:ext cx="5606375" cy="1247800"/>
          </a:xfrm>
          <a:prstGeom prst="rect">
            <a:avLst/>
          </a:prstGeom>
          <a:noFill/>
          <a:ln>
            <a:noFill/>
          </a:ln>
        </p:spPr>
      </p:pic>
      <p:sp>
        <p:nvSpPr>
          <p:cNvPr id="198" name="Shape 198"/>
          <p:cNvSpPr txBox="1"/>
          <p:nvPr/>
        </p:nvSpPr>
        <p:spPr>
          <a:xfrm>
            <a:off x="395650" y="3091975"/>
            <a:ext cx="82296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800">
                <a:solidFill>
                  <a:schemeClr val="dk1"/>
                </a:solidFill>
              </a:rPr>
              <a:t>Section 1. (NEW) (</a:t>
            </a:r>
            <a:r>
              <a:rPr lang="en-US" sz="1800" i="1">
                <a:solidFill>
                  <a:schemeClr val="dk1"/>
                </a:solidFill>
              </a:rPr>
              <a:t>Effective January 1, 2018</a:t>
            </a:r>
            <a:r>
              <a:rPr lang="en-US" sz="1800">
                <a:solidFill>
                  <a:schemeClr val="dk1"/>
                </a:solidFill>
              </a:rPr>
              <a:t>) The Office of Higher Education and the constituent units of the state system of higher education, as defined in section 10a-1 of the general statutes, may each establish guidelines that encourage institutions of higher education in this state to implement programs that reduce the cost of textbooks and other educational resources for students.</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0" y="2325250"/>
            <a:ext cx="9144000" cy="266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952500" lvl="0" indent="0" algn="ctr" rtl="0">
              <a:lnSpc>
                <a:spcPct val="125000"/>
              </a:lnSpc>
              <a:spcBef>
                <a:spcPts val="0"/>
              </a:spcBef>
              <a:spcAft>
                <a:spcPts val="0"/>
              </a:spcAft>
              <a:buNone/>
            </a:pPr>
            <a:r>
              <a:rPr lang="en-US" sz="4800" b="1">
                <a:latin typeface="Roboto"/>
                <a:ea typeface="Roboto"/>
                <a:cs typeface="Roboto"/>
                <a:sym typeface="Roboto"/>
              </a:rPr>
              <a:t>       </a:t>
            </a:r>
            <a:r>
              <a:rPr lang="en-US" sz="6000" b="1">
                <a:latin typeface="Roboto"/>
                <a:ea typeface="Roboto"/>
                <a:cs typeface="Roboto"/>
                <a:sym typeface="Roboto"/>
              </a:rPr>
              <a:t> </a:t>
            </a:r>
            <a:endParaRPr sz="6000" b="1">
              <a:latin typeface="Roboto"/>
              <a:ea typeface="Roboto"/>
              <a:cs typeface="Roboto"/>
              <a:sym typeface="Roboto"/>
            </a:endParaRPr>
          </a:p>
          <a:p>
            <a:pPr marL="0" marR="952500" lvl="0" indent="0" algn="ctr" rtl="0">
              <a:lnSpc>
                <a:spcPct val="125000"/>
              </a:lnSpc>
              <a:spcBef>
                <a:spcPts val="1500"/>
              </a:spcBef>
              <a:spcAft>
                <a:spcPts val="0"/>
              </a:spcAft>
              <a:buNone/>
            </a:pPr>
            <a:r>
              <a:rPr lang="en-US" sz="6000" b="1">
                <a:latin typeface="Roboto"/>
                <a:ea typeface="Roboto"/>
                <a:cs typeface="Roboto"/>
                <a:sym typeface="Roboto"/>
              </a:rPr>
              <a:t>    </a:t>
            </a:r>
            <a:r>
              <a:rPr lang="en-US" sz="7200" b="1">
                <a:solidFill>
                  <a:srgbClr val="595959"/>
                </a:solidFill>
                <a:latin typeface="Roboto"/>
                <a:ea typeface="Roboto"/>
                <a:cs typeface="Roboto"/>
                <a:sym typeface="Roboto"/>
              </a:rPr>
              <a:t>Why OER policy?</a:t>
            </a:r>
            <a:endParaRPr sz="7200" b="1">
              <a:solidFill>
                <a:srgbClr val="595959"/>
              </a:solidFill>
              <a:latin typeface="Roboto"/>
              <a:ea typeface="Roboto"/>
              <a:cs typeface="Roboto"/>
              <a:sym typeface="Roboto"/>
            </a:endParaRPr>
          </a:p>
          <a:p>
            <a:pPr marL="0" marR="952500" lvl="0" indent="0" algn="ctr" rtl="0">
              <a:lnSpc>
                <a:spcPct val="125000"/>
              </a:lnSpc>
              <a:spcBef>
                <a:spcPts val="1500"/>
              </a:spcBef>
              <a:spcAft>
                <a:spcPts val="0"/>
              </a:spcAft>
              <a:buClr>
                <a:schemeClr val="dk1"/>
              </a:buClr>
              <a:buSzPts val="1100"/>
              <a:buFont typeface="Arial"/>
              <a:buNone/>
            </a:pPr>
            <a:r>
              <a:rPr lang="en-US" sz="3000" b="1">
                <a:latin typeface="Roboto"/>
                <a:ea typeface="Roboto"/>
                <a:cs typeface="Roboto"/>
                <a:sym typeface="Roboto"/>
              </a:rPr>
              <a:t>       </a:t>
            </a:r>
            <a:endParaRPr sz="1800">
              <a:latin typeface="Times New Roman"/>
              <a:ea typeface="Times New Roman"/>
              <a:cs typeface="Times New Roman"/>
              <a:sym typeface="Times New Roman"/>
            </a:endParaRPr>
          </a:p>
          <a:p>
            <a:pPr marL="0" lvl="0" indent="0" algn="ctr" rtl="0">
              <a:spcBef>
                <a:spcPts val="1500"/>
              </a:spcBef>
              <a:spcAft>
                <a:spcPts val="0"/>
              </a:spcAft>
              <a:buNone/>
            </a:pPr>
            <a:endParaRPr sz="4800">
              <a:solidFill>
                <a:srgbClr val="FF0000"/>
              </a:solidFill>
              <a:latin typeface="Montserrat"/>
              <a:ea typeface="Montserrat"/>
              <a:cs typeface="Montserrat"/>
              <a:sym typeface="Montserrat"/>
            </a:endParaRPr>
          </a:p>
          <a:p>
            <a:pPr marL="0" lvl="0" indent="0" algn="ctr" rtl="0">
              <a:lnSpc>
                <a:spcPct val="90000"/>
              </a:lnSpc>
              <a:spcBef>
                <a:spcPts val="0"/>
              </a:spcBef>
              <a:spcAft>
                <a:spcPts val="0"/>
              </a:spcAft>
              <a:buNone/>
            </a:pPr>
            <a:endParaRPr sz="5400">
              <a:solidFill>
                <a:srgbClr val="FF0000"/>
              </a:solidFill>
              <a:latin typeface="Montserrat Medium"/>
              <a:ea typeface="Montserrat Medium"/>
              <a:cs typeface="Montserrat Medium"/>
              <a:sym typeface="Montserra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64306" y="1043239"/>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Arial"/>
                <a:ea typeface="Arial"/>
                <a:cs typeface="Arial"/>
                <a:sym typeface="Arial"/>
              </a:rPr>
              <a:t>Massachusetts 2017: HB 4200 (passed)</a:t>
            </a:r>
            <a:endParaRPr sz="4000" b="1">
              <a:solidFill>
                <a:schemeClr val="dk1"/>
              </a:solidFill>
              <a:latin typeface="Arial"/>
              <a:ea typeface="Arial"/>
              <a:cs typeface="Arial"/>
              <a:sym typeface="Arial"/>
            </a:endParaRPr>
          </a:p>
          <a:p>
            <a:pPr marL="0" lvl="0" indent="0">
              <a:spcBef>
                <a:spcPts val="0"/>
              </a:spcBef>
              <a:spcAft>
                <a:spcPts val="0"/>
              </a:spcAft>
              <a:buNone/>
            </a:pPr>
            <a:endParaRPr/>
          </a:p>
        </p:txBody>
      </p:sp>
      <p:pic>
        <p:nvPicPr>
          <p:cNvPr id="205" name="Shape 205"/>
          <p:cNvPicPr preferRelativeResize="0"/>
          <p:nvPr/>
        </p:nvPicPr>
        <p:blipFill>
          <a:blip r:embed="rId3">
            <a:alphaModFix/>
          </a:blip>
          <a:stretch>
            <a:fillRect/>
          </a:stretch>
        </p:blipFill>
        <p:spPr>
          <a:xfrm>
            <a:off x="64300" y="3037485"/>
            <a:ext cx="9015400" cy="2241200"/>
          </a:xfrm>
          <a:prstGeom prst="rect">
            <a:avLst/>
          </a:prstGeom>
          <a:noFill/>
          <a:ln>
            <a:noFill/>
          </a:ln>
        </p:spPr>
      </p:pic>
      <p:pic>
        <p:nvPicPr>
          <p:cNvPr id="206" name="Shape 206"/>
          <p:cNvPicPr preferRelativeResize="0"/>
          <p:nvPr/>
        </p:nvPicPr>
        <p:blipFill>
          <a:blip r:embed="rId4">
            <a:alphaModFix/>
          </a:blip>
          <a:stretch>
            <a:fillRect/>
          </a:stretch>
        </p:blipFill>
        <p:spPr>
          <a:xfrm>
            <a:off x="892250" y="1948335"/>
            <a:ext cx="5124450" cy="733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 y="715989"/>
            <a:ext cx="8229600" cy="114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4000" b="1">
                <a:solidFill>
                  <a:schemeClr val="dk1"/>
                </a:solidFill>
                <a:latin typeface="Arial"/>
                <a:ea typeface="Arial"/>
                <a:cs typeface="Arial"/>
                <a:sym typeface="Arial"/>
              </a:rPr>
              <a:t>California 2017: SB 727</a:t>
            </a:r>
            <a:endParaRPr sz="4000" b="1">
              <a:solidFill>
                <a:schemeClr val="dk1"/>
              </a:solidFill>
              <a:latin typeface="Arial"/>
              <a:ea typeface="Arial"/>
              <a:cs typeface="Arial"/>
              <a:sym typeface="Arial"/>
            </a:endParaRPr>
          </a:p>
          <a:p>
            <a:pPr marL="0" lvl="0" indent="0">
              <a:spcBef>
                <a:spcPts val="0"/>
              </a:spcBef>
              <a:spcAft>
                <a:spcPts val="0"/>
              </a:spcAft>
              <a:buNone/>
            </a:pPr>
            <a:endParaRPr/>
          </a:p>
        </p:txBody>
      </p:sp>
      <p:pic>
        <p:nvPicPr>
          <p:cNvPr id="213" name="Shape 213"/>
          <p:cNvPicPr preferRelativeResize="0"/>
          <p:nvPr/>
        </p:nvPicPr>
        <p:blipFill>
          <a:blip r:embed="rId3">
            <a:alphaModFix/>
          </a:blip>
          <a:stretch>
            <a:fillRect/>
          </a:stretch>
        </p:blipFill>
        <p:spPr>
          <a:xfrm>
            <a:off x="219200" y="2416275"/>
            <a:ext cx="8363849" cy="3431525"/>
          </a:xfrm>
          <a:prstGeom prst="rect">
            <a:avLst/>
          </a:prstGeom>
          <a:noFill/>
          <a:ln>
            <a:noFill/>
          </a:ln>
        </p:spPr>
      </p:pic>
      <p:pic>
        <p:nvPicPr>
          <p:cNvPr id="214" name="Shape 214"/>
          <p:cNvPicPr preferRelativeResize="0"/>
          <p:nvPr/>
        </p:nvPicPr>
        <p:blipFill>
          <a:blip r:embed="rId4">
            <a:alphaModFix/>
          </a:blip>
          <a:stretch>
            <a:fillRect/>
          </a:stretch>
        </p:blipFill>
        <p:spPr>
          <a:xfrm>
            <a:off x="219200" y="1189100"/>
            <a:ext cx="5049725" cy="952500"/>
          </a:xfrm>
          <a:prstGeom prst="rect">
            <a:avLst/>
          </a:prstGeom>
          <a:noFill/>
          <a:ln>
            <a:noFill/>
          </a:ln>
        </p:spPr>
      </p:pic>
      <p:sp>
        <p:nvSpPr>
          <p:cNvPr id="215" name="Shape 215"/>
          <p:cNvSpPr txBox="1"/>
          <p:nvPr/>
        </p:nvSpPr>
        <p:spPr>
          <a:xfrm>
            <a:off x="219200" y="1189100"/>
            <a:ext cx="34494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73275" y="705800"/>
            <a:ext cx="9070800" cy="516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500" b="1">
                <a:solidFill>
                  <a:srgbClr val="595959"/>
                </a:solidFill>
                <a:latin typeface="Montserrat"/>
                <a:ea typeface="Montserrat"/>
                <a:cs typeface="Montserrat"/>
                <a:sym typeface="Montserrat"/>
              </a:rPr>
              <a:t>Recommendations and Discussion</a:t>
            </a:r>
            <a:endParaRPr sz="6500">
              <a:solidFill>
                <a:srgbClr val="FF0000"/>
              </a:solidFill>
              <a:latin typeface="Montserrat Medium"/>
              <a:ea typeface="Montserrat Medium"/>
              <a:cs typeface="Montserrat Medium"/>
              <a:sym typeface="Montserrat Medium"/>
            </a:endParaRPr>
          </a:p>
        </p:txBody>
      </p:sp>
      <p:sp>
        <p:nvSpPr>
          <p:cNvPr id="221" name="Shape 221"/>
          <p:cNvSpPr txBox="1"/>
          <p:nvPr/>
        </p:nvSpPr>
        <p:spPr>
          <a:xfrm>
            <a:off x="-483750" y="5748200"/>
            <a:ext cx="9144000" cy="3000000"/>
          </a:xfrm>
          <a:prstGeom prst="rect">
            <a:avLst/>
          </a:prstGeom>
          <a:noFill/>
          <a:ln>
            <a:noFill/>
          </a:ln>
        </p:spPr>
        <p:txBody>
          <a:bodyPr spcFirstLastPara="1" wrap="square" lIns="91425" tIns="91425" rIns="91425" bIns="91425" anchor="ctr" anchorCtr="0">
            <a:noAutofit/>
          </a:bodyPr>
          <a:lstStyle/>
          <a:p>
            <a:pPr marL="0" lvl="0" indent="0" rtl="0">
              <a:lnSpc>
                <a:spcPct val="120000"/>
              </a:lnSpc>
              <a:spcBef>
                <a:spcPts val="0"/>
              </a:spcBef>
              <a:spcAft>
                <a:spcPts val="0"/>
              </a:spcAft>
              <a:buNone/>
            </a:pPr>
            <a:endParaRPr sz="1700">
              <a:solidFill>
                <a:srgbClr val="434343"/>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p:nvPr/>
        </p:nvSpPr>
        <p:spPr>
          <a:xfrm>
            <a:off x="80550" y="747350"/>
            <a:ext cx="8982900" cy="2241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3600"/>
              <a:t>Meet with librarian(s) </a:t>
            </a:r>
            <a:endParaRPr sz="3600"/>
          </a:p>
          <a:p>
            <a:pPr marL="0" lvl="0" indent="0">
              <a:spcBef>
                <a:spcPts val="0"/>
              </a:spcBef>
              <a:spcAft>
                <a:spcPts val="0"/>
              </a:spcAft>
              <a:buNone/>
            </a:pPr>
            <a:endParaRPr sz="3600"/>
          </a:p>
          <a:p>
            <a:pPr marL="0" lvl="0" indent="0">
              <a:spcBef>
                <a:spcPts val="0"/>
              </a:spcBef>
              <a:spcAft>
                <a:spcPts val="0"/>
              </a:spcAft>
              <a:buNone/>
            </a:pPr>
            <a:r>
              <a:rPr lang="en-US" sz="3600"/>
              <a:t>Brief government relations office on OER</a:t>
            </a:r>
            <a:endParaRPr sz="3600"/>
          </a:p>
          <a:p>
            <a:pPr marL="0" lvl="0" indent="0">
              <a:spcBef>
                <a:spcPts val="0"/>
              </a:spcBef>
              <a:spcAft>
                <a:spcPts val="0"/>
              </a:spcAft>
              <a:buNone/>
            </a:pPr>
            <a:endParaRPr sz="3600"/>
          </a:p>
          <a:p>
            <a:pPr marL="0" lvl="0" indent="0">
              <a:spcBef>
                <a:spcPts val="0"/>
              </a:spcBef>
              <a:spcAft>
                <a:spcPts val="0"/>
              </a:spcAft>
              <a:buNone/>
            </a:pPr>
            <a:r>
              <a:rPr lang="en-US" sz="3600"/>
              <a:t>Stay connected to other institutions </a:t>
            </a:r>
            <a:endParaRPr sz="3600"/>
          </a:p>
          <a:p>
            <a:pPr marL="0" lvl="0" indent="0">
              <a:spcBef>
                <a:spcPts val="0"/>
              </a:spcBef>
              <a:spcAft>
                <a:spcPts val="0"/>
              </a:spcAft>
              <a:buNone/>
            </a:pPr>
            <a:endParaRPr sz="3600"/>
          </a:p>
          <a:p>
            <a:pPr marL="0" lvl="0" indent="0">
              <a:spcBef>
                <a:spcPts val="0"/>
              </a:spcBef>
              <a:spcAft>
                <a:spcPts val="0"/>
              </a:spcAft>
              <a:buNone/>
            </a:pPr>
            <a:r>
              <a:rPr lang="en-US" sz="3600"/>
              <a:t>Start relationship with legislator on OER</a:t>
            </a:r>
            <a:endParaRPr sz="3600"/>
          </a:p>
          <a:p>
            <a:pPr marL="0" lvl="0" indent="0">
              <a:spcBef>
                <a:spcPts val="0"/>
              </a:spcBef>
              <a:spcAft>
                <a:spcPts val="0"/>
              </a:spcAft>
              <a:buNone/>
            </a:pPr>
            <a:endParaRPr sz="2400"/>
          </a:p>
          <a:p>
            <a:pPr marL="457200" lvl="0" indent="-381000">
              <a:spcBef>
                <a:spcPts val="0"/>
              </a:spcBef>
              <a:spcAft>
                <a:spcPts val="0"/>
              </a:spcAft>
              <a:buSzPts val="2400"/>
              <a:buChar char="●"/>
            </a:pPr>
            <a:r>
              <a:rPr lang="en-US" sz="2400"/>
              <a:t>Activity: Pitch to legislators on OER</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1245575" y="161175"/>
            <a:ext cx="7004400" cy="127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6500" b="1">
                <a:solidFill>
                  <a:srgbClr val="595959"/>
                </a:solidFill>
                <a:latin typeface="Montserrat"/>
                <a:ea typeface="Montserrat"/>
                <a:cs typeface="Montserrat"/>
                <a:sym typeface="Montserrat"/>
              </a:rPr>
              <a:t>Resources</a:t>
            </a:r>
            <a:endParaRPr/>
          </a:p>
        </p:txBody>
      </p:sp>
      <p:sp>
        <p:nvSpPr>
          <p:cNvPr id="234" name="Shape 234"/>
          <p:cNvSpPr txBox="1"/>
          <p:nvPr/>
        </p:nvSpPr>
        <p:spPr>
          <a:xfrm>
            <a:off x="0" y="2784350"/>
            <a:ext cx="9144000" cy="3000000"/>
          </a:xfrm>
          <a:prstGeom prst="rect">
            <a:avLst/>
          </a:prstGeom>
          <a:noFill/>
          <a:ln>
            <a:noFill/>
          </a:ln>
        </p:spPr>
        <p:txBody>
          <a:bodyPr spcFirstLastPara="1" wrap="square" lIns="91425" tIns="91425" rIns="91425" bIns="91425" anchor="ctr" anchorCtr="0">
            <a:noAutofit/>
          </a:bodyPr>
          <a:lstStyle/>
          <a:p>
            <a:pPr marL="457200" lvl="0" indent="-317500" rtl="0">
              <a:lnSpc>
                <a:spcPct val="70000"/>
              </a:lnSpc>
              <a:spcBef>
                <a:spcPts val="0"/>
              </a:spcBef>
              <a:spcAft>
                <a:spcPts val="0"/>
              </a:spcAft>
              <a:buClr>
                <a:srgbClr val="000000"/>
              </a:buClr>
              <a:buSzPts val="1400"/>
              <a:buChar char="●"/>
            </a:pPr>
            <a:r>
              <a:rPr lang="en-US" sz="2400">
                <a:latin typeface="Montserrat Medium"/>
                <a:ea typeface="Montserrat Medium"/>
                <a:cs typeface="Montserrat Medium"/>
                <a:sym typeface="Montserrat Medium"/>
              </a:rPr>
              <a:t>SPARC OER State Policy Tracker: </a:t>
            </a:r>
            <a:r>
              <a:rPr lang="en-US" sz="2400" u="sng">
                <a:latin typeface="Montserrat Medium"/>
                <a:ea typeface="Montserrat Medium"/>
                <a:cs typeface="Montserrat Medium"/>
                <a:sym typeface="Montserrat Medium"/>
                <a:hlinkClick r:id="rId3"/>
              </a:rPr>
              <a:t>https://sparcopen.org/our-work/state-policy-tracking/</a:t>
            </a: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r>
              <a:rPr lang="en-US" sz="2400">
                <a:latin typeface="Montserrat Medium"/>
                <a:ea typeface="Montserrat Medium"/>
                <a:cs typeface="Montserrat Medium"/>
                <a:sym typeface="Montserrat Medium"/>
              </a:rPr>
              <a:t> </a:t>
            </a:r>
            <a:endParaRPr sz="2400">
              <a:highlight>
                <a:srgbClr val="FFFFFF"/>
              </a:highlight>
              <a:latin typeface="Times New Roman"/>
              <a:ea typeface="Times New Roman"/>
              <a:cs typeface="Times New Roman"/>
              <a:sym typeface="Times New Roman"/>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457200" lvl="0" indent="-317500" rtl="0">
              <a:lnSpc>
                <a:spcPct val="70000"/>
              </a:lnSpc>
              <a:spcBef>
                <a:spcPts val="0"/>
              </a:spcBef>
              <a:spcAft>
                <a:spcPts val="0"/>
              </a:spcAft>
              <a:buClr>
                <a:srgbClr val="000000"/>
              </a:buClr>
              <a:buSzPts val="1400"/>
              <a:buChar char="●"/>
            </a:pPr>
            <a:r>
              <a:rPr lang="en-US" sz="2400">
                <a:latin typeface="Montserrat Medium"/>
                <a:ea typeface="Montserrat Medium"/>
                <a:cs typeface="Montserrat Medium"/>
                <a:sym typeface="Montserrat Medium"/>
              </a:rPr>
              <a:t>SPARC OER State Policy Playbook: </a:t>
            </a:r>
            <a:r>
              <a:rPr lang="en-US" sz="2400" u="sng">
                <a:latin typeface="Montserrat Medium"/>
                <a:ea typeface="Montserrat Medium"/>
                <a:cs typeface="Montserrat Medium"/>
                <a:sym typeface="Montserrat Medium"/>
                <a:hlinkClick r:id="rId4"/>
              </a:rPr>
              <a:t>https://sparcopen.org/our-work/oer-state-policy-playbook/</a:t>
            </a: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457200" lvl="0" indent="-317500" rtl="0">
              <a:lnSpc>
                <a:spcPct val="70000"/>
              </a:lnSpc>
              <a:spcBef>
                <a:spcPts val="0"/>
              </a:spcBef>
              <a:spcAft>
                <a:spcPts val="0"/>
              </a:spcAft>
              <a:buClr>
                <a:srgbClr val="000000"/>
              </a:buClr>
              <a:buSzPts val="1400"/>
              <a:buFont typeface="Montserrat Medium"/>
              <a:buChar char="●"/>
            </a:pPr>
            <a:r>
              <a:rPr lang="en-US" sz="2400">
                <a:highlight>
                  <a:srgbClr val="FFFFFF"/>
                </a:highlight>
                <a:latin typeface="Montserrat Medium"/>
                <a:ea typeface="Montserrat Medium"/>
                <a:cs typeface="Montserrat Medium"/>
                <a:sym typeface="Montserrat Medium"/>
              </a:rPr>
              <a:t>Creative Commons USA OER State Legslative Guide: </a:t>
            </a:r>
            <a:r>
              <a:rPr lang="en-US" sz="2400" u="sng">
                <a:highlight>
                  <a:srgbClr val="FFFFFF"/>
                </a:highlight>
                <a:latin typeface="Montserrat Medium"/>
                <a:ea typeface="Montserrat Medium"/>
                <a:cs typeface="Montserrat Medium"/>
                <a:sym typeface="Montserrat Medium"/>
                <a:hlinkClick r:id="rId5"/>
              </a:rPr>
              <a:t>https://creativecommonsusa.org/index.php/2018/01/16/new-state-legislative-resources/</a:t>
            </a:r>
            <a:endParaRPr sz="2400">
              <a:highlight>
                <a:srgbClr val="FFFFFF"/>
              </a:highlight>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highlight>
                <a:srgbClr val="FFFFFF"/>
              </a:highlight>
              <a:latin typeface="Montserrat Medium"/>
              <a:ea typeface="Montserrat Medium"/>
              <a:cs typeface="Montserrat Medium"/>
              <a:sym typeface="Montserrat Medium"/>
            </a:endParaRPr>
          </a:p>
          <a:p>
            <a:pPr marL="457200" lvl="0" indent="-317500" rtl="0">
              <a:lnSpc>
                <a:spcPct val="70000"/>
              </a:lnSpc>
              <a:spcBef>
                <a:spcPts val="0"/>
              </a:spcBef>
              <a:spcAft>
                <a:spcPts val="0"/>
              </a:spcAft>
              <a:buClr>
                <a:srgbClr val="000000"/>
              </a:buClr>
              <a:buSzPts val="1400"/>
              <a:buFont typeface="Montserrat Medium"/>
              <a:buChar char="●"/>
            </a:pPr>
            <a:r>
              <a:rPr lang="en-US" sz="2400">
                <a:highlight>
                  <a:srgbClr val="FFFFFF"/>
                </a:highlight>
                <a:latin typeface="Montserrat Medium"/>
                <a:ea typeface="Montserrat Medium"/>
                <a:cs typeface="Montserrat Medium"/>
                <a:sym typeface="Montserrat Medium"/>
              </a:rPr>
              <a:t>SPARC Open Education staff: </a:t>
            </a:r>
            <a:r>
              <a:rPr lang="en-US" sz="2400" u="sng">
                <a:highlight>
                  <a:srgbClr val="FFFFFF"/>
                </a:highlight>
                <a:latin typeface="Montserrat Medium"/>
                <a:ea typeface="Montserrat Medium"/>
                <a:cs typeface="Montserrat Medium"/>
                <a:sym typeface="Montserrat Medium"/>
                <a:hlinkClick r:id="rId6"/>
              </a:rPr>
              <a:t>https://sparcopen.org/people/</a:t>
            </a:r>
            <a:endParaRPr sz="2400">
              <a:highlight>
                <a:srgbClr val="FFFFFF"/>
              </a:highlight>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solidFill>
                <a:srgbClr val="222222"/>
              </a:solidFill>
              <a:highlight>
                <a:srgbClr val="FFFFFF"/>
              </a:highlight>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solidFill>
                <a:srgbClr val="222222"/>
              </a:solidFill>
              <a:highlight>
                <a:srgbClr val="FFFFFF"/>
              </a:highlight>
              <a:latin typeface="Montserrat Medium"/>
              <a:ea typeface="Montserrat Medium"/>
              <a:cs typeface="Montserrat Medium"/>
              <a:sym typeface="Montserrat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p:nvPr/>
        </p:nvSpPr>
        <p:spPr>
          <a:xfrm>
            <a:off x="56925" y="1593550"/>
            <a:ext cx="9144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0">
                <a:solidFill>
                  <a:srgbClr val="3F3F3F"/>
                </a:solidFill>
                <a:latin typeface="Montserrat Medium"/>
                <a:ea typeface="Montserrat Medium"/>
                <a:cs typeface="Montserrat Medium"/>
                <a:sym typeface="Montserrat Medium"/>
              </a:rPr>
              <a:t>Questions?</a:t>
            </a:r>
            <a:endParaRPr sz="9300">
              <a:solidFill>
                <a:srgbClr val="3F3F3F"/>
              </a:solidFill>
              <a:latin typeface="Montserrat Medium"/>
              <a:ea typeface="Montserrat Medium"/>
              <a:cs typeface="Montserrat Medium"/>
              <a:sym typeface="Montserrat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0" y="2674925"/>
            <a:ext cx="9144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620"/>
              </a:spcBef>
              <a:spcAft>
                <a:spcPts val="0"/>
              </a:spcAft>
              <a:buNone/>
            </a:pPr>
            <a:r>
              <a:rPr lang="en-US" sz="3000">
                <a:solidFill>
                  <a:schemeClr val="dk1"/>
                </a:solidFill>
                <a:latin typeface="Montserrat Medium"/>
                <a:ea typeface="Montserrat Medium"/>
                <a:cs typeface="Montserrat Medium"/>
                <a:sym typeface="Montserrat Medium"/>
              </a:rPr>
              <a:t>Katie Steen, </a:t>
            </a:r>
            <a:r>
              <a:rPr lang="en-US" sz="3000">
                <a:solidFill>
                  <a:srgbClr val="666666"/>
                </a:solidFill>
                <a:latin typeface="Montserrat Medium"/>
                <a:ea typeface="Montserrat Medium"/>
                <a:cs typeface="Montserrat Medium"/>
                <a:sym typeface="Montserrat Medium"/>
              </a:rPr>
              <a:t>Open Education Policy Manager</a:t>
            </a:r>
            <a:endParaRPr sz="3000">
              <a:solidFill>
                <a:srgbClr val="666666"/>
              </a:solidFill>
              <a:latin typeface="Montserrat Medium"/>
              <a:ea typeface="Montserrat Medium"/>
              <a:cs typeface="Montserrat Medium"/>
              <a:sym typeface="Montserrat Medium"/>
            </a:endParaRPr>
          </a:p>
          <a:p>
            <a:pPr marL="0" lvl="0" indent="0" algn="ctr" rtl="0">
              <a:spcBef>
                <a:spcPts val="620"/>
              </a:spcBef>
              <a:spcAft>
                <a:spcPts val="0"/>
              </a:spcAft>
              <a:buNone/>
            </a:pPr>
            <a:r>
              <a:rPr lang="en-US" sz="3000" u="sng">
                <a:latin typeface="Montserrat Medium"/>
                <a:ea typeface="Montserrat Medium"/>
                <a:cs typeface="Montserrat Medium"/>
                <a:sym typeface="Montserrat Medium"/>
                <a:hlinkClick r:id="rId3"/>
              </a:rPr>
              <a:t>katie@sparcopen.org</a:t>
            </a:r>
            <a:endParaRPr sz="3000">
              <a:latin typeface="Montserrat Medium"/>
              <a:ea typeface="Montserrat Medium"/>
              <a:cs typeface="Montserrat Medium"/>
              <a:sym typeface="Montserrat Medium"/>
            </a:endParaRPr>
          </a:p>
          <a:p>
            <a:pPr marL="0" lvl="0" indent="0" algn="ctr" rtl="0">
              <a:spcBef>
                <a:spcPts val="620"/>
              </a:spcBef>
              <a:spcAft>
                <a:spcPts val="0"/>
              </a:spcAft>
              <a:buClr>
                <a:schemeClr val="dk1"/>
              </a:buClr>
              <a:buSzPts val="1100"/>
              <a:buFont typeface="Arial"/>
              <a:buNone/>
            </a:pPr>
            <a:r>
              <a:rPr lang="en-US" sz="3000">
                <a:latin typeface="Montserrat Medium"/>
                <a:ea typeface="Montserrat Medium"/>
                <a:cs typeface="Montserrat Medium"/>
                <a:sym typeface="Montserrat Medium"/>
              </a:rPr>
              <a:t>@katiesteen627</a:t>
            </a:r>
            <a:endParaRPr sz="3000">
              <a:latin typeface="Montserrat Medium"/>
              <a:ea typeface="Montserrat Medium"/>
              <a:cs typeface="Montserrat Medium"/>
              <a:sym typeface="Montserrat Medium"/>
            </a:endParaRPr>
          </a:p>
        </p:txBody>
      </p:sp>
      <p:sp>
        <p:nvSpPr>
          <p:cNvPr id="247" name="Shape 247"/>
          <p:cNvSpPr txBox="1">
            <a:spLocks noGrp="1"/>
          </p:cNvSpPr>
          <p:nvPr>
            <p:ph type="title"/>
          </p:nvPr>
        </p:nvSpPr>
        <p:spPr>
          <a:xfrm>
            <a:off x="2292650" y="7042319"/>
            <a:ext cx="8229600" cy="1143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pic>
        <p:nvPicPr>
          <p:cNvPr id="248" name="Shape 248"/>
          <p:cNvPicPr preferRelativeResize="0"/>
          <p:nvPr/>
        </p:nvPicPr>
        <p:blipFill>
          <a:blip r:embed="rId4">
            <a:alphaModFix/>
          </a:blip>
          <a:stretch>
            <a:fillRect/>
          </a:stretch>
        </p:blipFill>
        <p:spPr>
          <a:xfrm>
            <a:off x="1350925" y="1171450"/>
            <a:ext cx="6167589"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0" y="1524000"/>
            <a:ext cx="9144000" cy="3000000"/>
          </a:xfrm>
          <a:prstGeom prst="rect">
            <a:avLst/>
          </a:prstGeom>
          <a:noFill/>
          <a:ln>
            <a:noFill/>
          </a:ln>
        </p:spPr>
        <p:txBody>
          <a:bodyPr spcFirstLastPara="1" wrap="square" lIns="91425" tIns="91425" rIns="91425" bIns="91425" anchor="ctr" anchorCtr="0">
            <a:noAutofit/>
          </a:bodyPr>
          <a:lstStyle/>
          <a:p>
            <a:pPr marL="0" marR="952500" lvl="0" indent="0" algn="r" rtl="0">
              <a:lnSpc>
                <a:spcPct val="125000"/>
              </a:lnSpc>
              <a:spcBef>
                <a:spcPts val="0"/>
              </a:spcBef>
              <a:spcAft>
                <a:spcPts val="1500"/>
              </a:spcAft>
              <a:buNone/>
            </a:pPr>
            <a:r>
              <a:rPr lang="en-US" sz="7200" b="1">
                <a:solidFill>
                  <a:srgbClr val="595959"/>
                </a:solidFill>
                <a:latin typeface="Roboto"/>
                <a:ea typeface="Roboto"/>
                <a:cs typeface="Roboto"/>
                <a:sym typeface="Roboto"/>
              </a:rPr>
              <a:t>Policy Landscape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p:nvPr/>
        </p:nvSpPr>
        <p:spPr>
          <a:xfrm>
            <a:off x="75" y="762000"/>
            <a:ext cx="9144000" cy="1465500"/>
          </a:xfrm>
          <a:prstGeom prst="rect">
            <a:avLst/>
          </a:prstGeom>
          <a:noFill/>
          <a:ln>
            <a:noFill/>
          </a:ln>
        </p:spPr>
        <p:txBody>
          <a:bodyPr spcFirstLastPara="1" wrap="square" lIns="91425" tIns="91425" rIns="91425" bIns="91425" anchor="t" anchorCtr="0">
            <a:noAutofit/>
          </a:bodyPr>
          <a:lstStyle/>
          <a:p>
            <a:pPr marL="0" lvl="0" indent="0" algn="ctr" rtl="0">
              <a:lnSpc>
                <a:spcPct val="70000"/>
              </a:lnSpc>
              <a:spcBef>
                <a:spcPts val="0"/>
              </a:spcBef>
              <a:spcAft>
                <a:spcPts val="0"/>
              </a:spcAft>
              <a:buNone/>
            </a:pPr>
            <a:r>
              <a:rPr lang="en-US" sz="6000" b="1">
                <a:solidFill>
                  <a:srgbClr val="595959"/>
                </a:solidFill>
                <a:latin typeface="Montserrat"/>
                <a:ea typeface="Montserrat"/>
                <a:cs typeface="Montserrat"/>
                <a:sym typeface="Montserrat"/>
              </a:rPr>
              <a:t>Federal</a:t>
            </a:r>
            <a:endParaRPr sz="6000" b="1">
              <a:solidFill>
                <a:srgbClr val="595959"/>
              </a:solidFill>
              <a:latin typeface="Montserrat"/>
              <a:ea typeface="Montserrat"/>
              <a:cs typeface="Montserrat"/>
              <a:sym typeface="Montserrat"/>
            </a:endParaRPr>
          </a:p>
          <a:p>
            <a:pPr marL="0" lvl="0" indent="0" rtl="0">
              <a:lnSpc>
                <a:spcPct val="70000"/>
              </a:lnSpc>
              <a:spcBef>
                <a:spcPts val="0"/>
              </a:spcBef>
              <a:spcAft>
                <a:spcPts val="0"/>
              </a:spcAft>
              <a:buNone/>
            </a:pPr>
            <a:endParaRPr sz="1800" b="1">
              <a:solidFill>
                <a:srgbClr val="595959"/>
              </a:solidFill>
              <a:latin typeface="Montserrat"/>
              <a:ea typeface="Montserrat"/>
              <a:cs typeface="Montserrat"/>
              <a:sym typeface="Montserrat"/>
            </a:endParaRPr>
          </a:p>
          <a:p>
            <a:pPr marL="457200" lvl="0" indent="-317500" rtl="0">
              <a:lnSpc>
                <a:spcPct val="70000"/>
              </a:lnSpc>
              <a:spcBef>
                <a:spcPts val="0"/>
              </a:spcBef>
              <a:spcAft>
                <a:spcPts val="0"/>
              </a:spcAft>
              <a:buSzPts val="1400"/>
              <a:buChar char="●"/>
            </a:pPr>
            <a:r>
              <a:rPr lang="en-US" sz="2400">
                <a:latin typeface="Montserrat Medium"/>
                <a:ea typeface="Montserrat Medium"/>
                <a:cs typeface="Montserrat Medium"/>
                <a:sym typeface="Montserrat Medium"/>
              </a:rPr>
              <a:t>The Affordable College Textbook Act </a:t>
            </a:r>
            <a:r>
              <a:rPr lang="en-US" sz="2400">
                <a:solidFill>
                  <a:srgbClr val="1A1B1B"/>
                </a:solidFill>
                <a:highlight>
                  <a:srgbClr val="FFFFFF"/>
                </a:highlight>
                <a:latin typeface="Times New Roman"/>
                <a:ea typeface="Times New Roman"/>
                <a:cs typeface="Times New Roman"/>
                <a:sym typeface="Times New Roman"/>
              </a:rPr>
              <a:t>(</a:t>
            </a:r>
            <a:r>
              <a:rPr lang="en-US" sz="2400">
                <a:solidFill>
                  <a:srgbClr val="FF0000"/>
                </a:solidFill>
                <a:highlight>
                  <a:srgbClr val="FFFFFF"/>
                </a:highlight>
                <a:latin typeface="Times New Roman"/>
                <a:ea typeface="Times New Roman"/>
                <a:cs typeface="Times New Roman"/>
                <a:sym typeface="Times New Roman"/>
              </a:rPr>
              <a:t>H.R. 3840/S. 1864</a:t>
            </a:r>
            <a:r>
              <a:rPr lang="en-US" sz="2400">
                <a:highlight>
                  <a:srgbClr val="FFFFFF"/>
                </a:highlight>
                <a:latin typeface="Times New Roman"/>
                <a:ea typeface="Times New Roman"/>
                <a:cs typeface="Times New Roman"/>
                <a:sym typeface="Times New Roman"/>
              </a:rPr>
              <a:t>)</a:t>
            </a:r>
            <a:endParaRPr sz="2400">
              <a:highlight>
                <a:srgbClr val="FFFFFF"/>
              </a:highlight>
              <a:latin typeface="Times New Roman"/>
              <a:ea typeface="Times New Roman"/>
              <a:cs typeface="Times New Roman"/>
              <a:sym typeface="Times New Roman"/>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457200" lvl="0" indent="-317500" rtl="0">
              <a:lnSpc>
                <a:spcPct val="70000"/>
              </a:lnSpc>
              <a:spcBef>
                <a:spcPts val="0"/>
              </a:spcBef>
              <a:spcAft>
                <a:spcPts val="0"/>
              </a:spcAft>
              <a:buSzPts val="1400"/>
              <a:buChar char="●"/>
            </a:pPr>
            <a:r>
              <a:rPr lang="en-US" sz="2400">
                <a:latin typeface="Montserrat Medium"/>
                <a:ea typeface="Montserrat Medium"/>
                <a:cs typeface="Montserrat Medium"/>
                <a:sym typeface="Montserrat Medium"/>
              </a:rPr>
              <a:t>The Higher Education Act</a:t>
            </a:r>
            <a:endParaRPr sz="2400">
              <a:latin typeface="Montserrat Medium"/>
              <a:ea typeface="Montserrat Medium"/>
              <a:cs typeface="Montserrat Medium"/>
              <a:sym typeface="Montserrat Medium"/>
            </a:endParaRPr>
          </a:p>
          <a:p>
            <a:pPr marL="45720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914400" lvl="1" indent="-381000" rtl="0">
              <a:lnSpc>
                <a:spcPct val="70000"/>
              </a:lnSpc>
              <a:spcBef>
                <a:spcPts val="0"/>
              </a:spcBef>
              <a:spcAft>
                <a:spcPts val="0"/>
              </a:spcAft>
              <a:buSzPts val="2400"/>
              <a:buFont typeface="Montserrat Medium"/>
              <a:buChar char="○"/>
            </a:pPr>
            <a:r>
              <a:rPr lang="en-US" sz="2400">
                <a:latin typeface="Montserrat Medium"/>
                <a:ea typeface="Montserrat Medium"/>
                <a:cs typeface="Montserrat Medium"/>
                <a:sym typeface="Montserrat Medium"/>
              </a:rPr>
              <a:t>Price Disclosure Provision</a:t>
            </a: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457200" lvl="0" indent="-317500" rtl="0">
              <a:lnSpc>
                <a:spcPct val="70000"/>
              </a:lnSpc>
              <a:spcBef>
                <a:spcPts val="0"/>
              </a:spcBef>
              <a:spcAft>
                <a:spcPts val="0"/>
              </a:spcAft>
              <a:buSzPts val="1400"/>
              <a:buChar char="●"/>
            </a:pPr>
            <a:r>
              <a:rPr lang="en-US" sz="2400">
                <a:latin typeface="Montserrat Medium"/>
                <a:ea typeface="Montserrat Medium"/>
                <a:cs typeface="Montserrat Medium"/>
                <a:sym typeface="Montserrat Medium"/>
              </a:rPr>
              <a:t>FY18 and FY19 appropriations</a:t>
            </a: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r>
              <a:rPr lang="en-US" sz="2400">
                <a:latin typeface="Montserrat Medium"/>
                <a:ea typeface="Montserrat Medium"/>
                <a:cs typeface="Montserrat Medium"/>
                <a:sym typeface="Montserrat Medium"/>
              </a:rPr>
              <a:t>   SPARC leads OER coalition in DC on federal policy </a:t>
            </a: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r>
              <a:rPr lang="en-US" sz="2400">
                <a:latin typeface="Montserrat Medium"/>
                <a:ea typeface="Montserrat Medium"/>
                <a:cs typeface="Montserrat Medium"/>
                <a:sym typeface="Montserrat Medium"/>
              </a:rPr>
              <a:t>  </a:t>
            </a:r>
            <a:r>
              <a:rPr lang="en-US" sz="2400" b="1">
                <a:solidFill>
                  <a:srgbClr val="FF0000"/>
                </a:solidFill>
                <a:latin typeface="Montserrat"/>
                <a:ea typeface="Montserrat"/>
                <a:cs typeface="Montserrat"/>
                <a:sym typeface="Montserrat"/>
              </a:rPr>
              <a:t> </a:t>
            </a:r>
            <a:endParaRPr sz="2400" b="1">
              <a:solidFill>
                <a:srgbClr val="FF0000"/>
              </a:solidFill>
              <a:latin typeface="Montserrat"/>
              <a:ea typeface="Montserrat"/>
              <a:cs typeface="Montserrat"/>
              <a:sym typeface="Montserrat"/>
            </a:endParaRPr>
          </a:p>
          <a:p>
            <a:pPr marL="0" lvl="0" indent="0">
              <a:spcBef>
                <a:spcPts val="0"/>
              </a:spcBef>
              <a:spcAft>
                <a:spcPts val="0"/>
              </a:spcAft>
              <a:buNone/>
            </a:pP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0" y="0"/>
            <a:ext cx="9144000" cy="2022300"/>
          </a:xfrm>
          <a:prstGeom prst="rect">
            <a:avLst/>
          </a:prstGeom>
          <a:noFill/>
          <a:ln>
            <a:noFill/>
          </a:ln>
        </p:spPr>
        <p:txBody>
          <a:bodyPr spcFirstLastPara="1" wrap="square" lIns="91425" tIns="91425" rIns="91425" bIns="91425" anchor="ctr" anchorCtr="0">
            <a:noAutofit/>
          </a:bodyPr>
          <a:lstStyle/>
          <a:p>
            <a:pPr marL="0" lvl="0" indent="0" algn="ctr" rtl="0">
              <a:lnSpc>
                <a:spcPct val="70000"/>
              </a:lnSpc>
              <a:spcBef>
                <a:spcPts val="0"/>
              </a:spcBef>
              <a:spcAft>
                <a:spcPts val="0"/>
              </a:spcAft>
              <a:buNone/>
            </a:pPr>
            <a:r>
              <a:rPr lang="en-US" sz="6000" b="1">
                <a:solidFill>
                  <a:srgbClr val="595959"/>
                </a:solidFill>
                <a:latin typeface="Montserrat"/>
                <a:ea typeface="Montserrat"/>
                <a:cs typeface="Montserrat"/>
                <a:sym typeface="Montserrat"/>
              </a:rPr>
              <a:t>State </a:t>
            </a:r>
            <a:endParaRPr/>
          </a:p>
        </p:txBody>
      </p:sp>
      <p:pic>
        <p:nvPicPr>
          <p:cNvPr id="90" name="Shape 90"/>
          <p:cNvPicPr preferRelativeResize="0"/>
          <p:nvPr/>
        </p:nvPicPr>
        <p:blipFill>
          <a:blip r:embed="rId3">
            <a:alphaModFix/>
          </a:blip>
          <a:stretch>
            <a:fillRect/>
          </a:stretch>
        </p:blipFill>
        <p:spPr>
          <a:xfrm>
            <a:off x="68875" y="1553300"/>
            <a:ext cx="9075124" cy="4381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190500"/>
            <a:ext cx="9144000" cy="2168700"/>
          </a:xfrm>
          <a:prstGeom prst="rect">
            <a:avLst/>
          </a:prstGeom>
          <a:noFill/>
          <a:ln>
            <a:noFill/>
          </a:ln>
        </p:spPr>
        <p:txBody>
          <a:bodyPr spcFirstLastPara="1" wrap="square" lIns="91425" tIns="91425" rIns="91425" bIns="91425" anchor="ctr" anchorCtr="0">
            <a:noAutofit/>
          </a:bodyPr>
          <a:lstStyle/>
          <a:p>
            <a:pPr marL="0" lvl="0" indent="0" algn="ctr" rtl="0">
              <a:lnSpc>
                <a:spcPct val="70000"/>
              </a:lnSpc>
              <a:spcBef>
                <a:spcPts val="0"/>
              </a:spcBef>
              <a:spcAft>
                <a:spcPts val="0"/>
              </a:spcAft>
              <a:buNone/>
            </a:pPr>
            <a:r>
              <a:rPr lang="en-US" sz="6000" b="1">
                <a:solidFill>
                  <a:srgbClr val="595959"/>
                </a:solidFill>
                <a:latin typeface="Montserrat"/>
                <a:ea typeface="Montserrat"/>
                <a:cs typeface="Montserrat"/>
                <a:sym typeface="Montserrat"/>
              </a:rPr>
              <a:t>State</a:t>
            </a:r>
            <a:endParaRPr/>
          </a:p>
        </p:txBody>
      </p:sp>
      <p:sp>
        <p:nvSpPr>
          <p:cNvPr id="97" name="Shape 97"/>
          <p:cNvSpPr txBox="1"/>
          <p:nvPr/>
        </p:nvSpPr>
        <p:spPr>
          <a:xfrm>
            <a:off x="0" y="2696300"/>
            <a:ext cx="9144000" cy="3000000"/>
          </a:xfrm>
          <a:prstGeom prst="rect">
            <a:avLst/>
          </a:prstGeom>
          <a:noFill/>
          <a:ln>
            <a:noFill/>
          </a:ln>
        </p:spPr>
        <p:txBody>
          <a:bodyPr spcFirstLastPara="1" wrap="square" lIns="91425" tIns="91425" rIns="91425" bIns="91425" anchor="ctr" anchorCtr="0">
            <a:noAutofit/>
          </a:bodyPr>
          <a:lstStyle/>
          <a:p>
            <a:pPr marL="457200" lvl="0" indent="-317500" rtl="0">
              <a:lnSpc>
                <a:spcPct val="70000"/>
              </a:lnSpc>
              <a:spcBef>
                <a:spcPts val="0"/>
              </a:spcBef>
              <a:spcAft>
                <a:spcPts val="0"/>
              </a:spcAft>
              <a:buClr>
                <a:srgbClr val="000000"/>
              </a:buClr>
              <a:buSzPts val="1400"/>
              <a:buFont typeface="Montserrat Medium"/>
              <a:buChar char="●"/>
            </a:pPr>
            <a:r>
              <a:rPr lang="en-US" sz="2400">
                <a:latin typeface="Montserrat Medium"/>
                <a:ea typeface="Montserrat Medium"/>
                <a:cs typeface="Montserrat Medium"/>
                <a:sym typeface="Montserrat Medium"/>
              </a:rPr>
              <a:t>Nearly half of all states have considered OER legislation in recent years </a:t>
            </a:r>
            <a:endParaRPr sz="2400">
              <a:highlight>
                <a:srgbClr val="FFFFFF"/>
              </a:highlight>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457200" lvl="0" indent="-317500" rtl="0">
              <a:lnSpc>
                <a:spcPct val="70000"/>
              </a:lnSpc>
              <a:spcBef>
                <a:spcPts val="0"/>
              </a:spcBef>
              <a:spcAft>
                <a:spcPts val="0"/>
              </a:spcAft>
              <a:buClr>
                <a:srgbClr val="000000"/>
              </a:buClr>
              <a:buSzPts val="1400"/>
              <a:buFont typeface="Montserrat Medium"/>
              <a:buChar char="●"/>
            </a:pPr>
            <a:r>
              <a:rPr lang="en-US" sz="2400">
                <a:latin typeface="Montserrat Medium"/>
                <a:ea typeface="Montserrat Medium"/>
                <a:cs typeface="Montserrat Medium"/>
                <a:sym typeface="Montserrat Medium"/>
              </a:rPr>
              <a:t>27 active higher education OER bills in 2018</a:t>
            </a: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latin typeface="Montserrat Medium"/>
              <a:ea typeface="Montserrat Medium"/>
              <a:cs typeface="Montserrat Medium"/>
              <a:sym typeface="Montserrat Medium"/>
            </a:endParaRPr>
          </a:p>
          <a:p>
            <a:pPr marL="457200" lvl="0" indent="-317500" rtl="0">
              <a:lnSpc>
                <a:spcPct val="70000"/>
              </a:lnSpc>
              <a:spcBef>
                <a:spcPts val="0"/>
              </a:spcBef>
              <a:spcAft>
                <a:spcPts val="0"/>
              </a:spcAft>
              <a:buClr>
                <a:srgbClr val="000000"/>
              </a:buClr>
              <a:buSzPts val="1400"/>
              <a:buFont typeface="Montserrat Medium"/>
              <a:buChar char="●"/>
            </a:pPr>
            <a:r>
              <a:rPr lang="en-US" sz="2400">
                <a:highlight>
                  <a:srgbClr val="FFFFFF"/>
                </a:highlight>
                <a:latin typeface="Montserrat Medium"/>
                <a:ea typeface="Montserrat Medium"/>
                <a:cs typeface="Montserrat Medium"/>
                <a:sym typeface="Montserrat Medium"/>
              </a:rPr>
              <a:t>35 bills total including K-12</a:t>
            </a:r>
            <a:endParaRPr sz="2400">
              <a:highlight>
                <a:srgbClr val="FFFFFF"/>
              </a:highlight>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highlight>
                <a:srgbClr val="FFFFFF"/>
              </a:highlight>
              <a:latin typeface="Montserrat Medium"/>
              <a:ea typeface="Montserrat Medium"/>
              <a:cs typeface="Montserrat Medium"/>
              <a:sym typeface="Montserrat Medium"/>
            </a:endParaRPr>
          </a:p>
          <a:p>
            <a:pPr marL="457200" lvl="0" indent="-317500" rtl="0">
              <a:lnSpc>
                <a:spcPct val="70000"/>
              </a:lnSpc>
              <a:spcBef>
                <a:spcPts val="0"/>
              </a:spcBef>
              <a:spcAft>
                <a:spcPts val="0"/>
              </a:spcAft>
              <a:buClr>
                <a:srgbClr val="000000"/>
              </a:buClr>
              <a:buSzPts val="1400"/>
              <a:buFont typeface="Montserrat Medium"/>
              <a:buChar char="●"/>
            </a:pPr>
            <a:r>
              <a:rPr lang="en-US" sz="2400">
                <a:latin typeface="Montserrat Medium"/>
                <a:ea typeface="Montserrat Medium"/>
                <a:cs typeface="Montserrat Medium"/>
                <a:sym typeface="Montserrat Medium"/>
              </a:rPr>
              <a:t>SPARC OER State Policy Tracker: </a:t>
            </a:r>
            <a:r>
              <a:rPr lang="en-US" sz="2400" u="sng">
                <a:latin typeface="Montserrat Medium"/>
                <a:ea typeface="Montserrat Medium"/>
                <a:cs typeface="Montserrat Medium"/>
                <a:sym typeface="Montserrat Medium"/>
                <a:hlinkClick r:id="rId3"/>
              </a:rPr>
              <a:t>https://sparcopen.org/our-work/state-policy-tracking/</a:t>
            </a:r>
            <a:endParaRPr sz="2400">
              <a:latin typeface="Montserrat Medium"/>
              <a:ea typeface="Montserrat Medium"/>
              <a:cs typeface="Montserrat Medium"/>
              <a:sym typeface="Montserrat Medium"/>
            </a:endParaRPr>
          </a:p>
          <a:p>
            <a:pPr marL="0" lvl="0" indent="0" rtl="0">
              <a:lnSpc>
                <a:spcPct val="70000"/>
              </a:lnSpc>
              <a:spcBef>
                <a:spcPts val="0"/>
              </a:spcBef>
              <a:spcAft>
                <a:spcPts val="0"/>
              </a:spcAft>
              <a:buClr>
                <a:schemeClr val="dk1"/>
              </a:buClr>
              <a:buSzPts val="1100"/>
              <a:buFont typeface="Arial"/>
              <a:buNone/>
            </a:pPr>
            <a:r>
              <a:rPr lang="en-US" sz="2400">
                <a:latin typeface="Montserrat Medium"/>
                <a:ea typeface="Montserrat Medium"/>
                <a:cs typeface="Montserrat Medium"/>
                <a:sym typeface="Montserrat Medium"/>
              </a:rPr>
              <a:t> </a:t>
            </a:r>
            <a:endParaRPr sz="2400">
              <a:latin typeface="Montserrat Medium"/>
              <a:ea typeface="Montserrat Medium"/>
              <a:cs typeface="Montserrat Medium"/>
              <a:sym typeface="Montserrat Medium"/>
            </a:endParaRPr>
          </a:p>
          <a:p>
            <a:pPr marL="457200" lvl="0" indent="-317500" rtl="0">
              <a:lnSpc>
                <a:spcPct val="70000"/>
              </a:lnSpc>
              <a:spcBef>
                <a:spcPts val="0"/>
              </a:spcBef>
              <a:spcAft>
                <a:spcPts val="0"/>
              </a:spcAft>
              <a:buClr>
                <a:srgbClr val="000000"/>
              </a:buClr>
              <a:buSzPts val="1400"/>
              <a:buFont typeface="Montserrat Medium"/>
              <a:buChar char="●"/>
            </a:pPr>
            <a:r>
              <a:rPr lang="en-US" sz="2400">
                <a:latin typeface="Montserrat Medium"/>
                <a:ea typeface="Montserrat Medium"/>
                <a:cs typeface="Montserrat Medium"/>
                <a:sym typeface="Montserrat Medium"/>
              </a:rPr>
              <a:t>SPARC OER State Policy Playbook: </a:t>
            </a:r>
            <a:r>
              <a:rPr lang="en-US" sz="2400" u="sng">
                <a:latin typeface="Montserrat Medium"/>
                <a:ea typeface="Montserrat Medium"/>
                <a:cs typeface="Montserrat Medium"/>
                <a:sym typeface="Montserrat Medium"/>
                <a:hlinkClick r:id="rId4"/>
              </a:rPr>
              <a:t>https://sparcopen.org/our-work/oer-state-policy-playbook/</a:t>
            </a:r>
            <a:endParaRPr sz="2400">
              <a:highlight>
                <a:srgbClr val="FFFFFF"/>
              </a:highlight>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sz="2400">
              <a:solidFill>
                <a:srgbClr val="222222"/>
              </a:solidFill>
              <a:highlight>
                <a:srgbClr val="FFFFFF"/>
              </a:highlight>
              <a:latin typeface="Montserrat Medium"/>
              <a:ea typeface="Montserrat Medium"/>
              <a:cs typeface="Montserrat Medium"/>
              <a:sym typeface="Montserrat Medium"/>
            </a:endParaRPr>
          </a:p>
          <a:p>
            <a:pPr marL="0" lvl="0" indent="0" rtl="0">
              <a:lnSpc>
                <a:spcPct val="70000"/>
              </a:lnSpc>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0" y="1758250"/>
            <a:ext cx="9144000" cy="3000000"/>
          </a:xfrm>
          <a:prstGeom prst="rect">
            <a:avLst/>
          </a:prstGeom>
          <a:noFill/>
          <a:ln>
            <a:noFill/>
          </a:ln>
        </p:spPr>
        <p:txBody>
          <a:bodyPr spcFirstLastPara="1" wrap="square" lIns="91425" tIns="91425" rIns="91425" bIns="91425" anchor="ctr" anchorCtr="0">
            <a:noAutofit/>
          </a:bodyPr>
          <a:lstStyle/>
          <a:p>
            <a:pPr marL="0" lvl="0" indent="0" algn="ctr" rtl="0">
              <a:lnSpc>
                <a:spcPct val="70000"/>
              </a:lnSpc>
              <a:spcBef>
                <a:spcPts val="0"/>
              </a:spcBef>
              <a:spcAft>
                <a:spcPts val="0"/>
              </a:spcAft>
              <a:buNone/>
            </a:pPr>
            <a:r>
              <a:rPr lang="en-US" sz="8000" b="1">
                <a:solidFill>
                  <a:srgbClr val="595959"/>
                </a:solidFill>
                <a:latin typeface="Montserrat"/>
                <a:ea typeface="Montserrat"/>
                <a:cs typeface="Montserrat"/>
                <a:sym typeface="Montserrat"/>
              </a:rPr>
              <a:t>Trends in OER State Policy</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0" y="1408600"/>
            <a:ext cx="9144000" cy="3000000"/>
          </a:xfrm>
          <a:prstGeom prst="rect">
            <a:avLst/>
          </a:prstGeom>
          <a:noFill/>
          <a:ln>
            <a:noFill/>
          </a:ln>
        </p:spPr>
        <p:txBody>
          <a:bodyPr spcFirstLastPara="1" wrap="square" lIns="91425" tIns="91425" rIns="91425" bIns="91425" anchor="ctr" anchorCtr="0">
            <a:noAutofit/>
          </a:bodyPr>
          <a:lstStyle/>
          <a:p>
            <a:pPr marL="0" lvl="0" indent="0" algn="ctr" rtl="0">
              <a:lnSpc>
                <a:spcPct val="70000"/>
              </a:lnSpc>
              <a:spcBef>
                <a:spcPts val="0"/>
              </a:spcBef>
              <a:spcAft>
                <a:spcPts val="0"/>
              </a:spcAft>
              <a:buNone/>
            </a:pPr>
            <a:r>
              <a:rPr lang="en-US" sz="8000" b="1">
                <a:solidFill>
                  <a:srgbClr val="595959"/>
                </a:solidFill>
                <a:latin typeface="Montserrat"/>
                <a:ea typeface="Montserrat"/>
                <a:cs typeface="Montserrat"/>
                <a:sym typeface="Montserrat"/>
              </a:rPr>
              <a:t>Positive Trends</a:t>
            </a:r>
            <a:endParaRPr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184950" y="944850"/>
            <a:ext cx="7967700" cy="3349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4800" b="1">
                <a:latin typeface="Montserrat"/>
                <a:ea typeface="Montserrat"/>
                <a:cs typeface="Montserrat"/>
                <a:sym typeface="Montserrat"/>
              </a:rPr>
              <a:t>OER Grant Programs</a:t>
            </a:r>
            <a:endParaRPr sz="4800" b="1">
              <a:latin typeface="Montserrat"/>
              <a:ea typeface="Montserrat"/>
              <a:cs typeface="Montserrat"/>
              <a:sym typeface="Montserrat"/>
            </a:endParaRPr>
          </a:p>
          <a:p>
            <a:pPr marL="0" lvl="0" indent="0" rtl="0">
              <a:spcBef>
                <a:spcPts val="0"/>
              </a:spcBef>
              <a:spcAft>
                <a:spcPts val="0"/>
              </a:spcAft>
              <a:buNone/>
            </a:pPr>
            <a:endParaRPr sz="3000">
              <a:latin typeface="Montserrat"/>
              <a:ea typeface="Montserrat"/>
              <a:cs typeface="Montserrat"/>
              <a:sym typeface="Montserrat"/>
            </a:endParaRPr>
          </a:p>
          <a:p>
            <a:pPr marL="0" lvl="0" indent="0" rtl="0">
              <a:spcBef>
                <a:spcPts val="0"/>
              </a:spcBef>
              <a:spcAft>
                <a:spcPts val="0"/>
              </a:spcAft>
              <a:buNone/>
            </a:pPr>
            <a:endParaRPr sz="3000">
              <a:latin typeface="Montserrat"/>
              <a:ea typeface="Montserrat"/>
              <a:cs typeface="Montserrat"/>
              <a:sym typeface="Montserrat"/>
            </a:endParaRPr>
          </a:p>
          <a:p>
            <a:pPr marL="0" lvl="0" indent="0" rtl="0">
              <a:spcBef>
                <a:spcPts val="0"/>
              </a:spcBef>
              <a:spcAft>
                <a:spcPts val="0"/>
              </a:spcAft>
              <a:buNone/>
            </a:pPr>
            <a:endParaRPr sz="2400" b="1">
              <a:latin typeface="Montserrat"/>
              <a:ea typeface="Montserrat"/>
              <a:cs typeface="Montserrat"/>
              <a:sym typeface="Montserrat"/>
            </a:endParaRPr>
          </a:p>
          <a:p>
            <a:pPr marL="0" lvl="0" indent="0" rtl="0">
              <a:spcBef>
                <a:spcPts val="0"/>
              </a:spcBef>
              <a:spcAft>
                <a:spcPts val="0"/>
              </a:spcAft>
              <a:buNone/>
            </a:pPr>
            <a:r>
              <a:rPr lang="en-US" sz="2400">
                <a:solidFill>
                  <a:schemeClr val="dk1"/>
                </a:solidFill>
                <a:latin typeface="Montserrat Medium"/>
                <a:ea typeface="Montserrat Medium"/>
                <a:cs typeface="Montserrat Medium"/>
                <a:sym typeface="Montserrat Medium"/>
              </a:rPr>
              <a:t/>
            </a:r>
            <a:br>
              <a:rPr lang="en-US" sz="2400">
                <a:solidFill>
                  <a:schemeClr val="dk1"/>
                </a:solidFill>
                <a:latin typeface="Montserrat Medium"/>
                <a:ea typeface="Montserrat Medium"/>
                <a:cs typeface="Montserrat Medium"/>
                <a:sym typeface="Montserrat Medium"/>
              </a:rPr>
            </a:br>
            <a:r>
              <a:rPr lang="en-US" sz="2400">
                <a:solidFill>
                  <a:schemeClr val="dk1"/>
                </a:solidFill>
                <a:latin typeface="Montserrat Medium"/>
                <a:ea typeface="Montserrat Medium"/>
                <a:cs typeface="Montserrat Medium"/>
                <a:sym typeface="Montserrat Medium"/>
              </a:rPr>
              <a:t/>
            </a:r>
            <a:br>
              <a:rPr lang="en-US" sz="2400">
                <a:solidFill>
                  <a:schemeClr val="dk1"/>
                </a:solidFill>
                <a:latin typeface="Montserrat Medium"/>
                <a:ea typeface="Montserrat Medium"/>
                <a:cs typeface="Montserrat Medium"/>
                <a:sym typeface="Montserrat Medium"/>
              </a:rPr>
            </a:br>
            <a:r>
              <a:rPr lang="en-US" sz="4800">
                <a:solidFill>
                  <a:schemeClr val="dk1"/>
                </a:solidFill>
                <a:latin typeface="Montserrat Medium"/>
                <a:ea typeface="Montserrat Medium"/>
                <a:cs typeface="Montserrat Medium"/>
                <a:sym typeface="Montserrat Medium"/>
              </a:rPr>
              <a:t> </a:t>
            </a:r>
            <a:endParaRPr sz="4800">
              <a:solidFill>
                <a:schemeClr val="dk1"/>
              </a:solidFill>
              <a:latin typeface="Montserrat Medium"/>
              <a:ea typeface="Montserrat Medium"/>
              <a:cs typeface="Montserrat Medium"/>
              <a:sym typeface="Montserrat Medium"/>
            </a:endParaRPr>
          </a:p>
        </p:txBody>
      </p:sp>
      <p:sp>
        <p:nvSpPr>
          <p:cNvPr id="115" name="Shape 115"/>
          <p:cNvSpPr txBox="1"/>
          <p:nvPr/>
        </p:nvSpPr>
        <p:spPr>
          <a:xfrm>
            <a:off x="4250125" y="4221675"/>
            <a:ext cx="35184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sz="4800">
              <a:solidFill>
                <a:schemeClr val="dk1"/>
              </a:solidFill>
              <a:latin typeface="Montserrat Medium"/>
              <a:ea typeface="Montserrat Medium"/>
              <a:cs typeface="Montserrat Medium"/>
              <a:sym typeface="Montserrat Medium"/>
            </a:endParaRPr>
          </a:p>
        </p:txBody>
      </p:sp>
      <p:sp>
        <p:nvSpPr>
          <p:cNvPr id="116" name="Shape 116"/>
          <p:cNvSpPr txBox="1"/>
          <p:nvPr/>
        </p:nvSpPr>
        <p:spPr>
          <a:xfrm>
            <a:off x="253800" y="1910525"/>
            <a:ext cx="4441500" cy="1070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3000"/>
              <a:t>Maryland 2017: SB 424 (passed)</a:t>
            </a:r>
            <a:endParaRPr sz="3000"/>
          </a:p>
        </p:txBody>
      </p:sp>
      <p:pic>
        <p:nvPicPr>
          <p:cNvPr id="117" name="Shape 117"/>
          <p:cNvPicPr preferRelativeResize="0"/>
          <p:nvPr/>
        </p:nvPicPr>
        <p:blipFill>
          <a:blip r:embed="rId3">
            <a:alphaModFix/>
          </a:blip>
          <a:stretch>
            <a:fillRect/>
          </a:stretch>
        </p:blipFill>
        <p:spPr>
          <a:xfrm>
            <a:off x="0" y="2980925"/>
            <a:ext cx="9144000" cy="2347673"/>
          </a:xfrm>
          <a:prstGeom prst="rect">
            <a:avLst/>
          </a:prstGeom>
          <a:noFill/>
          <a:ln>
            <a:noFill/>
          </a:ln>
        </p:spPr>
      </p:pic>
      <p:pic>
        <p:nvPicPr>
          <p:cNvPr id="118" name="Shape 118"/>
          <p:cNvPicPr preferRelativeResize="0"/>
          <p:nvPr/>
        </p:nvPicPr>
        <p:blipFill>
          <a:blip r:embed="rId4">
            <a:alphaModFix/>
          </a:blip>
          <a:stretch>
            <a:fillRect/>
          </a:stretch>
        </p:blipFill>
        <p:spPr>
          <a:xfrm>
            <a:off x="4867475" y="2084550"/>
            <a:ext cx="3896075" cy="809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On-screen Show (4:3)</PresentationFormat>
  <Paragraphs>122</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Roboto</vt:lpstr>
      <vt:lpstr>Calibri</vt:lpstr>
      <vt:lpstr>Montserrat</vt:lpstr>
      <vt:lpstr>Montserrat Medium</vt:lpstr>
      <vt:lpstr>Times New Roman</vt:lpstr>
      <vt:lpstr>Arial</vt:lpstr>
      <vt:lpstr>Office Theme</vt:lpstr>
      <vt:lpstr>State and Federal OER Policy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Concerning Legislation</vt:lpstr>
      <vt:lpstr>PowerPoint Presentation</vt:lpstr>
      <vt:lpstr>Virginia 2018: HB 454 </vt:lpstr>
      <vt:lpstr>New Jersey 2018: S 768/A 3254 </vt:lpstr>
      <vt:lpstr>Connecticut 2017: SB 948 (passed)</vt:lpstr>
      <vt:lpstr>Massachusetts 2017: HB 4200 (passed) </vt:lpstr>
      <vt:lpstr>California 2017: SB 727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Federal OER Policy </dc:title>
  <dc:creator>Moore, Jana E.</dc:creator>
  <cp:lastModifiedBy>Moore, Jana Elaine</cp:lastModifiedBy>
  <cp:revision>1</cp:revision>
  <dcterms:modified xsi:type="dcterms:W3CDTF">2018-03-07T19:25:13Z</dcterms:modified>
</cp:coreProperties>
</file>