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handoutMasterIdLst>
    <p:handoutMasterId r:id="rId21"/>
  </p:handoutMasterIdLst>
  <p:sldIdLst>
    <p:sldId id="256" r:id="rId2"/>
    <p:sldId id="257" r:id="rId3"/>
    <p:sldId id="286" r:id="rId4"/>
    <p:sldId id="287" r:id="rId5"/>
    <p:sldId id="289" r:id="rId6"/>
    <p:sldId id="290" r:id="rId7"/>
    <p:sldId id="258" r:id="rId8"/>
    <p:sldId id="296" r:id="rId9"/>
    <p:sldId id="282" r:id="rId10"/>
    <p:sldId id="297" r:id="rId11"/>
    <p:sldId id="293" r:id="rId12"/>
    <p:sldId id="298" r:id="rId13"/>
    <p:sldId id="295" r:id="rId14"/>
    <p:sldId id="294" r:id="rId15"/>
    <p:sldId id="288" r:id="rId16"/>
    <p:sldId id="291" r:id="rId17"/>
    <p:sldId id="292" r:id="rId18"/>
    <p:sldId id="285" r:id="rId19"/>
  </p:sldIdLst>
  <p:sldSz cx="12192000" cy="6858000"/>
  <p:notesSz cx="9305925" cy="7019925"/>
  <p:embeddedFontLst>
    <p:embeddedFont>
      <p:font typeface="Montserra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Montserrat Medium" panose="020B0604020202020204" charset="0"/>
      <p:regular r:id="rId30"/>
      <p:bold r:id="rId31"/>
      <p:italic r:id="rId32"/>
      <p:boldItalic r:id="rId33"/>
    </p:embeddedFon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38" autoAdjust="0"/>
  </p:normalViewPr>
  <p:slideViewPr>
    <p:cSldViewPr snapToGrid="0">
      <p:cViewPr varScale="1">
        <p:scale>
          <a:sx n="93" d="100"/>
          <a:sy n="93" d="100"/>
        </p:scale>
        <p:origin x="5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2568" cy="35221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5271204" y="1"/>
            <a:ext cx="4032568" cy="352215"/>
          </a:xfrm>
          <a:prstGeom prst="rect">
            <a:avLst/>
          </a:prstGeom>
        </p:spPr>
        <p:txBody>
          <a:bodyPr vert="horz" lIns="93287" tIns="46644" rIns="93287" bIns="46644" rtlCol="0"/>
          <a:lstStyle>
            <a:lvl1pPr algn="r">
              <a:defRPr sz="1200"/>
            </a:lvl1pPr>
          </a:lstStyle>
          <a:p>
            <a:fld id="{E51C9B21-5308-4F1C-851C-62D3131CDE54}" type="datetimeFigureOut">
              <a:rPr lang="en-US" smtClean="0"/>
              <a:t>3/7/2018</a:t>
            </a:fld>
            <a:endParaRPr lang="en-US"/>
          </a:p>
        </p:txBody>
      </p:sp>
      <p:sp>
        <p:nvSpPr>
          <p:cNvPr id="4" name="Footer Placeholder 3"/>
          <p:cNvSpPr>
            <a:spLocks noGrp="1"/>
          </p:cNvSpPr>
          <p:nvPr>
            <p:ph type="ftr" sz="quarter" idx="2"/>
          </p:nvPr>
        </p:nvSpPr>
        <p:spPr>
          <a:xfrm>
            <a:off x="0" y="6667711"/>
            <a:ext cx="4032568" cy="352214"/>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5271204" y="6667711"/>
            <a:ext cx="4032568" cy="352214"/>
          </a:xfrm>
          <a:prstGeom prst="rect">
            <a:avLst/>
          </a:prstGeom>
        </p:spPr>
        <p:txBody>
          <a:bodyPr vert="horz" lIns="93287" tIns="46644" rIns="93287" bIns="46644" rtlCol="0" anchor="b"/>
          <a:lstStyle>
            <a:lvl1pPr algn="r">
              <a:defRPr sz="1200"/>
            </a:lvl1pPr>
          </a:lstStyle>
          <a:p>
            <a:fld id="{9BA7ED3B-F609-4B30-BA1A-C7862C913D9D}" type="slidenum">
              <a:rPr lang="en-US" smtClean="0"/>
              <a:t>‹#›</a:t>
            </a:fld>
            <a:endParaRPr lang="en-US"/>
          </a:p>
        </p:txBody>
      </p:sp>
    </p:spTree>
    <p:extLst>
      <p:ext uri="{BB962C8B-B14F-4D97-AF65-F5344CB8AC3E}">
        <p14:creationId xmlns:p14="http://schemas.microsoft.com/office/powerpoint/2010/main" val="1542762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32568" cy="350996"/>
          </a:xfrm>
          <a:prstGeom prst="rect">
            <a:avLst/>
          </a:prstGeom>
          <a:noFill/>
          <a:ln>
            <a:noFill/>
          </a:ln>
        </p:spPr>
        <p:txBody>
          <a:bodyPr spcFirstLastPara="1" wrap="square" lIns="93272" tIns="93272" rIns="93272" bIns="93272"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6435"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2871"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9306"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5742"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32177"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8613"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504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3148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271204" y="0"/>
            <a:ext cx="4032568" cy="350996"/>
          </a:xfrm>
          <a:prstGeom prst="rect">
            <a:avLst/>
          </a:prstGeom>
          <a:noFill/>
          <a:ln>
            <a:noFill/>
          </a:ln>
        </p:spPr>
        <p:txBody>
          <a:bodyPr spcFirstLastPara="1" wrap="square" lIns="93272" tIns="93272" rIns="93272" bIns="93272"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6435"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2871"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9306"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5742"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32177"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8613"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504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3148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30593" y="3334465"/>
            <a:ext cx="7444740" cy="3158966"/>
          </a:xfrm>
          <a:prstGeom prst="rect">
            <a:avLst/>
          </a:prstGeom>
          <a:noFill/>
          <a:ln>
            <a:noFill/>
          </a:ln>
        </p:spPr>
        <p:txBody>
          <a:bodyPr spcFirstLastPara="1" wrap="square" lIns="93272" tIns="93272" rIns="93272" bIns="93272"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667711"/>
            <a:ext cx="4032568" cy="350996"/>
          </a:xfrm>
          <a:prstGeom prst="rect">
            <a:avLst/>
          </a:prstGeom>
          <a:noFill/>
          <a:ln>
            <a:noFill/>
          </a:ln>
        </p:spPr>
        <p:txBody>
          <a:bodyPr spcFirstLastPara="1" wrap="square" lIns="93272" tIns="93272" rIns="93272" bIns="93272"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6435"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2871"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9306"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5742"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32177"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8613"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504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3148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271204" y="6667711"/>
            <a:ext cx="4032568" cy="350996"/>
          </a:xfrm>
          <a:prstGeom prst="rect">
            <a:avLst/>
          </a:prstGeom>
          <a:noFill/>
          <a:ln>
            <a:noFill/>
          </a:ln>
        </p:spPr>
        <p:txBody>
          <a:bodyPr spcFirstLastPara="1" wrap="square" lIns="93272" tIns="46623" rIns="93272" bIns="46623"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9362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obiusconsortium.org/sites/default/files/Resources/Governance%20Documents/Mobius%20Flyer%208.5x11-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dirty="0"/>
          </a:p>
        </p:txBody>
      </p:sp>
      <p:sp>
        <p:nvSpPr>
          <p:cNvPr id="62" name="Shape 62"/>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65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dirty="0"/>
          </a:p>
        </p:txBody>
      </p:sp>
      <p:sp>
        <p:nvSpPr>
          <p:cNvPr id="69" name="Shape 69"/>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23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11</a:t>
            </a:fld>
            <a:endParaRPr/>
          </a:p>
        </p:txBody>
      </p:sp>
    </p:spTree>
    <p:extLst>
      <p:ext uri="{BB962C8B-B14F-4D97-AF65-F5344CB8AC3E}">
        <p14:creationId xmlns:p14="http://schemas.microsoft.com/office/powerpoint/2010/main" val="72594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dirty="0"/>
          </a:p>
        </p:txBody>
      </p:sp>
      <p:sp>
        <p:nvSpPr>
          <p:cNvPr id="69" name="Shape 69"/>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759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dirty="0"/>
          </a:p>
        </p:txBody>
      </p:sp>
      <p:sp>
        <p:nvSpPr>
          <p:cNvPr id="69" name="Shape 69"/>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90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14</a:t>
            </a:fld>
            <a:endParaRPr/>
          </a:p>
        </p:txBody>
      </p:sp>
    </p:spTree>
    <p:extLst>
      <p:ext uri="{BB962C8B-B14F-4D97-AF65-F5344CB8AC3E}">
        <p14:creationId xmlns:p14="http://schemas.microsoft.com/office/powerpoint/2010/main" val="3869355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15</a:t>
            </a:fld>
            <a:endParaRPr/>
          </a:p>
        </p:txBody>
      </p:sp>
    </p:spTree>
    <p:extLst>
      <p:ext uri="{BB962C8B-B14F-4D97-AF65-F5344CB8AC3E}">
        <p14:creationId xmlns:p14="http://schemas.microsoft.com/office/powerpoint/2010/main" val="252059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16</a:t>
            </a:fld>
            <a:endParaRPr/>
          </a:p>
        </p:txBody>
      </p:sp>
    </p:spTree>
    <p:extLst>
      <p:ext uri="{BB962C8B-B14F-4D97-AF65-F5344CB8AC3E}">
        <p14:creationId xmlns:p14="http://schemas.microsoft.com/office/powerpoint/2010/main" val="170885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17</a:t>
            </a:fld>
            <a:endParaRPr/>
          </a:p>
        </p:txBody>
      </p:sp>
    </p:spTree>
    <p:extLst>
      <p:ext uri="{BB962C8B-B14F-4D97-AF65-F5344CB8AC3E}">
        <p14:creationId xmlns:p14="http://schemas.microsoft.com/office/powerpoint/2010/main" val="3858074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18</a:t>
            </a:fld>
            <a:endParaRPr/>
          </a:p>
        </p:txBody>
      </p:sp>
    </p:spTree>
    <p:extLst>
      <p:ext uri="{BB962C8B-B14F-4D97-AF65-F5344CB8AC3E}">
        <p14:creationId xmlns:p14="http://schemas.microsoft.com/office/powerpoint/2010/main" val="362441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dirty="0"/>
          </a:p>
        </p:txBody>
      </p:sp>
      <p:sp>
        <p:nvSpPr>
          <p:cNvPr id="69" name="Shape 69"/>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50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3</a:t>
            </a:fld>
            <a:endParaRPr/>
          </a:p>
        </p:txBody>
      </p:sp>
    </p:spTree>
    <p:extLst>
      <p:ext uri="{BB962C8B-B14F-4D97-AF65-F5344CB8AC3E}">
        <p14:creationId xmlns:p14="http://schemas.microsoft.com/office/powerpoint/2010/main" val="384845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4</a:t>
            </a:fld>
            <a:endParaRPr/>
          </a:p>
        </p:txBody>
      </p:sp>
    </p:spTree>
    <p:extLst>
      <p:ext uri="{BB962C8B-B14F-4D97-AF65-F5344CB8AC3E}">
        <p14:creationId xmlns:p14="http://schemas.microsoft.com/office/powerpoint/2010/main" val="158464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r>
              <a:rPr lang="en-US" dirty="0"/>
              <a:t>Missouri Bibliographic Information User System</a:t>
            </a:r>
            <a:br>
              <a:rPr lang="en-US" dirty="0"/>
            </a:br>
            <a:r>
              <a:rPr lang="en-US" dirty="0"/>
              <a:t>62 full members from colleges, universities, the Missouri State Library, and 2 public libraries (cooperating partners)</a:t>
            </a:r>
          </a:p>
          <a:p>
            <a:r>
              <a:rPr lang="en-US" dirty="0"/>
              <a:t>MOBIUS is a vibrant, collaborative partnership of libraries providing access to shared information resources, services and expertise.</a:t>
            </a:r>
          </a:p>
          <a:p>
            <a:r>
              <a:rPr lang="en-US" dirty="0"/>
              <a:t>Guiding Principles</a:t>
            </a:r>
          </a:p>
          <a:p>
            <a:r>
              <a:rPr lang="en-US" dirty="0"/>
              <a:t>We foster a culture of collaboration and community</a:t>
            </a:r>
          </a:p>
          <a:p>
            <a:r>
              <a:rPr lang="en-US" dirty="0"/>
              <a:t>We support cooperative collection development and resource sharing</a:t>
            </a:r>
          </a:p>
          <a:p>
            <a:r>
              <a:rPr lang="en-US" dirty="0"/>
              <a:t>We provide professional development, training and networking opportunities</a:t>
            </a:r>
          </a:p>
          <a:p>
            <a:r>
              <a:rPr lang="en-US" dirty="0"/>
              <a:t>We adopt those technologies and services which enhance the user experience</a:t>
            </a:r>
          </a:p>
          <a:p>
            <a:r>
              <a:rPr lang="en-US" dirty="0"/>
              <a:t>We practice fiscally responsible stewardship of member resources</a:t>
            </a:r>
          </a:p>
          <a:p>
            <a:r>
              <a:rPr lang="en-US" dirty="0"/>
              <a:t>We engage all member libraries and respect their diversity</a:t>
            </a:r>
          </a:p>
          <a:p>
            <a:r>
              <a:rPr lang="en-US" b="1" dirty="0"/>
              <a:t>Share our </a:t>
            </a:r>
            <a:r>
              <a:rPr lang="en-US" b="1" u="sng" dirty="0">
                <a:hlinkClick r:id="rId3"/>
              </a:rPr>
              <a:t>Downloadable Flyer</a:t>
            </a:r>
            <a:r>
              <a:rPr lang="en-US" b="1" dirty="0"/>
              <a:t> with your stakeholders to highlight the benefits of MOBIUS membership</a:t>
            </a:r>
            <a:endParaRPr lang="en-US" dirty="0"/>
          </a:p>
          <a:p>
            <a:r>
              <a:rPr lang="en-US" dirty="0"/>
              <a:t>More About MOBIUS</a:t>
            </a:r>
          </a:p>
          <a:p>
            <a:r>
              <a:rPr lang="en-US" dirty="0"/>
              <a:t>Since its founding in July 1998, MOBIUS has transformed library services for the citizens of Missouri.  Formerly a part of the University of Missouri System, on July 1, 2010 MOBIUS became a Missouri not-for-profit corporation with 501 (C)(3) tax-exempt status.  Thanks to the hard work and dedication of its members, the organization has grown from 50 founding charter members to 76 members which include 66 academic libraries, 6 public libraries, 3 special libraries, and the Missouri State Library, serving a total of 192 physical branches.  Tulsa City-County Library became our first out-of-state member library in 2014. MOBIUS manages </a:t>
            </a:r>
            <a:r>
              <a:rPr lang="en-US" dirty="0" err="1"/>
              <a:t>InnReach</a:t>
            </a:r>
            <a:r>
              <a:rPr lang="en-US" dirty="0"/>
              <a:t>, a union catalog and resource sharing tool from Innovative Interfaces as well as their Sierra platform, a local integrated library system for our member libraries. </a:t>
            </a:r>
          </a:p>
          <a:p>
            <a:r>
              <a:rPr lang="en-US" dirty="0"/>
              <a:t>The consortium’s purpose is to share library materials, information, and services using accessible, cost effective methods.  Today, the MOBIUS Union Catalog has expanded to include more than 29 million items, serving users in Missouri and into Oklahoma, Iowa, Kansas and Texas.  A courier service delivers library materials to member libraries once per day, 5 days per week.</a:t>
            </a:r>
          </a:p>
          <a:p>
            <a:pPr marL="0" indent="0"/>
            <a:endParaRPr dirty="0"/>
          </a:p>
        </p:txBody>
      </p:sp>
      <p:sp>
        <p:nvSpPr>
          <p:cNvPr id="69" name="Shape 69"/>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99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dirty="0"/>
          </a:p>
        </p:txBody>
      </p:sp>
      <p:sp>
        <p:nvSpPr>
          <p:cNvPr id="69" name="Shape 69"/>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35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dirty="0"/>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185442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dirty="0"/>
          </a:p>
        </p:txBody>
      </p:sp>
      <p:sp>
        <p:nvSpPr>
          <p:cNvPr id="69" name="Shape 69"/>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07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2314575" y="527050"/>
            <a:ext cx="4676775" cy="2632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930593" y="3334465"/>
            <a:ext cx="7444740" cy="3158966"/>
          </a:xfrm>
          <a:prstGeom prst="rect">
            <a:avLst/>
          </a:prstGeom>
        </p:spPr>
        <p:txBody>
          <a:bodyPr spcFirstLastPara="1" wrap="square" lIns="93272" tIns="93272" rIns="93272" bIns="93272" anchor="t" anchorCtr="0">
            <a:noAutofit/>
          </a:bodyPr>
          <a:lstStyle/>
          <a:p>
            <a:pPr marL="0" indent="0"/>
            <a:endParaRPr/>
          </a:p>
        </p:txBody>
      </p:sp>
      <p:sp>
        <p:nvSpPr>
          <p:cNvPr id="75" name="Shape 75"/>
          <p:cNvSpPr txBox="1">
            <a:spLocks noGrp="1"/>
          </p:cNvSpPr>
          <p:nvPr>
            <p:ph type="sldNum" idx="12"/>
          </p:nvPr>
        </p:nvSpPr>
        <p:spPr>
          <a:xfrm>
            <a:off x="5271204" y="6667711"/>
            <a:ext cx="4032568" cy="350996"/>
          </a:xfrm>
          <a:prstGeom prst="rect">
            <a:avLst/>
          </a:prstGeom>
        </p:spPr>
        <p:txBody>
          <a:bodyPr spcFirstLastPara="1" wrap="square" lIns="93272" tIns="46623" rIns="93272" bIns="46623" anchor="b" anchorCtr="0">
            <a:noAutofit/>
          </a:bodyPr>
          <a:lstStyle/>
          <a:p>
            <a:fld id="{00000000-1234-1234-1234-123412341234}" type="slidenum">
              <a:rPr lang="en-US"/>
              <a:pPr/>
              <a:t>9</a:t>
            </a:fld>
            <a:endParaRPr/>
          </a:p>
        </p:txBody>
      </p:sp>
    </p:spTree>
    <p:extLst>
      <p:ext uri="{BB962C8B-B14F-4D97-AF65-F5344CB8AC3E}">
        <p14:creationId xmlns:p14="http://schemas.microsoft.com/office/powerpoint/2010/main" val="1042183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with logo">
  <p:cSld name="Blank with logo">
    <p:spTree>
      <p:nvGrpSpPr>
        <p:cNvPr id="1" name="Shape 12"/>
        <p:cNvGrpSpPr/>
        <p:nvPr/>
      </p:nvGrpSpPr>
      <p:grpSpPr>
        <a:xfrm>
          <a:off x="0" y="0"/>
          <a:ext cx="0" cy="0"/>
          <a:chOff x="0" y="0"/>
          <a:chExt cx="0" cy="0"/>
        </a:xfrm>
      </p:grpSpPr>
      <p:pic>
        <p:nvPicPr>
          <p:cNvPr id="13" name="Shape 13" descr="Logo-RGB.png"/>
          <p:cNvPicPr preferRelativeResize="0"/>
          <p:nvPr/>
        </p:nvPicPr>
        <p:blipFill rotWithShape="1">
          <a:blip r:embed="rId2">
            <a:alphaModFix/>
          </a:blip>
          <a:srcRect/>
          <a:stretch/>
        </p:blipFill>
        <p:spPr>
          <a:xfrm>
            <a:off x="9251903" y="6262543"/>
            <a:ext cx="2726573" cy="378974"/>
          </a:xfrm>
          <a:prstGeom prst="rect">
            <a:avLst/>
          </a:prstGeom>
          <a:noFill/>
          <a:ln>
            <a:noFill/>
          </a:ln>
        </p:spPr>
      </p:pic>
      <p:sp>
        <p:nvSpPr>
          <p:cNvPr id="14" name="Shape 14"/>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logo">
  <p:cSld name="Title only logo">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369294"/>
            <a:ext cx="109728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3F3F3F"/>
              </a:buClr>
              <a:buSzPts val="1400"/>
              <a:buFont typeface="Montserrat Medium"/>
              <a:buNone/>
              <a:defRPr sz="54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Shape 41"/>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pic>
        <p:nvPicPr>
          <p:cNvPr id="42" name="Shape 42" descr="Logo-RGB.png"/>
          <p:cNvPicPr preferRelativeResize="0"/>
          <p:nvPr/>
        </p:nvPicPr>
        <p:blipFill rotWithShape="1">
          <a:blip r:embed="rId2">
            <a:alphaModFix/>
          </a:blip>
          <a:srcRect/>
          <a:stretch/>
        </p:blipFill>
        <p:spPr>
          <a:xfrm>
            <a:off x="9251903" y="6262543"/>
            <a:ext cx="2726573" cy="3789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ebsite">
  <p:cSld name="Blank website">
    <p:spTree>
      <p:nvGrpSpPr>
        <p:cNvPr id="1" name="Shape 47"/>
        <p:cNvGrpSpPr/>
        <p:nvPr/>
      </p:nvGrpSpPr>
      <p:grpSpPr>
        <a:xfrm>
          <a:off x="0" y="0"/>
          <a:ext cx="0" cy="0"/>
          <a:chOff x="0" y="0"/>
          <a:chExt cx="0" cy="0"/>
        </a:xfrm>
      </p:grpSpPr>
      <p:sp>
        <p:nvSpPr>
          <p:cNvPr id="48" name="Shape 48"/>
          <p:cNvSpPr/>
          <p:nvPr/>
        </p:nvSpPr>
        <p:spPr>
          <a:xfrm>
            <a:off x="0" y="5955762"/>
            <a:ext cx="12192000" cy="9022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Shape 49"/>
          <p:cNvSpPr txBox="1">
            <a:spLocks noGrp="1"/>
          </p:cNvSpPr>
          <p:nvPr>
            <p:ph type="subTitle" idx="1"/>
          </p:nvPr>
        </p:nvSpPr>
        <p:spPr>
          <a:xfrm>
            <a:off x="441719" y="6089865"/>
            <a:ext cx="10580247" cy="591631"/>
          </a:xfrm>
          <a:prstGeom prst="rect">
            <a:avLst/>
          </a:prstGeom>
          <a:noFill/>
          <a:ln>
            <a:noFill/>
          </a:ln>
        </p:spPr>
        <p:txBody>
          <a:bodyPr spcFirstLastPara="1" wrap="square" lIns="91425" tIns="91425" rIns="91425" bIns="91425" anchor="t" anchorCtr="0"/>
          <a:lstStyle>
            <a:lvl1pPr marL="0" marR="0" lvl="0" indent="0" algn="l" rtl="0">
              <a:spcBef>
                <a:spcPts val="660"/>
              </a:spcBef>
              <a:spcAft>
                <a:spcPts val="0"/>
              </a:spcAft>
              <a:buClr>
                <a:srgbClr val="3F3F3F"/>
              </a:buClr>
              <a:buSzPts val="1400"/>
              <a:buFont typeface="Arial"/>
              <a:buNone/>
              <a:defRPr sz="3300" b="0" i="0" u="none" strike="noStrike" cap="none">
                <a:solidFill>
                  <a:srgbClr val="3F3F3F"/>
                </a:solidFill>
                <a:latin typeface="Montserrat Medium"/>
                <a:ea typeface="Montserrat Medium"/>
                <a:cs typeface="Montserrat Medium"/>
                <a:sym typeface="Montserrat Medium"/>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0" name="Shape 50"/>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istic" type="title">
  <p:cSld name="TITL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914400" y="1601930"/>
            <a:ext cx="10363200" cy="1470025"/>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1"/>
              </a:buClr>
              <a:buSzPts val="1400"/>
              <a:buFont typeface="Montserrat Medium"/>
              <a:buNone/>
              <a:defRPr sz="9600" b="0" i="0" u="none" strike="noStrike" cap="none">
                <a:solidFill>
                  <a:schemeClr val="dk1"/>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a:spLocks noGrp="1"/>
          </p:cNvSpPr>
          <p:nvPr>
            <p:ph type="subTitle" idx="1"/>
          </p:nvPr>
        </p:nvSpPr>
        <p:spPr>
          <a:xfrm>
            <a:off x="1366637" y="3357704"/>
            <a:ext cx="9448800" cy="1752600"/>
          </a:xfrm>
          <a:prstGeom prst="rect">
            <a:avLst/>
          </a:prstGeom>
          <a:noFill/>
          <a:ln>
            <a:noFill/>
          </a:ln>
        </p:spPr>
        <p:txBody>
          <a:bodyPr spcFirstLastPara="1" wrap="square" lIns="91425" tIns="91425" rIns="91425" bIns="91425" anchor="t" anchorCtr="0"/>
          <a:lstStyle>
            <a:lvl1pPr marL="0" marR="0" lvl="0" indent="0" algn="ctr" rtl="0">
              <a:spcBef>
                <a:spcPts val="660"/>
              </a:spcBef>
              <a:spcAft>
                <a:spcPts val="0"/>
              </a:spcAft>
              <a:buClr>
                <a:srgbClr val="3F3F3F"/>
              </a:buClr>
              <a:buSzPts val="1400"/>
              <a:buFont typeface="Arial"/>
              <a:buNone/>
              <a:defRPr sz="3300" b="0" i="0" u="none" strike="noStrike" cap="none">
                <a:solidFill>
                  <a:srgbClr val="3F3F3F"/>
                </a:solidFill>
                <a:latin typeface="Montserrat Medium"/>
                <a:ea typeface="Montserrat Medium"/>
                <a:cs typeface="Montserrat Medium"/>
                <a:sym typeface="Montserrat Medium"/>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4" name="Shape 54"/>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pic>
        <p:nvPicPr>
          <p:cNvPr id="55" name="Shape 55" descr="Logo-RGB.png"/>
          <p:cNvPicPr preferRelativeResize="0"/>
          <p:nvPr/>
        </p:nvPicPr>
        <p:blipFill rotWithShape="1">
          <a:blip r:embed="rId2">
            <a:alphaModFix/>
          </a:blip>
          <a:srcRect/>
          <a:stretch/>
        </p:blipFill>
        <p:spPr>
          <a:xfrm>
            <a:off x="9251903" y="6262543"/>
            <a:ext cx="2726573" cy="3789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09600" y="1663305"/>
            <a:ext cx="10972800" cy="4525963"/>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rgbClr val="404040"/>
              </a:buClr>
              <a:buSzPts val="1400"/>
              <a:buFont typeface="Arial"/>
              <a:buNone/>
              <a:defRPr sz="3200" b="0" i="0" u="none" strike="noStrike" cap="none">
                <a:solidFill>
                  <a:srgbClr val="404040"/>
                </a:solidFill>
                <a:latin typeface="Montserrat Medium"/>
                <a:ea typeface="Montserrat Medium"/>
                <a:cs typeface="Montserrat Medium"/>
                <a:sym typeface="Montserrat Medium"/>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59" name="Shape 59"/>
          <p:cNvSpPr txBox="1">
            <a:spLocks noGrp="1"/>
          </p:cNvSpPr>
          <p:nvPr>
            <p:ph type="title"/>
          </p:nvPr>
        </p:nvSpPr>
        <p:spPr>
          <a:xfrm>
            <a:off x="609600" y="369294"/>
            <a:ext cx="109728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3F3F3F"/>
              </a:buClr>
              <a:buSzPts val="1400"/>
              <a:buFont typeface="Montserrat Medium"/>
              <a:buNone/>
              <a:defRPr sz="54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red">
  <p:cSld name="Blank red">
    <p:spTree>
      <p:nvGrpSpPr>
        <p:cNvPr id="1" name="Shape 15"/>
        <p:cNvGrpSpPr/>
        <p:nvPr/>
      </p:nvGrpSpPr>
      <p:grpSpPr>
        <a:xfrm>
          <a:off x="0" y="0"/>
          <a:ext cx="0" cy="0"/>
          <a:chOff x="0" y="0"/>
          <a:chExt cx="0" cy="0"/>
        </a:xfrm>
      </p:grpSpPr>
      <p:sp>
        <p:nvSpPr>
          <p:cNvPr id="16" name="Shape 16"/>
          <p:cNvSpPr/>
          <p:nvPr/>
        </p:nvSpPr>
        <p:spPr>
          <a:xfrm>
            <a:off x="0" y="5955762"/>
            <a:ext cx="12192000" cy="9022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Shape 17"/>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white">
  <p:cSld name="2_Blank white">
    <p:bg>
      <p:bgPr>
        <a:blipFill rotWithShape="1">
          <a:blip r:embed="rId2">
            <a:alphaModFix/>
          </a:blip>
          <a:tile tx="0" ty="0" sx="100000" sy="100000" flip="y" algn="tl"/>
        </a:blipFill>
        <a:effectLst/>
      </p:bgPr>
    </p:bg>
    <p:spTree>
      <p:nvGrpSpPr>
        <p:cNvPr id="1" name="Shape 19"/>
        <p:cNvGrpSpPr/>
        <p:nvPr/>
      </p:nvGrpSpPr>
      <p:grpSpPr>
        <a:xfrm>
          <a:off x="0" y="0"/>
          <a:ext cx="0" cy="0"/>
          <a:chOff x="0" y="0"/>
          <a:chExt cx="0" cy="0"/>
        </a:xfrm>
      </p:grpSpPr>
      <p:sp>
        <p:nvSpPr>
          <p:cNvPr id="20" name="Shape 20"/>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pic>
        <p:nvPicPr>
          <p:cNvPr id="21" name="Shape 21" descr="Logo-RGB.png"/>
          <p:cNvPicPr preferRelativeResize="0"/>
          <p:nvPr/>
        </p:nvPicPr>
        <p:blipFill rotWithShape="1">
          <a:blip r:embed="rId3">
            <a:alphaModFix/>
          </a:blip>
          <a:srcRect/>
          <a:stretch/>
        </p:blipFill>
        <p:spPr>
          <a:xfrm>
            <a:off x="9251903" y="6262543"/>
            <a:ext cx="2726573" cy="3789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lank white">
  <p:cSld name="3_Blank white">
    <p:bg>
      <p:bgPr>
        <a:blipFill rotWithShape="1">
          <a:blip r:embed="rId2">
            <a:alphaModFix/>
          </a:blip>
          <a:tile tx="0" ty="0" sx="100000" sy="100000" flip="y" algn="tl"/>
        </a:blipFill>
        <a:effectLst/>
      </p:bgPr>
    </p:bg>
    <p:spTree>
      <p:nvGrpSpPr>
        <p:cNvPr id="1" name="Shape 22"/>
        <p:cNvGrpSpPr/>
        <p:nvPr/>
      </p:nvGrpSpPr>
      <p:grpSpPr>
        <a:xfrm>
          <a:off x="0" y="0"/>
          <a:ext cx="0" cy="0"/>
          <a:chOff x="0" y="0"/>
          <a:chExt cx="0" cy="0"/>
        </a:xfrm>
      </p:grpSpPr>
      <p:sp>
        <p:nvSpPr>
          <p:cNvPr id="23" name="Shape 23"/>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lank white">
  <p:cSld name="5_Blank white">
    <p:bg>
      <p:bgPr>
        <a:blipFill rotWithShape="1">
          <a:blip r:embed="rId2">
            <a:alphaModFix/>
          </a:blip>
          <a:tile tx="0" ty="0" sx="100000" sy="100000" flip="y" algn="tl"/>
        </a:blipFill>
        <a:effectLst/>
      </p:bgPr>
    </p:bg>
    <p:spTree>
      <p:nvGrpSpPr>
        <p:cNvPr id="1" name="Shape 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Blank white">
  <p:cSld name="4_Blank white">
    <p:bg>
      <p:bgPr>
        <a:blipFill rotWithShape="1">
          <a:blip r:embed="rId2">
            <a:alphaModFix/>
          </a:blip>
          <a:tile tx="0" ty="0" sx="100000" sy="100000" flip="y" algn="tl"/>
        </a:blipFill>
        <a:effectLst/>
      </p:bgPr>
    </p:bg>
    <p:spTree>
      <p:nvGrpSpPr>
        <p:cNvPr id="1" name="Shape 29"/>
        <p:cNvGrpSpPr/>
        <p:nvPr/>
      </p:nvGrpSpPr>
      <p:grpSpPr>
        <a:xfrm>
          <a:off x="0" y="0"/>
          <a:ext cx="0" cy="0"/>
          <a:chOff x="0" y="0"/>
          <a:chExt cx="0" cy="0"/>
        </a:xfrm>
      </p:grpSpPr>
      <p:sp>
        <p:nvSpPr>
          <p:cNvPr id="30" name="Shape 30"/>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31" name="Shape 31"/>
          <p:cNvSpPr txBox="1">
            <a:spLocks noGrp="1"/>
          </p:cNvSpPr>
          <p:nvPr>
            <p:ph type="title"/>
          </p:nvPr>
        </p:nvSpPr>
        <p:spPr>
          <a:xfrm>
            <a:off x="612275" y="2878689"/>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32" name="Shape 32" descr="Logo-RGB.png"/>
          <p:cNvPicPr preferRelativeResize="0"/>
          <p:nvPr/>
        </p:nvPicPr>
        <p:blipFill rotWithShape="1">
          <a:blip r:embed="rId3">
            <a:alphaModFix/>
          </a:blip>
          <a:srcRect/>
          <a:stretch/>
        </p:blipFill>
        <p:spPr>
          <a:xfrm>
            <a:off x="9251903" y="6262543"/>
            <a:ext cx="2726573" cy="3789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Quote">
  <p:cSld name="1_Quote">
    <p:spTree>
      <p:nvGrpSpPr>
        <p:cNvPr id="1" name="Shape 33"/>
        <p:cNvGrpSpPr/>
        <p:nvPr/>
      </p:nvGrpSpPr>
      <p:grpSpPr>
        <a:xfrm>
          <a:off x="0" y="0"/>
          <a:ext cx="0" cy="0"/>
          <a:chOff x="0" y="0"/>
          <a:chExt cx="0" cy="0"/>
        </a:xfrm>
      </p:grpSpPr>
      <p:sp>
        <p:nvSpPr>
          <p:cNvPr id="34" name="Shape 34"/>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35" name="Shape 35"/>
          <p:cNvSpPr txBox="1">
            <a:spLocks noGrp="1"/>
          </p:cNvSpPr>
          <p:nvPr>
            <p:ph type="title"/>
          </p:nvPr>
        </p:nvSpPr>
        <p:spPr>
          <a:xfrm>
            <a:off x="612275" y="2878689"/>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Blank white">
  <p:cSld name="6_Blank white">
    <p:bg>
      <p:bgPr>
        <a:blipFill rotWithShape="1">
          <a:blip r:embed="rId2">
            <a:alphaModFix/>
          </a:blip>
          <a:tile tx="0" ty="0" sx="100000" sy="100000" flip="y" algn="tl"/>
        </a:blipFill>
        <a:effectLst/>
      </p:bgPr>
    </p:bg>
    <p:spTree>
      <p:nvGrpSpPr>
        <p:cNvPr id="1" name="Shape 36"/>
        <p:cNvGrpSpPr/>
        <p:nvPr/>
      </p:nvGrpSpPr>
      <p:grpSpPr>
        <a:xfrm>
          <a:off x="0" y="0"/>
          <a:ext cx="0" cy="0"/>
          <a:chOff x="0" y="0"/>
          <a:chExt cx="0" cy="0"/>
        </a:xfrm>
      </p:grpSpPr>
      <p:sp>
        <p:nvSpPr>
          <p:cNvPr id="37" name="Shape 37"/>
          <p:cNvSpPr/>
          <p:nvPr/>
        </p:nvSpPr>
        <p:spPr>
          <a:xfrm>
            <a:off x="0" y="0"/>
            <a:ext cx="12197349"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38" name="Shape 38"/>
          <p:cNvSpPr txBox="1">
            <a:spLocks noGrp="1"/>
          </p:cNvSpPr>
          <p:nvPr>
            <p:ph type="title"/>
          </p:nvPr>
        </p:nvSpPr>
        <p:spPr>
          <a:xfrm>
            <a:off x="612275" y="2878689"/>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rgbClr val="404040"/>
              </a:buClr>
              <a:buSzPts val="1400"/>
              <a:buFont typeface="Arial"/>
              <a:buNone/>
              <a:defRPr sz="3200" b="0" i="0" u="none" strike="noStrike" cap="none">
                <a:solidFill>
                  <a:srgbClr val="404040"/>
                </a:solidFill>
                <a:latin typeface="Montserrat Medium"/>
                <a:ea typeface="Montserrat Medium"/>
                <a:cs typeface="Montserrat Medium"/>
                <a:sym typeface="Montserrat Medium"/>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oer.missouri.edu/" TargetMode="External"/><Relationship Id="rId4" Type="http://schemas.openxmlformats.org/officeDocument/2006/relationships/hyperlink" Target="http://libraryguides.missouri.edu/o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docs.google.com/document/d/1ApuFO_uRJkagX-5otguZBDhu5lb8El54ZuwJhFIWUaQ/edit?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2018conf.mobiusconsortium.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mobiusconsortium.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2209800" y="1601929"/>
            <a:ext cx="7772400" cy="1470000"/>
          </a:xfrm>
          <a:prstGeom prst="rect">
            <a:avLst/>
          </a:prstGeom>
        </p:spPr>
        <p:txBody>
          <a:bodyPr spcFirstLastPara="1" wrap="square" lIns="91425" tIns="91425" rIns="91425" bIns="91425" anchor="t" anchorCtr="0">
            <a:noAutofit/>
          </a:bodyPr>
          <a:lstStyle/>
          <a:p>
            <a:pPr>
              <a:lnSpc>
                <a:spcPct val="70000"/>
              </a:lnSpc>
            </a:pPr>
            <a:r>
              <a:rPr lang="en-US" sz="4800" dirty="0">
                <a:solidFill>
                  <a:srgbClr val="000000"/>
                </a:solidFill>
              </a:rPr>
              <a:t>Statewide </a:t>
            </a:r>
            <a:r>
              <a:rPr lang="en-US" sz="4800" dirty="0" err="1">
                <a:solidFill>
                  <a:srgbClr val="000000"/>
                </a:solidFill>
              </a:rPr>
              <a:t>A&amp;OER</a:t>
            </a:r>
            <a:r>
              <a:rPr lang="en-US" sz="4800" dirty="0">
                <a:solidFill>
                  <a:srgbClr val="000000"/>
                </a:solidFill>
              </a:rPr>
              <a:t> Efforts of Libraries</a:t>
            </a:r>
            <a:endParaRPr sz="4800" dirty="0">
              <a:solidFill>
                <a:srgbClr val="000000"/>
              </a:solidFill>
            </a:endParaRPr>
          </a:p>
        </p:txBody>
      </p:sp>
      <p:pic>
        <p:nvPicPr>
          <p:cNvPr id="65" name="Shape 65" descr="CCBY-button.png"/>
          <p:cNvPicPr preferRelativeResize="0"/>
          <p:nvPr/>
        </p:nvPicPr>
        <p:blipFill rotWithShape="1">
          <a:blip r:embed="rId3">
            <a:alphaModFix/>
          </a:blip>
          <a:srcRect/>
          <a:stretch/>
        </p:blipFill>
        <p:spPr>
          <a:xfrm>
            <a:off x="1524000" y="6422425"/>
            <a:ext cx="1245000" cy="435600"/>
          </a:xfrm>
          <a:prstGeom prst="rect">
            <a:avLst/>
          </a:prstGeom>
          <a:noFill/>
          <a:ln>
            <a:noFill/>
          </a:ln>
        </p:spPr>
      </p:pic>
      <p:sp>
        <p:nvSpPr>
          <p:cNvPr id="66" name="Shape 66"/>
          <p:cNvSpPr txBox="1">
            <a:spLocks noGrp="1"/>
          </p:cNvSpPr>
          <p:nvPr>
            <p:ph type="subTitle" idx="1"/>
          </p:nvPr>
        </p:nvSpPr>
        <p:spPr>
          <a:xfrm>
            <a:off x="1524000" y="2438401"/>
            <a:ext cx="9144000" cy="3389375"/>
          </a:xfrm>
          <a:prstGeom prst="rect">
            <a:avLst/>
          </a:prstGeom>
        </p:spPr>
        <p:txBody>
          <a:bodyPr spcFirstLastPara="1" wrap="square" lIns="91425" tIns="91425" rIns="91425" bIns="91425" anchor="t" anchorCtr="0">
            <a:noAutofit/>
          </a:bodyPr>
          <a:lstStyle/>
          <a:p>
            <a:pPr>
              <a:spcBef>
                <a:spcPts val="620"/>
              </a:spcBef>
            </a:pPr>
            <a:endParaRPr sz="2400" dirty="0">
              <a:solidFill>
                <a:schemeClr val="dk1"/>
              </a:solidFill>
            </a:endParaRPr>
          </a:p>
          <a:p>
            <a:pPr algn="l">
              <a:spcBef>
                <a:spcPts val="620"/>
              </a:spcBef>
            </a:pPr>
            <a:endParaRPr sz="2400" dirty="0">
              <a:solidFill>
                <a:srgbClr val="595959"/>
              </a:solidFill>
            </a:endParaRPr>
          </a:p>
          <a:p>
            <a:pPr>
              <a:spcBef>
                <a:spcPts val="620"/>
              </a:spcBef>
            </a:pPr>
            <a:r>
              <a:rPr lang="en-US" sz="3600" dirty="0">
                <a:solidFill>
                  <a:schemeClr val="dk1"/>
                </a:solidFill>
              </a:rPr>
              <a:t>Grace Atkins</a:t>
            </a:r>
            <a:br>
              <a:rPr lang="en-US" sz="3600" dirty="0">
                <a:solidFill>
                  <a:schemeClr val="dk1"/>
                </a:solidFill>
              </a:rPr>
            </a:br>
            <a:r>
              <a:rPr lang="en-US" sz="3600" dirty="0">
                <a:solidFill>
                  <a:srgbClr val="666666"/>
                </a:solidFill>
              </a:rPr>
              <a:t>Outreach &amp; Open </a:t>
            </a:r>
            <a:r>
              <a:rPr lang="en-US" sz="3600" dirty="0">
                <a:solidFill>
                  <a:srgbClr val="666666"/>
                </a:solidFill>
              </a:rPr>
              <a:t>Education </a:t>
            </a:r>
            <a:r>
              <a:rPr lang="en-US" sz="3600" dirty="0">
                <a:solidFill>
                  <a:srgbClr val="666666"/>
                </a:solidFill>
              </a:rPr>
              <a:t>Librarian</a:t>
            </a:r>
            <a:br>
              <a:rPr lang="en-US" sz="3600" dirty="0">
                <a:solidFill>
                  <a:srgbClr val="666666"/>
                </a:solidFill>
              </a:rPr>
            </a:br>
            <a:r>
              <a:rPr lang="en-US" sz="3600" dirty="0">
                <a:solidFill>
                  <a:srgbClr val="666666"/>
                </a:solidFill>
              </a:rPr>
              <a:t>University of Missouri Libraries</a:t>
            </a:r>
            <a:endParaRPr sz="36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 t="2500" r="67010"/>
          <a:stretch/>
        </p:blipFill>
        <p:spPr>
          <a:xfrm>
            <a:off x="8808720" y="5965225"/>
            <a:ext cx="3383280" cy="914400"/>
          </a:xfrm>
          <a:prstGeom prst="rect">
            <a:avLst/>
          </a:prstGeom>
        </p:spPr>
      </p:pic>
      <p:sp>
        <p:nvSpPr>
          <p:cNvPr id="5" name="Rectangle 4"/>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Shape 66"/>
          <p:cNvSpPr txBox="1">
            <a:spLocks/>
          </p:cNvSpPr>
          <p:nvPr/>
        </p:nvSpPr>
        <p:spPr>
          <a:xfrm>
            <a:off x="1524001" y="509955"/>
            <a:ext cx="8745415" cy="8669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20"/>
              </a:spcBef>
            </a:pPr>
            <a:r>
              <a:rPr lang="en-US" sz="3000" dirty="0">
                <a:solidFill>
                  <a:schemeClr val="dk1"/>
                </a:solidFill>
              </a:rPr>
              <a:t>Statewide </a:t>
            </a:r>
            <a:r>
              <a:rPr lang="en-US" sz="3000" dirty="0" err="1">
                <a:solidFill>
                  <a:schemeClr val="dk1"/>
                </a:solidFill>
              </a:rPr>
              <a:t>Referatories</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Rectangle 4"/>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087" y="1376856"/>
            <a:ext cx="8390329" cy="4431687"/>
          </a:xfrm>
          <a:prstGeom prst="rect">
            <a:avLst/>
          </a:prstGeom>
        </p:spPr>
      </p:pic>
    </p:spTree>
    <p:extLst>
      <p:ext uri="{BB962C8B-B14F-4D97-AF65-F5344CB8AC3E}">
        <p14:creationId xmlns:p14="http://schemas.microsoft.com/office/powerpoint/2010/main" val="84125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Shape 77"/>
          <p:cNvSpPr txBox="1"/>
          <p:nvPr/>
        </p:nvSpPr>
        <p:spPr>
          <a:xfrm>
            <a:off x="1524000" y="281354"/>
            <a:ext cx="9322676" cy="1702676"/>
          </a:xfrm>
          <a:prstGeom prst="rect">
            <a:avLst/>
          </a:prstGeom>
          <a:noFill/>
          <a:ln>
            <a:noFill/>
          </a:ln>
        </p:spPr>
        <p:txBody>
          <a:bodyPr spcFirstLastPara="1" wrap="square" lIns="91425" tIns="91425" rIns="91425" bIns="91425" anchor="ctr" anchorCtr="0">
            <a:noAutofit/>
          </a:bodyPr>
          <a:lstStyle/>
          <a:p>
            <a:pPr marR="952500">
              <a:lnSpc>
                <a:spcPct val="125000"/>
              </a:lnSpc>
              <a:spcAft>
                <a:spcPts val="1500"/>
              </a:spcAft>
            </a:pPr>
            <a:r>
              <a:rPr lang="en-US" sz="7200" b="1" dirty="0">
                <a:solidFill>
                  <a:srgbClr val="595959"/>
                </a:solidFill>
                <a:latin typeface="Roboto"/>
                <a:ea typeface="Roboto"/>
                <a:cs typeface="Roboto"/>
                <a:sym typeface="Roboto"/>
              </a:rPr>
              <a:t> </a:t>
            </a:r>
            <a:r>
              <a:rPr lang="en-US" sz="7200" b="1" dirty="0" err="1">
                <a:solidFill>
                  <a:srgbClr val="595959"/>
                </a:solidFill>
                <a:latin typeface="Roboto"/>
                <a:ea typeface="Roboto"/>
                <a:cs typeface="Roboto"/>
                <a:sym typeface="Roboto"/>
              </a:rPr>
              <a:t>A&amp;OER</a:t>
            </a:r>
            <a:r>
              <a:rPr lang="en-US" sz="7200" b="1" dirty="0">
                <a:solidFill>
                  <a:srgbClr val="595959"/>
                </a:solidFill>
                <a:latin typeface="Roboto"/>
                <a:ea typeface="Roboto"/>
                <a:cs typeface="Roboto"/>
                <a:sym typeface="Roboto"/>
              </a:rPr>
              <a:t>: Librarians</a:t>
            </a:r>
            <a:endParaRPr dirty="0"/>
          </a:p>
        </p:txBody>
      </p:sp>
      <p:sp>
        <p:nvSpPr>
          <p:cNvPr id="6" name="Rectangle 5"/>
          <p:cNvSpPr/>
          <p:nvPr/>
        </p:nvSpPr>
        <p:spPr>
          <a:xfrm>
            <a:off x="1744516" y="1498369"/>
            <a:ext cx="8923484" cy="5824671"/>
          </a:xfrm>
          <a:prstGeom prst="rect">
            <a:avLst/>
          </a:prstGeom>
        </p:spPr>
        <p:txBody>
          <a:bodyPr wrap="square">
            <a:spAutoFit/>
          </a:bodyPr>
          <a:lstStyle/>
          <a:p>
            <a:pPr lvl="0"/>
            <a:r>
              <a:rPr lang="en-US" sz="3500" dirty="0">
                <a:latin typeface="Roboto" panose="020B0604020202020204" charset="0"/>
                <a:ea typeface="Roboto" panose="020B0604020202020204" charset="0"/>
                <a:cs typeface="Times New Roman" panose="02020603050405020304" pitchFamily="18" charset="0"/>
              </a:rPr>
              <a:t>Facilitators of </a:t>
            </a:r>
            <a:r>
              <a:rPr lang="en-US" sz="3500" dirty="0" err="1">
                <a:latin typeface="Roboto" panose="020B0604020202020204" charset="0"/>
                <a:ea typeface="Roboto" panose="020B0604020202020204" charset="0"/>
                <a:cs typeface="Times New Roman" panose="02020603050405020304" pitchFamily="18" charset="0"/>
              </a:rPr>
              <a:t>A&amp;OER</a:t>
            </a:r>
            <a:r>
              <a:rPr lang="en-US" sz="3500" dirty="0">
                <a:latin typeface="Roboto" panose="020B0604020202020204" charset="0"/>
                <a:ea typeface="Roboto" panose="020B0604020202020204" charset="0"/>
                <a:cs typeface="Times New Roman" panose="02020603050405020304" pitchFamily="18" charset="0"/>
              </a:rPr>
              <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Curate lists of </a:t>
            </a:r>
            <a:r>
              <a:rPr lang="en-US" sz="3500" dirty="0" err="1">
                <a:latin typeface="Roboto" panose="020B0604020202020204" charset="0"/>
                <a:ea typeface="Roboto" panose="020B0604020202020204" charset="0"/>
                <a:cs typeface="Times New Roman" panose="02020603050405020304" pitchFamily="18" charset="0"/>
              </a:rPr>
              <a:t>A&amp;OER</a:t>
            </a:r>
            <a:r>
              <a:rPr lang="en-US" sz="3500" dirty="0">
                <a:latin typeface="Roboto" panose="020B0604020202020204" charset="0"/>
                <a:ea typeface="Roboto" panose="020B0604020202020204" charset="0"/>
                <a:cs typeface="Times New Roman" panose="02020603050405020304" pitchFamily="18" charset="0"/>
              </a:rPr>
              <a:t> materials</a:t>
            </a:r>
            <a:r>
              <a:rPr lang="en-US" sz="3500" dirty="0">
                <a:latin typeface="Roboto" panose="020B0604020202020204" charset="0"/>
                <a:ea typeface="Roboto" panose="020B0604020202020204" charset="0"/>
                <a:cs typeface="Times New Roman" panose="02020603050405020304" pitchFamily="18" charset="0"/>
              </a:rPr>
              <a:t> </a:t>
            </a:r>
            <a:r>
              <a:rPr lang="en-US" sz="3500" dirty="0">
                <a:latin typeface="Roboto" panose="020B0604020202020204" charset="0"/>
                <a:ea typeface="Roboto" panose="020B0604020202020204" charset="0"/>
                <a:cs typeface="Times New Roman" panose="02020603050405020304" pitchFamily="18" charset="0"/>
              </a:rPr>
              <a:t/>
            </a:r>
            <a:br>
              <a:rPr lang="en-US" sz="3500" dirty="0">
                <a:latin typeface="Roboto" panose="020B0604020202020204" charset="0"/>
                <a:ea typeface="Roboto" panose="020B0604020202020204" charset="0"/>
                <a:cs typeface="Times New Roman" panose="02020603050405020304" pitchFamily="18" charset="0"/>
              </a:rPr>
            </a:br>
            <a:r>
              <a:rPr lang="en-US" sz="3500" dirty="0">
                <a:latin typeface="Roboto" panose="020B0604020202020204" charset="0"/>
                <a:ea typeface="Roboto" panose="020B0604020202020204" charset="0"/>
                <a:cs typeface="Times New Roman" panose="02020603050405020304" pitchFamily="18" charset="0"/>
                <a:hlinkClick r:id="rId4"/>
              </a:rPr>
              <a:t>library.missouri.edu/OER</a:t>
            </a:r>
            <a:r>
              <a:rPr lang="en-US" sz="3500" dirty="0">
                <a:latin typeface="Roboto" panose="020B0604020202020204" charset="0"/>
                <a:ea typeface="Roboto" panose="020B0604020202020204" charset="0"/>
                <a:cs typeface="Times New Roman" panose="02020603050405020304" pitchFamily="18" charset="0"/>
              </a:rPr>
              <a:t> </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Provide </a:t>
            </a:r>
            <a:r>
              <a:rPr lang="en-US" sz="3500" dirty="0" err="1">
                <a:latin typeface="Roboto" panose="020B0604020202020204" charset="0"/>
                <a:ea typeface="Roboto" panose="020B0604020202020204" charset="0"/>
                <a:cs typeface="Times New Roman" panose="02020603050405020304" pitchFamily="18" charset="0"/>
              </a:rPr>
              <a:t>A&amp;OER</a:t>
            </a:r>
            <a:r>
              <a:rPr lang="en-US" sz="3500" dirty="0">
                <a:latin typeface="Roboto" panose="020B0604020202020204" charset="0"/>
                <a:ea typeface="Roboto" panose="020B0604020202020204" charset="0"/>
                <a:cs typeface="Times New Roman" panose="02020603050405020304" pitchFamily="18" charset="0"/>
              </a:rPr>
              <a:t> trainings </a:t>
            </a:r>
            <a:r>
              <a:rPr lang="en-US" sz="3500" dirty="0">
                <a:latin typeface="Roboto" panose="020B0604020202020204" charset="0"/>
                <a:ea typeface="Roboto" panose="020B0604020202020204" charset="0"/>
                <a:cs typeface="Times New Roman" panose="02020603050405020304" pitchFamily="18" charset="0"/>
              </a:rPr>
              <a:t>/ consultations</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Collaborate on campus &amp; system </a:t>
            </a:r>
            <a:br>
              <a:rPr lang="en-US" sz="3500" dirty="0">
                <a:latin typeface="Roboto" panose="020B0604020202020204" charset="0"/>
                <a:ea typeface="Roboto" panose="020B0604020202020204" charset="0"/>
                <a:cs typeface="Times New Roman" panose="02020603050405020304" pitchFamily="18" charset="0"/>
              </a:rPr>
            </a:br>
            <a:r>
              <a:rPr lang="en-US" sz="3500" dirty="0" err="1">
                <a:latin typeface="Roboto" panose="020B0604020202020204" charset="0"/>
                <a:ea typeface="Roboto" panose="020B0604020202020204" charset="0"/>
                <a:cs typeface="Times New Roman" panose="02020603050405020304" pitchFamily="18" charset="0"/>
              </a:rPr>
              <a:t>A&amp;OER</a:t>
            </a:r>
            <a:r>
              <a:rPr lang="en-US" sz="3500" dirty="0">
                <a:latin typeface="Roboto" panose="020B0604020202020204" charset="0"/>
                <a:ea typeface="Roboto" panose="020B0604020202020204" charset="0"/>
                <a:cs typeface="Times New Roman" panose="02020603050405020304" pitchFamily="18" charset="0"/>
              </a:rPr>
              <a:t> initiatives</a:t>
            </a:r>
            <a:br>
              <a:rPr lang="en-US" sz="3500" dirty="0">
                <a:latin typeface="Roboto" panose="020B0604020202020204" charset="0"/>
                <a:ea typeface="Roboto" panose="020B0604020202020204" charset="0"/>
                <a:cs typeface="Times New Roman" panose="02020603050405020304" pitchFamily="18" charset="0"/>
              </a:rPr>
            </a:br>
            <a:r>
              <a:rPr lang="en-US" sz="3500" dirty="0">
                <a:latin typeface="Roboto" panose="020B0604020202020204" charset="0"/>
                <a:ea typeface="Roboto" panose="020B0604020202020204" charset="0"/>
                <a:cs typeface="Times New Roman" panose="02020603050405020304" pitchFamily="18" charset="0"/>
                <a:hlinkClick r:id="rId5"/>
              </a:rPr>
              <a:t>oer.missouri.edu</a:t>
            </a:r>
            <a:r>
              <a:rPr lang="en-US" sz="3500" dirty="0">
                <a:latin typeface="Roboto" panose="020B0604020202020204" charset="0"/>
                <a:ea typeface="Roboto" panose="020B0604020202020204" charset="0"/>
                <a:cs typeface="Times New Roman" panose="02020603050405020304" pitchFamily="18" charset="0"/>
              </a:rPr>
              <a:t> </a:t>
            </a:r>
            <a:br>
              <a:rPr lang="en-US" sz="3500" dirty="0">
                <a:latin typeface="Roboto" panose="020B0604020202020204" charset="0"/>
                <a:ea typeface="Roboto" panose="020B0604020202020204" charset="0"/>
                <a:cs typeface="Times New Roman" panose="02020603050405020304" pitchFamily="18" charset="0"/>
              </a:rPr>
            </a:br>
            <a:r>
              <a:rPr lang="en-US" sz="1150" dirty="0">
                <a:latin typeface="Roboto" panose="020B0604020202020204" charset="0"/>
                <a:ea typeface="Roboto" panose="020B0604020202020204" charset="0"/>
                <a:cs typeface="Times New Roman" panose="02020603050405020304" pitchFamily="18" charset="0"/>
              </a:rPr>
              <a:t/>
            </a:r>
            <a:br>
              <a:rPr lang="en-US" sz="1150" dirty="0">
                <a:latin typeface="Roboto" panose="020B0604020202020204" charset="0"/>
                <a:ea typeface="Roboto" panose="020B0604020202020204" charset="0"/>
                <a:cs typeface="Times New Roman" panose="02020603050405020304" pitchFamily="18" charset="0"/>
              </a:rPr>
            </a:br>
            <a:endParaRPr lang="en-US" sz="1100" dirty="0">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305611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Shape 66"/>
          <p:cNvSpPr txBox="1">
            <a:spLocks/>
          </p:cNvSpPr>
          <p:nvPr/>
        </p:nvSpPr>
        <p:spPr>
          <a:xfrm>
            <a:off x="1660634" y="0"/>
            <a:ext cx="9007367" cy="57281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20"/>
              </a:spcBef>
            </a:pPr>
            <a:endParaRPr lang="en-US" sz="3000" dirty="0">
              <a:solidFill>
                <a:schemeClr val="dk1"/>
              </a:solidFill>
            </a:endParaRPr>
          </a:p>
          <a:p>
            <a:pPr>
              <a:spcBef>
                <a:spcPts val="620"/>
              </a:spcBef>
            </a:pPr>
            <a:r>
              <a:rPr lang="en-US" sz="3000" dirty="0">
                <a:solidFill>
                  <a:schemeClr val="dk1"/>
                </a:solidFill>
              </a:rPr>
              <a:t>A good librarian is good to have around…</a:t>
            </a:r>
            <a:r>
              <a:rPr lang="en-US" sz="2400" dirty="0">
                <a:solidFill>
                  <a:schemeClr val="dk1"/>
                </a:solidFill>
              </a:rPr>
              <a:t/>
            </a:r>
            <a:br>
              <a:rPr lang="en-US" sz="2400" dirty="0">
                <a:solidFill>
                  <a:schemeClr val="dk1"/>
                </a:solidFill>
              </a:rPr>
            </a:br>
            <a:r>
              <a:rPr lang="en-US" sz="2400" dirty="0">
                <a:solidFill>
                  <a:schemeClr val="dk1"/>
                </a:solidFill>
              </a:rPr>
              <a:t/>
            </a:r>
            <a:br>
              <a:rPr lang="en-US" sz="2400" dirty="0">
                <a:solidFill>
                  <a:schemeClr val="dk1"/>
                </a:solidFill>
              </a:rPr>
            </a:br>
            <a:r>
              <a:rPr lang="en-US" sz="2400" dirty="0">
                <a:solidFill>
                  <a:schemeClr val="dk1"/>
                </a:solidFill>
              </a:rPr>
              <a:t>Internal</a:t>
            </a:r>
            <a:br>
              <a:rPr lang="en-US" sz="2400" dirty="0">
                <a:solidFill>
                  <a:schemeClr val="dk1"/>
                </a:solidFill>
              </a:rPr>
            </a:br>
            <a:r>
              <a:rPr lang="en-US" sz="2400" dirty="0">
                <a:solidFill>
                  <a:schemeClr val="dk1"/>
                </a:solidFill>
              </a:rPr>
              <a:t>	- UM System </a:t>
            </a:r>
            <a:r>
              <a:rPr lang="en-US" sz="2400" dirty="0" err="1">
                <a:solidFill>
                  <a:schemeClr val="dk1"/>
                </a:solidFill>
              </a:rPr>
              <a:t>A&amp;OER</a:t>
            </a:r>
            <a:r>
              <a:rPr lang="en-US" sz="2400" dirty="0">
                <a:solidFill>
                  <a:schemeClr val="dk1"/>
                </a:solidFill>
              </a:rPr>
              <a:t> Working Group member</a:t>
            </a:r>
            <a:br>
              <a:rPr lang="en-US" sz="2400" dirty="0">
                <a:solidFill>
                  <a:schemeClr val="dk1"/>
                </a:solidFill>
              </a:rPr>
            </a:br>
            <a:r>
              <a:rPr lang="en-US" sz="2400" dirty="0">
                <a:solidFill>
                  <a:schemeClr val="dk1"/>
                </a:solidFill>
              </a:rPr>
              <a:t>	- MU Campus </a:t>
            </a:r>
            <a:r>
              <a:rPr lang="en-US" sz="2400" dirty="0" err="1">
                <a:solidFill>
                  <a:schemeClr val="dk1"/>
                </a:solidFill>
              </a:rPr>
              <a:t>A&amp;OER</a:t>
            </a:r>
            <a:r>
              <a:rPr lang="en-US" sz="2400" dirty="0">
                <a:solidFill>
                  <a:schemeClr val="dk1"/>
                </a:solidFill>
              </a:rPr>
              <a:t> Committee co-chair</a:t>
            </a:r>
            <a:br>
              <a:rPr lang="en-US" sz="2400" dirty="0">
                <a:solidFill>
                  <a:schemeClr val="dk1"/>
                </a:solidFill>
              </a:rPr>
            </a:br>
            <a:r>
              <a:rPr lang="en-US" sz="2400" dirty="0">
                <a:solidFill>
                  <a:schemeClr val="dk1"/>
                </a:solidFill>
              </a:rPr>
              <a:t>	- MU Campus Operations Team, organizer</a:t>
            </a:r>
            <a:br>
              <a:rPr lang="en-US" sz="2400" dirty="0">
                <a:solidFill>
                  <a:schemeClr val="dk1"/>
                </a:solidFill>
              </a:rPr>
            </a:br>
            <a:r>
              <a:rPr lang="en-US" sz="2400" dirty="0">
                <a:solidFill>
                  <a:schemeClr val="dk1"/>
                </a:solidFill>
              </a:rPr>
              <a:t>	- University Libraries, </a:t>
            </a:r>
            <a:r>
              <a:rPr lang="en-US" sz="2400" dirty="0" err="1">
                <a:solidFill>
                  <a:schemeClr val="dk1"/>
                </a:solidFill>
              </a:rPr>
              <a:t>A&amp;OER</a:t>
            </a:r>
            <a:r>
              <a:rPr lang="en-US" sz="2400" dirty="0">
                <a:solidFill>
                  <a:schemeClr val="dk1"/>
                </a:solidFill>
              </a:rPr>
              <a:t> project leader</a:t>
            </a:r>
            <a:br>
              <a:rPr lang="en-US" sz="2400" dirty="0">
                <a:solidFill>
                  <a:schemeClr val="dk1"/>
                </a:solidFill>
              </a:rPr>
            </a:br>
            <a:r>
              <a:rPr lang="en-US" sz="2400" dirty="0">
                <a:solidFill>
                  <a:schemeClr val="dk1"/>
                </a:solidFill>
              </a:rPr>
              <a:t>External</a:t>
            </a:r>
            <a:br>
              <a:rPr lang="en-US" sz="2400" dirty="0">
                <a:solidFill>
                  <a:schemeClr val="dk1"/>
                </a:solidFill>
              </a:rPr>
            </a:br>
            <a:r>
              <a:rPr lang="en-US" sz="2400" dirty="0">
                <a:solidFill>
                  <a:schemeClr val="dk1"/>
                </a:solidFill>
              </a:rPr>
              <a:t>	- SPARC Open Educational Leadership Fellow, national</a:t>
            </a:r>
            <a:br>
              <a:rPr lang="en-US" sz="2400" dirty="0">
                <a:solidFill>
                  <a:schemeClr val="dk1"/>
                </a:solidFill>
              </a:rPr>
            </a:br>
            <a:r>
              <a:rPr lang="en-US" sz="2400" dirty="0">
                <a:solidFill>
                  <a:schemeClr val="dk1"/>
                </a:solidFill>
              </a:rPr>
              <a:t>	- Open Textbook Network System Lead for MOBIUS, state</a:t>
            </a:r>
          </a:p>
          <a:p>
            <a:pPr>
              <a:spcBef>
                <a:spcPts val="620"/>
              </a:spcBef>
            </a:pPr>
            <a:endParaRPr lang="en-US" sz="2400" dirty="0">
              <a:solidFill>
                <a:schemeClr val="dk1"/>
              </a:solidFill>
            </a:endParaRPr>
          </a:p>
          <a:p>
            <a:pPr>
              <a:spcBef>
                <a:spcPts val="620"/>
              </a:spcBef>
            </a:pPr>
            <a:r>
              <a:rPr lang="en-US" sz="2400" dirty="0">
                <a:solidFill>
                  <a:schemeClr val="dk1"/>
                </a:solidFill>
              </a:rPr>
              <a:t>Takeaway: librarians are well-connected to people and resources </a:t>
            </a:r>
            <a:br>
              <a:rPr lang="en-US" sz="2400" dirty="0">
                <a:solidFill>
                  <a:schemeClr val="dk1"/>
                </a:solidFill>
              </a:rPr>
            </a:br>
            <a:r>
              <a:rPr lang="en-US" sz="2400" dirty="0">
                <a:solidFill>
                  <a:schemeClr val="dk1"/>
                </a:solidFill>
              </a:rPr>
              <a:t>                  at a variety of levels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7284720" y="5943600"/>
            <a:ext cx="3383280" cy="914400"/>
          </a:xfrm>
          <a:prstGeom prst="rect">
            <a:avLst/>
          </a:prstGeom>
        </p:spPr>
      </p:pic>
      <p:sp>
        <p:nvSpPr>
          <p:cNvPr id="5" name="Rectangle 4"/>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92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1524000" y="748021"/>
            <a:ext cx="9144000" cy="266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R="952500" algn="ctr">
              <a:lnSpc>
                <a:spcPct val="125000"/>
              </a:lnSpc>
            </a:pPr>
            <a:r>
              <a:rPr lang="en-US" sz="4800" b="1" dirty="0">
                <a:latin typeface="Roboto"/>
                <a:ea typeface="Roboto"/>
                <a:cs typeface="Roboto"/>
                <a:sym typeface="Roboto"/>
              </a:rPr>
              <a:t>       </a:t>
            </a:r>
            <a:r>
              <a:rPr lang="en-US" sz="6000" b="1" dirty="0">
                <a:latin typeface="Roboto"/>
                <a:ea typeface="Roboto"/>
                <a:cs typeface="Roboto"/>
                <a:sym typeface="Roboto"/>
              </a:rPr>
              <a:t> </a:t>
            </a:r>
            <a:endParaRPr sz="6000" b="1" dirty="0">
              <a:latin typeface="Roboto"/>
              <a:ea typeface="Roboto"/>
              <a:cs typeface="Roboto"/>
              <a:sym typeface="Roboto"/>
            </a:endParaRPr>
          </a:p>
          <a:p>
            <a:pPr marR="952500" algn="ctr">
              <a:lnSpc>
                <a:spcPct val="125000"/>
              </a:lnSpc>
              <a:spcBef>
                <a:spcPts val="1500"/>
              </a:spcBef>
            </a:pPr>
            <a:r>
              <a:rPr lang="en-US" sz="6000" b="1" dirty="0">
                <a:latin typeface="Roboto"/>
                <a:ea typeface="Roboto"/>
                <a:cs typeface="Roboto"/>
                <a:sym typeface="Roboto"/>
              </a:rPr>
              <a:t>    </a:t>
            </a:r>
            <a:r>
              <a:rPr lang="en-US" sz="6000" b="1" dirty="0">
                <a:latin typeface="Roboto"/>
                <a:ea typeface="Roboto"/>
                <a:cs typeface="Roboto"/>
                <a:sym typeface="Roboto"/>
              </a:rPr>
              <a:t>  </a:t>
            </a:r>
            <a:r>
              <a:rPr lang="en-US" sz="7200" b="1" dirty="0">
                <a:solidFill>
                  <a:srgbClr val="595959"/>
                </a:solidFill>
                <a:latin typeface="Roboto"/>
                <a:ea typeface="Roboto"/>
                <a:cs typeface="Roboto"/>
                <a:sym typeface="Roboto"/>
              </a:rPr>
              <a:t>Moving Forward</a:t>
            </a:r>
            <a:endParaRPr sz="7200" b="1" dirty="0">
              <a:solidFill>
                <a:srgbClr val="595959"/>
              </a:solidFill>
              <a:latin typeface="Roboto"/>
              <a:ea typeface="Roboto"/>
              <a:cs typeface="Roboto"/>
              <a:sym typeface="Roboto"/>
            </a:endParaRPr>
          </a:p>
        </p:txBody>
      </p:sp>
      <p:sp>
        <p:nvSpPr>
          <p:cNvPr id="3" name="Shape 66"/>
          <p:cNvSpPr txBox="1">
            <a:spLocks/>
          </p:cNvSpPr>
          <p:nvPr/>
        </p:nvSpPr>
        <p:spPr>
          <a:xfrm>
            <a:off x="1524000" y="2543314"/>
            <a:ext cx="9144000" cy="17350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20"/>
              </a:spcBef>
            </a:pPr>
            <a:endParaRPr lang="en-US" sz="3000" dirty="0">
              <a:solidFill>
                <a:schemeClr val="dk1"/>
              </a:solidFill>
            </a:endParaRPr>
          </a:p>
          <a:p>
            <a:pPr algn="ctr">
              <a:spcBef>
                <a:spcPts val="620"/>
              </a:spcBef>
            </a:pPr>
            <a:endParaRPr lang="en-US" sz="3000" dirty="0">
              <a:solidFill>
                <a:srgbClr val="595959"/>
              </a:solidFill>
            </a:endParaRPr>
          </a:p>
          <a:p>
            <a:pPr algn="ctr">
              <a:spcBef>
                <a:spcPts val="620"/>
              </a:spcBef>
            </a:pPr>
            <a:r>
              <a:rPr lang="en-US" sz="3000" dirty="0">
                <a:solidFill>
                  <a:schemeClr val="dk1"/>
                </a:solidFill>
              </a:rPr>
              <a:t>Making the Most of Your Libraries</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Rectangle 4"/>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42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Shape 77"/>
          <p:cNvSpPr txBox="1"/>
          <p:nvPr/>
        </p:nvSpPr>
        <p:spPr>
          <a:xfrm>
            <a:off x="1524000" y="281354"/>
            <a:ext cx="9322676" cy="1702676"/>
          </a:xfrm>
          <a:prstGeom prst="rect">
            <a:avLst/>
          </a:prstGeom>
          <a:noFill/>
          <a:ln>
            <a:noFill/>
          </a:ln>
        </p:spPr>
        <p:txBody>
          <a:bodyPr spcFirstLastPara="1" wrap="square" lIns="91425" tIns="91425" rIns="91425" bIns="91425" anchor="ctr" anchorCtr="0">
            <a:noAutofit/>
          </a:bodyPr>
          <a:lstStyle/>
          <a:p>
            <a:pPr marR="952500">
              <a:lnSpc>
                <a:spcPct val="125000"/>
              </a:lnSpc>
              <a:spcAft>
                <a:spcPts val="1500"/>
              </a:spcAft>
            </a:pPr>
            <a:endParaRPr dirty="0"/>
          </a:p>
        </p:txBody>
      </p:sp>
      <p:sp>
        <p:nvSpPr>
          <p:cNvPr id="6" name="Rectangle 5"/>
          <p:cNvSpPr/>
          <p:nvPr/>
        </p:nvSpPr>
        <p:spPr>
          <a:xfrm>
            <a:off x="1608084" y="299950"/>
            <a:ext cx="9059917" cy="5824671"/>
          </a:xfrm>
          <a:prstGeom prst="rect">
            <a:avLst/>
          </a:prstGeom>
        </p:spPr>
        <p:txBody>
          <a:bodyPr wrap="square">
            <a:spAutoFit/>
          </a:bodyPr>
          <a:lstStyle/>
          <a:p>
            <a:pPr lvl="0"/>
            <a:r>
              <a:rPr lang="en-US" sz="3500" dirty="0">
                <a:latin typeface="Roboto" panose="020B0604020202020204" charset="0"/>
                <a:ea typeface="Roboto" panose="020B0604020202020204" charset="0"/>
                <a:cs typeface="Times New Roman" panose="02020603050405020304" pitchFamily="18" charset="0"/>
              </a:rPr>
              <a:t>Working with Libraries on </a:t>
            </a:r>
            <a:r>
              <a:rPr lang="en-US" sz="3500" dirty="0" err="1">
                <a:latin typeface="Roboto" panose="020B0604020202020204" charset="0"/>
                <a:ea typeface="Roboto" panose="020B0604020202020204" charset="0"/>
                <a:cs typeface="Times New Roman" panose="02020603050405020304" pitchFamily="18" charset="0"/>
              </a:rPr>
              <a:t>A&amp;OER</a:t>
            </a:r>
            <a:r>
              <a:rPr lang="en-US" sz="3500" dirty="0">
                <a:latin typeface="Roboto" panose="020B0604020202020204" charset="0"/>
                <a:ea typeface="Roboto" panose="020B0604020202020204" charset="0"/>
                <a:cs typeface="Times New Roman" panose="02020603050405020304" pitchFamily="18" charset="0"/>
              </a:rPr>
              <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Evaluate resources, services, and expertise</a:t>
            </a:r>
          </a:p>
          <a:p>
            <a:pPr lvl="3"/>
            <a:r>
              <a:rPr lang="en-US" sz="3500" dirty="0">
                <a:latin typeface="Roboto" panose="020B0604020202020204" charset="0"/>
                <a:ea typeface="Roboto" panose="020B0604020202020204" charset="0"/>
                <a:cs typeface="Times New Roman" panose="02020603050405020304" pitchFamily="18" charset="0"/>
              </a:rPr>
              <a:t> </a:t>
            </a:r>
            <a:r>
              <a:rPr lang="en-US" sz="3500" dirty="0">
                <a:latin typeface="Roboto" panose="020B0604020202020204" charset="0"/>
                <a:ea typeface="Roboto" panose="020B0604020202020204" charset="0"/>
                <a:cs typeface="Times New Roman" panose="02020603050405020304" pitchFamily="18" charset="0"/>
              </a:rPr>
              <a:t>  + </a:t>
            </a:r>
            <a:br>
              <a:rPr lang="en-US" sz="3500" dirty="0">
                <a:latin typeface="Roboto" panose="020B0604020202020204" charset="0"/>
                <a:ea typeface="Roboto" panose="020B0604020202020204" charset="0"/>
                <a:cs typeface="Times New Roman" panose="02020603050405020304" pitchFamily="18" charset="0"/>
              </a:rPr>
            </a:br>
            <a:r>
              <a:rPr lang="en-US" sz="3500" dirty="0">
                <a:latin typeface="Roboto" panose="020B0604020202020204" charset="0"/>
                <a:ea typeface="Roboto" panose="020B0604020202020204" charset="0"/>
                <a:cs typeface="Times New Roman" panose="02020603050405020304" pitchFamily="18" charset="0"/>
              </a:rPr>
              <a:t>   Empower </a:t>
            </a:r>
            <a:r>
              <a:rPr lang="en-US" sz="3500" dirty="0">
                <a:latin typeface="Roboto" panose="020B0604020202020204" charset="0"/>
                <a:ea typeface="Roboto" panose="020B0604020202020204" charset="0"/>
                <a:cs typeface="Times New Roman" panose="02020603050405020304" pitchFamily="18" charset="0"/>
              </a:rPr>
              <a:t>librarians to work on </a:t>
            </a:r>
            <a:r>
              <a:rPr lang="en-US" sz="3500" dirty="0" err="1">
                <a:latin typeface="Roboto" panose="020B0604020202020204" charset="0"/>
                <a:ea typeface="Roboto" panose="020B0604020202020204" charset="0"/>
                <a:cs typeface="Times New Roman" panose="02020603050405020304" pitchFamily="18" charset="0"/>
              </a:rPr>
              <a:t>A&amp;OER</a:t>
            </a:r>
            <a:r>
              <a:rPr lang="en-US" sz="3500" dirty="0">
                <a:latin typeface="Roboto" panose="020B0604020202020204" charset="0"/>
                <a:ea typeface="Roboto" panose="020B0604020202020204" charset="0"/>
                <a:cs typeface="Times New Roman" panose="02020603050405020304" pitchFamily="18" charset="0"/>
              </a:rPr>
              <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Align library projects with </a:t>
            </a:r>
            <a:r>
              <a:rPr lang="en-US" sz="3500" dirty="0" err="1">
                <a:latin typeface="Roboto" panose="020B0604020202020204" charset="0"/>
                <a:ea typeface="Roboto" panose="020B0604020202020204" charset="0"/>
                <a:cs typeface="Times New Roman" panose="02020603050405020304" pitchFamily="18" charset="0"/>
              </a:rPr>
              <a:t>A&amp;OER</a:t>
            </a:r>
            <a:r>
              <a:rPr lang="en-US" sz="3500" dirty="0">
                <a:latin typeface="Roboto" panose="020B0604020202020204" charset="0"/>
                <a:ea typeface="Roboto" panose="020B0604020202020204" charset="0"/>
                <a:cs typeface="Times New Roman" panose="02020603050405020304" pitchFamily="18" charset="0"/>
              </a:rPr>
              <a:t> initiative goals</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Collaborate with </a:t>
            </a:r>
            <a:r>
              <a:rPr lang="en-US" sz="3500" dirty="0" err="1">
                <a:latin typeface="Roboto" panose="020B0604020202020204" charset="0"/>
                <a:ea typeface="Roboto" panose="020B0604020202020204" charset="0"/>
                <a:cs typeface="Times New Roman" panose="02020603050405020304" pitchFamily="18" charset="0"/>
              </a:rPr>
              <a:t>A&amp;OER</a:t>
            </a:r>
            <a:r>
              <a:rPr lang="en-US" sz="3500" dirty="0">
                <a:latin typeface="Roboto" panose="020B0604020202020204" charset="0"/>
                <a:ea typeface="Roboto" panose="020B0604020202020204" charset="0"/>
                <a:cs typeface="Times New Roman" panose="02020603050405020304" pitchFamily="18" charset="0"/>
              </a:rPr>
              <a:t> support networks</a:t>
            </a:r>
            <a:br>
              <a:rPr lang="en-US" sz="3500" dirty="0">
                <a:latin typeface="Roboto" panose="020B0604020202020204" charset="0"/>
                <a:ea typeface="Roboto" panose="020B0604020202020204" charset="0"/>
                <a:cs typeface="Times New Roman" panose="02020603050405020304" pitchFamily="18" charset="0"/>
              </a:rPr>
            </a:br>
            <a:r>
              <a:rPr lang="en-US" sz="1150" dirty="0">
                <a:latin typeface="Roboto" panose="020B0604020202020204" charset="0"/>
                <a:ea typeface="Roboto" panose="020B0604020202020204" charset="0"/>
                <a:cs typeface="Times New Roman" panose="02020603050405020304" pitchFamily="18" charset="0"/>
              </a:rPr>
              <a:t/>
            </a:r>
            <a:br>
              <a:rPr lang="en-US" sz="1150" dirty="0">
                <a:latin typeface="Roboto" panose="020B0604020202020204" charset="0"/>
                <a:ea typeface="Roboto" panose="020B0604020202020204" charset="0"/>
                <a:cs typeface="Times New Roman" panose="02020603050405020304" pitchFamily="18" charset="0"/>
              </a:rPr>
            </a:br>
            <a:endParaRPr lang="en-US" sz="1100" dirty="0">
              <a:latin typeface="Roboto" panose="020B0604020202020204" charset="0"/>
              <a:ea typeface="Roboto" panose="020B0604020202020204" charset="0"/>
              <a:cs typeface="Times New Roman" panose="02020603050405020304" pitchFamily="18" charset="0"/>
            </a:endParaRPr>
          </a:p>
        </p:txBody>
      </p:sp>
      <p:pic>
        <p:nvPicPr>
          <p:cNvPr id="7" name="Shape 248"/>
          <p:cNvPicPr preferRelativeResize="0"/>
          <p:nvPr/>
        </p:nvPicPr>
        <p:blipFill>
          <a:blip r:embed="rId4">
            <a:alphaModFix/>
          </a:blip>
          <a:stretch>
            <a:fillRect/>
          </a:stretch>
        </p:blipFill>
        <p:spPr>
          <a:xfrm>
            <a:off x="2060027" y="5706353"/>
            <a:ext cx="2711670" cy="474495"/>
          </a:xfrm>
          <a:prstGeom prst="rect">
            <a:avLst/>
          </a:prstGeom>
          <a:noFill/>
          <a:ln>
            <a:noFill/>
          </a:ln>
        </p:spPr>
      </p:pic>
    </p:spTree>
    <p:extLst>
      <p:ext uri="{BB962C8B-B14F-4D97-AF65-F5344CB8AC3E}">
        <p14:creationId xmlns:p14="http://schemas.microsoft.com/office/powerpoint/2010/main" val="398105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Shape 66"/>
          <p:cNvSpPr txBox="1">
            <a:spLocks/>
          </p:cNvSpPr>
          <p:nvPr/>
        </p:nvSpPr>
        <p:spPr>
          <a:xfrm>
            <a:off x="1723293" y="281354"/>
            <a:ext cx="8745415" cy="65766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20"/>
              </a:spcBef>
            </a:pPr>
            <a:endParaRPr lang="en-US" sz="3000" dirty="0">
              <a:solidFill>
                <a:schemeClr val="dk1"/>
              </a:solidFill>
            </a:endParaRPr>
          </a:p>
          <a:p>
            <a:r>
              <a:rPr lang="en-US" dirty="0"/>
              <a:t/>
            </a:r>
            <a:br>
              <a:rPr lang="en-US" dirty="0"/>
            </a:br>
            <a:endParaRPr lang="en-US" sz="1200" dirty="0"/>
          </a:p>
          <a:p>
            <a:r>
              <a:rPr lang="en-US" dirty="0"/>
              <a:t/>
            </a:r>
            <a:br>
              <a:rPr lang="en-US" dirty="0"/>
            </a:br>
            <a:endParaRPr lang="en-US" sz="1200" dirty="0"/>
          </a:p>
          <a:p>
            <a:pPr algn="ctr">
              <a:spcBef>
                <a:spcPts val="620"/>
              </a:spcBef>
            </a:pPr>
            <a:endParaRPr lang="en-US" sz="3000" dirty="0">
              <a:solidFill>
                <a:srgbClr val="595959"/>
              </a:solidFill>
            </a:endParaRPr>
          </a:p>
        </p:txBody>
      </p:sp>
      <p:sp>
        <p:nvSpPr>
          <p:cNvPr id="6" name="Rectangle 5"/>
          <p:cNvSpPr/>
          <p:nvPr/>
        </p:nvSpPr>
        <p:spPr>
          <a:xfrm>
            <a:off x="1723293" y="78212"/>
            <a:ext cx="8944707" cy="6617196"/>
          </a:xfrm>
          <a:prstGeom prst="rect">
            <a:avLst/>
          </a:prstGeom>
        </p:spPr>
        <p:txBody>
          <a:bodyPr wrap="square">
            <a:spAutoFit/>
          </a:bodyPr>
          <a:lstStyle/>
          <a:p>
            <a:endParaRPr lang="en-US" sz="1800" b="1" dirty="0">
              <a:latin typeface="Roboto" panose="020B0604020202020204" charset="0"/>
              <a:ea typeface="Roboto" panose="020B0604020202020204" charset="0"/>
            </a:endParaRPr>
          </a:p>
          <a:p>
            <a:r>
              <a:rPr lang="en-US" sz="1800" b="1" dirty="0">
                <a:latin typeface="Roboto" panose="020B0604020202020204" charset="0"/>
                <a:ea typeface="Roboto" panose="020B0604020202020204" charset="0"/>
              </a:rPr>
              <a:t>University </a:t>
            </a:r>
            <a:r>
              <a:rPr lang="en-US" sz="1800" b="1" dirty="0">
                <a:latin typeface="Roboto" panose="020B0604020202020204" charset="0"/>
                <a:ea typeface="Roboto" panose="020B0604020202020204" charset="0"/>
              </a:rPr>
              <a:t>Libraries: </a:t>
            </a:r>
            <a:r>
              <a:rPr lang="en-US" sz="1800" b="1" dirty="0" err="1">
                <a:latin typeface="Roboto" panose="020B0604020202020204" charset="0"/>
                <a:ea typeface="Roboto" panose="020B0604020202020204" charset="0"/>
              </a:rPr>
              <a:t>A&amp;OER</a:t>
            </a:r>
            <a:r>
              <a:rPr lang="en-US" sz="1800" b="1" dirty="0">
                <a:latin typeface="Roboto" panose="020B0604020202020204" charset="0"/>
                <a:ea typeface="Roboto" panose="020B0604020202020204" charset="0"/>
              </a:rPr>
              <a:t> Initiative Support </a:t>
            </a:r>
            <a:r>
              <a:rPr lang="en-US" sz="1800" b="1" dirty="0">
                <a:latin typeface="Roboto" panose="020B0604020202020204" charset="0"/>
                <a:ea typeface="Roboto" panose="020B0604020202020204" charset="0"/>
              </a:rPr>
              <a:t/>
            </a:r>
            <a:br>
              <a:rPr lang="en-US" sz="1800" b="1" dirty="0">
                <a:latin typeface="Roboto" panose="020B0604020202020204" charset="0"/>
                <a:ea typeface="Roboto" panose="020B0604020202020204" charset="0"/>
              </a:rPr>
            </a:br>
            <a:endParaRPr lang="en-US" sz="1800" dirty="0">
              <a:latin typeface="Roboto" panose="020B0604020202020204" charset="0"/>
              <a:ea typeface="Roboto" panose="020B0604020202020204" charset="0"/>
            </a:endParaRPr>
          </a:p>
          <a:p>
            <a:r>
              <a:rPr lang="en-US" sz="1800" b="1" dirty="0">
                <a:latin typeface="Roboto" panose="020B0604020202020204" charset="0"/>
                <a:ea typeface="Roboto" panose="020B0604020202020204" charset="0"/>
              </a:rPr>
              <a:t>Projects</a:t>
            </a:r>
          </a:p>
          <a:p>
            <a:endParaRPr lang="en-US" sz="1800" dirty="0">
              <a:latin typeface="Roboto" panose="020B0604020202020204" charset="0"/>
              <a:ea typeface="Roboto" panose="020B0604020202020204" charset="0"/>
            </a:endParaRPr>
          </a:p>
          <a:p>
            <a:pPr marL="342900" indent="-342900">
              <a:buFont typeface="Symbol" panose="05050102010706020507" pitchFamily="18" charset="2"/>
              <a:buChar char=""/>
            </a:pPr>
            <a:r>
              <a:rPr lang="en-US" sz="1700" dirty="0">
                <a:latin typeface="Roboto" panose="020B0604020202020204" charset="0"/>
                <a:ea typeface="Roboto" panose="020B0604020202020204" charset="0"/>
                <a:cs typeface="Times New Roman" panose="02020603050405020304" pitchFamily="18" charset="0"/>
              </a:rPr>
              <a:t>Provide OER trainings and consultations for faculty interested in using or creating OER</a:t>
            </a:r>
          </a:p>
          <a:p>
            <a:pPr marL="342900" indent="-342900">
              <a:buFont typeface="Symbol" panose="05050102010706020507" pitchFamily="18" charset="2"/>
              <a:buChar char=""/>
            </a:pPr>
            <a:r>
              <a:rPr lang="en-US" sz="1700" dirty="0">
                <a:latin typeface="Roboto" panose="020B0604020202020204" charset="0"/>
                <a:ea typeface="Roboto" panose="020B0604020202020204" charset="0"/>
                <a:cs typeface="Times New Roman" panose="02020603050405020304" pitchFamily="18" charset="0"/>
              </a:rPr>
              <a:t>Curate a list of recommended OER platforms, hubs, collections, organizations, etc. for faculty</a:t>
            </a:r>
          </a:p>
          <a:p>
            <a:pPr marL="742950" lvl="1" indent="-285750">
              <a:buFont typeface="Courier New" panose="02070309020205020404" pitchFamily="49" charset="0"/>
              <a:buChar char="o"/>
            </a:pPr>
            <a:r>
              <a:rPr lang="en-US" sz="1700" dirty="0">
                <a:latin typeface="Roboto" panose="020B0604020202020204" charset="0"/>
                <a:ea typeface="Roboto" panose="020B0604020202020204" charset="0"/>
                <a:cs typeface="Times New Roman" panose="02020603050405020304" pitchFamily="18" charset="0"/>
              </a:rPr>
              <a:t>libraryguides.missouri.edu/</a:t>
            </a:r>
            <a:r>
              <a:rPr lang="en-US" sz="1700" dirty="0" err="1">
                <a:latin typeface="Roboto" panose="020B0604020202020204" charset="0"/>
                <a:ea typeface="Roboto" panose="020B0604020202020204" charset="0"/>
                <a:cs typeface="Times New Roman" panose="02020603050405020304" pitchFamily="18" charset="0"/>
              </a:rPr>
              <a:t>oer</a:t>
            </a:r>
            <a:endParaRPr lang="en-US" sz="17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1700" dirty="0">
                <a:latin typeface="Roboto" panose="020B0604020202020204" charset="0"/>
                <a:ea typeface="Roboto" panose="020B0604020202020204" charset="0"/>
                <a:cs typeface="Times New Roman" panose="02020603050405020304" pitchFamily="18" charset="0"/>
              </a:rPr>
              <a:t>Promote and/or rebrand current </a:t>
            </a:r>
            <a:r>
              <a:rPr lang="en-US" sz="1700" dirty="0" err="1">
                <a:latin typeface="Roboto" panose="020B0604020202020204" charset="0"/>
                <a:ea typeface="Roboto" panose="020B0604020202020204" charset="0"/>
                <a:cs typeface="Times New Roman" panose="02020603050405020304" pitchFamily="18" charset="0"/>
              </a:rPr>
              <a:t>A&amp;OER</a:t>
            </a:r>
            <a:r>
              <a:rPr lang="en-US" sz="1700" dirty="0">
                <a:latin typeface="Roboto" panose="020B0604020202020204" charset="0"/>
                <a:ea typeface="Roboto" panose="020B0604020202020204" charset="0"/>
                <a:cs typeface="Times New Roman" panose="02020603050405020304" pitchFamily="18" charset="0"/>
              </a:rPr>
              <a:t> support services</a:t>
            </a:r>
          </a:p>
          <a:p>
            <a:pPr marL="742950" lvl="1" indent="-285750">
              <a:buFont typeface="Courier New" panose="02070309020205020404" pitchFamily="49" charset="0"/>
              <a:buChar char="o"/>
            </a:pPr>
            <a:r>
              <a:rPr lang="en-US" sz="1700" dirty="0">
                <a:latin typeface="Roboto" panose="020B0604020202020204" charset="0"/>
                <a:ea typeface="Roboto" panose="020B0604020202020204" charset="0"/>
                <a:cs typeface="Times New Roman" panose="02020603050405020304" pitchFamily="18" charset="0"/>
              </a:rPr>
              <a:t>Build awareness of how libraries are the original affordability model of cost reduction through shared content.</a:t>
            </a:r>
          </a:p>
          <a:p>
            <a:pPr marL="742950" lvl="1" indent="-285750">
              <a:buFont typeface="Courier New" panose="02070309020205020404" pitchFamily="49" charset="0"/>
              <a:buChar char="o"/>
            </a:pPr>
            <a:r>
              <a:rPr lang="en-US" sz="1700" dirty="0">
                <a:latin typeface="Roboto" panose="020B0604020202020204" charset="0"/>
                <a:ea typeface="Roboto" panose="020B0604020202020204" charset="0"/>
                <a:cs typeface="Times New Roman" panose="02020603050405020304" pitchFamily="18" charset="0"/>
              </a:rPr>
              <a:t>Promote course reserves and library-owned course materials, especially e-books and textbooks</a:t>
            </a:r>
          </a:p>
          <a:p>
            <a:pPr marL="342900" indent="-342900">
              <a:buFont typeface="Symbol" panose="05050102010706020507" pitchFamily="18" charset="2"/>
              <a:buChar char=""/>
            </a:pPr>
            <a:r>
              <a:rPr lang="en-US" sz="1700" dirty="0">
                <a:latin typeface="Roboto" panose="020B0604020202020204" charset="0"/>
                <a:ea typeface="Roboto" panose="020B0604020202020204" charset="0"/>
                <a:cs typeface="Times New Roman" panose="02020603050405020304" pitchFamily="18" charset="0"/>
              </a:rPr>
              <a:t>Increase MU-faculty-created OER submissions to University Libraries’ Institutional Repositories</a:t>
            </a:r>
          </a:p>
          <a:p>
            <a:pPr marL="742950" lvl="1" indent="-285750">
              <a:buFont typeface="Courier New" panose="02070309020205020404" pitchFamily="49" charset="0"/>
              <a:buChar char="o"/>
            </a:pPr>
            <a:r>
              <a:rPr lang="en-US" sz="1700" dirty="0">
                <a:latin typeface="Roboto" panose="020B0604020202020204" charset="0"/>
                <a:ea typeface="Roboto" panose="020B0604020202020204" charset="0"/>
                <a:cs typeface="Times New Roman" panose="02020603050405020304" pitchFamily="18" charset="0"/>
              </a:rPr>
              <a:t>Curate an OER collection within the repository for faculty works created through </a:t>
            </a:r>
            <a:r>
              <a:rPr lang="en-US" sz="1700" dirty="0" err="1">
                <a:latin typeface="Roboto" panose="020B0604020202020204" charset="0"/>
                <a:ea typeface="Roboto" panose="020B0604020202020204" charset="0"/>
                <a:cs typeface="Times New Roman" panose="02020603050405020304" pitchFamily="18" charset="0"/>
              </a:rPr>
              <a:t>A&amp;OER</a:t>
            </a:r>
            <a:r>
              <a:rPr lang="en-US" sz="1700" dirty="0">
                <a:latin typeface="Roboto" panose="020B0604020202020204" charset="0"/>
                <a:ea typeface="Roboto" panose="020B0604020202020204" charset="0"/>
                <a:cs typeface="Times New Roman" panose="02020603050405020304" pitchFamily="18" charset="0"/>
              </a:rPr>
              <a:t> grants</a:t>
            </a:r>
          </a:p>
          <a:p>
            <a:pPr marL="742950" lvl="1" indent="-285750">
              <a:buFont typeface="Courier New" panose="02070309020205020404" pitchFamily="49" charset="0"/>
              <a:buChar char="o"/>
            </a:pPr>
            <a:r>
              <a:rPr lang="en-US" sz="1700" dirty="0">
                <a:latin typeface="Roboto" panose="020B0604020202020204" charset="0"/>
                <a:ea typeface="Roboto" panose="020B0604020202020204" charset="0"/>
                <a:cs typeface="Times New Roman" panose="02020603050405020304" pitchFamily="18" charset="0"/>
              </a:rPr>
              <a:t>Recruit faculty to submit their </a:t>
            </a:r>
            <a:r>
              <a:rPr lang="en-US" sz="1700" dirty="0" err="1">
                <a:latin typeface="Roboto" panose="020B0604020202020204" charset="0"/>
                <a:ea typeface="Roboto" panose="020B0604020202020204" charset="0"/>
                <a:cs typeface="Times New Roman" panose="02020603050405020304" pitchFamily="18" charset="0"/>
              </a:rPr>
              <a:t>pre-A&amp;OER-grant-created</a:t>
            </a:r>
            <a:r>
              <a:rPr lang="en-US" sz="1700" dirty="0">
                <a:latin typeface="Roboto" panose="020B0604020202020204" charset="0"/>
                <a:ea typeface="Roboto" panose="020B0604020202020204" charset="0"/>
                <a:cs typeface="Times New Roman" panose="02020603050405020304" pitchFamily="18" charset="0"/>
              </a:rPr>
              <a:t> OER content to the repository’s OER collection</a:t>
            </a:r>
          </a:p>
          <a:p>
            <a:pPr marL="742950" lvl="1" indent="-285750">
              <a:buFont typeface="Courier New" panose="02070309020205020404" pitchFamily="49" charset="0"/>
              <a:buChar char="o"/>
            </a:pPr>
            <a:r>
              <a:rPr lang="en-US" sz="1700" dirty="0">
                <a:latin typeface="Roboto" panose="020B0604020202020204" charset="0"/>
                <a:ea typeface="Roboto" panose="020B0604020202020204" charset="0"/>
                <a:cs typeface="Times New Roman" panose="02020603050405020304" pitchFamily="18" charset="0"/>
              </a:rPr>
              <a:t>Include library-created OER materials in the repository’s OER collection</a:t>
            </a:r>
          </a:p>
          <a:p>
            <a:pPr marL="342900" indent="-342900">
              <a:buFont typeface="Symbol" panose="05050102010706020507" pitchFamily="18" charset="2"/>
              <a:buChar char=""/>
            </a:pPr>
            <a:r>
              <a:rPr lang="en-US" sz="1700" dirty="0">
                <a:latin typeface="Roboto" panose="020B0604020202020204" charset="0"/>
                <a:ea typeface="Roboto" panose="020B0604020202020204" charset="0"/>
                <a:cs typeface="Times New Roman" panose="02020603050405020304" pitchFamily="18" charset="0"/>
              </a:rPr>
              <a:t>Continue to advocate </a:t>
            </a:r>
            <a:r>
              <a:rPr lang="en-US" sz="1700" dirty="0">
                <a:latin typeface="Roboto" panose="020B0604020202020204" charset="0"/>
                <a:ea typeface="Roboto" panose="020B0604020202020204" charset="0"/>
                <a:cs typeface="Times New Roman" panose="02020603050405020304" pitchFamily="18" charset="0"/>
              </a:rPr>
              <a:t>for well-funded collections budgets</a:t>
            </a:r>
          </a:p>
          <a:p>
            <a:pPr marL="342900" indent="-342900">
              <a:buFont typeface="Symbol" panose="05050102010706020507" pitchFamily="18" charset="2"/>
              <a:buChar char=""/>
            </a:pPr>
            <a:endParaRPr lang="en-US" sz="1700" dirty="0">
              <a:latin typeface="Roboto" panose="020B0604020202020204" charset="0"/>
              <a:ea typeface="Roboto" panose="020B0604020202020204" charset="0"/>
              <a:cs typeface="Times New Roman" panose="02020603050405020304" pitchFamily="18" charset="0"/>
            </a:endParaRPr>
          </a:p>
          <a:p>
            <a:pPr lvl="0"/>
            <a:r>
              <a:rPr lang="en-US" sz="1700" dirty="0">
                <a:latin typeface="Roboto" panose="020B0604020202020204" charset="0"/>
                <a:ea typeface="Roboto" panose="020B0604020202020204" charset="0"/>
                <a:cs typeface="Times New Roman" panose="02020603050405020304" pitchFamily="18" charset="0"/>
                <a:hlinkClick r:id="rId4"/>
              </a:rPr>
              <a:t>Goal/Project Alignment</a:t>
            </a:r>
            <a:r>
              <a:rPr lang="en-US" sz="1150" dirty="0">
                <a:latin typeface="Roboto" panose="020B0604020202020204" charset="0"/>
                <a:ea typeface="Roboto" panose="020B0604020202020204" charset="0"/>
                <a:cs typeface="Times New Roman" panose="02020603050405020304" pitchFamily="18" charset="0"/>
              </a:rPr>
              <a:t/>
            </a:r>
            <a:br>
              <a:rPr lang="en-US" sz="1150" dirty="0">
                <a:latin typeface="Roboto" panose="020B0604020202020204" charset="0"/>
                <a:ea typeface="Roboto" panose="020B0604020202020204" charset="0"/>
                <a:cs typeface="Times New Roman" panose="02020603050405020304" pitchFamily="18" charset="0"/>
              </a:rPr>
            </a:br>
            <a:endParaRPr lang="en-US" sz="1100" dirty="0">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54858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Shape 66"/>
          <p:cNvSpPr txBox="1">
            <a:spLocks/>
          </p:cNvSpPr>
          <p:nvPr/>
        </p:nvSpPr>
        <p:spPr>
          <a:xfrm>
            <a:off x="1702676" y="2620903"/>
            <a:ext cx="6968358" cy="17350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20"/>
              </a:spcBef>
            </a:pPr>
            <a:r>
              <a:rPr lang="en-US" sz="3000" dirty="0">
                <a:solidFill>
                  <a:schemeClr val="dk1"/>
                </a:solidFill>
              </a:rPr>
              <a:t>MOBIUS Annual Conference</a:t>
            </a:r>
            <a:br>
              <a:rPr lang="en-US" sz="3000" dirty="0">
                <a:solidFill>
                  <a:schemeClr val="dk1"/>
                </a:solidFill>
              </a:rPr>
            </a:br>
            <a:r>
              <a:rPr lang="en-US" sz="3000" dirty="0">
                <a:solidFill>
                  <a:schemeClr val="dk1"/>
                </a:solidFill>
              </a:rPr>
              <a:t>June 4-6, 2018</a:t>
            </a:r>
            <a:br>
              <a:rPr lang="en-US" sz="3000" dirty="0">
                <a:solidFill>
                  <a:schemeClr val="dk1"/>
                </a:solidFill>
              </a:rPr>
            </a:br>
            <a:r>
              <a:rPr lang="en-US" sz="3000" dirty="0">
                <a:solidFill>
                  <a:schemeClr val="dk1"/>
                </a:solidFill>
              </a:rPr>
              <a:t>Independence, MO</a:t>
            </a:r>
          </a:p>
          <a:p>
            <a:pPr>
              <a:spcBef>
                <a:spcPts val="620"/>
              </a:spcBef>
            </a:pPr>
            <a:endParaRPr lang="en-US" sz="3000" dirty="0">
              <a:solidFill>
                <a:schemeClr val="dk1"/>
              </a:solidFill>
            </a:endParaRPr>
          </a:p>
          <a:p>
            <a:pPr>
              <a:spcBef>
                <a:spcPts val="620"/>
              </a:spcBef>
            </a:pPr>
            <a:r>
              <a:rPr lang="en-US" sz="3000" dirty="0">
                <a:solidFill>
                  <a:schemeClr val="dk1"/>
                </a:solidFill>
              </a:rPr>
              <a:t>OER Training </a:t>
            </a:r>
            <a:r>
              <a:rPr lang="en-US" sz="3000" dirty="0">
                <a:solidFill>
                  <a:schemeClr val="dk1"/>
                </a:solidFill>
              </a:rPr>
              <a:t>Session!</a:t>
            </a:r>
            <a:br>
              <a:rPr lang="en-US" sz="3000" dirty="0">
                <a:solidFill>
                  <a:schemeClr val="dk1"/>
                </a:solidFill>
              </a:rPr>
            </a:br>
            <a:r>
              <a:rPr lang="en-US" sz="3000" dirty="0">
                <a:solidFill>
                  <a:schemeClr val="dk1"/>
                </a:solidFill>
                <a:hlinkClick r:id="rId4"/>
              </a:rPr>
              <a:t>2018conf.mobiusconsortium.org/</a:t>
            </a:r>
            <a:r>
              <a:rPr lang="en-US" sz="3000" dirty="0">
                <a:solidFill>
                  <a:schemeClr val="dk1"/>
                </a:solidFill>
              </a:rPr>
              <a:t> </a:t>
            </a:r>
            <a:endParaRPr lang="en-US" sz="3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878728"/>
            <a:ext cx="9144000" cy="1489166"/>
          </a:xfrm>
          <a:prstGeom prst="rect">
            <a:avLst/>
          </a:prstGeom>
        </p:spPr>
      </p:pic>
    </p:spTree>
    <p:extLst>
      <p:ext uri="{BB962C8B-B14F-4D97-AF65-F5344CB8AC3E}">
        <p14:creationId xmlns:p14="http://schemas.microsoft.com/office/powerpoint/2010/main" val="207563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7284720" y="5943600"/>
            <a:ext cx="3383280" cy="914400"/>
          </a:xfrm>
          <a:prstGeom prst="rect">
            <a:avLst/>
          </a:prstGeom>
        </p:spPr>
      </p:pic>
      <p:sp>
        <p:nvSpPr>
          <p:cNvPr id="5" name="Rectangle 4"/>
          <p:cNvSpPr/>
          <p:nvPr/>
        </p:nvSpPr>
        <p:spPr>
          <a:xfrm>
            <a:off x="9287838" y="5845996"/>
            <a:ext cx="2804845" cy="1012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91480"/>
            <a:ext cx="9144000" cy="6466520"/>
          </a:xfrm>
          <a:prstGeom prst="rect">
            <a:avLst/>
          </a:prstGeom>
        </p:spPr>
      </p:pic>
    </p:spTree>
    <p:extLst>
      <p:ext uri="{BB962C8B-B14F-4D97-AF65-F5344CB8AC3E}">
        <p14:creationId xmlns:p14="http://schemas.microsoft.com/office/powerpoint/2010/main" val="124189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1524000" y="1524000"/>
            <a:ext cx="9144000" cy="3000000"/>
          </a:xfrm>
          <a:prstGeom prst="rect">
            <a:avLst/>
          </a:prstGeom>
          <a:noFill/>
          <a:ln>
            <a:noFill/>
          </a:ln>
        </p:spPr>
        <p:txBody>
          <a:bodyPr spcFirstLastPara="1" wrap="square" lIns="91425" tIns="91425" rIns="91425" bIns="91425" anchor="ctr" anchorCtr="0">
            <a:noAutofit/>
          </a:bodyPr>
          <a:lstStyle/>
          <a:p>
            <a:pPr marR="952500" algn="ctr">
              <a:lnSpc>
                <a:spcPct val="125000"/>
              </a:lnSpc>
              <a:spcAft>
                <a:spcPts val="1500"/>
              </a:spcAft>
            </a:pPr>
            <a:r>
              <a:rPr lang="en-US" sz="7200" b="1" dirty="0">
                <a:solidFill>
                  <a:srgbClr val="595959"/>
                </a:solidFill>
                <a:latin typeface="Roboto"/>
                <a:ea typeface="Roboto"/>
                <a:cs typeface="Roboto"/>
                <a:sym typeface="Roboto"/>
              </a:rPr>
              <a:t>    Thank you!</a:t>
            </a:r>
            <a:endParaRPr dirty="0"/>
          </a:p>
        </p:txBody>
      </p:sp>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Shape 66"/>
          <p:cNvSpPr txBox="1">
            <a:spLocks/>
          </p:cNvSpPr>
          <p:nvPr/>
        </p:nvSpPr>
        <p:spPr>
          <a:xfrm>
            <a:off x="1723293" y="2789143"/>
            <a:ext cx="8745415" cy="17350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20"/>
              </a:spcBef>
            </a:pPr>
            <a:endParaRPr lang="en-US" sz="3000" dirty="0">
              <a:solidFill>
                <a:schemeClr val="dk1"/>
              </a:solidFill>
            </a:endParaRPr>
          </a:p>
          <a:p>
            <a:pPr algn="ctr">
              <a:spcBef>
                <a:spcPts val="620"/>
              </a:spcBef>
            </a:pPr>
            <a:endParaRPr lang="en-US" sz="3000" dirty="0">
              <a:solidFill>
                <a:srgbClr val="595959"/>
              </a:solidFill>
            </a:endParaRPr>
          </a:p>
          <a:p>
            <a:pPr algn="ctr">
              <a:spcBef>
                <a:spcPts val="620"/>
              </a:spcBef>
            </a:pPr>
            <a:r>
              <a:rPr lang="en-US" sz="3000" dirty="0">
                <a:solidFill>
                  <a:schemeClr val="dk1"/>
                </a:solidFill>
              </a:rPr>
              <a:t>Questions?</a:t>
            </a:r>
          </a:p>
          <a:p>
            <a:pPr algn="ctr">
              <a:spcBef>
                <a:spcPts val="620"/>
              </a:spcBef>
            </a:pPr>
            <a:endParaRPr lang="en-US" sz="3000" dirty="0">
              <a:solidFill>
                <a:schemeClr val="dk1"/>
              </a:solidFill>
            </a:endParaRPr>
          </a:p>
          <a:p>
            <a:pPr algn="ctr">
              <a:spcBef>
                <a:spcPts val="620"/>
              </a:spcBef>
            </a:pPr>
            <a:r>
              <a:rPr lang="en-US" sz="3000" dirty="0">
                <a:solidFill>
                  <a:schemeClr val="dk1"/>
                </a:solidFill>
              </a:rPr>
              <a:t>Contact me: Grace Atkins, atkinsge@missouri.edu</a:t>
            </a:r>
            <a:endParaRPr lang="en-US" sz="3000" dirty="0"/>
          </a:p>
        </p:txBody>
      </p:sp>
      <p:sp>
        <p:nvSpPr>
          <p:cNvPr id="2" name="Rectangle 1"/>
          <p:cNvSpPr/>
          <p:nvPr/>
        </p:nvSpPr>
        <p:spPr>
          <a:xfrm>
            <a:off x="1524000" y="6119336"/>
            <a:ext cx="5760720" cy="738664"/>
          </a:xfrm>
          <a:prstGeom prst="rect">
            <a:avLst/>
          </a:prstGeom>
        </p:spPr>
        <p:txBody>
          <a:bodyPr wrap="square">
            <a:spAutoFit/>
          </a:bodyPr>
          <a:lstStyle/>
          <a:p>
            <a:pPr>
              <a:spcBef>
                <a:spcPts val="620"/>
              </a:spcBef>
            </a:pPr>
            <a:r>
              <a:rPr lang="en-US" dirty="0">
                <a:solidFill>
                  <a:schemeClr val="dk1"/>
                </a:solidFill>
                <a:latin typeface="Montserrat Medium"/>
                <a:ea typeface="Montserrat Medium"/>
                <a:cs typeface="Montserrat Medium"/>
                <a:sym typeface="Montserrat Medium"/>
              </a:rPr>
              <a:t>Credit to Katie </a:t>
            </a:r>
            <a:r>
              <a:rPr lang="en-US" dirty="0">
                <a:solidFill>
                  <a:schemeClr val="dk1"/>
                </a:solidFill>
                <a:latin typeface="Montserrat Medium"/>
                <a:ea typeface="Montserrat Medium"/>
                <a:cs typeface="Montserrat Medium"/>
                <a:sym typeface="Montserrat Medium"/>
              </a:rPr>
              <a:t>Steen, </a:t>
            </a:r>
            <a:r>
              <a:rPr lang="en-US" dirty="0">
                <a:solidFill>
                  <a:srgbClr val="666666"/>
                </a:solidFill>
                <a:latin typeface="Montserrat Medium"/>
                <a:ea typeface="Montserrat Medium"/>
                <a:cs typeface="Montserrat Medium"/>
                <a:sym typeface="Montserrat Medium"/>
              </a:rPr>
              <a:t>Open Education Policy </a:t>
            </a:r>
            <a:r>
              <a:rPr lang="en-US" dirty="0">
                <a:solidFill>
                  <a:srgbClr val="666666"/>
                </a:solidFill>
                <a:latin typeface="Montserrat Medium"/>
                <a:ea typeface="Montserrat Medium"/>
                <a:cs typeface="Montserrat Medium"/>
                <a:sym typeface="Montserrat Medium"/>
              </a:rPr>
              <a:t>Manager</a:t>
            </a:r>
            <a:br>
              <a:rPr lang="en-US" dirty="0">
                <a:solidFill>
                  <a:srgbClr val="666666"/>
                </a:solidFill>
                <a:latin typeface="Montserrat Medium"/>
                <a:ea typeface="Montserrat Medium"/>
                <a:cs typeface="Montserrat Medium"/>
                <a:sym typeface="Montserrat Medium"/>
              </a:rPr>
            </a:br>
            <a:r>
              <a:rPr lang="en-US" dirty="0">
                <a:solidFill>
                  <a:srgbClr val="666666"/>
                </a:solidFill>
                <a:latin typeface="Montserrat Medium"/>
                <a:ea typeface="Montserrat Medium"/>
                <a:cs typeface="Montserrat Medium"/>
                <a:sym typeface="Montserrat Medium"/>
              </a:rPr>
              <a:t>for providing the CC-BY-4.0 License that allowed me to duplicate her “State and Federal </a:t>
            </a:r>
            <a:r>
              <a:rPr lang="en-US" dirty="0">
                <a:solidFill>
                  <a:srgbClr val="666666"/>
                </a:solidFill>
                <a:latin typeface="Montserrat Medium"/>
                <a:ea typeface="Montserrat Medium"/>
                <a:cs typeface="Montserrat Medium"/>
                <a:sym typeface="Montserrat Medium"/>
              </a:rPr>
              <a:t>O</a:t>
            </a:r>
            <a:r>
              <a:rPr lang="en-US" dirty="0">
                <a:solidFill>
                  <a:srgbClr val="666666"/>
                </a:solidFill>
                <a:latin typeface="Montserrat Medium"/>
                <a:ea typeface="Montserrat Medium"/>
                <a:cs typeface="Montserrat Medium"/>
                <a:sym typeface="Montserrat Medium"/>
              </a:rPr>
              <a:t>ER Policy” </a:t>
            </a:r>
            <a:r>
              <a:rPr lang="en-US" dirty="0" err="1">
                <a:solidFill>
                  <a:srgbClr val="666666"/>
                </a:solidFill>
                <a:latin typeface="Montserrat Medium"/>
                <a:ea typeface="Montserrat Medium"/>
                <a:cs typeface="Montserrat Medium"/>
                <a:sym typeface="Montserrat Medium"/>
              </a:rPr>
              <a:t>PPT</a:t>
            </a:r>
            <a:r>
              <a:rPr lang="en-US" dirty="0">
                <a:solidFill>
                  <a:srgbClr val="666666"/>
                </a:solidFill>
                <a:latin typeface="Montserrat Medium"/>
                <a:ea typeface="Montserrat Medium"/>
                <a:cs typeface="Montserrat Medium"/>
                <a:sym typeface="Montserrat Medium"/>
              </a:rPr>
              <a:t> slide design</a:t>
            </a:r>
            <a:endParaRPr lang="en-US" dirty="0">
              <a:solidFill>
                <a:srgbClr val="666666"/>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96632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1524000" y="2325250"/>
            <a:ext cx="9144000" cy="266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R="952500" algn="ctr">
              <a:lnSpc>
                <a:spcPct val="125000"/>
              </a:lnSpc>
            </a:pPr>
            <a:r>
              <a:rPr lang="en-US" sz="4800" b="1" dirty="0">
                <a:latin typeface="Roboto"/>
                <a:ea typeface="Roboto"/>
                <a:cs typeface="Roboto"/>
                <a:sym typeface="Roboto"/>
              </a:rPr>
              <a:t>       </a:t>
            </a:r>
            <a:r>
              <a:rPr lang="en-US" sz="6000" b="1" dirty="0">
                <a:latin typeface="Roboto"/>
                <a:ea typeface="Roboto"/>
                <a:cs typeface="Roboto"/>
                <a:sym typeface="Roboto"/>
              </a:rPr>
              <a:t> </a:t>
            </a:r>
            <a:endParaRPr sz="6000" b="1" dirty="0">
              <a:latin typeface="Roboto"/>
              <a:ea typeface="Roboto"/>
              <a:cs typeface="Roboto"/>
              <a:sym typeface="Roboto"/>
            </a:endParaRPr>
          </a:p>
          <a:p>
            <a:pPr marR="952500" algn="ctr">
              <a:lnSpc>
                <a:spcPct val="125000"/>
              </a:lnSpc>
              <a:spcBef>
                <a:spcPts val="1500"/>
              </a:spcBef>
            </a:pPr>
            <a:r>
              <a:rPr lang="en-US" sz="6000" b="1" dirty="0">
                <a:latin typeface="Roboto"/>
                <a:ea typeface="Roboto"/>
                <a:cs typeface="Roboto"/>
                <a:sym typeface="Roboto"/>
              </a:rPr>
              <a:t>    </a:t>
            </a:r>
            <a:r>
              <a:rPr lang="en-US" sz="7200" b="1" dirty="0">
                <a:solidFill>
                  <a:srgbClr val="595959"/>
                </a:solidFill>
                <a:latin typeface="Roboto"/>
                <a:ea typeface="Roboto"/>
                <a:cs typeface="Roboto"/>
                <a:sym typeface="Roboto"/>
              </a:rPr>
              <a:t>Why Libraries?</a:t>
            </a:r>
            <a:endParaRPr sz="7200" b="1" dirty="0">
              <a:solidFill>
                <a:srgbClr val="595959"/>
              </a:solidFill>
              <a:latin typeface="Roboto"/>
              <a:ea typeface="Roboto"/>
              <a:cs typeface="Roboto"/>
              <a:sym typeface="Roboto"/>
            </a:endParaRPr>
          </a:p>
          <a:p>
            <a:pPr marR="952500" algn="ctr">
              <a:lnSpc>
                <a:spcPct val="125000"/>
              </a:lnSpc>
              <a:spcBef>
                <a:spcPts val="1500"/>
              </a:spcBef>
              <a:buClr>
                <a:schemeClr val="dk1"/>
              </a:buClr>
              <a:buSzPts val="1100"/>
            </a:pPr>
            <a:r>
              <a:rPr lang="en-US" sz="3000" b="1" dirty="0">
                <a:latin typeface="Roboto"/>
                <a:ea typeface="Roboto"/>
                <a:cs typeface="Roboto"/>
                <a:sym typeface="Roboto"/>
              </a:rPr>
              <a:t>       </a:t>
            </a:r>
            <a:endParaRPr sz="1800" dirty="0">
              <a:latin typeface="Times New Roman"/>
              <a:ea typeface="Times New Roman"/>
              <a:cs typeface="Times New Roman"/>
              <a:sym typeface="Times New Roman"/>
            </a:endParaRPr>
          </a:p>
          <a:p>
            <a:pPr algn="ctr">
              <a:spcBef>
                <a:spcPts val="1500"/>
              </a:spcBef>
            </a:pPr>
            <a:endParaRPr sz="4800" dirty="0">
              <a:solidFill>
                <a:srgbClr val="FF0000"/>
              </a:solidFill>
              <a:latin typeface="Montserrat"/>
              <a:ea typeface="Montserrat"/>
              <a:cs typeface="Montserrat"/>
              <a:sym typeface="Montserrat"/>
            </a:endParaRPr>
          </a:p>
          <a:p>
            <a:pPr algn="ctr">
              <a:lnSpc>
                <a:spcPct val="90000"/>
              </a:lnSpc>
            </a:pPr>
            <a:endParaRPr sz="5400" dirty="0">
              <a:solidFill>
                <a:srgbClr val="FF0000"/>
              </a:solidFill>
              <a:latin typeface="Montserrat Medium"/>
              <a:ea typeface="Montserrat Medium"/>
              <a:cs typeface="Montserrat Medium"/>
              <a:sym typeface="Montserrat Medium"/>
            </a:endParaRPr>
          </a:p>
        </p:txBody>
      </p:sp>
      <p:sp>
        <p:nvSpPr>
          <p:cNvPr id="3" name="Shape 66"/>
          <p:cNvSpPr txBox="1">
            <a:spLocks/>
          </p:cNvSpPr>
          <p:nvPr/>
        </p:nvSpPr>
        <p:spPr>
          <a:xfrm>
            <a:off x="1723293" y="2789143"/>
            <a:ext cx="8745415" cy="17350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20"/>
              </a:spcBef>
            </a:pPr>
            <a:endParaRPr lang="en-US" sz="3000" dirty="0">
              <a:solidFill>
                <a:schemeClr val="dk1"/>
              </a:solidFill>
            </a:endParaRPr>
          </a:p>
          <a:p>
            <a:pPr algn="ctr">
              <a:spcBef>
                <a:spcPts val="620"/>
              </a:spcBef>
            </a:pPr>
            <a:endParaRPr lang="en-US" sz="3000" dirty="0">
              <a:solidFill>
                <a:srgbClr val="595959"/>
              </a:solidFill>
            </a:endParaRPr>
          </a:p>
          <a:p>
            <a:pPr algn="ctr">
              <a:spcBef>
                <a:spcPts val="620"/>
              </a:spcBef>
            </a:pPr>
            <a:r>
              <a:rPr lang="en-US" sz="3000" dirty="0">
                <a:solidFill>
                  <a:schemeClr val="dk1"/>
                </a:solidFill>
              </a:rPr>
              <a:t>The Original Affordability Model:</a:t>
            </a:r>
            <a:br>
              <a:rPr lang="en-US" sz="3000" dirty="0">
                <a:solidFill>
                  <a:schemeClr val="dk1"/>
                </a:solidFill>
              </a:rPr>
            </a:br>
            <a:r>
              <a:rPr lang="en-US" sz="3000" dirty="0">
                <a:solidFill>
                  <a:schemeClr val="dk1"/>
                </a:solidFill>
              </a:rPr>
              <a:t>Cost Reduction Through Shared Content</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Rectangle 4"/>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8071946" y="5969876"/>
            <a:ext cx="2596055" cy="888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914562" y="5936731"/>
            <a:ext cx="2147299" cy="832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9010"/>
            <a:ext cx="9144000" cy="6240867"/>
          </a:xfrm>
          <a:prstGeom prst="rect">
            <a:avLst/>
          </a:prstGeom>
        </p:spPr>
      </p:pic>
    </p:spTree>
    <p:extLst>
      <p:ext uri="{BB962C8B-B14F-4D97-AF65-F5344CB8AC3E}">
        <p14:creationId xmlns:p14="http://schemas.microsoft.com/office/powerpoint/2010/main" val="131779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68409"/>
            <a:ext cx="9144000" cy="5488137"/>
          </a:xfrm>
          <a:prstGeom prst="rect">
            <a:avLst/>
          </a:prstGeom>
        </p:spPr>
      </p:pic>
    </p:spTree>
    <p:extLst>
      <p:ext uri="{BB962C8B-B14F-4D97-AF65-F5344CB8AC3E}">
        <p14:creationId xmlns:p14="http://schemas.microsoft.com/office/powerpoint/2010/main" val="13338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Shape 66"/>
          <p:cNvSpPr txBox="1">
            <a:spLocks/>
          </p:cNvSpPr>
          <p:nvPr/>
        </p:nvSpPr>
        <p:spPr>
          <a:xfrm>
            <a:off x="7409794" y="281354"/>
            <a:ext cx="3258207" cy="437802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20"/>
              </a:spcBef>
            </a:pPr>
            <a:endParaRPr lang="en-US" sz="3000" dirty="0">
              <a:solidFill>
                <a:schemeClr val="dk1"/>
              </a:solidFill>
            </a:endParaRPr>
          </a:p>
          <a:p>
            <a:pPr>
              <a:spcBef>
                <a:spcPts val="620"/>
              </a:spcBef>
            </a:pPr>
            <a:r>
              <a:rPr lang="en-US" sz="3000" dirty="0">
                <a:solidFill>
                  <a:schemeClr val="dk1"/>
                </a:solidFill>
              </a:rPr>
              <a:t>MOBIUS</a:t>
            </a:r>
            <a:br>
              <a:rPr lang="en-US" sz="3000" dirty="0">
                <a:solidFill>
                  <a:schemeClr val="dk1"/>
                </a:solidFill>
              </a:rPr>
            </a:br>
            <a:r>
              <a:rPr lang="en-US" sz="2400" dirty="0">
                <a:solidFill>
                  <a:schemeClr val="dk1"/>
                </a:solidFill>
                <a:hlinkClick r:id="rId3"/>
              </a:rPr>
              <a:t>mobiusconsortium.org</a:t>
            </a:r>
            <a:r>
              <a:rPr lang="en-US" sz="2400" dirty="0">
                <a:solidFill>
                  <a:schemeClr val="dk1"/>
                </a:solidFill>
              </a:rPr>
              <a:t/>
            </a:r>
            <a:br>
              <a:rPr lang="en-US" sz="2400" dirty="0">
                <a:solidFill>
                  <a:schemeClr val="dk1"/>
                </a:solidFill>
              </a:rPr>
            </a:br>
            <a:endParaRPr lang="en-US" sz="2400" dirty="0">
              <a:solidFill>
                <a:schemeClr val="dk1"/>
              </a:solidFill>
            </a:endParaRPr>
          </a:p>
          <a:p>
            <a:pPr>
              <a:spcBef>
                <a:spcPts val="620"/>
              </a:spcBef>
            </a:pPr>
            <a:r>
              <a:rPr lang="en-US" sz="3000" dirty="0">
                <a:solidFill>
                  <a:schemeClr val="dk1"/>
                </a:solidFill>
              </a:rPr>
              <a:t>1</a:t>
            </a:r>
            <a:r>
              <a:rPr lang="en-US" sz="3000" dirty="0">
                <a:solidFill>
                  <a:schemeClr val="dk1"/>
                </a:solidFill>
              </a:rPr>
              <a:t>92 Branches</a:t>
            </a:r>
          </a:p>
          <a:p>
            <a:pPr>
              <a:spcBef>
                <a:spcPts val="620"/>
              </a:spcBef>
            </a:pPr>
            <a:r>
              <a:rPr lang="en-US" sz="3200" dirty="0">
                <a:solidFill>
                  <a:schemeClr val="dk1"/>
                </a:solidFill>
                <a:latin typeface="Calibri"/>
                <a:ea typeface="Calibri"/>
                <a:cs typeface="Calibri"/>
                <a:sym typeface="Calibri"/>
              </a:rPr>
              <a:t>share </a:t>
            </a:r>
          </a:p>
          <a:p>
            <a:pPr marL="457200" lvl="1" indent="-457200">
              <a:spcBef>
                <a:spcPts val="620"/>
              </a:spcBef>
              <a:buFont typeface="Arial" panose="020B0604020202020204" pitchFamily="34" charset="0"/>
              <a:buChar char="•"/>
            </a:pPr>
            <a:r>
              <a:rPr lang="en-US" sz="3200" dirty="0">
                <a:solidFill>
                  <a:schemeClr val="dk1"/>
                </a:solidFill>
                <a:latin typeface="Calibri"/>
                <a:ea typeface="Calibri"/>
                <a:cs typeface="Calibri"/>
                <a:sym typeface="Calibri"/>
              </a:rPr>
              <a:t>R</a:t>
            </a:r>
            <a:r>
              <a:rPr lang="en-US" sz="3200" dirty="0">
                <a:solidFill>
                  <a:schemeClr val="dk1"/>
                </a:solidFill>
                <a:latin typeface="Calibri"/>
                <a:ea typeface="Calibri"/>
                <a:cs typeface="Calibri"/>
                <a:sym typeface="Calibri"/>
              </a:rPr>
              <a:t>esources </a:t>
            </a:r>
            <a:endParaRPr lang="en-US" sz="3200" dirty="0">
              <a:solidFill>
                <a:schemeClr val="dk1"/>
              </a:solidFill>
              <a:latin typeface="Calibri"/>
              <a:ea typeface="Calibri"/>
              <a:cs typeface="Calibri"/>
              <a:sym typeface="Calibri"/>
            </a:endParaRPr>
          </a:p>
          <a:p>
            <a:pPr marL="457200" lvl="1" indent="-457200">
              <a:spcBef>
                <a:spcPts val="620"/>
              </a:spcBef>
              <a:buFont typeface="Arial" panose="020B0604020202020204" pitchFamily="34" charset="0"/>
              <a:buChar char="•"/>
            </a:pPr>
            <a:r>
              <a:rPr lang="en-US" sz="3200" dirty="0">
                <a:solidFill>
                  <a:schemeClr val="dk1"/>
                </a:solidFill>
                <a:latin typeface="Calibri"/>
                <a:ea typeface="Calibri"/>
                <a:cs typeface="Calibri"/>
                <a:sym typeface="Calibri"/>
              </a:rPr>
              <a:t>S</a:t>
            </a:r>
            <a:r>
              <a:rPr lang="en-US" sz="3200" dirty="0">
                <a:solidFill>
                  <a:schemeClr val="dk1"/>
                </a:solidFill>
                <a:latin typeface="Calibri"/>
                <a:ea typeface="Calibri"/>
                <a:cs typeface="Calibri"/>
                <a:sym typeface="Calibri"/>
              </a:rPr>
              <a:t>ervices </a:t>
            </a:r>
            <a:endParaRPr lang="en-US" sz="3200" dirty="0">
              <a:solidFill>
                <a:schemeClr val="dk1"/>
              </a:solidFill>
              <a:latin typeface="Calibri"/>
              <a:ea typeface="Calibri"/>
              <a:cs typeface="Calibri"/>
              <a:sym typeface="Calibri"/>
            </a:endParaRPr>
          </a:p>
          <a:p>
            <a:pPr marL="457200" lvl="1" indent="-457200">
              <a:spcBef>
                <a:spcPts val="620"/>
              </a:spcBef>
              <a:buFont typeface="Arial" panose="020B0604020202020204" pitchFamily="34" charset="0"/>
              <a:buChar char="•"/>
            </a:pPr>
            <a:r>
              <a:rPr lang="en-US" sz="3200" dirty="0">
                <a:solidFill>
                  <a:schemeClr val="dk1"/>
                </a:solidFill>
                <a:latin typeface="Calibri"/>
                <a:ea typeface="Calibri"/>
                <a:cs typeface="Calibri"/>
                <a:sym typeface="Calibri"/>
              </a:rPr>
              <a:t>E</a:t>
            </a:r>
            <a:r>
              <a:rPr lang="en-US" sz="3200" dirty="0">
                <a:solidFill>
                  <a:schemeClr val="dk1"/>
                </a:solidFill>
                <a:latin typeface="Calibri"/>
                <a:ea typeface="Calibri"/>
                <a:cs typeface="Calibri"/>
                <a:sym typeface="Calibri"/>
              </a:rPr>
              <a:t>xpertise</a:t>
            </a:r>
            <a:endParaRPr lang="en-US" sz="30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 t="2500" r="67010"/>
          <a:stretch/>
        </p:blipFill>
        <p:spPr>
          <a:xfrm>
            <a:off x="7284720" y="5943600"/>
            <a:ext cx="3383280" cy="914400"/>
          </a:xfrm>
          <a:prstGeom prst="rect">
            <a:avLst/>
          </a:prstGeom>
        </p:spPr>
      </p:pic>
      <p:sp>
        <p:nvSpPr>
          <p:cNvPr id="5" name="Rectangle 4"/>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281354"/>
            <a:ext cx="5654350" cy="5596848"/>
          </a:xfrm>
          <a:prstGeom prst="rect">
            <a:avLst/>
          </a:prstGeom>
        </p:spPr>
      </p:pic>
    </p:spTree>
    <p:extLst>
      <p:ext uri="{BB962C8B-B14F-4D97-AF65-F5344CB8AC3E}">
        <p14:creationId xmlns:p14="http://schemas.microsoft.com/office/powerpoint/2010/main" val="168061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Shape 66"/>
          <p:cNvSpPr txBox="1">
            <a:spLocks/>
          </p:cNvSpPr>
          <p:nvPr/>
        </p:nvSpPr>
        <p:spPr>
          <a:xfrm>
            <a:off x="1524001" y="509955"/>
            <a:ext cx="8745415" cy="8669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20"/>
              </a:spcBef>
            </a:pPr>
            <a:r>
              <a:rPr lang="en-US" sz="3000" dirty="0">
                <a:solidFill>
                  <a:schemeClr val="dk1"/>
                </a:solidFill>
              </a:rPr>
              <a:t>Interlibrary Loan (ILL)</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Rectangle 4"/>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546" y="1376856"/>
            <a:ext cx="6838908" cy="4252171"/>
          </a:xfrm>
          <a:prstGeom prst="rect">
            <a:avLst/>
          </a:prstGeom>
        </p:spPr>
      </p:pic>
    </p:spTree>
    <p:extLst>
      <p:ext uri="{BB962C8B-B14F-4D97-AF65-F5344CB8AC3E}">
        <p14:creationId xmlns:p14="http://schemas.microsoft.com/office/powerpoint/2010/main" val="387662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1524000" y="672662"/>
            <a:ext cx="9322676" cy="1702676"/>
          </a:xfrm>
          <a:prstGeom prst="rect">
            <a:avLst/>
          </a:prstGeom>
          <a:noFill/>
          <a:ln>
            <a:noFill/>
          </a:ln>
        </p:spPr>
        <p:txBody>
          <a:bodyPr spcFirstLastPara="1" wrap="square" lIns="91425" tIns="91425" rIns="91425" bIns="91425" anchor="ctr" anchorCtr="0">
            <a:noAutofit/>
          </a:bodyPr>
          <a:lstStyle/>
          <a:p>
            <a:pPr marR="952500">
              <a:lnSpc>
                <a:spcPct val="125000"/>
              </a:lnSpc>
              <a:spcAft>
                <a:spcPts val="1500"/>
              </a:spcAft>
            </a:pPr>
            <a:r>
              <a:rPr lang="en-US" sz="7200" b="1" dirty="0">
                <a:solidFill>
                  <a:srgbClr val="595959"/>
                </a:solidFill>
                <a:latin typeface="Roboto"/>
                <a:ea typeface="Roboto"/>
                <a:cs typeface="Roboto"/>
                <a:sym typeface="Roboto"/>
              </a:rPr>
              <a:t> </a:t>
            </a:r>
            <a:r>
              <a:rPr lang="en-US" sz="7200" b="1" dirty="0" err="1">
                <a:solidFill>
                  <a:srgbClr val="595959"/>
                </a:solidFill>
                <a:latin typeface="Roboto"/>
                <a:ea typeface="Roboto"/>
                <a:cs typeface="Roboto"/>
                <a:sym typeface="Roboto"/>
              </a:rPr>
              <a:t>A&amp;OER</a:t>
            </a:r>
            <a:r>
              <a:rPr lang="en-US" sz="7200" b="1" dirty="0">
                <a:solidFill>
                  <a:srgbClr val="595959"/>
                </a:solidFill>
                <a:latin typeface="Roboto"/>
                <a:ea typeface="Roboto"/>
                <a:cs typeface="Roboto"/>
                <a:sym typeface="Roboto"/>
              </a:rPr>
              <a:t>: Affordable</a:t>
            </a:r>
            <a:endParaRPr dirty="0"/>
          </a:p>
        </p:txBody>
      </p:sp>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Rectangle 4"/>
          <p:cNvSpPr/>
          <p:nvPr/>
        </p:nvSpPr>
        <p:spPr>
          <a:xfrm>
            <a:off x="1818088" y="1923394"/>
            <a:ext cx="8555824" cy="3770263"/>
          </a:xfrm>
          <a:prstGeom prst="rect">
            <a:avLst/>
          </a:prstGeom>
        </p:spPr>
        <p:txBody>
          <a:bodyPr wrap="square">
            <a:spAutoFit/>
          </a:bodyPr>
          <a:lstStyle/>
          <a:p>
            <a:endParaRPr lang="en-US" sz="1800" dirty="0">
              <a:latin typeface="Roboto" panose="020B0604020202020204" charset="0"/>
              <a:ea typeface="Roboto" panose="020B0604020202020204"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course reserves</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library-owned </a:t>
            </a:r>
            <a:r>
              <a:rPr lang="en-US" sz="3500" dirty="0">
                <a:latin typeface="Roboto" panose="020B0604020202020204" charset="0"/>
                <a:ea typeface="Roboto" panose="020B0604020202020204" charset="0"/>
                <a:cs typeface="Times New Roman" panose="02020603050405020304" pitchFamily="18" charset="0"/>
              </a:rPr>
              <a:t>course </a:t>
            </a:r>
            <a:r>
              <a:rPr lang="en-US" sz="3500" dirty="0">
                <a:latin typeface="Roboto" panose="020B0604020202020204" charset="0"/>
                <a:ea typeface="Roboto" panose="020B0604020202020204" charset="0"/>
                <a:cs typeface="Times New Roman" panose="02020603050405020304" pitchFamily="18" charset="0"/>
              </a:rPr>
              <a:t>materials</a:t>
            </a:r>
            <a:br>
              <a:rPr lang="en-US" sz="3500" dirty="0">
                <a:latin typeface="Roboto" panose="020B0604020202020204" charset="0"/>
                <a:ea typeface="Roboto" panose="020B0604020202020204" charset="0"/>
                <a:cs typeface="Times New Roman" panose="02020603050405020304" pitchFamily="18" charset="0"/>
              </a:rPr>
            </a:br>
            <a:r>
              <a:rPr lang="en-US" sz="3500" dirty="0">
                <a:latin typeface="Roboto" panose="020B0604020202020204" charset="0"/>
                <a:ea typeface="Roboto" panose="020B0604020202020204" charset="0"/>
                <a:cs typeface="Times New Roman" panose="02020603050405020304" pitchFamily="18" charset="0"/>
              </a:rPr>
              <a:t>especially </a:t>
            </a:r>
            <a:r>
              <a:rPr lang="en-US" sz="3500" dirty="0">
                <a:latin typeface="Roboto" panose="020B0604020202020204" charset="0"/>
                <a:ea typeface="Roboto" panose="020B0604020202020204" charset="0"/>
                <a:cs typeface="Times New Roman" panose="02020603050405020304" pitchFamily="18" charset="0"/>
              </a:rPr>
              <a:t>e-books and </a:t>
            </a:r>
            <a:r>
              <a:rPr lang="en-US" sz="3500" dirty="0">
                <a:latin typeface="Roboto" panose="020B0604020202020204" charset="0"/>
                <a:ea typeface="Roboto" panose="020B0604020202020204" charset="0"/>
                <a:cs typeface="Times New Roman" panose="02020603050405020304" pitchFamily="18" charset="0"/>
              </a:rPr>
              <a:t>textbooks</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well-funded collections budgets</a:t>
            </a:r>
            <a:r>
              <a:rPr lang="en-US" sz="1150" dirty="0">
                <a:latin typeface="Roboto" panose="020B0604020202020204" charset="0"/>
                <a:ea typeface="Roboto" panose="020B0604020202020204" charset="0"/>
                <a:cs typeface="Times New Roman" panose="02020603050405020304" pitchFamily="18" charset="0"/>
              </a:rPr>
              <a:t/>
            </a:r>
            <a:br>
              <a:rPr lang="en-US" sz="1150" dirty="0">
                <a:latin typeface="Roboto" panose="020B0604020202020204" charset="0"/>
                <a:ea typeface="Roboto" panose="020B0604020202020204" charset="0"/>
                <a:cs typeface="Times New Roman" panose="02020603050405020304" pitchFamily="18" charset="0"/>
              </a:rPr>
            </a:br>
            <a:endParaRPr lang="en-US" sz="1100" dirty="0">
              <a:latin typeface="Roboto" panose="020B0604020202020204" charset="0"/>
              <a:ea typeface="Roboto" panose="020B060402020202020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Shape 66"/>
          <p:cNvSpPr txBox="1">
            <a:spLocks/>
          </p:cNvSpPr>
          <p:nvPr/>
        </p:nvSpPr>
        <p:spPr>
          <a:xfrm>
            <a:off x="1524000" y="487680"/>
            <a:ext cx="9144000" cy="10141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20"/>
              </a:spcBef>
            </a:pPr>
            <a:r>
              <a:rPr lang="en-US" sz="3000" dirty="0">
                <a:solidFill>
                  <a:schemeClr val="dk1"/>
                </a:solidFill>
              </a:rPr>
              <a:t>Open Access &amp; Publisher/Vendor Negotiations</a:t>
            </a:r>
            <a:endParaRPr lang="en-US" sz="2400" dirty="0">
              <a:solidFill>
                <a:schemeClr val="dk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43600"/>
            <a:ext cx="3383280" cy="914400"/>
          </a:xfrm>
          <a:prstGeom prst="rect">
            <a:avLst/>
          </a:prstGeom>
        </p:spPr>
      </p:pic>
      <p:sp>
        <p:nvSpPr>
          <p:cNvPr id="5" name="Rectangle 4"/>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 t="25338" r="3002" b="-1446"/>
          <a:stretch/>
        </p:blipFill>
        <p:spPr>
          <a:xfrm>
            <a:off x="3124200" y="1280160"/>
            <a:ext cx="5943600" cy="4663440"/>
          </a:xfrm>
          <a:prstGeom prst="rect">
            <a:avLst/>
          </a:prstGeom>
        </p:spPr>
      </p:pic>
    </p:spTree>
    <p:extLst>
      <p:ext uri="{BB962C8B-B14F-4D97-AF65-F5344CB8AC3E}">
        <p14:creationId xmlns:p14="http://schemas.microsoft.com/office/powerpoint/2010/main" val="360746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p:cNvSpPr/>
          <p:nvPr/>
        </p:nvSpPr>
        <p:spPr>
          <a:xfrm>
            <a:off x="1524000" y="0"/>
            <a:ext cx="9144000"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 t="2500" r="67010"/>
          <a:stretch/>
        </p:blipFill>
        <p:spPr>
          <a:xfrm>
            <a:off x="8808720" y="5929960"/>
            <a:ext cx="3383280" cy="914400"/>
          </a:xfrm>
          <a:prstGeom prst="rect">
            <a:avLst/>
          </a:prstGeom>
        </p:spPr>
      </p:pic>
      <p:sp>
        <p:nvSpPr>
          <p:cNvPr id="5" name="Shape 77"/>
          <p:cNvSpPr txBox="1"/>
          <p:nvPr/>
        </p:nvSpPr>
        <p:spPr>
          <a:xfrm>
            <a:off x="1524000" y="672662"/>
            <a:ext cx="9322676" cy="1702676"/>
          </a:xfrm>
          <a:prstGeom prst="rect">
            <a:avLst/>
          </a:prstGeom>
          <a:noFill/>
          <a:ln>
            <a:noFill/>
          </a:ln>
        </p:spPr>
        <p:txBody>
          <a:bodyPr spcFirstLastPara="1" wrap="square" lIns="91425" tIns="91425" rIns="91425" bIns="91425" anchor="ctr" anchorCtr="0">
            <a:noAutofit/>
          </a:bodyPr>
          <a:lstStyle/>
          <a:p>
            <a:pPr marR="952500">
              <a:lnSpc>
                <a:spcPct val="125000"/>
              </a:lnSpc>
              <a:spcAft>
                <a:spcPts val="1500"/>
              </a:spcAft>
            </a:pPr>
            <a:r>
              <a:rPr lang="en-US" sz="7200" b="1" dirty="0">
                <a:solidFill>
                  <a:srgbClr val="595959"/>
                </a:solidFill>
                <a:latin typeface="Roboto"/>
                <a:ea typeface="Roboto"/>
                <a:cs typeface="Roboto"/>
                <a:sym typeface="Roboto"/>
              </a:rPr>
              <a:t> </a:t>
            </a:r>
            <a:r>
              <a:rPr lang="en-US" sz="7200" b="1" dirty="0" err="1">
                <a:solidFill>
                  <a:srgbClr val="595959"/>
                </a:solidFill>
                <a:latin typeface="Roboto"/>
                <a:ea typeface="Roboto"/>
                <a:cs typeface="Roboto"/>
                <a:sym typeface="Roboto"/>
              </a:rPr>
              <a:t>A&amp;OER</a:t>
            </a:r>
            <a:r>
              <a:rPr lang="en-US" sz="7200" b="1" dirty="0">
                <a:solidFill>
                  <a:srgbClr val="595959"/>
                </a:solidFill>
                <a:latin typeface="Roboto"/>
                <a:ea typeface="Roboto"/>
                <a:cs typeface="Roboto"/>
                <a:sym typeface="Roboto"/>
              </a:rPr>
              <a:t>: Open</a:t>
            </a:r>
            <a:endParaRPr dirty="0"/>
          </a:p>
        </p:txBody>
      </p:sp>
      <p:sp>
        <p:nvSpPr>
          <p:cNvPr id="6" name="Rectangle 5"/>
          <p:cNvSpPr/>
          <p:nvPr/>
        </p:nvSpPr>
        <p:spPr>
          <a:xfrm>
            <a:off x="1818088" y="1923393"/>
            <a:ext cx="8555824" cy="3670236"/>
          </a:xfrm>
          <a:prstGeom prst="rect">
            <a:avLst/>
          </a:prstGeom>
        </p:spPr>
        <p:txBody>
          <a:bodyPr wrap="square">
            <a:spAutoFit/>
          </a:bodyPr>
          <a:lstStyle/>
          <a:p>
            <a:pPr lvl="0"/>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Include OER materials in catalogs and on research guides</a:t>
            </a:r>
            <a:br>
              <a:rPr lang="en-US" sz="3500" dirty="0">
                <a:latin typeface="Roboto" panose="020B0604020202020204" charset="0"/>
                <a:ea typeface="Roboto" panose="020B0604020202020204" charset="0"/>
                <a:cs typeface="Times New Roman" panose="02020603050405020304" pitchFamily="18" charset="0"/>
              </a:rPr>
            </a:br>
            <a:endParaRPr lang="en-US" sz="3500" dirty="0">
              <a:latin typeface="Roboto" panose="020B0604020202020204" charset="0"/>
              <a:ea typeface="Roboto" panose="020B0604020202020204" charset="0"/>
              <a:cs typeface="Times New Roman" panose="02020603050405020304" pitchFamily="18" charset="0"/>
            </a:endParaRPr>
          </a:p>
          <a:p>
            <a:pPr marL="342900" indent="-342900">
              <a:buFont typeface="Symbol" panose="05050102010706020507" pitchFamily="18" charset="2"/>
              <a:buChar char=""/>
            </a:pPr>
            <a:r>
              <a:rPr lang="en-US" sz="3500" dirty="0">
                <a:latin typeface="Roboto" panose="020B0604020202020204" charset="0"/>
                <a:ea typeface="Roboto" panose="020B0604020202020204" charset="0"/>
                <a:cs typeface="Times New Roman" panose="02020603050405020304" pitchFamily="18" charset="0"/>
              </a:rPr>
              <a:t>Add campus-created OER content to Institutional Repositories</a:t>
            </a:r>
            <a:br>
              <a:rPr lang="en-US" sz="3500" dirty="0">
                <a:latin typeface="Roboto" panose="020B0604020202020204" charset="0"/>
                <a:ea typeface="Roboto" panose="020B0604020202020204" charset="0"/>
                <a:cs typeface="Times New Roman" panose="02020603050405020304" pitchFamily="18" charset="0"/>
              </a:rPr>
            </a:br>
            <a:r>
              <a:rPr lang="en-US" sz="1150" dirty="0">
                <a:latin typeface="Roboto" panose="020B0604020202020204" charset="0"/>
                <a:ea typeface="Roboto" panose="020B0604020202020204" charset="0"/>
                <a:cs typeface="Times New Roman" panose="02020603050405020304" pitchFamily="18" charset="0"/>
              </a:rPr>
              <a:t/>
            </a:r>
            <a:br>
              <a:rPr lang="en-US" sz="1150" dirty="0">
                <a:latin typeface="Roboto" panose="020B0604020202020204" charset="0"/>
                <a:ea typeface="Roboto" panose="020B0604020202020204" charset="0"/>
                <a:cs typeface="Times New Roman" panose="02020603050405020304" pitchFamily="18" charset="0"/>
              </a:rPr>
            </a:br>
            <a:endParaRPr lang="en-US" sz="1100" dirty="0">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1459133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127</Words>
  <Application>Microsoft Office PowerPoint</Application>
  <PresentationFormat>Widescreen</PresentationFormat>
  <Paragraphs>101</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Courier New</vt:lpstr>
      <vt:lpstr>Montserrat</vt:lpstr>
      <vt:lpstr>Calibri</vt:lpstr>
      <vt:lpstr>Symbol</vt:lpstr>
      <vt:lpstr>Montserrat Medium</vt:lpstr>
      <vt:lpstr>Times New Roman</vt:lpstr>
      <vt:lpstr>Arial</vt:lpstr>
      <vt:lpstr>Roboto</vt:lpstr>
      <vt:lpstr>Office Theme</vt:lpstr>
      <vt:lpstr>Statewide A&amp;OER Efforts of Libraries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A&amp;OER Efforts of Libraries</dc:title>
  <dc:creator>Atkins, Grace E.</dc:creator>
  <cp:lastModifiedBy>Moore, Jana Elaine</cp:lastModifiedBy>
  <cp:revision>16</cp:revision>
  <cp:lastPrinted>2018-03-07T23:44:14Z</cp:lastPrinted>
  <dcterms:modified xsi:type="dcterms:W3CDTF">2018-03-08T00:03:25Z</dcterms:modified>
</cp:coreProperties>
</file>