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61"/>
  </p:notesMasterIdLst>
  <p:handoutMasterIdLst>
    <p:handoutMasterId r:id="rId62"/>
  </p:handoutMasterIdLst>
  <p:sldIdLst>
    <p:sldId id="256" r:id="rId5"/>
    <p:sldId id="396" r:id="rId6"/>
    <p:sldId id="397" r:id="rId7"/>
    <p:sldId id="398" r:id="rId8"/>
    <p:sldId id="324" r:id="rId9"/>
    <p:sldId id="325" r:id="rId10"/>
    <p:sldId id="301" r:id="rId11"/>
    <p:sldId id="295" r:id="rId12"/>
    <p:sldId id="399" r:id="rId13"/>
    <p:sldId id="276" r:id="rId14"/>
    <p:sldId id="270" r:id="rId15"/>
    <p:sldId id="316" r:id="rId16"/>
    <p:sldId id="273" r:id="rId17"/>
    <p:sldId id="299" r:id="rId18"/>
    <p:sldId id="317" r:id="rId19"/>
    <p:sldId id="360" r:id="rId20"/>
    <p:sldId id="361" r:id="rId21"/>
    <p:sldId id="362" r:id="rId22"/>
    <p:sldId id="363" r:id="rId23"/>
    <p:sldId id="356" r:id="rId24"/>
    <p:sldId id="358" r:id="rId25"/>
    <p:sldId id="359" r:id="rId26"/>
    <p:sldId id="405" r:id="rId27"/>
    <p:sldId id="403" r:id="rId28"/>
    <p:sldId id="407" r:id="rId29"/>
    <p:sldId id="401" r:id="rId30"/>
    <p:sldId id="402" r:id="rId31"/>
    <p:sldId id="353" r:id="rId32"/>
    <p:sldId id="404" r:id="rId33"/>
    <p:sldId id="365"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2" r:id="rId49"/>
    <p:sldId id="383" r:id="rId50"/>
    <p:sldId id="384" r:id="rId51"/>
    <p:sldId id="385" r:id="rId52"/>
    <p:sldId id="386" r:id="rId53"/>
    <p:sldId id="387" r:id="rId54"/>
    <p:sldId id="388" r:id="rId55"/>
    <p:sldId id="389" r:id="rId56"/>
    <p:sldId id="390" r:id="rId57"/>
    <p:sldId id="392" r:id="rId58"/>
    <p:sldId id="393" r:id="rId59"/>
    <p:sldId id="309"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5">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032"/>
    <a:srgbClr val="002400"/>
    <a:srgbClr val="002469"/>
    <a:srgbClr val="5F6163"/>
    <a:srgbClr val="66A334"/>
    <a:srgbClr val="FFFFFF"/>
    <a:srgbClr val="F1CA1E"/>
    <a:srgbClr val="E94826"/>
    <a:srgbClr val="1C304E"/>
    <a:srgbClr val="EF5F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77" autoAdjust="0"/>
    <p:restoredTop sz="85668" autoAdjust="0"/>
  </p:normalViewPr>
  <p:slideViewPr>
    <p:cSldViewPr snapToGrid="0" snapToObjects="1">
      <p:cViewPr>
        <p:scale>
          <a:sx n="140" d="100"/>
          <a:sy n="140" d="100"/>
        </p:scale>
        <p:origin x="1112" y="264"/>
      </p:cViewPr>
      <p:guideLst>
        <p:guide orient="horz" pos="3125"/>
        <p:guide pos="2875"/>
      </p:guideLst>
    </p:cSldViewPr>
  </p:slideViewPr>
  <p:outlineViewPr>
    <p:cViewPr>
      <p:scale>
        <a:sx n="33" d="100"/>
        <a:sy n="33" d="100"/>
      </p:scale>
      <p:origin x="0" y="11104"/>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onnexions:Desktop:OER%20Advocacy%20Schedu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onnexions:Desktop:OER%20Advocacy%20Schedu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onnexions:Desktop:OER%20Advocacy%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lineChart>
        <c:grouping val="standard"/>
        <c:varyColors val="0"/>
        <c:ser>
          <c:idx val="0"/>
          <c:order val="0"/>
          <c:tx>
            <c:strRef>
              <c:f>Correct!$B$1</c:f>
              <c:strCache>
                <c:ptCount val="1"/>
                <c:pt idx="0">
                  <c:v>Intensity level</c:v>
                </c:pt>
              </c:strCache>
            </c:strRef>
          </c:tx>
          <c:marker>
            <c:symbol val="none"/>
          </c:marker>
          <c:cat>
            <c:numRef>
              <c:f>Correct!$A$2:$A$54</c:f>
              <c:numCache>
                <c:formatCode>d\-mmm</c:formatCode>
                <c:ptCount val="53"/>
                <c:pt idx="0">
                  <c:v>42917</c:v>
                </c:pt>
                <c:pt idx="1">
                  <c:v>42924</c:v>
                </c:pt>
                <c:pt idx="2">
                  <c:v>42931</c:v>
                </c:pt>
                <c:pt idx="3">
                  <c:v>42938</c:v>
                </c:pt>
                <c:pt idx="4">
                  <c:v>42945</c:v>
                </c:pt>
                <c:pt idx="5">
                  <c:v>42952</c:v>
                </c:pt>
                <c:pt idx="6">
                  <c:v>42959</c:v>
                </c:pt>
                <c:pt idx="7">
                  <c:v>42966</c:v>
                </c:pt>
                <c:pt idx="8">
                  <c:v>42973</c:v>
                </c:pt>
                <c:pt idx="9">
                  <c:v>42980</c:v>
                </c:pt>
                <c:pt idx="10">
                  <c:v>42987</c:v>
                </c:pt>
                <c:pt idx="11">
                  <c:v>42994</c:v>
                </c:pt>
                <c:pt idx="12">
                  <c:v>43001</c:v>
                </c:pt>
                <c:pt idx="13">
                  <c:v>43008</c:v>
                </c:pt>
                <c:pt idx="14">
                  <c:v>43015</c:v>
                </c:pt>
                <c:pt idx="15">
                  <c:v>43022</c:v>
                </c:pt>
                <c:pt idx="16">
                  <c:v>43029</c:v>
                </c:pt>
                <c:pt idx="17">
                  <c:v>43036</c:v>
                </c:pt>
                <c:pt idx="18">
                  <c:v>43043</c:v>
                </c:pt>
                <c:pt idx="19">
                  <c:v>43050</c:v>
                </c:pt>
                <c:pt idx="20">
                  <c:v>43057</c:v>
                </c:pt>
                <c:pt idx="21">
                  <c:v>43064</c:v>
                </c:pt>
                <c:pt idx="22">
                  <c:v>43071</c:v>
                </c:pt>
                <c:pt idx="23">
                  <c:v>43078</c:v>
                </c:pt>
                <c:pt idx="24">
                  <c:v>43085</c:v>
                </c:pt>
                <c:pt idx="25">
                  <c:v>43092</c:v>
                </c:pt>
                <c:pt idx="26">
                  <c:v>43099</c:v>
                </c:pt>
                <c:pt idx="27">
                  <c:v>43106</c:v>
                </c:pt>
                <c:pt idx="28">
                  <c:v>43113</c:v>
                </c:pt>
                <c:pt idx="29">
                  <c:v>43120</c:v>
                </c:pt>
                <c:pt idx="30">
                  <c:v>43127</c:v>
                </c:pt>
                <c:pt idx="31">
                  <c:v>43134</c:v>
                </c:pt>
                <c:pt idx="32">
                  <c:v>43141</c:v>
                </c:pt>
                <c:pt idx="33">
                  <c:v>43148</c:v>
                </c:pt>
                <c:pt idx="34">
                  <c:v>43155</c:v>
                </c:pt>
                <c:pt idx="35">
                  <c:v>43162</c:v>
                </c:pt>
                <c:pt idx="36">
                  <c:v>43169</c:v>
                </c:pt>
                <c:pt idx="37">
                  <c:v>43176</c:v>
                </c:pt>
                <c:pt idx="38">
                  <c:v>43183</c:v>
                </c:pt>
                <c:pt idx="39">
                  <c:v>43190</c:v>
                </c:pt>
                <c:pt idx="40">
                  <c:v>43197</c:v>
                </c:pt>
                <c:pt idx="41">
                  <c:v>43204</c:v>
                </c:pt>
                <c:pt idx="42">
                  <c:v>43211</c:v>
                </c:pt>
                <c:pt idx="43">
                  <c:v>43218</c:v>
                </c:pt>
                <c:pt idx="44">
                  <c:v>43225</c:v>
                </c:pt>
                <c:pt idx="45">
                  <c:v>43232</c:v>
                </c:pt>
                <c:pt idx="46">
                  <c:v>43239</c:v>
                </c:pt>
                <c:pt idx="47">
                  <c:v>43246</c:v>
                </c:pt>
                <c:pt idx="48">
                  <c:v>43253</c:v>
                </c:pt>
                <c:pt idx="49">
                  <c:v>43260</c:v>
                </c:pt>
                <c:pt idx="50">
                  <c:v>43267</c:v>
                </c:pt>
                <c:pt idx="51">
                  <c:v>43274</c:v>
                </c:pt>
                <c:pt idx="52">
                  <c:v>43281</c:v>
                </c:pt>
              </c:numCache>
            </c:numRef>
          </c:cat>
          <c:val>
            <c:numRef>
              <c:f>Correct!$B$2:$B$54</c:f>
              <c:numCache>
                <c:formatCode>General</c:formatCode>
                <c:ptCount val="53"/>
                <c:pt idx="0">
                  <c:v>1</c:v>
                </c:pt>
                <c:pt idx="1">
                  <c:v>1</c:v>
                </c:pt>
                <c:pt idx="2">
                  <c:v>1</c:v>
                </c:pt>
                <c:pt idx="3">
                  <c:v>1</c:v>
                </c:pt>
                <c:pt idx="4">
                  <c:v>1</c:v>
                </c:pt>
                <c:pt idx="5">
                  <c:v>1</c:v>
                </c:pt>
                <c:pt idx="6">
                  <c:v>1</c:v>
                </c:pt>
                <c:pt idx="7">
                  <c:v>1</c:v>
                </c:pt>
                <c:pt idx="8">
                  <c:v>5</c:v>
                </c:pt>
                <c:pt idx="9">
                  <c:v>5</c:v>
                </c:pt>
                <c:pt idx="10">
                  <c:v>5</c:v>
                </c:pt>
                <c:pt idx="11">
                  <c:v>5</c:v>
                </c:pt>
                <c:pt idx="12">
                  <c:v>5</c:v>
                </c:pt>
                <c:pt idx="13">
                  <c:v>5</c:v>
                </c:pt>
                <c:pt idx="14">
                  <c:v>5</c:v>
                </c:pt>
                <c:pt idx="15">
                  <c:v>5</c:v>
                </c:pt>
                <c:pt idx="16">
                  <c:v>5</c:v>
                </c:pt>
                <c:pt idx="17">
                  <c:v>5</c:v>
                </c:pt>
                <c:pt idx="18">
                  <c:v>5</c:v>
                </c:pt>
                <c:pt idx="19">
                  <c:v>5</c:v>
                </c:pt>
                <c:pt idx="20">
                  <c:v>1</c:v>
                </c:pt>
                <c:pt idx="21">
                  <c:v>1</c:v>
                </c:pt>
                <c:pt idx="22">
                  <c:v>1</c:v>
                </c:pt>
                <c:pt idx="23">
                  <c:v>1</c:v>
                </c:pt>
                <c:pt idx="24">
                  <c:v>1</c:v>
                </c:pt>
                <c:pt idx="25">
                  <c:v>1</c:v>
                </c:pt>
                <c:pt idx="26">
                  <c:v>1</c:v>
                </c:pt>
                <c:pt idx="27">
                  <c:v>1</c:v>
                </c:pt>
                <c:pt idx="28">
                  <c:v>1</c:v>
                </c:pt>
                <c:pt idx="29">
                  <c:v>1</c:v>
                </c:pt>
                <c:pt idx="30">
                  <c:v>1</c:v>
                </c:pt>
                <c:pt idx="31">
                  <c:v>5</c:v>
                </c:pt>
                <c:pt idx="32">
                  <c:v>5</c:v>
                </c:pt>
                <c:pt idx="33">
                  <c:v>5</c:v>
                </c:pt>
                <c:pt idx="34">
                  <c:v>5</c:v>
                </c:pt>
                <c:pt idx="35">
                  <c:v>5</c:v>
                </c:pt>
                <c:pt idx="36">
                  <c:v>5</c:v>
                </c:pt>
                <c:pt idx="37">
                  <c:v>5</c:v>
                </c:pt>
                <c:pt idx="38">
                  <c:v>5</c:v>
                </c:pt>
                <c:pt idx="39">
                  <c:v>5</c:v>
                </c:pt>
                <c:pt idx="40">
                  <c:v>5</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0-3319-8044-B2EA-5ADE4331B2D6}"/>
            </c:ext>
          </c:extLst>
        </c:ser>
        <c:dLbls>
          <c:showLegendKey val="0"/>
          <c:showVal val="0"/>
          <c:showCatName val="0"/>
          <c:showSerName val="0"/>
          <c:showPercent val="0"/>
          <c:showBubbleSize val="0"/>
        </c:dLbls>
        <c:smooth val="0"/>
        <c:axId val="398266368"/>
        <c:axId val="398268416"/>
      </c:lineChart>
      <c:dateAx>
        <c:axId val="398266368"/>
        <c:scaling>
          <c:orientation val="minMax"/>
        </c:scaling>
        <c:delete val="0"/>
        <c:axPos val="b"/>
        <c:numFmt formatCode="d\-mmm" sourceLinked="1"/>
        <c:majorTickMark val="none"/>
        <c:minorTickMark val="none"/>
        <c:tickLblPos val="nextTo"/>
        <c:crossAx val="398268416"/>
        <c:crosses val="autoZero"/>
        <c:auto val="1"/>
        <c:lblOffset val="100"/>
        <c:baseTimeUnit val="days"/>
      </c:dateAx>
      <c:valAx>
        <c:axId val="398268416"/>
        <c:scaling>
          <c:orientation val="minMax"/>
          <c:max val="7"/>
        </c:scaling>
        <c:delete val="0"/>
        <c:axPos val="l"/>
        <c:majorGridlines/>
        <c:title>
          <c:tx>
            <c:rich>
              <a:bodyPr/>
              <a:lstStyle/>
              <a:p>
                <a:pPr>
                  <a:defRPr/>
                </a:pPr>
                <a:r>
                  <a:rPr lang="en-US"/>
                  <a:t>Intensity</a:t>
                </a:r>
                <a:r>
                  <a:rPr lang="en-US" baseline="0"/>
                  <a:t>  level</a:t>
                </a:r>
                <a:endParaRPr lang="en-US"/>
              </a:p>
            </c:rich>
          </c:tx>
          <c:overlay val="0"/>
        </c:title>
        <c:numFmt formatCode="General" sourceLinked="1"/>
        <c:majorTickMark val="none"/>
        <c:minorTickMark val="none"/>
        <c:tickLblPos val="nextTo"/>
        <c:crossAx val="398266368"/>
        <c:crosses val="autoZero"/>
        <c:crossBetween val="between"/>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lineChart>
        <c:grouping val="standard"/>
        <c:varyColors val="0"/>
        <c:ser>
          <c:idx val="0"/>
          <c:order val="0"/>
          <c:tx>
            <c:strRef>
              <c:f>'Incorrect 2'!$B$1</c:f>
              <c:strCache>
                <c:ptCount val="1"/>
                <c:pt idx="0">
                  <c:v>Intensity level</c:v>
                </c:pt>
              </c:strCache>
            </c:strRef>
          </c:tx>
          <c:marker>
            <c:symbol val="none"/>
          </c:marker>
          <c:cat>
            <c:numRef>
              <c:f>'Incorrect 2'!$A$2:$A$54</c:f>
              <c:numCache>
                <c:formatCode>d\-mmm</c:formatCode>
                <c:ptCount val="53"/>
                <c:pt idx="0">
                  <c:v>42917</c:v>
                </c:pt>
                <c:pt idx="1">
                  <c:v>42924</c:v>
                </c:pt>
                <c:pt idx="2">
                  <c:v>42931</c:v>
                </c:pt>
                <c:pt idx="3">
                  <c:v>42938</c:v>
                </c:pt>
                <c:pt idx="4">
                  <c:v>42945</c:v>
                </c:pt>
                <c:pt idx="5">
                  <c:v>42952</c:v>
                </c:pt>
                <c:pt idx="6">
                  <c:v>42959</c:v>
                </c:pt>
                <c:pt idx="7">
                  <c:v>42966</c:v>
                </c:pt>
                <c:pt idx="8">
                  <c:v>42973</c:v>
                </c:pt>
                <c:pt idx="9">
                  <c:v>42980</c:v>
                </c:pt>
                <c:pt idx="10">
                  <c:v>42987</c:v>
                </c:pt>
                <c:pt idx="11">
                  <c:v>42994</c:v>
                </c:pt>
                <c:pt idx="12">
                  <c:v>43001</c:v>
                </c:pt>
                <c:pt idx="13">
                  <c:v>43008</c:v>
                </c:pt>
                <c:pt idx="14">
                  <c:v>43015</c:v>
                </c:pt>
                <c:pt idx="15">
                  <c:v>43022</c:v>
                </c:pt>
                <c:pt idx="16">
                  <c:v>43029</c:v>
                </c:pt>
                <c:pt idx="17">
                  <c:v>43036</c:v>
                </c:pt>
                <c:pt idx="18">
                  <c:v>43043</c:v>
                </c:pt>
                <c:pt idx="19">
                  <c:v>43050</c:v>
                </c:pt>
                <c:pt idx="20">
                  <c:v>43057</c:v>
                </c:pt>
                <c:pt idx="21">
                  <c:v>43064</c:v>
                </c:pt>
                <c:pt idx="22">
                  <c:v>43071</c:v>
                </c:pt>
                <c:pt idx="23">
                  <c:v>43078</c:v>
                </c:pt>
                <c:pt idx="24">
                  <c:v>43085</c:v>
                </c:pt>
                <c:pt idx="25">
                  <c:v>43092</c:v>
                </c:pt>
                <c:pt idx="26">
                  <c:v>43099</c:v>
                </c:pt>
                <c:pt idx="27">
                  <c:v>43106</c:v>
                </c:pt>
                <c:pt idx="28">
                  <c:v>43113</c:v>
                </c:pt>
                <c:pt idx="29">
                  <c:v>43120</c:v>
                </c:pt>
                <c:pt idx="30">
                  <c:v>43127</c:v>
                </c:pt>
                <c:pt idx="31">
                  <c:v>43134</c:v>
                </c:pt>
                <c:pt idx="32">
                  <c:v>43141</c:v>
                </c:pt>
                <c:pt idx="33">
                  <c:v>43148</c:v>
                </c:pt>
                <c:pt idx="34">
                  <c:v>43155</c:v>
                </c:pt>
                <c:pt idx="35">
                  <c:v>43162</c:v>
                </c:pt>
                <c:pt idx="36">
                  <c:v>43169</c:v>
                </c:pt>
                <c:pt idx="37">
                  <c:v>43176</c:v>
                </c:pt>
                <c:pt idx="38">
                  <c:v>43183</c:v>
                </c:pt>
                <c:pt idx="39">
                  <c:v>43190</c:v>
                </c:pt>
                <c:pt idx="40">
                  <c:v>43197</c:v>
                </c:pt>
                <c:pt idx="41">
                  <c:v>43204</c:v>
                </c:pt>
                <c:pt idx="42">
                  <c:v>43211</c:v>
                </c:pt>
                <c:pt idx="43">
                  <c:v>43218</c:v>
                </c:pt>
                <c:pt idx="44">
                  <c:v>43225</c:v>
                </c:pt>
                <c:pt idx="45">
                  <c:v>43232</c:v>
                </c:pt>
                <c:pt idx="46">
                  <c:v>43239</c:v>
                </c:pt>
                <c:pt idx="47">
                  <c:v>43246</c:v>
                </c:pt>
                <c:pt idx="48">
                  <c:v>43253</c:v>
                </c:pt>
                <c:pt idx="49">
                  <c:v>43260</c:v>
                </c:pt>
                <c:pt idx="50">
                  <c:v>43267</c:v>
                </c:pt>
                <c:pt idx="51">
                  <c:v>43274</c:v>
                </c:pt>
                <c:pt idx="52">
                  <c:v>43281</c:v>
                </c:pt>
              </c:numCache>
            </c:numRef>
          </c:cat>
          <c:val>
            <c:numRef>
              <c:f>'Incorrect 2'!$B$2:$B$54</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5</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5</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0-CBCE-9D4C-87EF-64A41D15EC36}"/>
            </c:ext>
          </c:extLst>
        </c:ser>
        <c:dLbls>
          <c:showLegendKey val="0"/>
          <c:showVal val="0"/>
          <c:showCatName val="0"/>
          <c:showSerName val="0"/>
          <c:showPercent val="0"/>
          <c:showBubbleSize val="0"/>
        </c:dLbls>
        <c:smooth val="0"/>
        <c:axId val="399048288"/>
        <c:axId val="399050608"/>
      </c:lineChart>
      <c:dateAx>
        <c:axId val="399048288"/>
        <c:scaling>
          <c:orientation val="minMax"/>
        </c:scaling>
        <c:delete val="0"/>
        <c:axPos val="b"/>
        <c:numFmt formatCode="d\-mmm" sourceLinked="1"/>
        <c:majorTickMark val="none"/>
        <c:minorTickMark val="none"/>
        <c:tickLblPos val="nextTo"/>
        <c:crossAx val="399050608"/>
        <c:crosses val="autoZero"/>
        <c:auto val="1"/>
        <c:lblOffset val="100"/>
        <c:baseTimeUnit val="days"/>
      </c:dateAx>
      <c:valAx>
        <c:axId val="399050608"/>
        <c:scaling>
          <c:orientation val="minMax"/>
          <c:max val="7"/>
        </c:scaling>
        <c:delete val="0"/>
        <c:axPos val="l"/>
        <c:majorGridlines/>
        <c:title>
          <c:tx>
            <c:rich>
              <a:bodyPr/>
              <a:lstStyle/>
              <a:p>
                <a:pPr>
                  <a:defRPr/>
                </a:pPr>
                <a:r>
                  <a:rPr lang="en-US"/>
                  <a:t>Intensity</a:t>
                </a:r>
                <a:r>
                  <a:rPr lang="en-US" baseline="0"/>
                  <a:t>  level</a:t>
                </a:r>
                <a:endParaRPr lang="en-US"/>
              </a:p>
            </c:rich>
          </c:tx>
          <c:overlay val="0"/>
        </c:title>
        <c:numFmt formatCode="General" sourceLinked="1"/>
        <c:majorTickMark val="none"/>
        <c:minorTickMark val="none"/>
        <c:tickLblPos val="nextTo"/>
        <c:crossAx val="399048288"/>
        <c:crosses val="autoZero"/>
        <c:crossBetween val="between"/>
      </c:valAx>
    </c:plotArea>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lineChart>
        <c:grouping val="standard"/>
        <c:varyColors val="0"/>
        <c:ser>
          <c:idx val="0"/>
          <c:order val="0"/>
          <c:tx>
            <c:strRef>
              <c:f>'Incorrect 1'!$B$1</c:f>
              <c:strCache>
                <c:ptCount val="1"/>
                <c:pt idx="0">
                  <c:v>Intensity level</c:v>
                </c:pt>
              </c:strCache>
            </c:strRef>
          </c:tx>
          <c:marker>
            <c:symbol val="none"/>
          </c:marker>
          <c:cat>
            <c:numRef>
              <c:f>'Incorrect 1'!$A$2:$A$54</c:f>
              <c:numCache>
                <c:formatCode>d\-mmm</c:formatCode>
                <c:ptCount val="53"/>
                <c:pt idx="0">
                  <c:v>42917</c:v>
                </c:pt>
                <c:pt idx="1">
                  <c:v>42924</c:v>
                </c:pt>
                <c:pt idx="2">
                  <c:v>42931</c:v>
                </c:pt>
                <c:pt idx="3">
                  <c:v>42938</c:v>
                </c:pt>
                <c:pt idx="4">
                  <c:v>42945</c:v>
                </c:pt>
                <c:pt idx="5">
                  <c:v>42952</c:v>
                </c:pt>
                <c:pt idx="6">
                  <c:v>42959</c:v>
                </c:pt>
                <c:pt idx="7">
                  <c:v>42966</c:v>
                </c:pt>
                <c:pt idx="8">
                  <c:v>42973</c:v>
                </c:pt>
                <c:pt idx="9">
                  <c:v>42980</c:v>
                </c:pt>
                <c:pt idx="10">
                  <c:v>42987</c:v>
                </c:pt>
                <c:pt idx="11">
                  <c:v>42994</c:v>
                </c:pt>
                <c:pt idx="12">
                  <c:v>43001</c:v>
                </c:pt>
                <c:pt idx="13">
                  <c:v>43008</c:v>
                </c:pt>
                <c:pt idx="14">
                  <c:v>43015</c:v>
                </c:pt>
                <c:pt idx="15">
                  <c:v>43022</c:v>
                </c:pt>
                <c:pt idx="16">
                  <c:v>43029</c:v>
                </c:pt>
                <c:pt idx="17">
                  <c:v>43036</c:v>
                </c:pt>
                <c:pt idx="18">
                  <c:v>43043</c:v>
                </c:pt>
                <c:pt idx="19">
                  <c:v>43050</c:v>
                </c:pt>
                <c:pt idx="20">
                  <c:v>43057</c:v>
                </c:pt>
                <c:pt idx="21">
                  <c:v>43064</c:v>
                </c:pt>
                <c:pt idx="22">
                  <c:v>43071</c:v>
                </c:pt>
                <c:pt idx="23">
                  <c:v>43078</c:v>
                </c:pt>
                <c:pt idx="24">
                  <c:v>43085</c:v>
                </c:pt>
                <c:pt idx="25">
                  <c:v>43092</c:v>
                </c:pt>
                <c:pt idx="26">
                  <c:v>43099</c:v>
                </c:pt>
                <c:pt idx="27">
                  <c:v>43106</c:v>
                </c:pt>
                <c:pt idx="28">
                  <c:v>43113</c:v>
                </c:pt>
                <c:pt idx="29">
                  <c:v>43120</c:v>
                </c:pt>
                <c:pt idx="30">
                  <c:v>43127</c:v>
                </c:pt>
                <c:pt idx="31">
                  <c:v>43134</c:v>
                </c:pt>
                <c:pt idx="32">
                  <c:v>43141</c:v>
                </c:pt>
                <c:pt idx="33">
                  <c:v>43148</c:v>
                </c:pt>
                <c:pt idx="34">
                  <c:v>43155</c:v>
                </c:pt>
                <c:pt idx="35">
                  <c:v>43162</c:v>
                </c:pt>
                <c:pt idx="36">
                  <c:v>43169</c:v>
                </c:pt>
                <c:pt idx="37">
                  <c:v>43176</c:v>
                </c:pt>
                <c:pt idx="38">
                  <c:v>43183</c:v>
                </c:pt>
                <c:pt idx="39">
                  <c:v>43190</c:v>
                </c:pt>
                <c:pt idx="40">
                  <c:v>43197</c:v>
                </c:pt>
                <c:pt idx="41">
                  <c:v>43204</c:v>
                </c:pt>
                <c:pt idx="42">
                  <c:v>43211</c:v>
                </c:pt>
                <c:pt idx="43">
                  <c:v>43218</c:v>
                </c:pt>
                <c:pt idx="44">
                  <c:v>43225</c:v>
                </c:pt>
                <c:pt idx="45">
                  <c:v>43232</c:v>
                </c:pt>
                <c:pt idx="46">
                  <c:v>43239</c:v>
                </c:pt>
                <c:pt idx="47">
                  <c:v>43246</c:v>
                </c:pt>
                <c:pt idx="48">
                  <c:v>43253</c:v>
                </c:pt>
                <c:pt idx="49">
                  <c:v>43260</c:v>
                </c:pt>
                <c:pt idx="50">
                  <c:v>43267</c:v>
                </c:pt>
                <c:pt idx="51">
                  <c:v>43274</c:v>
                </c:pt>
                <c:pt idx="52">
                  <c:v>43281</c:v>
                </c:pt>
              </c:numCache>
            </c:numRef>
          </c:cat>
          <c:val>
            <c:numRef>
              <c:f>'Incorrect 1'!$B$2:$B$54</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0-6DFA-4646-8C15-67F8193E72E6}"/>
            </c:ext>
          </c:extLst>
        </c:ser>
        <c:dLbls>
          <c:showLegendKey val="0"/>
          <c:showVal val="0"/>
          <c:showCatName val="0"/>
          <c:showSerName val="0"/>
          <c:showPercent val="0"/>
          <c:showBubbleSize val="0"/>
        </c:dLbls>
        <c:smooth val="0"/>
        <c:axId val="396948368"/>
        <c:axId val="396967792"/>
      </c:lineChart>
      <c:dateAx>
        <c:axId val="396948368"/>
        <c:scaling>
          <c:orientation val="minMax"/>
        </c:scaling>
        <c:delete val="0"/>
        <c:axPos val="b"/>
        <c:numFmt formatCode="d\-mmm" sourceLinked="1"/>
        <c:majorTickMark val="none"/>
        <c:minorTickMark val="none"/>
        <c:tickLblPos val="nextTo"/>
        <c:crossAx val="396967792"/>
        <c:crosses val="autoZero"/>
        <c:auto val="1"/>
        <c:lblOffset val="100"/>
        <c:baseTimeUnit val="days"/>
      </c:dateAx>
      <c:valAx>
        <c:axId val="396967792"/>
        <c:scaling>
          <c:orientation val="minMax"/>
          <c:max val="7"/>
        </c:scaling>
        <c:delete val="0"/>
        <c:axPos val="l"/>
        <c:majorGridlines/>
        <c:title>
          <c:tx>
            <c:rich>
              <a:bodyPr/>
              <a:lstStyle/>
              <a:p>
                <a:pPr>
                  <a:defRPr/>
                </a:pPr>
                <a:r>
                  <a:rPr lang="en-US"/>
                  <a:t>Intensity</a:t>
                </a:r>
                <a:r>
                  <a:rPr lang="en-US" baseline="0"/>
                  <a:t>  level</a:t>
                </a:r>
                <a:endParaRPr lang="en-US"/>
              </a:p>
            </c:rich>
          </c:tx>
          <c:overlay val="0"/>
        </c:title>
        <c:numFmt formatCode="General" sourceLinked="1"/>
        <c:majorTickMark val="none"/>
        <c:minorTickMark val="none"/>
        <c:tickLblPos val="nextTo"/>
        <c:crossAx val="396948368"/>
        <c:crosses val="autoZero"/>
        <c:crossBetween val="between"/>
      </c:valAx>
    </c:plotArea>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7E138D-C5F7-C24F-95D3-924DC4C7E500}" type="datetime1">
              <a:rPr lang="en-US" smtClean="0"/>
              <a:t>3/6/18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EB85E4-E522-534A-8BDD-156A71FF69FD}" type="slidenum">
              <a:rPr lang="en-US" smtClean="0"/>
              <a:t>‹#›</a:t>
            </a:fld>
            <a:endParaRPr lang="en-US"/>
          </a:p>
        </p:txBody>
      </p:sp>
    </p:spTree>
    <p:extLst>
      <p:ext uri="{BB962C8B-B14F-4D97-AF65-F5344CB8AC3E}">
        <p14:creationId xmlns:p14="http://schemas.microsoft.com/office/powerpoint/2010/main" val="729728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7E66B-D11F-844F-AE42-9DF085F7B66D}" type="datetime1">
              <a:rPr lang="en-US" smtClean="0"/>
              <a:t>3/6/18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3CFA0-2DF9-344A-A394-6E3BAD92D44F}" type="slidenum">
              <a:rPr lang="en-US" smtClean="0"/>
              <a:t>‹#›</a:t>
            </a:fld>
            <a:endParaRPr lang="en-US"/>
          </a:p>
        </p:txBody>
      </p:sp>
    </p:spTree>
    <p:extLst>
      <p:ext uri="{BB962C8B-B14F-4D97-AF65-F5344CB8AC3E}">
        <p14:creationId xmlns:p14="http://schemas.microsoft.com/office/powerpoint/2010/main" val="39811675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a:t>
            </a:r>
          </a:p>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1</a:t>
            </a:fld>
            <a:endParaRPr lang="en-US"/>
          </a:p>
        </p:txBody>
      </p:sp>
    </p:spTree>
    <p:extLst>
      <p:ext uri="{BB962C8B-B14F-4D97-AF65-F5344CB8AC3E}">
        <p14:creationId xmlns:p14="http://schemas.microsoft.com/office/powerpoint/2010/main" val="286415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we have additional faculty resources for our books, depending on the subject</a:t>
            </a:r>
            <a:r>
              <a:rPr lang="en-US" baseline="0" dirty="0"/>
              <a:t> area and grant funding.</a:t>
            </a:r>
          </a:p>
          <a:p>
            <a:r>
              <a:rPr lang="en-US" baseline="0" dirty="0"/>
              <a:t>These include</a:t>
            </a:r>
            <a:r>
              <a:rPr lang="is-IS" baseline="0" dirty="0"/>
              <a:t>…[read bullet points]</a:t>
            </a:r>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11</a:t>
            </a:fld>
            <a:endParaRPr lang="en-US"/>
          </a:p>
        </p:txBody>
      </p:sp>
    </p:spTree>
    <p:extLst>
      <p:ext uri="{BB962C8B-B14F-4D97-AF65-F5344CB8AC3E}">
        <p14:creationId xmlns:p14="http://schemas.microsoft.com/office/powerpoint/2010/main" val="300702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12</a:t>
            </a:fld>
            <a:endParaRPr lang="en-US"/>
          </a:p>
        </p:txBody>
      </p:sp>
    </p:spTree>
    <p:extLst>
      <p:ext uri="{BB962C8B-B14F-4D97-AF65-F5344CB8AC3E}">
        <p14:creationId xmlns:p14="http://schemas.microsoft.com/office/powerpoint/2010/main" val="142854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a:t>
            </a:r>
            <a:r>
              <a:rPr lang="en-US" baseline="0" dirty="0"/>
              <a:t> the variety of schools on this list]</a:t>
            </a:r>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13</a:t>
            </a:fld>
            <a:endParaRPr lang="en-US"/>
          </a:p>
        </p:txBody>
      </p:sp>
    </p:spTree>
    <p:extLst>
      <p:ext uri="{BB962C8B-B14F-4D97-AF65-F5344CB8AC3E}">
        <p14:creationId xmlns:p14="http://schemas.microsoft.com/office/powerpoint/2010/main" val="73937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14</a:t>
            </a:fld>
            <a:endParaRPr lang="en-US"/>
          </a:p>
        </p:txBody>
      </p:sp>
    </p:spTree>
    <p:extLst>
      <p:ext uri="{BB962C8B-B14F-4D97-AF65-F5344CB8AC3E}">
        <p14:creationId xmlns:p14="http://schemas.microsoft.com/office/powerpoint/2010/main" val="2379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beyond cost savings</a:t>
            </a:r>
            <a:r>
              <a:rPr lang="en-US" baseline="0" dirty="0"/>
              <a:t> and persistence</a:t>
            </a:r>
            <a:r>
              <a:rPr lang="is-IS" baseline="0" dirty="0"/>
              <a:t>….</a:t>
            </a:r>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16</a:t>
            </a:fld>
            <a:endParaRPr lang="en-US"/>
          </a:p>
        </p:txBody>
      </p:sp>
    </p:spTree>
    <p:extLst>
      <p:ext uri="{BB962C8B-B14F-4D97-AF65-F5344CB8AC3E}">
        <p14:creationId xmlns:p14="http://schemas.microsoft.com/office/powerpoint/2010/main" val="86641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venir LT Std 35 Light"/>
                <a:cs typeface="Avenir LT Std 35 Light"/>
              </a:rPr>
              <a:t>Different formats for different devices and situations – They can study</a:t>
            </a:r>
            <a:r>
              <a:rPr lang="en-US" sz="1200" baseline="0" dirty="0">
                <a:latin typeface="Avenir LT Std 35 Light"/>
                <a:cs typeface="Avenir LT Std 35 Light"/>
              </a:rPr>
              <a:t> from their phone on the bus, use their tablet in labs,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Avenir LT Std 35 Light"/>
              <a:cs typeface="Avenir LT Std 35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Avenir LT Std 35 Light"/>
              <a:cs typeface="Avenir LT Std 35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venir LT Std 35 Light"/>
                <a:cs typeface="Avenir LT Std 35 Light"/>
              </a:rPr>
              <a:t>Use content in their work legally</a:t>
            </a:r>
            <a:r>
              <a:rPr lang="en-US" sz="1200" baseline="0" dirty="0">
                <a:latin typeface="+mn-lt"/>
                <a:cs typeface="+mn-cs"/>
              </a:rPr>
              <a:t> – Use our charts and graphs in research papers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mn-lt"/>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venir LT Std 35 Light"/>
                <a:cs typeface="Avenir LT Std 35 Light"/>
              </a:rPr>
              <a:t>Put into a format that meets their study habits</a:t>
            </a:r>
            <a:r>
              <a:rPr lang="en-US" sz="1200" baseline="0" dirty="0">
                <a:latin typeface="Avenir LT Std 35 Light"/>
                <a:cs typeface="Avenir LT Std 35 Light"/>
              </a:rPr>
              <a:t> – UTSA student created study guides from the .</a:t>
            </a:r>
            <a:r>
              <a:rPr lang="en-US" sz="1200" baseline="0" dirty="0" err="1">
                <a:latin typeface="Avenir LT Std 35 Light"/>
                <a:cs typeface="Avenir LT Std 35 Light"/>
              </a:rPr>
              <a:t>pdf</a:t>
            </a:r>
            <a:endParaRPr lang="en-US" sz="800" dirty="0">
              <a:solidFill>
                <a:srgbClr val="000000"/>
              </a:solidFill>
              <a:latin typeface="Avenir Heavy"/>
              <a:cs typeface="Avenir Heavy"/>
            </a:endParaRPr>
          </a:p>
        </p:txBody>
      </p:sp>
      <p:sp>
        <p:nvSpPr>
          <p:cNvPr id="4" name="Slide Number Placeholder 3"/>
          <p:cNvSpPr>
            <a:spLocks noGrp="1"/>
          </p:cNvSpPr>
          <p:nvPr>
            <p:ph type="sldNum" sz="quarter" idx="10"/>
          </p:nvPr>
        </p:nvSpPr>
        <p:spPr/>
        <p:txBody>
          <a:bodyPr/>
          <a:lstStyle/>
          <a:p>
            <a:fld id="{75D3CFA0-2DF9-344A-A394-6E3BAD92D44F}" type="slidenum">
              <a:rPr lang="en-US" smtClean="0"/>
              <a:t>17</a:t>
            </a:fld>
            <a:endParaRPr lang="en-US"/>
          </a:p>
        </p:txBody>
      </p:sp>
    </p:spTree>
    <p:extLst>
      <p:ext uri="{BB962C8B-B14F-4D97-AF65-F5344CB8AC3E}">
        <p14:creationId xmlns:p14="http://schemas.microsoft.com/office/powerpoint/2010/main" val="142669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faculty perspective</a:t>
            </a:r>
            <a:r>
              <a:rPr lang="is-IS" dirty="0"/>
              <a:t>….</a:t>
            </a:r>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18</a:t>
            </a:fld>
            <a:endParaRPr lang="en-US"/>
          </a:p>
        </p:txBody>
      </p:sp>
    </p:spTree>
    <p:extLst>
      <p:ext uri="{BB962C8B-B14F-4D97-AF65-F5344CB8AC3E}">
        <p14:creationId xmlns:p14="http://schemas.microsoft.com/office/powerpoint/2010/main" val="180403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venir LT Std 35 Light"/>
                <a:cs typeface="Avenir LT Std 35 Light"/>
              </a:rPr>
              <a:t>Every student has </a:t>
            </a:r>
            <a:r>
              <a:rPr lang="en-US" sz="1200" dirty="0">
                <a:latin typeface="Avenir Heavy"/>
                <a:cs typeface="Avenir Heavy"/>
              </a:rPr>
              <a:t>immediate &amp; unlimited</a:t>
            </a:r>
            <a:r>
              <a:rPr lang="en-US" sz="1200" dirty="0">
                <a:latin typeface="Avenir LT Std 35 Light"/>
                <a:cs typeface="Avenir LT Std 35 Light"/>
              </a:rPr>
              <a:t> </a:t>
            </a:r>
            <a:r>
              <a:rPr lang="en-US" sz="1200" dirty="0">
                <a:latin typeface="Avenir Heavy"/>
                <a:cs typeface="Avenir Heavy"/>
              </a:rPr>
              <a:t>access</a:t>
            </a:r>
            <a:r>
              <a:rPr lang="en-US" sz="1200" baseline="0" dirty="0">
                <a:latin typeface="+mn-lt"/>
                <a:cs typeface="+mn-cs"/>
              </a:rPr>
              <a:t> – which means you can begin your teaching right away</a:t>
            </a:r>
            <a:endParaRPr lang="en-US" sz="1200" dirty="0">
              <a:latin typeface="Avenir Heavy"/>
              <a:cs typeface="Avenir Heavy"/>
            </a:endParaRPr>
          </a:p>
        </p:txBody>
      </p:sp>
      <p:sp>
        <p:nvSpPr>
          <p:cNvPr id="4" name="Slide Number Placeholder 3"/>
          <p:cNvSpPr>
            <a:spLocks noGrp="1"/>
          </p:cNvSpPr>
          <p:nvPr>
            <p:ph type="sldNum" sz="quarter" idx="10"/>
          </p:nvPr>
        </p:nvSpPr>
        <p:spPr/>
        <p:txBody>
          <a:bodyPr/>
          <a:lstStyle/>
          <a:p>
            <a:fld id="{75D3CFA0-2DF9-344A-A394-6E3BAD92D44F}" type="slidenum">
              <a:rPr lang="en-US" smtClean="0"/>
              <a:t>19</a:t>
            </a:fld>
            <a:endParaRPr lang="en-US"/>
          </a:p>
        </p:txBody>
      </p:sp>
    </p:spTree>
    <p:extLst>
      <p:ext uri="{BB962C8B-B14F-4D97-AF65-F5344CB8AC3E}">
        <p14:creationId xmlns:p14="http://schemas.microsoft.com/office/powerpoint/2010/main" val="113515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freedom allow you and everyone else to adapt the content to make it perfect for your specific course.</a:t>
            </a:r>
          </a:p>
          <a:p>
            <a:endParaRPr lang="en-US" baseline="0" dirty="0"/>
          </a:p>
          <a:p>
            <a:r>
              <a:rPr lang="en-US" baseline="0" dirty="0"/>
              <a:t>UCONN example.</a:t>
            </a:r>
          </a:p>
          <a:p>
            <a:endParaRPr lang="en-US" baseline="0" dirty="0"/>
          </a:p>
          <a:p>
            <a:r>
              <a:rPr lang="en-US" baseline="0" dirty="0"/>
              <a:t>UConn teaches Chemistry Atom’s First</a:t>
            </a:r>
          </a:p>
          <a:p>
            <a:r>
              <a:rPr lang="en-US" baseline="0" dirty="0"/>
              <a:t>So one of their faculty wanted to modify our book to meet this format</a:t>
            </a:r>
          </a:p>
          <a:p>
            <a:r>
              <a:rPr lang="en-US" baseline="0" dirty="0" err="1"/>
              <a:t>Uconn</a:t>
            </a:r>
            <a:r>
              <a:rPr lang="en-US" baseline="0" dirty="0"/>
              <a:t> Undergraduate Student Government, working with the </a:t>
            </a:r>
            <a:r>
              <a:rPr lang="en-US" baseline="0" dirty="0" err="1"/>
              <a:t>Uconn</a:t>
            </a:r>
            <a:r>
              <a:rPr lang="en-US" baseline="0" dirty="0"/>
              <a:t> library, funded the professor to modify the book and then have it peer-</a:t>
            </a:r>
            <a:r>
              <a:rPr lang="en-US" baseline="0" dirty="0" err="1"/>
              <a:t>reveiwed</a:t>
            </a:r>
            <a:endParaRPr lang="en-US" baseline="0" dirty="0"/>
          </a:p>
          <a:p>
            <a:r>
              <a:rPr lang="en-US" baseline="0" dirty="0"/>
              <a:t>Donated the book back to OpenStax, so now we have two Chemistry books</a:t>
            </a:r>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20</a:t>
            </a:fld>
            <a:endParaRPr lang="en-US"/>
          </a:p>
        </p:txBody>
      </p:sp>
    </p:spTree>
    <p:extLst>
      <p:ext uri="{BB962C8B-B14F-4D97-AF65-F5344CB8AC3E}">
        <p14:creationId xmlns:p14="http://schemas.microsoft.com/office/powerpoint/2010/main" val="621229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UMASS Physics</a:t>
            </a:r>
            <a:r>
              <a:rPr lang="en-US" baseline="0" dirty="0"/>
              <a:t> flipped classroom on YouTube.</a:t>
            </a:r>
          </a:p>
          <a:p>
            <a:endParaRPr lang="en-US" baseline="0" dirty="0"/>
          </a:p>
          <a:p>
            <a:r>
              <a:rPr lang="en-US" baseline="0" dirty="0"/>
              <a:t>This wouldn’t be legal with publisher content</a:t>
            </a:r>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22</a:t>
            </a:fld>
            <a:endParaRPr lang="en-US"/>
          </a:p>
        </p:txBody>
      </p:sp>
    </p:spTree>
    <p:extLst>
      <p:ext uri="{BB962C8B-B14F-4D97-AF65-F5344CB8AC3E}">
        <p14:creationId xmlns:p14="http://schemas.microsoft.com/office/powerpoint/2010/main" val="125986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2</a:t>
            </a:fld>
            <a:endParaRPr lang="en-US"/>
          </a:p>
        </p:txBody>
      </p:sp>
    </p:spTree>
    <p:extLst>
      <p:ext uri="{BB962C8B-B14F-4D97-AF65-F5344CB8AC3E}">
        <p14:creationId xmlns:p14="http://schemas.microsoft.com/office/powerpoint/2010/main" val="378367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23</a:t>
            </a:fld>
            <a:endParaRPr lang="en-US"/>
          </a:p>
        </p:txBody>
      </p:sp>
    </p:spTree>
    <p:extLst>
      <p:ext uri="{BB962C8B-B14F-4D97-AF65-F5344CB8AC3E}">
        <p14:creationId xmlns:p14="http://schemas.microsoft.com/office/powerpoint/2010/main" val="3747520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hear a lot about rentals and subscriptions for content,</a:t>
            </a:r>
            <a:r>
              <a:rPr lang="en-US" baseline="0" dirty="0"/>
              <a:t> </a:t>
            </a:r>
            <a:r>
              <a:rPr lang="en-US" dirty="0"/>
              <a:t>I also want to highlight why post-course access</a:t>
            </a:r>
            <a:r>
              <a:rPr lang="en-US" baseline="0" dirty="0"/>
              <a:t> TO CORE CONTENT matters</a:t>
            </a:r>
            <a:r>
              <a:rPr lang="is-IS" baseline="0" dirty="0"/>
              <a:t>….</a:t>
            </a:r>
          </a:p>
        </p:txBody>
      </p:sp>
      <p:sp>
        <p:nvSpPr>
          <p:cNvPr id="4" name="Slide Number Placeholder 3"/>
          <p:cNvSpPr>
            <a:spLocks noGrp="1"/>
          </p:cNvSpPr>
          <p:nvPr>
            <p:ph type="sldNum" sz="quarter" idx="10"/>
          </p:nvPr>
        </p:nvSpPr>
        <p:spPr/>
        <p:txBody>
          <a:bodyPr/>
          <a:lstStyle/>
          <a:p>
            <a:fld id="{75D3CFA0-2DF9-344A-A394-6E3BAD92D44F}" type="slidenum">
              <a:rPr lang="en-US" smtClean="0"/>
              <a:t>25</a:t>
            </a:fld>
            <a:endParaRPr lang="en-US"/>
          </a:p>
        </p:txBody>
      </p:sp>
    </p:spTree>
    <p:extLst>
      <p:ext uri="{BB962C8B-B14F-4D97-AF65-F5344CB8AC3E}">
        <p14:creationId xmlns:p14="http://schemas.microsoft.com/office/powerpoint/2010/main" val="3135627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26</a:t>
            </a:fld>
            <a:endParaRPr lang="en-US"/>
          </a:p>
        </p:txBody>
      </p:sp>
    </p:spTree>
    <p:extLst>
      <p:ext uri="{BB962C8B-B14F-4D97-AF65-F5344CB8AC3E}">
        <p14:creationId xmlns:p14="http://schemas.microsoft.com/office/powerpoint/2010/main" val="405726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27</a:t>
            </a:fld>
            <a:endParaRPr lang="en-US"/>
          </a:p>
        </p:txBody>
      </p:sp>
    </p:spTree>
    <p:extLst>
      <p:ext uri="{BB962C8B-B14F-4D97-AF65-F5344CB8AC3E}">
        <p14:creationId xmlns:p14="http://schemas.microsoft.com/office/powerpoint/2010/main" val="1782417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hear a lot about rentals and subscriptions for content,</a:t>
            </a:r>
            <a:r>
              <a:rPr lang="en-US" baseline="0" dirty="0"/>
              <a:t> </a:t>
            </a:r>
            <a:r>
              <a:rPr lang="en-US" dirty="0"/>
              <a:t>I also want to highlight why post-course access</a:t>
            </a:r>
            <a:r>
              <a:rPr lang="en-US" baseline="0" dirty="0"/>
              <a:t> TO CORE CONTENT matters</a:t>
            </a:r>
            <a:r>
              <a:rPr lang="is-IS" baseline="0" dirty="0"/>
              <a:t>….</a:t>
            </a:r>
          </a:p>
        </p:txBody>
      </p:sp>
      <p:sp>
        <p:nvSpPr>
          <p:cNvPr id="4" name="Slide Number Placeholder 3"/>
          <p:cNvSpPr>
            <a:spLocks noGrp="1"/>
          </p:cNvSpPr>
          <p:nvPr>
            <p:ph type="sldNum" sz="quarter" idx="10"/>
          </p:nvPr>
        </p:nvSpPr>
        <p:spPr/>
        <p:txBody>
          <a:bodyPr/>
          <a:lstStyle/>
          <a:p>
            <a:fld id="{75D3CFA0-2DF9-344A-A394-6E3BAD92D44F}" type="slidenum">
              <a:rPr lang="en-US" smtClean="0"/>
              <a:t>28</a:t>
            </a:fld>
            <a:endParaRPr lang="en-US"/>
          </a:p>
        </p:txBody>
      </p:sp>
    </p:spTree>
    <p:extLst>
      <p:ext uri="{BB962C8B-B14F-4D97-AF65-F5344CB8AC3E}">
        <p14:creationId xmlns:p14="http://schemas.microsoft.com/office/powerpoint/2010/main" val="872164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hear a lot about rentals and subscriptions for content,</a:t>
            </a:r>
            <a:r>
              <a:rPr lang="en-US" baseline="0" dirty="0"/>
              <a:t> </a:t>
            </a:r>
            <a:r>
              <a:rPr lang="en-US" dirty="0"/>
              <a:t>I also want to highlight why post-course access</a:t>
            </a:r>
            <a:r>
              <a:rPr lang="en-US" baseline="0" dirty="0"/>
              <a:t> TO CORE CONTENT matters</a:t>
            </a:r>
            <a:r>
              <a:rPr lang="is-IS" baseline="0" dirty="0"/>
              <a:t>….</a:t>
            </a:r>
          </a:p>
        </p:txBody>
      </p:sp>
      <p:sp>
        <p:nvSpPr>
          <p:cNvPr id="4" name="Slide Number Placeholder 3"/>
          <p:cNvSpPr>
            <a:spLocks noGrp="1"/>
          </p:cNvSpPr>
          <p:nvPr>
            <p:ph type="sldNum" sz="quarter" idx="10"/>
          </p:nvPr>
        </p:nvSpPr>
        <p:spPr/>
        <p:txBody>
          <a:bodyPr/>
          <a:lstStyle/>
          <a:p>
            <a:fld id="{75D3CFA0-2DF9-344A-A394-6E3BAD92D44F}" type="slidenum">
              <a:rPr lang="en-US" smtClean="0"/>
              <a:t>29</a:t>
            </a:fld>
            <a:endParaRPr lang="en-US"/>
          </a:p>
        </p:txBody>
      </p:sp>
    </p:spTree>
    <p:extLst>
      <p:ext uri="{BB962C8B-B14F-4D97-AF65-F5344CB8AC3E}">
        <p14:creationId xmlns:p14="http://schemas.microsoft.com/office/powerpoint/2010/main" val="37561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30</a:t>
            </a:fld>
            <a:endParaRPr lang="en-US"/>
          </a:p>
        </p:txBody>
      </p:sp>
    </p:spTree>
    <p:extLst>
      <p:ext uri="{BB962C8B-B14F-4D97-AF65-F5344CB8AC3E}">
        <p14:creationId xmlns:p14="http://schemas.microsoft.com/office/powerpoint/2010/main" val="488763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31</a:t>
            </a:fld>
            <a:endParaRPr lang="en-US"/>
          </a:p>
        </p:txBody>
      </p:sp>
    </p:spTree>
    <p:extLst>
      <p:ext uri="{BB962C8B-B14F-4D97-AF65-F5344CB8AC3E}">
        <p14:creationId xmlns:p14="http://schemas.microsoft.com/office/powerpoint/2010/main" val="959592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32</a:t>
            </a:fld>
            <a:endParaRPr lang="en-US"/>
          </a:p>
        </p:txBody>
      </p:sp>
    </p:spTree>
    <p:extLst>
      <p:ext uri="{BB962C8B-B14F-4D97-AF65-F5344CB8AC3E}">
        <p14:creationId xmlns:p14="http://schemas.microsoft.com/office/powerpoint/2010/main" val="1943851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33</a:t>
            </a:fld>
            <a:endParaRPr lang="en-US"/>
          </a:p>
        </p:txBody>
      </p:sp>
    </p:spTree>
    <p:extLst>
      <p:ext uri="{BB962C8B-B14F-4D97-AF65-F5344CB8AC3E}">
        <p14:creationId xmlns:p14="http://schemas.microsoft.com/office/powerpoint/2010/main" val="137708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a:t>
            </a:fld>
            <a:endParaRPr lang="en-US"/>
          </a:p>
        </p:txBody>
      </p:sp>
    </p:spTree>
    <p:extLst>
      <p:ext uri="{BB962C8B-B14F-4D97-AF65-F5344CB8AC3E}">
        <p14:creationId xmlns:p14="http://schemas.microsoft.com/office/powerpoint/2010/main" val="4196636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34</a:t>
            </a:fld>
            <a:endParaRPr lang="en-US"/>
          </a:p>
        </p:txBody>
      </p:sp>
    </p:spTree>
    <p:extLst>
      <p:ext uri="{BB962C8B-B14F-4D97-AF65-F5344CB8AC3E}">
        <p14:creationId xmlns:p14="http://schemas.microsoft.com/office/powerpoint/2010/main" val="718894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35</a:t>
            </a:fld>
            <a:endParaRPr lang="en-US"/>
          </a:p>
        </p:txBody>
      </p:sp>
    </p:spTree>
    <p:extLst>
      <p:ext uri="{BB962C8B-B14F-4D97-AF65-F5344CB8AC3E}">
        <p14:creationId xmlns:p14="http://schemas.microsoft.com/office/powerpoint/2010/main" val="129906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36</a:t>
            </a:fld>
            <a:endParaRPr lang="en-US"/>
          </a:p>
        </p:txBody>
      </p:sp>
    </p:spTree>
    <p:extLst>
      <p:ext uri="{BB962C8B-B14F-4D97-AF65-F5344CB8AC3E}">
        <p14:creationId xmlns:p14="http://schemas.microsoft.com/office/powerpoint/2010/main" val="23117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37</a:t>
            </a:fld>
            <a:endParaRPr lang="en-US"/>
          </a:p>
        </p:txBody>
      </p:sp>
    </p:spTree>
    <p:extLst>
      <p:ext uri="{BB962C8B-B14F-4D97-AF65-F5344CB8AC3E}">
        <p14:creationId xmlns:p14="http://schemas.microsoft.com/office/powerpoint/2010/main" val="582637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38</a:t>
            </a:fld>
            <a:endParaRPr lang="en-US"/>
          </a:p>
        </p:txBody>
      </p:sp>
    </p:spTree>
    <p:extLst>
      <p:ext uri="{BB962C8B-B14F-4D97-AF65-F5344CB8AC3E}">
        <p14:creationId xmlns:p14="http://schemas.microsoft.com/office/powerpoint/2010/main" val="163049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39</a:t>
            </a:fld>
            <a:endParaRPr lang="en-US"/>
          </a:p>
        </p:txBody>
      </p:sp>
    </p:spTree>
    <p:extLst>
      <p:ext uri="{BB962C8B-B14F-4D97-AF65-F5344CB8AC3E}">
        <p14:creationId xmlns:p14="http://schemas.microsoft.com/office/powerpoint/2010/main" val="418329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40</a:t>
            </a:fld>
            <a:endParaRPr lang="en-US"/>
          </a:p>
        </p:txBody>
      </p:sp>
    </p:spTree>
    <p:extLst>
      <p:ext uri="{BB962C8B-B14F-4D97-AF65-F5344CB8AC3E}">
        <p14:creationId xmlns:p14="http://schemas.microsoft.com/office/powerpoint/2010/main" val="1890638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41</a:t>
            </a:fld>
            <a:endParaRPr lang="en-US"/>
          </a:p>
        </p:txBody>
      </p:sp>
    </p:spTree>
    <p:extLst>
      <p:ext uri="{BB962C8B-B14F-4D97-AF65-F5344CB8AC3E}">
        <p14:creationId xmlns:p14="http://schemas.microsoft.com/office/powerpoint/2010/main" val="1876632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43</a:t>
            </a:fld>
            <a:endParaRPr lang="en-US"/>
          </a:p>
        </p:txBody>
      </p:sp>
    </p:spTree>
    <p:extLst>
      <p:ext uri="{BB962C8B-B14F-4D97-AF65-F5344CB8AC3E}">
        <p14:creationId xmlns:p14="http://schemas.microsoft.com/office/powerpoint/2010/main" val="1014265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PIRG=</a:t>
            </a:r>
            <a:r>
              <a:rPr lang="en-US" baseline="0" dirty="0"/>
              <a:t> $100</a:t>
            </a:r>
          </a:p>
          <a:p>
            <a:r>
              <a:rPr lang="en-US" baseline="0" dirty="0"/>
              <a:t>OSC= $</a:t>
            </a:r>
            <a:r>
              <a:rPr lang="en-US" dirty="0"/>
              <a:t>98.57</a:t>
            </a:r>
          </a:p>
        </p:txBody>
      </p:sp>
      <p:sp>
        <p:nvSpPr>
          <p:cNvPr id="4" name="Slide Number Placeholder 3"/>
          <p:cNvSpPr>
            <a:spLocks noGrp="1"/>
          </p:cNvSpPr>
          <p:nvPr>
            <p:ph type="sldNum" sz="quarter" idx="10"/>
          </p:nvPr>
        </p:nvSpPr>
        <p:spPr/>
        <p:txBody>
          <a:bodyPr/>
          <a:lstStyle/>
          <a:p>
            <a:fld id="{75D3CFA0-2DF9-344A-A394-6E3BAD92D44F}" type="slidenum">
              <a:rPr lang="en-US" smtClean="0"/>
              <a:t>44</a:t>
            </a:fld>
            <a:endParaRPr lang="en-US"/>
          </a:p>
        </p:txBody>
      </p:sp>
    </p:spTree>
    <p:extLst>
      <p:ext uri="{BB962C8B-B14F-4D97-AF65-F5344CB8AC3E}">
        <p14:creationId xmlns:p14="http://schemas.microsoft.com/office/powerpoint/2010/main" val="55855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5</a:t>
            </a:fld>
            <a:endParaRPr lang="en-US"/>
          </a:p>
        </p:txBody>
      </p:sp>
    </p:spTree>
    <p:extLst>
      <p:ext uri="{BB962C8B-B14F-4D97-AF65-F5344CB8AC3E}">
        <p14:creationId xmlns:p14="http://schemas.microsoft.com/office/powerpoint/2010/main" val="23798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45</a:t>
            </a:fld>
            <a:endParaRPr lang="en-US"/>
          </a:p>
        </p:txBody>
      </p:sp>
    </p:spTree>
    <p:extLst>
      <p:ext uri="{BB962C8B-B14F-4D97-AF65-F5344CB8AC3E}">
        <p14:creationId xmlns:p14="http://schemas.microsoft.com/office/powerpoint/2010/main" val="1441531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46</a:t>
            </a:fld>
            <a:endParaRPr lang="en-US"/>
          </a:p>
        </p:txBody>
      </p:sp>
    </p:spTree>
    <p:extLst>
      <p:ext uri="{BB962C8B-B14F-4D97-AF65-F5344CB8AC3E}">
        <p14:creationId xmlns:p14="http://schemas.microsoft.com/office/powerpoint/2010/main" val="2108780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47</a:t>
            </a:fld>
            <a:endParaRPr lang="en-US"/>
          </a:p>
        </p:txBody>
      </p:sp>
    </p:spTree>
    <p:extLst>
      <p:ext uri="{BB962C8B-B14F-4D97-AF65-F5344CB8AC3E}">
        <p14:creationId xmlns:p14="http://schemas.microsoft.com/office/powerpoint/2010/main" val="918518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48</a:t>
            </a:fld>
            <a:endParaRPr lang="en-US"/>
          </a:p>
        </p:txBody>
      </p:sp>
    </p:spTree>
    <p:extLst>
      <p:ext uri="{BB962C8B-B14F-4D97-AF65-F5344CB8AC3E}">
        <p14:creationId xmlns:p14="http://schemas.microsoft.com/office/powerpoint/2010/main" val="591488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49</a:t>
            </a:fld>
            <a:endParaRPr lang="en-US"/>
          </a:p>
        </p:txBody>
      </p:sp>
    </p:spTree>
    <p:extLst>
      <p:ext uri="{BB962C8B-B14F-4D97-AF65-F5344CB8AC3E}">
        <p14:creationId xmlns:p14="http://schemas.microsoft.com/office/powerpoint/2010/main" val="2107631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51</a:t>
            </a:fld>
            <a:endParaRPr lang="en-US"/>
          </a:p>
        </p:txBody>
      </p:sp>
    </p:spTree>
    <p:extLst>
      <p:ext uri="{BB962C8B-B14F-4D97-AF65-F5344CB8AC3E}">
        <p14:creationId xmlns:p14="http://schemas.microsoft.com/office/powerpoint/2010/main" val="251161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52</a:t>
            </a:fld>
            <a:endParaRPr lang="en-US"/>
          </a:p>
        </p:txBody>
      </p:sp>
    </p:spTree>
    <p:extLst>
      <p:ext uri="{BB962C8B-B14F-4D97-AF65-F5344CB8AC3E}">
        <p14:creationId xmlns:p14="http://schemas.microsoft.com/office/powerpoint/2010/main" val="70157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53</a:t>
            </a:fld>
            <a:endParaRPr lang="en-US"/>
          </a:p>
        </p:txBody>
      </p:sp>
    </p:spTree>
    <p:extLst>
      <p:ext uri="{BB962C8B-B14F-4D97-AF65-F5344CB8AC3E}">
        <p14:creationId xmlns:p14="http://schemas.microsoft.com/office/powerpoint/2010/main" val="171973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54</a:t>
            </a:fld>
            <a:endParaRPr lang="en-US"/>
          </a:p>
        </p:txBody>
      </p:sp>
    </p:spTree>
    <p:extLst>
      <p:ext uri="{BB962C8B-B14F-4D97-AF65-F5344CB8AC3E}">
        <p14:creationId xmlns:p14="http://schemas.microsoft.com/office/powerpoint/2010/main" val="605013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55</a:t>
            </a:fld>
            <a:endParaRPr lang="en-US"/>
          </a:p>
        </p:txBody>
      </p:sp>
    </p:spTree>
    <p:extLst>
      <p:ext uri="{BB962C8B-B14F-4D97-AF65-F5344CB8AC3E}">
        <p14:creationId xmlns:p14="http://schemas.microsoft.com/office/powerpoint/2010/main" val="37670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6</a:t>
            </a:fld>
            <a:endParaRPr lang="en-US"/>
          </a:p>
        </p:txBody>
      </p:sp>
    </p:spTree>
    <p:extLst>
      <p:ext uri="{BB962C8B-B14F-4D97-AF65-F5344CB8AC3E}">
        <p14:creationId xmlns:p14="http://schemas.microsoft.com/office/powerpoint/2010/main" val="2250536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our</a:t>
            </a:r>
            <a:r>
              <a:rPr lang="en-US" baseline="0" dirty="0"/>
              <a:t> final thought that I’d like to leave you with</a:t>
            </a:r>
            <a:r>
              <a:rPr lang="is-IS" baseline="0" dirty="0"/>
              <a:t>….</a:t>
            </a:r>
            <a:endParaRPr lang="en-US" baseline="0" dirty="0"/>
          </a:p>
        </p:txBody>
      </p:sp>
      <p:sp>
        <p:nvSpPr>
          <p:cNvPr id="4" name="Slide Number Placeholder 3"/>
          <p:cNvSpPr>
            <a:spLocks noGrp="1"/>
          </p:cNvSpPr>
          <p:nvPr>
            <p:ph type="sldNum" sz="quarter" idx="10"/>
          </p:nvPr>
        </p:nvSpPr>
        <p:spPr/>
        <p:txBody>
          <a:bodyPr/>
          <a:lstStyle/>
          <a:p>
            <a:fld id="{75D3CFA0-2DF9-344A-A394-6E3BAD92D44F}" type="slidenum">
              <a:rPr lang="en-US" smtClean="0"/>
              <a:t>56</a:t>
            </a:fld>
            <a:endParaRPr lang="en-US"/>
          </a:p>
        </p:txBody>
      </p:sp>
    </p:spTree>
    <p:extLst>
      <p:ext uri="{BB962C8B-B14F-4D97-AF65-F5344CB8AC3E}">
        <p14:creationId xmlns:p14="http://schemas.microsoft.com/office/powerpoint/2010/main" val="235181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[Tell the Rice story</a:t>
            </a:r>
            <a:r>
              <a:rPr lang="is-IS" b="0" dirty="0"/>
              <a:t>….]</a:t>
            </a:r>
          </a:p>
          <a:p>
            <a:pPr marL="171450" indent="-171450">
              <a:buFontTx/>
              <a:buChar char="-"/>
            </a:pPr>
            <a:r>
              <a:rPr lang="is-IS" b="0" dirty="0"/>
              <a:t>Rice</a:t>
            </a:r>
            <a:r>
              <a:rPr lang="is-IS" b="0" baseline="0" dirty="0"/>
              <a:t> University began working in OER in 1999</a:t>
            </a:r>
          </a:p>
          <a:p>
            <a:pPr marL="171450" indent="-171450">
              <a:buFontTx/>
              <a:buChar char="-"/>
            </a:pPr>
            <a:r>
              <a:rPr lang="is-IS" b="0" baseline="0" dirty="0"/>
              <a:t>Originally called Connextions</a:t>
            </a:r>
            <a:r>
              <a:rPr lang="en-US" b="0" baseline="0" dirty="0"/>
              <a:t>. </a:t>
            </a:r>
          </a:p>
          <a:p>
            <a:pPr marL="171450" indent="-171450">
              <a:buFontTx/>
              <a:buChar char="-"/>
            </a:pPr>
            <a:r>
              <a:rPr lang="en-US" b="0" baseline="0" dirty="0"/>
              <a:t>OER repository where faculty could upload and share content</a:t>
            </a:r>
          </a:p>
          <a:p>
            <a:pPr marL="171450" indent="-171450">
              <a:buFontTx/>
              <a:buChar char="-"/>
            </a:pPr>
            <a:r>
              <a:rPr lang="is-IS" b="0" baseline="0" dirty="0"/>
              <a:t>We now call it cnx.org and it has over 40,000 pieces of content</a:t>
            </a:r>
          </a:p>
          <a:p>
            <a:pPr marL="171450" indent="-171450">
              <a:buFontTx/>
              <a:buChar char="-"/>
            </a:pPr>
            <a:r>
              <a:rPr lang="is-IS" b="0" baseline="0" dirty="0"/>
              <a:t>So we thought “no one will ever have to pay for content again”</a:t>
            </a:r>
          </a:p>
          <a:p>
            <a:pPr marL="171450" indent="-171450">
              <a:buFontTx/>
              <a:buChar char="-"/>
            </a:pPr>
            <a:r>
              <a:rPr lang="is-IS" b="0" baseline="0" dirty="0"/>
              <a:t>Except that isn’t what happened</a:t>
            </a:r>
          </a:p>
          <a:p>
            <a:pPr marL="171450" indent="-171450">
              <a:buFontTx/>
              <a:buChar char="-"/>
            </a:pPr>
            <a:r>
              <a:rPr lang="is-IS" b="0" baseline="0" dirty="0"/>
              <a:t>In most cases, only the faculty member who uploaded the content was using it</a:t>
            </a:r>
          </a:p>
          <a:p>
            <a:pPr marL="171450" indent="-171450">
              <a:buFontTx/>
              <a:buChar char="-"/>
            </a:pPr>
            <a:r>
              <a:rPr lang="is-IS" b="0" baseline="0" dirty="0"/>
              <a:t>So we had to go back and find out why</a:t>
            </a:r>
          </a:p>
          <a:p>
            <a:pPr marL="171450" indent="-171450">
              <a:buFontTx/>
              <a:buChar char="-"/>
            </a:pPr>
            <a:r>
              <a:rPr lang="is-IS" b="0" baseline="0" dirty="0"/>
              <a:t>And what we found is that faculty weren’t willing to adopt content where they were unsure of the quality and it didn’t meet standard scope and sequence [this is a REALLY important point to make because it shows why creating OER locally will never scale. We’ve been there and done that]</a:t>
            </a:r>
          </a:p>
          <a:p>
            <a:pPr marL="171450" indent="-171450">
              <a:buFontTx/>
              <a:buChar char="-"/>
            </a:pPr>
            <a:r>
              <a:rPr lang="is-IS" b="0" baseline="0" dirty="0"/>
              <a:t>So we formed OpenStax in 2012 and started with content that...[read bullet points]</a:t>
            </a:r>
          </a:p>
        </p:txBody>
      </p:sp>
      <p:sp>
        <p:nvSpPr>
          <p:cNvPr id="4" name="Slide Number Placeholder 3"/>
          <p:cNvSpPr>
            <a:spLocks noGrp="1"/>
          </p:cNvSpPr>
          <p:nvPr>
            <p:ph type="sldNum" sz="quarter" idx="10"/>
          </p:nvPr>
        </p:nvSpPr>
        <p:spPr/>
        <p:txBody>
          <a:bodyPr/>
          <a:lstStyle/>
          <a:p>
            <a:fld id="{75D3CFA0-2DF9-344A-A394-6E3BAD92D44F}" type="slidenum">
              <a:rPr lang="en-US" smtClean="0"/>
              <a:t>7</a:t>
            </a:fld>
            <a:endParaRPr lang="en-US"/>
          </a:p>
        </p:txBody>
      </p:sp>
    </p:spTree>
    <p:extLst>
      <p:ext uri="{BB962C8B-B14F-4D97-AF65-F5344CB8AC3E}">
        <p14:creationId xmlns:p14="http://schemas.microsoft.com/office/powerpoint/2010/main" val="73937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fund all of this?</a:t>
            </a:r>
          </a:p>
          <a:p>
            <a:endParaRPr lang="en-US" dirty="0"/>
          </a:p>
          <a:p>
            <a:r>
              <a:rPr lang="en-US" dirty="0"/>
              <a:t>The development of the textbooks is very expensive</a:t>
            </a:r>
            <a:r>
              <a:rPr lang="en-US" baseline="0" dirty="0"/>
              <a:t> because we following a similar process to that of the publishers to ensure quality</a:t>
            </a:r>
          </a:p>
          <a:p>
            <a:r>
              <a:rPr lang="en-US" baseline="0" dirty="0"/>
              <a:t>These generous foundations provided the nonprofit startup funding as well as continue to provide the funding for our books</a:t>
            </a:r>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8</a:t>
            </a:fld>
            <a:endParaRPr lang="en-US"/>
          </a:p>
        </p:txBody>
      </p:sp>
    </p:spTree>
    <p:extLst>
      <p:ext uri="{BB962C8B-B14F-4D97-AF65-F5344CB8AC3E}">
        <p14:creationId xmlns:p14="http://schemas.microsoft.com/office/powerpoint/2010/main" val="268349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our books thus far</a:t>
            </a:r>
          </a:p>
          <a:p>
            <a:endParaRPr lang="en-US" dirty="0"/>
          </a:p>
          <a:p>
            <a:r>
              <a:rPr lang="en-US" dirty="0"/>
              <a:t>Everyone</a:t>
            </a:r>
            <a:r>
              <a:rPr lang="en-US" baseline="0" dirty="0"/>
              <a:t> wants to know how we are choosing which books to publish</a:t>
            </a:r>
          </a:p>
          <a:p>
            <a:endParaRPr lang="en-US" baseline="0" dirty="0"/>
          </a:p>
          <a:p>
            <a:r>
              <a:rPr lang="en-US" baseline="0" dirty="0"/>
              <a:t>Since our mission is to drive down costs and increase access, there are two main criteria:</a:t>
            </a:r>
          </a:p>
          <a:p>
            <a:pPr marL="228600" indent="-228600">
              <a:buAutoNum type="arabicPeriod"/>
            </a:pPr>
            <a:r>
              <a:rPr lang="en-US" baseline="0" dirty="0"/>
              <a:t>How many students take the course nationwide. There are 1 million students per year taking Psychology and US History</a:t>
            </a:r>
          </a:p>
          <a:p>
            <a:pPr marL="228600" indent="-228600">
              <a:buAutoNum type="arabicPeriod"/>
            </a:pPr>
            <a:r>
              <a:rPr lang="en-US" baseline="0" dirty="0"/>
              <a:t>How expensive are the textbooks currently in the market. For example, it’s not uncommon for a Physics book to be above $300, it’s not uncommon to find a Statistics book above $300. I find it ironic but Economics books are some of the most expensive books in the market.</a:t>
            </a:r>
          </a:p>
        </p:txBody>
      </p:sp>
      <p:sp>
        <p:nvSpPr>
          <p:cNvPr id="4" name="Slide Number Placeholder 3"/>
          <p:cNvSpPr>
            <a:spLocks noGrp="1"/>
          </p:cNvSpPr>
          <p:nvPr>
            <p:ph type="sldNum" sz="quarter" idx="10"/>
          </p:nvPr>
        </p:nvSpPr>
        <p:spPr/>
        <p:txBody>
          <a:bodyPr/>
          <a:lstStyle/>
          <a:p>
            <a:fld id="{75D3CFA0-2DF9-344A-A394-6E3BAD92D44F}" type="slidenum">
              <a:rPr lang="en-US" smtClean="0"/>
              <a:t>9</a:t>
            </a:fld>
            <a:endParaRPr lang="en-US"/>
          </a:p>
        </p:txBody>
      </p:sp>
    </p:spTree>
    <p:extLst>
      <p:ext uri="{BB962C8B-B14F-4D97-AF65-F5344CB8AC3E}">
        <p14:creationId xmlns:p14="http://schemas.microsoft.com/office/powerpoint/2010/main" val="113575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a:t>
            </a:r>
            <a:r>
              <a:rPr lang="en-US" baseline="0" dirty="0"/>
              <a:t> students get access to the book?</a:t>
            </a:r>
          </a:p>
          <a:p>
            <a:endParaRPr lang="en-US" baseline="0" dirty="0"/>
          </a:p>
          <a:p>
            <a:r>
              <a:rPr lang="en-US" baseline="0" dirty="0"/>
              <a:t>[demo the website in a browser you don’t use for normal work]</a:t>
            </a:r>
          </a:p>
          <a:p>
            <a:endParaRPr lang="en-US" baseline="0" dirty="0"/>
          </a:p>
          <a:p>
            <a:r>
              <a:rPr lang="en-US" baseline="0" dirty="0"/>
              <a:t>[go to the homepage and show them that you are not logged-in to the website] </a:t>
            </a:r>
          </a:p>
          <a:p>
            <a:r>
              <a:rPr lang="en-US" baseline="0" dirty="0"/>
              <a:t>You can see I’m not logged in to this website</a:t>
            </a:r>
          </a:p>
          <a:p>
            <a:r>
              <a:rPr lang="en-US" baseline="0" dirty="0"/>
              <a:t>So this is as if I was a student in your class, you told me about my free book, and I cracked-open my laptop</a:t>
            </a:r>
          </a:p>
          <a:p>
            <a:endParaRPr lang="en-US" baseline="0" dirty="0"/>
          </a:p>
          <a:p>
            <a:r>
              <a:rPr lang="en-US" baseline="0" dirty="0"/>
              <a:t>[Go to subjects and go to all</a:t>
            </a:r>
            <a:r>
              <a:rPr lang="is-IS" baseline="0" dirty="0"/>
              <a:t>….talk through what you are doing with them...click on Physics]</a:t>
            </a:r>
          </a:p>
          <a:p>
            <a:endParaRPr lang="is-IS" baseline="0" dirty="0"/>
          </a:p>
          <a:p>
            <a:r>
              <a:rPr lang="is-IS" baseline="0" dirty="0"/>
              <a:t>[talk aobut how you can see the senior contributing authors but they can go to the preface of the book to see the full list of authors and reviewers]</a:t>
            </a:r>
          </a:p>
          <a:p>
            <a:endParaRPr lang="is-IS" baseline="0" dirty="0"/>
          </a:p>
          <a:p>
            <a:r>
              <a:rPr lang="is-IS" baseline="0" dirty="0"/>
              <a:t>[Go through the various formats and prices. Click and open both the .pdf and webview and navigate around them to show how easy it is]</a:t>
            </a:r>
          </a:p>
          <a:p>
            <a:r>
              <a:rPr lang="is-IS" baseline="0" dirty="0"/>
              <a:t>[click the print copy so they can see the bookstore link, the Amazon link, and tell them about why we post the price]</a:t>
            </a:r>
          </a:p>
          <a:p>
            <a:endParaRPr lang="is-IS" baseline="0" dirty="0"/>
          </a:p>
          <a:p>
            <a:r>
              <a:rPr lang="is-IS" baseline="0"/>
              <a:t>[highlight Adopt this book button]</a:t>
            </a:r>
            <a:endParaRPr lang="is-IS" baseline="0" dirty="0"/>
          </a:p>
          <a:p>
            <a:endParaRPr lang="is-IS" baseline="0" dirty="0"/>
          </a:p>
          <a:p>
            <a:r>
              <a:rPr lang="is-IS" baseline="0" dirty="0"/>
              <a:t>[scroll down and talk about the instructor resources and our faculty verification process and explain that process]</a:t>
            </a:r>
          </a:p>
          <a:p>
            <a:endParaRPr lang="is-IS" baseline="0" dirty="0"/>
          </a:p>
          <a:p>
            <a:r>
              <a:rPr lang="is-IS" baseline="0" dirty="0"/>
              <a:t>[talk about Community Hubs next and how faculty like to donate resources back, but how we don’t have funding to peer-review them, so they are on Community Hubs, click on the Hub to demo it]</a:t>
            </a:r>
          </a:p>
          <a:p>
            <a:endParaRPr lang="is-IS" baseline="0" dirty="0"/>
          </a:p>
          <a:p>
            <a:r>
              <a:rPr lang="is-IS" baseline="0" dirty="0"/>
              <a:t>[scroll down and talk about the student resources, ISBN, errata links, etc.]</a:t>
            </a:r>
          </a:p>
          <a:p>
            <a:endParaRPr lang="is-IS" baseline="0" dirty="0"/>
          </a:p>
          <a:p>
            <a:r>
              <a:rPr lang="is-IS" baseline="0" dirty="0"/>
              <a:t>[back to powerpoint]</a:t>
            </a:r>
          </a:p>
          <a:p>
            <a:endParaRPr lang="is-IS" baseline="0" dirty="0"/>
          </a:p>
          <a:p>
            <a:endParaRPr lang="is-I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5D3CFA0-2DF9-344A-A394-6E3BAD92D44F}" type="slidenum">
              <a:rPr lang="en-US" smtClean="0"/>
              <a:t>10</a:t>
            </a:fld>
            <a:endParaRPr lang="en-US"/>
          </a:p>
        </p:txBody>
      </p:sp>
    </p:spTree>
    <p:extLst>
      <p:ext uri="{BB962C8B-B14F-4D97-AF65-F5344CB8AC3E}">
        <p14:creationId xmlns:p14="http://schemas.microsoft.com/office/powerpoint/2010/main" val="3520437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olor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55" y="4910739"/>
            <a:ext cx="4030474" cy="58052"/>
          </a:xfrm>
          <a:prstGeom prst="rect">
            <a:avLst/>
          </a:prstGeom>
        </p:spPr>
      </p:pic>
      <p:sp>
        <p:nvSpPr>
          <p:cNvPr id="9" name="Text Placeholder 8"/>
          <p:cNvSpPr>
            <a:spLocks noGrp="1"/>
          </p:cNvSpPr>
          <p:nvPr>
            <p:ph type="body" sz="quarter" idx="10"/>
          </p:nvPr>
        </p:nvSpPr>
        <p:spPr>
          <a:xfrm>
            <a:off x="355600" y="4523718"/>
            <a:ext cx="3617913" cy="148167"/>
          </a:xfrm>
          <a:prstGeom prst="rect">
            <a:avLst/>
          </a:prstGeom>
        </p:spPr>
        <p:txBody>
          <a:bodyPr vert="horz" lIns="0" tIns="0" rIns="0" bIns="0" anchor="t" anchorCtr="0"/>
          <a:lstStyle>
            <a:lvl1pPr marL="0" indent="0">
              <a:spcBef>
                <a:spcPts val="0"/>
              </a:spcBef>
              <a:buNone/>
              <a:defRPr sz="1200" b="0" i="0" baseline="0">
                <a:solidFill>
                  <a:schemeClr val="bg1"/>
                </a:solidFill>
                <a:latin typeface="Avenir Light Oblique"/>
              </a:defRPr>
            </a:lvl1pPr>
          </a:lstStyle>
          <a:p>
            <a:pPr lvl="0"/>
            <a:endParaRPr lang="en-US" dirty="0"/>
          </a:p>
        </p:txBody>
      </p:sp>
      <p:sp>
        <p:nvSpPr>
          <p:cNvPr id="10" name="Text Placeholder 8"/>
          <p:cNvSpPr>
            <a:spLocks noGrp="1"/>
          </p:cNvSpPr>
          <p:nvPr>
            <p:ph type="body" sz="quarter" idx="11"/>
          </p:nvPr>
        </p:nvSpPr>
        <p:spPr>
          <a:xfrm>
            <a:off x="355600" y="4259133"/>
            <a:ext cx="3617913" cy="226056"/>
          </a:xfrm>
          <a:prstGeom prst="rect">
            <a:avLst/>
          </a:prstGeom>
        </p:spPr>
        <p:txBody>
          <a:bodyPr vert="horz" lIns="0" tIns="0" rIns="0" bIns="0" anchor="t" anchorCtr="0"/>
          <a:lstStyle>
            <a:lvl1pPr marL="0" indent="0">
              <a:spcBef>
                <a:spcPts val="0"/>
              </a:spcBef>
              <a:buNone/>
              <a:defRPr sz="1600" b="0" i="0" baseline="0">
                <a:solidFill>
                  <a:schemeClr val="bg1"/>
                </a:solidFill>
                <a:latin typeface="Avenir Medium"/>
              </a:defRPr>
            </a:lvl1pPr>
          </a:lstStyle>
          <a:p>
            <a:pPr lvl="0"/>
            <a:endParaRPr lang="en-US" dirty="0"/>
          </a:p>
        </p:txBody>
      </p:sp>
      <p:sp>
        <p:nvSpPr>
          <p:cNvPr id="11" name="Text Placeholder 8"/>
          <p:cNvSpPr>
            <a:spLocks noGrp="1"/>
          </p:cNvSpPr>
          <p:nvPr>
            <p:ph type="body" sz="quarter" idx="12"/>
          </p:nvPr>
        </p:nvSpPr>
        <p:spPr>
          <a:xfrm>
            <a:off x="355600" y="2250664"/>
            <a:ext cx="5027686" cy="1737109"/>
          </a:xfrm>
          <a:prstGeom prst="rect">
            <a:avLst/>
          </a:prstGeom>
        </p:spPr>
        <p:txBody>
          <a:bodyPr vert="horz" lIns="0" tIns="0" rIns="0" bIns="0" anchor="b" anchorCtr="0"/>
          <a:lstStyle>
            <a:lvl1pPr marL="0" indent="0">
              <a:spcBef>
                <a:spcPts val="0"/>
              </a:spcBef>
              <a:buNone/>
              <a:defRPr sz="4000" b="0" i="0" baseline="0">
                <a:solidFill>
                  <a:schemeClr val="bg1"/>
                </a:solidFill>
                <a:latin typeface="Avenir Black"/>
                <a:cs typeface="Lucida Sans"/>
              </a:defRPr>
            </a:lvl1pPr>
          </a:lstStyle>
          <a:p>
            <a:pPr lvl="0"/>
            <a:endParaRPr lang="en-US" dirty="0"/>
          </a:p>
        </p:txBody>
      </p:sp>
      <p:pic>
        <p:nvPicPr>
          <p:cNvPr id="13" name="Picture 12" descr="OSX-Stacked-TM-KO-201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0495" y="4540983"/>
            <a:ext cx="627451" cy="427808"/>
          </a:xfrm>
          <a:prstGeom prst="rect">
            <a:avLst/>
          </a:prstGeom>
        </p:spPr>
      </p:pic>
      <p:pic>
        <p:nvPicPr>
          <p:cNvPr id="14" name="Picture 13" descr="RiceLogoVectorWhitetyp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54946" y="4480728"/>
            <a:ext cx="1249382" cy="566387"/>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2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5658" y="1091100"/>
            <a:ext cx="6858000" cy="2286000"/>
          </a:xfrm>
          <a:prstGeom prst="rect">
            <a:avLst/>
          </a:prstGeom>
        </p:spPr>
        <p:txBody>
          <a:bodyPr vert="horz" wrap="square" tIns="0" bIns="0"/>
          <a:lstStyle>
            <a:lvl1pPr>
              <a:defRPr sz="3600" b="0" i="0" baseline="0">
                <a:solidFill>
                  <a:schemeClr val="bg1"/>
                </a:solidFill>
                <a:latin typeface="Avenir Black"/>
                <a:cs typeface="Lucida Sans"/>
              </a:defRPr>
            </a:lvl1pPr>
          </a:lstStyle>
          <a:p>
            <a:endParaRPr lang="en-US" dirty="0"/>
          </a:p>
        </p:txBody>
      </p:sp>
      <p:sp>
        <p:nvSpPr>
          <p:cNvPr id="3" name="Rectangle 2"/>
          <p:cNvSpPr/>
          <p:nvPr userDrawn="1"/>
        </p:nvSpPr>
        <p:spPr>
          <a:xfrm>
            <a:off x="4225221" y="3798946"/>
            <a:ext cx="685800" cy="73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p:nvPr>
        </p:nvSpPr>
        <p:spPr>
          <a:xfrm>
            <a:off x="336550" y="4353296"/>
            <a:ext cx="3614678" cy="574479"/>
          </a:xfrm>
          <a:prstGeom prst="rect">
            <a:avLst/>
          </a:prstGeom>
        </p:spPr>
        <p:txBody>
          <a:bodyPr vert="horz" lIns="0" tIns="0" rIns="0" bIns="0" anchor="b" anchorCtr="0"/>
          <a:lstStyle>
            <a:lvl1pPr marL="0" indent="0">
              <a:buFontTx/>
              <a:buNone/>
              <a:defRPr sz="1600" b="0" i="0" baseline="0">
                <a:solidFill>
                  <a:schemeClr val="bg1"/>
                </a:solidFill>
                <a:latin typeface="Avenir Medium Oblique"/>
              </a:defRPr>
            </a:lvl1pPr>
          </a:lstStyle>
          <a:p>
            <a:pPr lvl="0"/>
            <a:endParaRPr lang="en-US" dirty="0"/>
          </a:p>
        </p:txBody>
      </p:sp>
    </p:spTree>
    <p:extLst>
      <p:ext uri="{BB962C8B-B14F-4D97-AF65-F5344CB8AC3E}">
        <p14:creationId xmlns:p14="http://schemas.microsoft.com/office/powerpoint/2010/main" val="21241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778310" y="106083"/>
            <a:ext cx="5587379" cy="831850"/>
          </a:xfrm>
          <a:prstGeom prst="rect">
            <a:avLst/>
          </a:prstGeom>
        </p:spPr>
        <p:txBody>
          <a:bodyPr vert="horz"/>
          <a:lstStyle>
            <a:lvl1pPr marL="0" indent="0" algn="ctr">
              <a:buFontTx/>
              <a:buNone/>
              <a:defRPr b="0" i="0" baseline="0">
                <a:solidFill>
                  <a:srgbClr val="002469"/>
                </a:solidFill>
                <a:latin typeface="Avenir Black"/>
              </a:defRPr>
            </a:lvl1pPr>
          </a:lstStyle>
          <a:p>
            <a:pPr lvl="0"/>
            <a:endParaRPr lang="en-US" dirty="0"/>
          </a:p>
        </p:txBody>
      </p:sp>
      <p:sp>
        <p:nvSpPr>
          <p:cNvPr id="5" name="Rectangle 4"/>
          <p:cNvSpPr/>
          <p:nvPr userDrawn="1"/>
        </p:nvSpPr>
        <p:spPr>
          <a:xfrm>
            <a:off x="4229100" y="943625"/>
            <a:ext cx="685800" cy="73152"/>
          </a:xfrm>
          <a:prstGeom prst="rect">
            <a:avLst/>
          </a:prstGeom>
          <a:solidFill>
            <a:srgbClr val="00246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4774787"/>
            <a:ext cx="7596909" cy="200977"/>
          </a:xfrm>
          <a:prstGeom prst="rect">
            <a:avLst/>
          </a:prstGeom>
          <a:solidFill>
            <a:srgbClr val="002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36643" y="4646866"/>
            <a:ext cx="0" cy="22841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059563" y="4774786"/>
            <a:ext cx="0" cy="198410"/>
          </a:xfrm>
          <a:prstGeom prst="line">
            <a:avLst/>
          </a:prstGeom>
          <a:ln>
            <a:solidFill>
              <a:srgbClr val="002469"/>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5633" y="4774786"/>
            <a:ext cx="754743" cy="173080"/>
          </a:xfrm>
          <a:prstGeom prst="rect">
            <a:avLst/>
          </a:prstGeom>
        </p:spPr>
      </p:pic>
      <p:sp>
        <p:nvSpPr>
          <p:cNvPr id="20" name="Picture Placeholder 19"/>
          <p:cNvSpPr>
            <a:spLocks noGrp="1"/>
          </p:cNvSpPr>
          <p:nvPr>
            <p:ph type="pic" sz="quarter" idx="12"/>
          </p:nvPr>
        </p:nvSpPr>
        <p:spPr>
          <a:xfrm>
            <a:off x="1141676" y="1385158"/>
            <a:ext cx="6858000" cy="2517204"/>
          </a:xfrm>
          <a:prstGeom prst="rect">
            <a:avLst/>
          </a:prstGeom>
        </p:spPr>
        <p:txBody>
          <a:bodyPr vert="horz"/>
          <a:lstStyle/>
          <a:p>
            <a:endParaRPr lang="en-US"/>
          </a:p>
        </p:txBody>
      </p:sp>
      <p:sp>
        <p:nvSpPr>
          <p:cNvPr id="2" name="Slide Number Placeholder 1"/>
          <p:cNvSpPr>
            <a:spLocks noGrp="1"/>
          </p:cNvSpPr>
          <p:nvPr>
            <p:ph type="sldNum" sz="quarter" idx="13"/>
          </p:nvPr>
        </p:nvSpPr>
        <p:spPr>
          <a:xfrm>
            <a:off x="7617560" y="4725072"/>
            <a:ext cx="422220" cy="245608"/>
          </a:xfrm>
        </p:spPr>
        <p:txBody>
          <a:bodyPr/>
          <a:lstStyle>
            <a:lvl1pPr algn="ctr">
              <a:defRPr>
                <a:solidFill>
                  <a:srgbClr val="002469"/>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val="29113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778310" y="106083"/>
            <a:ext cx="5587379" cy="831850"/>
          </a:xfrm>
          <a:prstGeom prst="rect">
            <a:avLst/>
          </a:prstGeom>
        </p:spPr>
        <p:txBody>
          <a:bodyPr vert="horz"/>
          <a:lstStyle>
            <a:lvl1pPr marL="0" indent="0" algn="ctr">
              <a:buFontTx/>
              <a:buNone/>
              <a:defRPr b="0" i="0" baseline="0">
                <a:solidFill>
                  <a:srgbClr val="66A334"/>
                </a:solidFill>
                <a:latin typeface="Avenir Black"/>
              </a:defRPr>
            </a:lvl1pPr>
          </a:lstStyle>
          <a:p>
            <a:pPr lvl="0"/>
            <a:endParaRPr lang="en-US" dirty="0"/>
          </a:p>
        </p:txBody>
      </p:sp>
      <p:sp>
        <p:nvSpPr>
          <p:cNvPr id="5" name="Rectangle 4"/>
          <p:cNvSpPr/>
          <p:nvPr userDrawn="1"/>
        </p:nvSpPr>
        <p:spPr>
          <a:xfrm>
            <a:off x="4229100" y="943625"/>
            <a:ext cx="685800" cy="73152"/>
          </a:xfrm>
          <a:prstGeom prst="rect">
            <a:avLst/>
          </a:prstGeom>
          <a:solidFill>
            <a:srgbClr val="66A3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4774787"/>
            <a:ext cx="7596909" cy="200977"/>
          </a:xfrm>
          <a:prstGeom prst="rect">
            <a:avLst/>
          </a:prstGeom>
          <a:solidFill>
            <a:srgbClr val="66A3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36643" y="4646866"/>
            <a:ext cx="0" cy="22841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059563" y="4774786"/>
            <a:ext cx="0" cy="198410"/>
          </a:xfrm>
          <a:prstGeom prst="line">
            <a:avLst/>
          </a:prstGeom>
          <a:ln>
            <a:solidFill>
              <a:srgbClr val="66A334"/>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5633" y="4774786"/>
            <a:ext cx="754743" cy="173080"/>
          </a:xfrm>
          <a:prstGeom prst="rect">
            <a:avLst/>
          </a:prstGeom>
        </p:spPr>
      </p:pic>
      <p:sp>
        <p:nvSpPr>
          <p:cNvPr id="3" name="Text Placeholder 2"/>
          <p:cNvSpPr>
            <a:spLocks noGrp="1"/>
          </p:cNvSpPr>
          <p:nvPr>
            <p:ph type="body" sz="quarter" idx="12"/>
          </p:nvPr>
        </p:nvSpPr>
        <p:spPr>
          <a:xfrm>
            <a:off x="1185429" y="1385888"/>
            <a:ext cx="6754091" cy="2735839"/>
          </a:xfrm>
          <a:prstGeom prst="rect">
            <a:avLst/>
          </a:prstGeom>
        </p:spPr>
        <p:txBody>
          <a:bodyPr vert="horz" numCol="1"/>
          <a:lstStyle>
            <a:lvl1pPr marL="342900" indent="-342900">
              <a:buFont typeface="Arial"/>
              <a:buChar char="•"/>
              <a:defRPr sz="2400" baseline="0">
                <a:latin typeface="Avenir Medium"/>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 name="Slide Number Placeholder 1"/>
          <p:cNvSpPr>
            <a:spLocks noGrp="1"/>
          </p:cNvSpPr>
          <p:nvPr>
            <p:ph type="sldNum" sz="quarter" idx="13"/>
          </p:nvPr>
        </p:nvSpPr>
        <p:spPr>
          <a:xfrm>
            <a:off x="7617560" y="4725072"/>
            <a:ext cx="422220" cy="245608"/>
          </a:xfrm>
        </p:spPr>
        <p:txBody>
          <a:bodyPr/>
          <a:lstStyle>
            <a:lvl1pPr algn="ctr">
              <a:defRPr>
                <a:solidFill>
                  <a:srgbClr val="66A334"/>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val="223988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778310" y="106083"/>
            <a:ext cx="5587379" cy="831850"/>
          </a:xfrm>
          <a:prstGeom prst="rect">
            <a:avLst/>
          </a:prstGeom>
        </p:spPr>
        <p:txBody>
          <a:bodyPr vert="horz"/>
          <a:lstStyle>
            <a:lvl1pPr marL="0" indent="0" algn="ctr">
              <a:buFontTx/>
              <a:buNone/>
              <a:defRPr b="0" i="0" baseline="0">
                <a:solidFill>
                  <a:srgbClr val="EF5F32"/>
                </a:solidFill>
                <a:latin typeface="Avenir Black"/>
              </a:defRPr>
            </a:lvl1pPr>
          </a:lstStyle>
          <a:p>
            <a:pPr lvl="0"/>
            <a:endParaRPr lang="en-US" dirty="0"/>
          </a:p>
        </p:txBody>
      </p:sp>
      <p:sp>
        <p:nvSpPr>
          <p:cNvPr id="5" name="Rectangle 4"/>
          <p:cNvSpPr/>
          <p:nvPr userDrawn="1"/>
        </p:nvSpPr>
        <p:spPr>
          <a:xfrm>
            <a:off x="4229100" y="943625"/>
            <a:ext cx="685800" cy="73152"/>
          </a:xfrm>
          <a:prstGeom prst="rect">
            <a:avLst/>
          </a:prstGeom>
          <a:solidFill>
            <a:srgbClr val="EF5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4774787"/>
            <a:ext cx="7596909" cy="200977"/>
          </a:xfrm>
          <a:prstGeom prst="rect">
            <a:avLst/>
          </a:prstGeom>
          <a:solidFill>
            <a:srgbClr val="EF5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36643" y="4646866"/>
            <a:ext cx="0" cy="22841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059563" y="4774786"/>
            <a:ext cx="0" cy="198410"/>
          </a:xfrm>
          <a:prstGeom prst="line">
            <a:avLst/>
          </a:prstGeom>
          <a:ln>
            <a:solidFill>
              <a:srgbClr val="EF5F3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5633" y="4774786"/>
            <a:ext cx="754743" cy="173080"/>
          </a:xfrm>
          <a:prstGeom prst="rect">
            <a:avLst/>
          </a:prstGeom>
        </p:spPr>
      </p:pic>
      <p:sp>
        <p:nvSpPr>
          <p:cNvPr id="3" name="Text Placeholder 2"/>
          <p:cNvSpPr>
            <a:spLocks noGrp="1"/>
          </p:cNvSpPr>
          <p:nvPr>
            <p:ph type="body" sz="quarter" idx="12"/>
          </p:nvPr>
        </p:nvSpPr>
        <p:spPr>
          <a:xfrm>
            <a:off x="1105221" y="3141578"/>
            <a:ext cx="6920314" cy="1460798"/>
          </a:xfrm>
          <a:prstGeom prst="rect">
            <a:avLst/>
          </a:prstGeom>
        </p:spPr>
        <p:txBody>
          <a:bodyPr vert="horz" numCol="2"/>
          <a:lstStyle>
            <a:lvl1pPr marL="342900" indent="-342900">
              <a:buFont typeface="Arial"/>
              <a:buChar char="•"/>
              <a:defRPr sz="2000" baseline="0">
                <a:latin typeface="Avenir Medium"/>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8" name="Picture Placeholder 7"/>
          <p:cNvSpPr>
            <a:spLocks noGrp="1"/>
          </p:cNvSpPr>
          <p:nvPr>
            <p:ph type="pic" sz="quarter" idx="13"/>
          </p:nvPr>
        </p:nvSpPr>
        <p:spPr>
          <a:xfrm>
            <a:off x="2060482" y="1202299"/>
            <a:ext cx="5010006" cy="1709737"/>
          </a:xfrm>
          <a:prstGeom prst="rect">
            <a:avLst/>
          </a:prstGeom>
        </p:spPr>
        <p:txBody>
          <a:bodyPr vert="horz"/>
          <a:lstStyle/>
          <a:p>
            <a:endParaRPr lang="en-US"/>
          </a:p>
        </p:txBody>
      </p:sp>
      <p:sp>
        <p:nvSpPr>
          <p:cNvPr id="11" name="Slide Number Placeholder 1"/>
          <p:cNvSpPr>
            <a:spLocks noGrp="1"/>
          </p:cNvSpPr>
          <p:nvPr>
            <p:ph type="sldNum" sz="quarter" idx="14"/>
          </p:nvPr>
        </p:nvSpPr>
        <p:spPr>
          <a:xfrm>
            <a:off x="7617560" y="4725072"/>
            <a:ext cx="422220" cy="245608"/>
          </a:xfrm>
        </p:spPr>
        <p:txBody>
          <a:bodyPr/>
          <a:lstStyle>
            <a:lvl1pPr algn="ctr">
              <a:defRPr b="0" i="0">
                <a:solidFill>
                  <a:srgbClr val="EF5F32"/>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val="254989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778310" y="106083"/>
            <a:ext cx="5587379" cy="831850"/>
          </a:xfrm>
          <a:prstGeom prst="rect">
            <a:avLst/>
          </a:prstGeom>
        </p:spPr>
        <p:txBody>
          <a:bodyPr vert="horz"/>
          <a:lstStyle>
            <a:lvl1pPr marL="0" indent="0" algn="ctr">
              <a:buFontTx/>
              <a:buNone/>
              <a:defRPr b="0" i="0" baseline="0">
                <a:solidFill>
                  <a:srgbClr val="F4D032"/>
                </a:solidFill>
                <a:latin typeface="Avenir Black"/>
              </a:defRPr>
            </a:lvl1pPr>
          </a:lstStyle>
          <a:p>
            <a:pPr lvl="0"/>
            <a:endParaRPr lang="en-US" dirty="0"/>
          </a:p>
        </p:txBody>
      </p:sp>
      <p:sp>
        <p:nvSpPr>
          <p:cNvPr id="5" name="Rectangle 4"/>
          <p:cNvSpPr/>
          <p:nvPr userDrawn="1"/>
        </p:nvSpPr>
        <p:spPr>
          <a:xfrm>
            <a:off x="4229100" y="943625"/>
            <a:ext cx="685800" cy="73152"/>
          </a:xfrm>
          <a:prstGeom prst="rect">
            <a:avLst/>
          </a:prstGeom>
          <a:solidFill>
            <a:srgbClr val="F4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4774787"/>
            <a:ext cx="7596909" cy="200977"/>
          </a:xfrm>
          <a:prstGeom prst="rect">
            <a:avLst/>
          </a:prstGeom>
          <a:solidFill>
            <a:srgbClr val="F4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36643" y="4646866"/>
            <a:ext cx="0" cy="22841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059563" y="4774786"/>
            <a:ext cx="0" cy="198410"/>
          </a:xfrm>
          <a:prstGeom prst="line">
            <a:avLst/>
          </a:prstGeom>
          <a:ln>
            <a:solidFill>
              <a:srgbClr val="F4D03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5633" y="4774786"/>
            <a:ext cx="754743" cy="173080"/>
          </a:xfrm>
          <a:prstGeom prst="rect">
            <a:avLst/>
          </a:prstGeom>
        </p:spPr>
      </p:pic>
      <p:sp>
        <p:nvSpPr>
          <p:cNvPr id="3" name="Text Placeholder 2"/>
          <p:cNvSpPr>
            <a:spLocks noGrp="1"/>
          </p:cNvSpPr>
          <p:nvPr>
            <p:ph type="body" sz="quarter" idx="12"/>
          </p:nvPr>
        </p:nvSpPr>
        <p:spPr>
          <a:xfrm>
            <a:off x="1506237" y="1220800"/>
            <a:ext cx="6113986" cy="649564"/>
          </a:xfrm>
          <a:prstGeom prst="rect">
            <a:avLst/>
          </a:prstGeom>
        </p:spPr>
        <p:txBody>
          <a:bodyPr vert="horz" numCol="1"/>
          <a:lstStyle>
            <a:lvl1pPr marL="0" indent="0" algn="ctr">
              <a:spcBef>
                <a:spcPts val="0"/>
              </a:spcBef>
              <a:buFontTx/>
              <a:buNone/>
              <a:defRPr sz="1800" b="0" i="0" baseline="0">
                <a:latin typeface="Avenir Medium Obliqu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 name="Picture Placeholder 10"/>
          <p:cNvSpPr>
            <a:spLocks noGrp="1"/>
          </p:cNvSpPr>
          <p:nvPr>
            <p:ph type="pic" sz="quarter" idx="13"/>
          </p:nvPr>
        </p:nvSpPr>
        <p:spPr>
          <a:xfrm>
            <a:off x="958177" y="2132735"/>
            <a:ext cx="7204075" cy="2309813"/>
          </a:xfrm>
          <a:prstGeom prst="rect">
            <a:avLst/>
          </a:prstGeom>
        </p:spPr>
        <p:txBody>
          <a:bodyPr vert="horz"/>
          <a:lstStyle/>
          <a:p>
            <a:endParaRPr lang="en-US" dirty="0"/>
          </a:p>
        </p:txBody>
      </p:sp>
      <p:sp>
        <p:nvSpPr>
          <p:cNvPr id="13" name="Slide Number Placeholder 1"/>
          <p:cNvSpPr>
            <a:spLocks noGrp="1"/>
          </p:cNvSpPr>
          <p:nvPr>
            <p:ph type="sldNum" sz="quarter" idx="14"/>
          </p:nvPr>
        </p:nvSpPr>
        <p:spPr>
          <a:xfrm>
            <a:off x="7617560" y="4725072"/>
            <a:ext cx="422220" cy="245608"/>
          </a:xfrm>
        </p:spPr>
        <p:txBody>
          <a:bodyPr/>
          <a:lstStyle>
            <a:lvl1pPr algn="ctr">
              <a:defRPr>
                <a:solidFill>
                  <a:srgbClr val="F4D032"/>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val="75251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5F3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5658" y="1091100"/>
            <a:ext cx="6858000" cy="2286000"/>
          </a:xfrm>
          <a:prstGeom prst="rect">
            <a:avLst/>
          </a:prstGeom>
        </p:spPr>
        <p:txBody>
          <a:bodyPr vert="horz" wrap="square" tIns="0" bIns="0"/>
          <a:lstStyle>
            <a:lvl1pPr>
              <a:defRPr sz="3600" b="0" i="0" baseline="0">
                <a:solidFill>
                  <a:schemeClr val="bg1"/>
                </a:solidFill>
                <a:latin typeface="Avenir Black"/>
                <a:cs typeface="Lucida Sans"/>
              </a:defRPr>
            </a:lvl1pPr>
          </a:lstStyle>
          <a:p>
            <a:endParaRPr lang="en-US" dirty="0"/>
          </a:p>
        </p:txBody>
      </p:sp>
      <p:sp>
        <p:nvSpPr>
          <p:cNvPr id="3" name="Rectangle 2"/>
          <p:cNvSpPr/>
          <p:nvPr userDrawn="1"/>
        </p:nvSpPr>
        <p:spPr>
          <a:xfrm>
            <a:off x="4225221" y="3798946"/>
            <a:ext cx="685800" cy="73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p:nvPr>
        </p:nvSpPr>
        <p:spPr>
          <a:xfrm>
            <a:off x="336550" y="4353296"/>
            <a:ext cx="4115134" cy="574479"/>
          </a:xfrm>
          <a:prstGeom prst="rect">
            <a:avLst/>
          </a:prstGeom>
        </p:spPr>
        <p:txBody>
          <a:bodyPr vert="horz" lIns="0" tIns="0" rIns="0" bIns="0" anchor="b" anchorCtr="0"/>
          <a:lstStyle>
            <a:lvl1pPr marL="0" indent="0">
              <a:buFontTx/>
              <a:buNone/>
              <a:defRPr sz="1600" b="0" i="0" baseline="0">
                <a:solidFill>
                  <a:schemeClr val="bg1"/>
                </a:solidFill>
                <a:latin typeface="Avenir Medium Oblique"/>
              </a:defRPr>
            </a:lvl1pPr>
          </a:lstStyle>
          <a:p>
            <a:pPr lvl="0"/>
            <a:endParaRPr lang="en-US" dirty="0"/>
          </a:p>
        </p:txBody>
      </p:sp>
    </p:spTree>
    <p:extLst>
      <p:ext uri="{BB962C8B-B14F-4D97-AF65-F5344CB8AC3E}">
        <p14:creationId xmlns:p14="http://schemas.microsoft.com/office/powerpoint/2010/main" val="183885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1CA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5658" y="1091100"/>
            <a:ext cx="6858000" cy="2286000"/>
          </a:xfrm>
          <a:prstGeom prst="rect">
            <a:avLst/>
          </a:prstGeom>
        </p:spPr>
        <p:txBody>
          <a:bodyPr vert="horz" wrap="square" tIns="0" bIns="0"/>
          <a:lstStyle>
            <a:lvl1pPr>
              <a:defRPr sz="3600" b="0" i="0" baseline="0">
                <a:solidFill>
                  <a:schemeClr val="bg1"/>
                </a:solidFill>
                <a:latin typeface="Avenir Black"/>
                <a:cs typeface="Lucida Sans"/>
              </a:defRPr>
            </a:lvl1pPr>
          </a:lstStyle>
          <a:p>
            <a:endParaRPr lang="en-US" dirty="0"/>
          </a:p>
        </p:txBody>
      </p:sp>
      <p:sp>
        <p:nvSpPr>
          <p:cNvPr id="3" name="Rectangle 2"/>
          <p:cNvSpPr/>
          <p:nvPr userDrawn="1"/>
        </p:nvSpPr>
        <p:spPr>
          <a:xfrm>
            <a:off x="4211853" y="3798946"/>
            <a:ext cx="685800" cy="73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p:nvPr>
        </p:nvSpPr>
        <p:spPr>
          <a:xfrm>
            <a:off x="336550" y="4353296"/>
            <a:ext cx="4115134" cy="574479"/>
          </a:xfrm>
          <a:prstGeom prst="rect">
            <a:avLst/>
          </a:prstGeom>
        </p:spPr>
        <p:txBody>
          <a:bodyPr vert="horz" lIns="0" tIns="0" rIns="0" bIns="0" anchor="b" anchorCtr="0"/>
          <a:lstStyle>
            <a:lvl1pPr marL="0" indent="0">
              <a:buFontTx/>
              <a:buNone/>
              <a:defRPr sz="1600" b="0" i="0" baseline="0">
                <a:solidFill>
                  <a:schemeClr val="bg1"/>
                </a:solidFill>
                <a:latin typeface="Avenir Medium Oblique"/>
              </a:defRPr>
            </a:lvl1pPr>
          </a:lstStyle>
          <a:p>
            <a:pPr lvl="0"/>
            <a:endParaRPr lang="en-US" dirty="0"/>
          </a:p>
        </p:txBody>
      </p:sp>
    </p:spTree>
    <p:extLst>
      <p:ext uri="{BB962C8B-B14F-4D97-AF65-F5344CB8AC3E}">
        <p14:creationId xmlns:p14="http://schemas.microsoft.com/office/powerpoint/2010/main" val="275841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66A33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5658" y="1091100"/>
            <a:ext cx="6858000" cy="2286000"/>
          </a:xfrm>
          <a:prstGeom prst="rect">
            <a:avLst/>
          </a:prstGeom>
        </p:spPr>
        <p:txBody>
          <a:bodyPr vert="horz" wrap="square" tIns="0" bIns="0"/>
          <a:lstStyle>
            <a:lvl1pPr>
              <a:defRPr sz="3600" b="0" i="0" baseline="0">
                <a:solidFill>
                  <a:schemeClr val="bg1"/>
                </a:solidFill>
                <a:latin typeface="Avenir Black"/>
                <a:cs typeface="Lucida Sans"/>
              </a:defRPr>
            </a:lvl1pPr>
          </a:lstStyle>
          <a:p>
            <a:endParaRPr lang="en-US" dirty="0"/>
          </a:p>
        </p:txBody>
      </p:sp>
      <p:sp>
        <p:nvSpPr>
          <p:cNvPr id="3" name="Rectangle 2"/>
          <p:cNvSpPr/>
          <p:nvPr userDrawn="1"/>
        </p:nvSpPr>
        <p:spPr>
          <a:xfrm>
            <a:off x="4225221" y="3798946"/>
            <a:ext cx="685800" cy="73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p:nvPr>
        </p:nvSpPr>
        <p:spPr>
          <a:xfrm>
            <a:off x="336550" y="4353296"/>
            <a:ext cx="4115134" cy="574479"/>
          </a:xfrm>
          <a:prstGeom prst="rect">
            <a:avLst/>
          </a:prstGeom>
        </p:spPr>
        <p:txBody>
          <a:bodyPr vert="horz" lIns="0" tIns="0" rIns="0" bIns="0" anchor="b" anchorCtr="0"/>
          <a:lstStyle>
            <a:lvl1pPr marL="0" indent="0">
              <a:buFontTx/>
              <a:buNone/>
              <a:defRPr sz="1600" b="0" i="0" baseline="0">
                <a:solidFill>
                  <a:schemeClr val="bg1"/>
                </a:solidFill>
                <a:latin typeface="Avenir Medium Oblique"/>
              </a:defRPr>
            </a:lvl1pPr>
          </a:lstStyle>
          <a:p>
            <a:pPr lvl="0"/>
            <a:endParaRPr lang="en-US" dirty="0"/>
          </a:p>
        </p:txBody>
      </p:sp>
    </p:spTree>
    <p:extLst>
      <p:ext uri="{BB962C8B-B14F-4D97-AF65-F5344CB8AC3E}">
        <p14:creationId xmlns:p14="http://schemas.microsoft.com/office/powerpoint/2010/main" val="395612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5F61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5658" y="1091100"/>
            <a:ext cx="6858000" cy="2286000"/>
          </a:xfrm>
          <a:prstGeom prst="rect">
            <a:avLst/>
          </a:prstGeom>
        </p:spPr>
        <p:txBody>
          <a:bodyPr vert="horz" wrap="square" tIns="0" bIns="0"/>
          <a:lstStyle>
            <a:lvl1pPr>
              <a:defRPr sz="3600" b="0" i="0" baseline="0">
                <a:solidFill>
                  <a:schemeClr val="bg1"/>
                </a:solidFill>
                <a:latin typeface="Avenir Black"/>
                <a:cs typeface="Lucida Sans"/>
              </a:defRPr>
            </a:lvl1pPr>
          </a:lstStyle>
          <a:p>
            <a:endParaRPr lang="en-US" dirty="0"/>
          </a:p>
        </p:txBody>
      </p:sp>
      <p:sp>
        <p:nvSpPr>
          <p:cNvPr id="3" name="Rectangle 2"/>
          <p:cNvSpPr/>
          <p:nvPr userDrawn="1"/>
        </p:nvSpPr>
        <p:spPr>
          <a:xfrm>
            <a:off x="4225221" y="3798946"/>
            <a:ext cx="685800" cy="73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p:nvPr>
        </p:nvSpPr>
        <p:spPr>
          <a:xfrm>
            <a:off x="336550" y="4353296"/>
            <a:ext cx="3614678" cy="574479"/>
          </a:xfrm>
          <a:prstGeom prst="rect">
            <a:avLst/>
          </a:prstGeom>
        </p:spPr>
        <p:txBody>
          <a:bodyPr vert="horz" lIns="0" tIns="0" rIns="0" bIns="0" anchor="b" anchorCtr="0"/>
          <a:lstStyle>
            <a:lvl1pPr marL="0" indent="0">
              <a:buFontTx/>
              <a:buNone/>
              <a:defRPr sz="1600" b="0" i="0" baseline="0">
                <a:solidFill>
                  <a:schemeClr val="bg1"/>
                </a:solidFill>
                <a:latin typeface="Avenir Medium Oblique"/>
              </a:defRPr>
            </a:lvl1pPr>
          </a:lstStyle>
          <a:p>
            <a:pPr lvl="0"/>
            <a:endParaRPr lang="en-US" dirty="0"/>
          </a:p>
        </p:txBody>
      </p:sp>
    </p:spTree>
    <p:extLst>
      <p:ext uri="{BB962C8B-B14F-4D97-AF65-F5344CB8AC3E}">
        <p14:creationId xmlns:p14="http://schemas.microsoft.com/office/powerpoint/2010/main" val="88470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24272" y="4767263"/>
            <a:ext cx="362527"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06EB23F-1300-2242-934E-F6ACB1AD90E4}"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2" r:id="rId2"/>
    <p:sldLayoutId id="2147493464" r:id="rId3"/>
    <p:sldLayoutId id="2147493465" r:id="rId4"/>
    <p:sldLayoutId id="2147493463" r:id="rId5"/>
    <p:sldLayoutId id="2147493457" r:id="rId6"/>
    <p:sldLayoutId id="2147493458" r:id="rId7"/>
    <p:sldLayoutId id="2147493460" r:id="rId8"/>
    <p:sldLayoutId id="2147493459" r:id="rId9"/>
    <p:sldLayoutId id="2147493461"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pqdtopen.proquest.com/doc/1710437283.html?FMT=AI"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qdtopen.proquest.com/doc/1710437283.html?FMT=A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qdtopen.proquest.com/doc/1710437283.html?FMT=AI"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Associate Director, Institutional Relations</a:t>
            </a:r>
          </a:p>
        </p:txBody>
      </p:sp>
      <p:sp>
        <p:nvSpPr>
          <p:cNvPr id="3" name="Text Placeholder 2"/>
          <p:cNvSpPr>
            <a:spLocks noGrp="1"/>
          </p:cNvSpPr>
          <p:nvPr>
            <p:ph type="body" sz="quarter" idx="11"/>
          </p:nvPr>
        </p:nvSpPr>
        <p:spPr>
          <a:xfrm>
            <a:off x="355600" y="4029689"/>
            <a:ext cx="3617913" cy="226056"/>
          </a:xfrm>
        </p:spPr>
        <p:txBody>
          <a:bodyPr/>
          <a:lstStyle/>
          <a:p>
            <a:r>
              <a:rPr lang="en-US" dirty="0"/>
              <a:t>Nicole Finkbeiner</a:t>
            </a:r>
          </a:p>
          <a:p>
            <a:r>
              <a:rPr lang="en-US" dirty="0"/>
              <a:t>@</a:t>
            </a:r>
            <a:r>
              <a:rPr lang="en-US" dirty="0" err="1"/>
              <a:t>nfinkbeiner</a:t>
            </a:r>
            <a:r>
              <a:rPr lang="en-US" dirty="0"/>
              <a:t> @</a:t>
            </a:r>
            <a:r>
              <a:rPr lang="en-US" dirty="0" err="1"/>
              <a:t>openstax</a:t>
            </a:r>
            <a:endParaRPr lang="en-US" dirty="0"/>
          </a:p>
        </p:txBody>
      </p:sp>
      <p:sp>
        <p:nvSpPr>
          <p:cNvPr id="4" name="Text Placeholder 3"/>
          <p:cNvSpPr>
            <a:spLocks noGrp="1"/>
          </p:cNvSpPr>
          <p:nvPr>
            <p:ph type="body" sz="quarter" idx="12"/>
          </p:nvPr>
        </p:nvSpPr>
        <p:spPr/>
        <p:txBody>
          <a:bodyPr anchor="b" anchorCtr="0"/>
          <a:lstStyle/>
          <a:p>
            <a:r>
              <a:rPr lang="en-US" dirty="0"/>
              <a:t>Prices change, freedom is forever</a:t>
            </a:r>
          </a:p>
        </p:txBody>
      </p:sp>
    </p:spTree>
    <p:extLst>
      <p:ext uri="{BB962C8B-B14F-4D97-AF65-F5344CB8AC3E}">
        <p14:creationId xmlns:p14="http://schemas.microsoft.com/office/powerpoint/2010/main" val="138981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06083"/>
            <a:ext cx="9144000" cy="831850"/>
          </a:xfrm>
        </p:spPr>
        <p:txBody>
          <a:bodyPr/>
          <a:lstStyle/>
          <a:p>
            <a:r>
              <a:rPr lang="en-US" dirty="0"/>
              <a:t>ACCESS &amp; FORMATS STUDENTS USE</a:t>
            </a:r>
          </a:p>
        </p:txBody>
      </p:sp>
      <p:sp>
        <p:nvSpPr>
          <p:cNvPr id="4" name="Slide Number Placeholder 3"/>
          <p:cNvSpPr>
            <a:spLocks noGrp="1"/>
          </p:cNvSpPr>
          <p:nvPr>
            <p:ph type="sldNum" sz="quarter" idx="13"/>
          </p:nvPr>
        </p:nvSpPr>
        <p:spPr/>
        <p:txBody>
          <a:bodyPr/>
          <a:lstStyle/>
          <a:p>
            <a:fld id="{F06EB23F-1300-2242-934E-F6ACB1AD90E4}" type="slidenum">
              <a:rPr lang="en-US" smtClean="0"/>
              <a:pPr/>
              <a:t>10</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491" y="674927"/>
            <a:ext cx="6757018" cy="39524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067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6" y="106083"/>
            <a:ext cx="9010315" cy="831850"/>
          </a:xfrm>
        </p:spPr>
        <p:txBody>
          <a:bodyPr/>
          <a:lstStyle/>
          <a:p>
            <a:r>
              <a:rPr lang="en-US" dirty="0"/>
              <a:t>FACULTY NEED MORE THAN A BOOK</a:t>
            </a:r>
          </a:p>
        </p:txBody>
      </p:sp>
      <p:sp>
        <p:nvSpPr>
          <p:cNvPr id="4" name="Slide Number Placeholder 3"/>
          <p:cNvSpPr>
            <a:spLocks noGrp="1"/>
          </p:cNvSpPr>
          <p:nvPr>
            <p:ph type="sldNum" sz="quarter" idx="13"/>
          </p:nvPr>
        </p:nvSpPr>
        <p:spPr/>
        <p:txBody>
          <a:bodyPr/>
          <a:lstStyle/>
          <a:p>
            <a:fld id="{F06EB23F-1300-2242-934E-F6ACB1AD90E4}" type="slidenum">
              <a:rPr lang="en-US" smtClean="0"/>
              <a:pPr/>
              <a:t>11</a:t>
            </a:fld>
            <a:endParaRPr lang="en-US" dirty="0"/>
          </a:p>
        </p:txBody>
      </p:sp>
      <p:sp>
        <p:nvSpPr>
          <p:cNvPr id="6" name="TextBox 5"/>
          <p:cNvSpPr txBox="1"/>
          <p:nvPr/>
        </p:nvSpPr>
        <p:spPr>
          <a:xfrm>
            <a:off x="1968501" y="1224085"/>
            <a:ext cx="7008524" cy="3108544"/>
          </a:xfrm>
          <a:prstGeom prst="rect">
            <a:avLst/>
          </a:prstGeom>
          <a:noFill/>
        </p:spPr>
        <p:txBody>
          <a:bodyPr wrap="square" rtlCol="0">
            <a:spAutoFit/>
          </a:bodyPr>
          <a:lstStyle/>
          <a:p>
            <a:pPr marL="571500" indent="-571500">
              <a:buFont typeface="Arial"/>
              <a:buChar char="•"/>
            </a:pPr>
            <a:r>
              <a:rPr lang="en-US" sz="2800" kern="1200" dirty="0">
                <a:latin typeface="Avenir LT Std 35 Light"/>
                <a:cs typeface="Avenir LT Std 35 Light"/>
              </a:rPr>
              <a:t>Online homework (from partners)</a:t>
            </a:r>
          </a:p>
          <a:p>
            <a:pPr marL="571500" indent="-571500">
              <a:buFont typeface="Arial"/>
              <a:buChar char="•"/>
            </a:pPr>
            <a:r>
              <a:rPr lang="en-US" sz="2800" kern="1200" dirty="0">
                <a:latin typeface="Avenir LT Std 35 Light"/>
                <a:cs typeface="Avenir LT Std 35 Light"/>
              </a:rPr>
              <a:t>Online labs (from partners)</a:t>
            </a:r>
          </a:p>
          <a:p>
            <a:pPr marL="571500" indent="-571500">
              <a:buFont typeface="Arial"/>
              <a:buChar char="•"/>
            </a:pPr>
            <a:r>
              <a:rPr lang="en-US" sz="2800" kern="1200" dirty="0">
                <a:latin typeface="Avenir LT Std 35 Light"/>
                <a:cs typeface="Avenir LT Std 35 Light"/>
              </a:rPr>
              <a:t>PowerPoint slides</a:t>
            </a:r>
          </a:p>
          <a:p>
            <a:pPr marL="571500" indent="-571500">
              <a:buFont typeface="Arial"/>
              <a:buChar char="•"/>
            </a:pPr>
            <a:r>
              <a:rPr lang="en-US" sz="2800" kern="1200" dirty="0">
                <a:latin typeface="Avenir LT Std 35 Light"/>
                <a:cs typeface="Avenir LT Std 35 Light"/>
              </a:rPr>
              <a:t>Pronunciation guides</a:t>
            </a:r>
          </a:p>
          <a:p>
            <a:pPr marL="571500" indent="-571500">
              <a:buFont typeface="Arial"/>
              <a:buChar char="•"/>
            </a:pPr>
            <a:r>
              <a:rPr lang="en-US" sz="2800" kern="1200" dirty="0">
                <a:latin typeface="Avenir LT Std 35 Light"/>
                <a:cs typeface="Avenir LT Std 35 Light"/>
              </a:rPr>
              <a:t>Solution Manuals</a:t>
            </a:r>
          </a:p>
          <a:p>
            <a:pPr marL="571500" indent="-571500">
              <a:buFont typeface="Arial"/>
              <a:buChar char="•"/>
            </a:pPr>
            <a:r>
              <a:rPr lang="en-US" sz="2800" kern="1200" dirty="0">
                <a:latin typeface="Avenir LT Std 35 Light"/>
                <a:cs typeface="Avenir LT Std 35 Light"/>
              </a:rPr>
              <a:t>Test banks</a:t>
            </a:r>
          </a:p>
          <a:p>
            <a:pPr marL="571500" indent="-571500">
              <a:buFont typeface="Arial"/>
              <a:buChar char="•"/>
            </a:pPr>
            <a:r>
              <a:rPr lang="en-US" sz="2800" dirty="0">
                <a:latin typeface="Avenir LT Std 35 Light"/>
                <a:cs typeface="Avenir LT Std 35 Light"/>
              </a:rPr>
              <a:t>And more (via community resources)</a:t>
            </a:r>
            <a:endParaRPr lang="en-US" sz="2800" kern="1200" dirty="0">
              <a:latin typeface="Avenir LT Std 35 Light"/>
              <a:cs typeface="Avenir LT Std 35 Light"/>
            </a:endParaRPr>
          </a:p>
        </p:txBody>
      </p:sp>
    </p:spTree>
    <p:extLst>
      <p:ext uri="{BB962C8B-B14F-4D97-AF65-F5344CB8AC3E}">
        <p14:creationId xmlns:p14="http://schemas.microsoft.com/office/powerpoint/2010/main" val="2167922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684" y="850399"/>
            <a:ext cx="6858000" cy="2815626"/>
          </a:xfrm>
        </p:spPr>
        <p:txBody>
          <a:bodyPr/>
          <a:lstStyle/>
          <a:p>
            <a:r>
              <a:rPr lang="en-US" sz="6600" dirty="0"/>
              <a:t>And it’s </a:t>
            </a:r>
            <a:r>
              <a:rPr lang="en-US" sz="8000" dirty="0"/>
              <a:t>working</a:t>
            </a:r>
            <a:r>
              <a:rPr lang="is-IS" sz="8000" dirty="0"/>
              <a:t>…</a:t>
            </a:r>
            <a:endParaRPr lang="en-US" sz="6000" dirty="0"/>
          </a:p>
        </p:txBody>
      </p:sp>
    </p:spTree>
    <p:extLst>
      <p:ext uri="{BB962C8B-B14F-4D97-AF65-F5344CB8AC3E}">
        <p14:creationId xmlns:p14="http://schemas.microsoft.com/office/powerpoint/2010/main" val="395303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F06EB23F-1300-2242-934E-F6ACB1AD90E4}" type="slidenum">
              <a:rPr lang="en-US" smtClean="0"/>
              <a:pPr/>
              <a:t>13</a:t>
            </a:fld>
            <a:endParaRPr lang="en-US" dirty="0"/>
          </a:p>
        </p:txBody>
      </p:sp>
      <p:sp>
        <p:nvSpPr>
          <p:cNvPr id="3" name="Text Placeholder 2"/>
          <p:cNvSpPr>
            <a:spLocks noGrp="1"/>
          </p:cNvSpPr>
          <p:nvPr>
            <p:ph type="body" sz="quarter" idx="10"/>
          </p:nvPr>
        </p:nvSpPr>
        <p:spPr>
          <a:xfrm>
            <a:off x="728133" y="106083"/>
            <a:ext cx="7721599" cy="831850"/>
          </a:xfrm>
        </p:spPr>
        <p:txBody>
          <a:bodyPr/>
          <a:lstStyle/>
          <a:p>
            <a:r>
              <a:rPr lang="en-US" dirty="0"/>
              <a:t>5,000+ SCHOOLS USING OPENSTAX</a:t>
            </a:r>
          </a:p>
          <a:p>
            <a:endParaRPr lang="en-US" dirty="0"/>
          </a:p>
        </p:txBody>
      </p:sp>
      <p:sp>
        <p:nvSpPr>
          <p:cNvPr id="4" name="Rectangle 3"/>
          <p:cNvSpPr/>
          <p:nvPr/>
        </p:nvSpPr>
        <p:spPr>
          <a:xfrm>
            <a:off x="728133" y="975772"/>
            <a:ext cx="7992534" cy="3785652"/>
          </a:xfrm>
          <a:prstGeom prst="rect">
            <a:avLst/>
          </a:prstGeom>
        </p:spPr>
        <p:txBody>
          <a:bodyPr wrap="square">
            <a:spAutoFit/>
          </a:bodyPr>
          <a:lstStyle/>
          <a:p>
            <a:pPr marL="800100" lvl="1" indent="-342900">
              <a:buFont typeface="Arial"/>
              <a:buChar char="•"/>
            </a:pPr>
            <a:r>
              <a:rPr lang="en-US" sz="2400" dirty="0">
                <a:latin typeface="Avenir LT Std 35 Light"/>
                <a:cs typeface="Avenir LT Std 35 Light"/>
              </a:rPr>
              <a:t>University of Maryland University College</a:t>
            </a:r>
          </a:p>
          <a:p>
            <a:pPr marL="800100" lvl="1" indent="-342900">
              <a:buFont typeface="Arial"/>
              <a:buChar char="•"/>
            </a:pPr>
            <a:r>
              <a:rPr lang="en-US" sz="2400" dirty="0">
                <a:latin typeface="Avenir LT Std 35 Light"/>
                <a:cs typeface="Avenir LT Std 35 Light"/>
              </a:rPr>
              <a:t>Austin Community College</a:t>
            </a:r>
          </a:p>
          <a:p>
            <a:pPr marL="800100" lvl="1" indent="-342900">
              <a:buFont typeface="Arial"/>
              <a:buChar char="•"/>
            </a:pPr>
            <a:r>
              <a:rPr lang="en-US" sz="2400" dirty="0">
                <a:latin typeface="Avenir LT Std 35 Light"/>
                <a:cs typeface="Avenir LT Std 35 Light"/>
              </a:rPr>
              <a:t>Harvard</a:t>
            </a:r>
          </a:p>
          <a:p>
            <a:pPr marL="800100" lvl="1" indent="-342900">
              <a:buFont typeface="Arial"/>
              <a:buChar char="•"/>
            </a:pPr>
            <a:r>
              <a:rPr lang="en-US" sz="2400" dirty="0">
                <a:latin typeface="Avenir LT Std 35 Light"/>
                <a:cs typeface="Avenir LT Std 35 Light"/>
              </a:rPr>
              <a:t>California State University System</a:t>
            </a:r>
          </a:p>
          <a:p>
            <a:pPr marL="800100" lvl="1" indent="-342900">
              <a:buFont typeface="Arial"/>
              <a:buChar char="•"/>
            </a:pPr>
            <a:r>
              <a:rPr lang="en-US" sz="2400" dirty="0">
                <a:latin typeface="Avenir LT Std 35 Light"/>
                <a:cs typeface="Avenir LT Std 35 Light"/>
              </a:rPr>
              <a:t>Houston Community College</a:t>
            </a:r>
          </a:p>
          <a:p>
            <a:pPr marL="800100" lvl="1" indent="-342900">
              <a:buFont typeface="Arial"/>
              <a:buChar char="•"/>
            </a:pPr>
            <a:r>
              <a:rPr lang="en-US" sz="2400" dirty="0">
                <a:latin typeface="Avenir LT Std 35 Light"/>
                <a:cs typeface="Avenir LT Std 35 Light"/>
              </a:rPr>
              <a:t>Stanford University</a:t>
            </a:r>
          </a:p>
          <a:p>
            <a:pPr marL="800100" lvl="1" indent="-342900">
              <a:buFont typeface="Arial"/>
              <a:buChar char="•"/>
            </a:pPr>
            <a:r>
              <a:rPr lang="en-US" sz="2400" dirty="0">
                <a:latin typeface="Avenir LT Std 35 Light"/>
                <a:cs typeface="Avenir LT Std 35 Light"/>
              </a:rPr>
              <a:t>Baylor College of Medicine</a:t>
            </a:r>
          </a:p>
          <a:p>
            <a:pPr marL="800100" lvl="1" indent="-342900">
              <a:buFont typeface="Arial"/>
              <a:buChar char="•"/>
            </a:pPr>
            <a:r>
              <a:rPr lang="en-US" sz="2400" dirty="0">
                <a:latin typeface="Avenir LT Std 35 Light"/>
                <a:cs typeface="Avenir LT Std 35 Light"/>
              </a:rPr>
              <a:t>Rice University</a:t>
            </a:r>
          </a:p>
          <a:p>
            <a:pPr marL="800100" lvl="1" indent="-342900">
              <a:buFont typeface="Arial"/>
              <a:buChar char="•"/>
            </a:pPr>
            <a:r>
              <a:rPr lang="en-US" sz="2400" dirty="0">
                <a:latin typeface="Avenir LT Std 35 Light"/>
                <a:cs typeface="Avenir LT Std 35 Light"/>
              </a:rPr>
              <a:t>Ivy Tech Community College System</a:t>
            </a:r>
          </a:p>
          <a:p>
            <a:pPr marL="800100" lvl="1" indent="-342900">
              <a:buFont typeface="Arial"/>
              <a:buChar char="•"/>
            </a:pPr>
            <a:r>
              <a:rPr lang="en-US" sz="2400" dirty="0">
                <a:latin typeface="Avenir LT Std 35 Light"/>
                <a:cs typeface="Avenir LT Std 35 Light"/>
              </a:rPr>
              <a:t>State University of New York</a:t>
            </a:r>
          </a:p>
        </p:txBody>
      </p:sp>
    </p:spTree>
    <p:extLst>
      <p:ext uri="{BB962C8B-B14F-4D97-AF65-F5344CB8AC3E}">
        <p14:creationId xmlns:p14="http://schemas.microsoft.com/office/powerpoint/2010/main" val="243436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58" y="887900"/>
            <a:ext cx="6858000" cy="2286000"/>
          </a:xfrm>
        </p:spPr>
        <p:txBody>
          <a:bodyPr/>
          <a:lstStyle/>
          <a:p>
            <a:r>
              <a:rPr lang="en-US" sz="5400" dirty="0"/>
              <a:t>16% </a:t>
            </a:r>
            <a:r>
              <a:rPr lang="en-US" sz="4000" dirty="0"/>
              <a:t>of introductory courses in the U.S. are using at least one OpenStax book</a:t>
            </a:r>
          </a:p>
        </p:txBody>
      </p:sp>
      <p:sp>
        <p:nvSpPr>
          <p:cNvPr id="3" name="Text Placeholder 2"/>
          <p:cNvSpPr>
            <a:spLocks noGrp="1"/>
          </p:cNvSpPr>
          <p:nvPr>
            <p:ph type="body" sz="quarter" idx="10"/>
          </p:nvPr>
        </p:nvSpPr>
        <p:spPr>
          <a:xfrm>
            <a:off x="336550" y="4353296"/>
            <a:ext cx="4306888" cy="574479"/>
          </a:xfrm>
        </p:spPr>
        <p:txBody>
          <a:bodyPr/>
          <a:lstStyle/>
          <a:p>
            <a:r>
              <a:rPr lang="en-US" dirty="0"/>
              <a:t>Babson College Survey, </a:t>
            </a:r>
          </a:p>
          <a:p>
            <a:r>
              <a:rPr lang="en-US" dirty="0"/>
              <a:t>July 2017</a:t>
            </a:r>
          </a:p>
        </p:txBody>
      </p:sp>
    </p:spTree>
    <p:extLst>
      <p:ext uri="{BB962C8B-B14F-4D97-AF65-F5344CB8AC3E}">
        <p14:creationId xmlns:p14="http://schemas.microsoft.com/office/powerpoint/2010/main" val="163803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84798"/>
            <a:ext cx="7721600" cy="2815626"/>
          </a:xfrm>
        </p:spPr>
        <p:txBody>
          <a:bodyPr/>
          <a:lstStyle/>
          <a:p>
            <a:r>
              <a:rPr lang="en-US" sz="8000" dirty="0"/>
              <a:t>$332 million </a:t>
            </a:r>
            <a:r>
              <a:rPr lang="en-US" sz="6600" dirty="0"/>
              <a:t>saved</a:t>
            </a:r>
            <a:endParaRPr lang="en-US" sz="4800" dirty="0"/>
          </a:p>
        </p:txBody>
      </p:sp>
      <p:sp>
        <p:nvSpPr>
          <p:cNvPr id="3" name="Text Placeholder 2"/>
          <p:cNvSpPr>
            <a:spLocks noGrp="1"/>
          </p:cNvSpPr>
          <p:nvPr>
            <p:ph type="body" sz="quarter" idx="10"/>
          </p:nvPr>
        </p:nvSpPr>
        <p:spPr/>
        <p:txBody>
          <a:bodyPr/>
          <a:lstStyle/>
          <a:p>
            <a:r>
              <a:rPr lang="en-US" dirty="0"/>
              <a:t>OpenStax internal statistics based on faculty reporting</a:t>
            </a:r>
          </a:p>
        </p:txBody>
      </p:sp>
    </p:spTree>
    <p:extLst>
      <p:ext uri="{BB962C8B-B14F-4D97-AF65-F5344CB8AC3E}">
        <p14:creationId xmlns:p14="http://schemas.microsoft.com/office/powerpoint/2010/main" val="423694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14800"/>
            <a:ext cx="6959600" cy="2286000"/>
          </a:xfrm>
        </p:spPr>
        <p:txBody>
          <a:bodyPr/>
          <a:lstStyle/>
          <a:p>
            <a:r>
              <a:rPr lang="en-US" sz="4000" dirty="0"/>
              <a:t>Students now have the </a:t>
            </a:r>
            <a:r>
              <a:rPr lang="en-US" sz="5400" dirty="0"/>
              <a:t>freedom</a:t>
            </a:r>
            <a:r>
              <a:rPr lang="en-US" sz="4000" dirty="0"/>
              <a:t> to access their content wherever they are, whenever they want, however they learn</a:t>
            </a:r>
            <a:endParaRPr lang="en-US" sz="2800" dirty="0"/>
          </a:p>
        </p:txBody>
      </p:sp>
    </p:spTree>
    <p:extLst>
      <p:ext uri="{BB962C8B-B14F-4D97-AF65-F5344CB8AC3E}">
        <p14:creationId xmlns:p14="http://schemas.microsoft.com/office/powerpoint/2010/main" val="9549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69333"/>
            <a:ext cx="9144000" cy="831850"/>
          </a:xfrm>
        </p:spPr>
        <p:txBody>
          <a:bodyPr/>
          <a:lstStyle/>
          <a:p>
            <a:r>
              <a:rPr lang="en-US" dirty="0"/>
              <a:t>STUDENT CONTENT FREEDOM</a:t>
            </a:r>
          </a:p>
        </p:txBody>
      </p:sp>
      <p:sp>
        <p:nvSpPr>
          <p:cNvPr id="5" name="Slide Number Placeholder 4"/>
          <p:cNvSpPr>
            <a:spLocks noGrp="1"/>
          </p:cNvSpPr>
          <p:nvPr>
            <p:ph type="sldNum" sz="quarter" idx="14"/>
          </p:nvPr>
        </p:nvSpPr>
        <p:spPr/>
        <p:txBody>
          <a:bodyPr/>
          <a:lstStyle/>
          <a:p>
            <a:fld id="{F06EB23F-1300-2242-934E-F6ACB1AD90E4}" type="slidenum">
              <a:rPr lang="en-US" smtClean="0"/>
              <a:pPr/>
              <a:t>17</a:t>
            </a:fld>
            <a:endParaRPr lang="en-US" dirty="0"/>
          </a:p>
        </p:txBody>
      </p:sp>
      <p:sp>
        <p:nvSpPr>
          <p:cNvPr id="4" name="Text Placeholder 3"/>
          <p:cNvSpPr>
            <a:spLocks noGrp="1"/>
          </p:cNvSpPr>
          <p:nvPr>
            <p:ph type="body" sz="quarter" idx="12"/>
          </p:nvPr>
        </p:nvSpPr>
        <p:spPr>
          <a:xfrm>
            <a:off x="1503574" y="1024466"/>
            <a:ext cx="6113986" cy="3504272"/>
          </a:xfrm>
        </p:spPr>
        <p:txBody>
          <a:bodyPr/>
          <a:lstStyle/>
          <a:p>
            <a:pPr algn="l"/>
            <a:r>
              <a:rPr lang="en-US" sz="1900" dirty="0">
                <a:latin typeface="Avenir Heavy"/>
                <a:cs typeface="Avenir Heavy"/>
              </a:rPr>
              <a:t>Wherever they want</a:t>
            </a:r>
          </a:p>
          <a:p>
            <a:pPr marL="285750" indent="-285750" algn="l">
              <a:buFont typeface="Arial"/>
              <a:buChar char="•"/>
            </a:pPr>
            <a:r>
              <a:rPr lang="en-US" sz="1900" dirty="0">
                <a:latin typeface="Avenir LT Std 35 Light"/>
                <a:cs typeface="Avenir LT Std 35 Light"/>
              </a:rPr>
              <a:t>Different formats for different devices and situations</a:t>
            </a:r>
          </a:p>
          <a:p>
            <a:pPr marL="285750" indent="-285750" algn="l">
              <a:buFont typeface="Arial"/>
              <a:buChar char="•"/>
            </a:pPr>
            <a:r>
              <a:rPr lang="en-US" sz="1900" dirty="0">
                <a:latin typeface="Avenir LT Std 35 Light"/>
                <a:cs typeface="Avenir LT Std 35 Light"/>
              </a:rPr>
              <a:t>Share on social networks and public forums</a:t>
            </a:r>
          </a:p>
          <a:p>
            <a:pPr marL="285750" indent="-285750" algn="l">
              <a:buFont typeface="Arial"/>
              <a:buChar char="•"/>
            </a:pPr>
            <a:r>
              <a:rPr lang="en-US" sz="1900" dirty="0">
                <a:latin typeface="Avenir LT Std 35 Light"/>
                <a:cs typeface="Avenir LT Std 35 Light"/>
              </a:rPr>
              <a:t>Share in blended learning environments</a:t>
            </a:r>
          </a:p>
          <a:p>
            <a:pPr algn="l"/>
            <a:endParaRPr lang="en-US" sz="1100" dirty="0">
              <a:solidFill>
                <a:srgbClr val="000000"/>
              </a:solidFill>
              <a:latin typeface="Avenir Heavy"/>
              <a:cs typeface="Avenir Heavy"/>
            </a:endParaRPr>
          </a:p>
          <a:p>
            <a:pPr algn="l"/>
            <a:r>
              <a:rPr lang="en-US" sz="1900" dirty="0">
                <a:solidFill>
                  <a:srgbClr val="000000"/>
                </a:solidFill>
                <a:latin typeface="Avenir Heavy"/>
                <a:cs typeface="Avenir Heavy"/>
              </a:rPr>
              <a:t>Whenever they want</a:t>
            </a:r>
          </a:p>
          <a:p>
            <a:pPr marL="285750" indent="-285750" algn="l">
              <a:buFont typeface="Arial"/>
              <a:buChar char="•"/>
            </a:pPr>
            <a:r>
              <a:rPr lang="en-US" sz="1900" dirty="0">
                <a:latin typeface="Avenir LT Std 35 Light"/>
                <a:cs typeface="Avenir LT Std 35 Light"/>
              </a:rPr>
              <a:t>Instant, unlimited access</a:t>
            </a:r>
          </a:p>
          <a:p>
            <a:pPr marL="285750" indent="-285750" algn="l">
              <a:buFont typeface="Arial"/>
              <a:buChar char="•"/>
            </a:pPr>
            <a:r>
              <a:rPr lang="en-US" sz="1900" dirty="0">
                <a:latin typeface="Avenir LT Std 35 Light"/>
                <a:cs typeface="Avenir LT Std 35 Light"/>
              </a:rPr>
              <a:t>Permanent access, they own the content forever</a:t>
            </a:r>
          </a:p>
          <a:p>
            <a:pPr algn="l"/>
            <a:endParaRPr lang="en-US" sz="1100" dirty="0">
              <a:solidFill>
                <a:srgbClr val="619B33"/>
              </a:solidFill>
              <a:latin typeface="Avenir Heavy"/>
              <a:cs typeface="Avenir Heavy"/>
            </a:endParaRPr>
          </a:p>
          <a:p>
            <a:pPr algn="l"/>
            <a:r>
              <a:rPr lang="en-US" sz="1900" dirty="0">
                <a:solidFill>
                  <a:srgbClr val="000000"/>
                </a:solidFill>
                <a:latin typeface="Avenir Heavy"/>
                <a:cs typeface="Avenir Heavy"/>
              </a:rPr>
              <a:t>However they learn</a:t>
            </a:r>
          </a:p>
          <a:p>
            <a:pPr marL="285750" indent="-285750" algn="l">
              <a:buFont typeface="Arial"/>
              <a:buChar char="•"/>
            </a:pPr>
            <a:r>
              <a:rPr lang="en-US" sz="1900" dirty="0">
                <a:latin typeface="Avenir LT Std 35 Light"/>
                <a:cs typeface="Avenir LT Std 35 Light"/>
              </a:rPr>
              <a:t>Use content in their work legally</a:t>
            </a:r>
          </a:p>
          <a:p>
            <a:pPr marL="285750" indent="-285750" algn="l">
              <a:buFont typeface="Arial"/>
              <a:buChar char="•"/>
            </a:pPr>
            <a:r>
              <a:rPr lang="en-US" sz="1900" dirty="0">
                <a:latin typeface="Avenir LT Std 35 Light"/>
                <a:cs typeface="Avenir LT Std 35 Light"/>
              </a:rPr>
              <a:t>Make videos/class assignments legally</a:t>
            </a:r>
          </a:p>
          <a:p>
            <a:pPr marL="285750" indent="-285750" algn="l">
              <a:buFont typeface="Arial"/>
              <a:buChar char="•"/>
            </a:pPr>
            <a:r>
              <a:rPr lang="en-US" sz="1900" dirty="0">
                <a:latin typeface="Avenir LT Std 35 Light"/>
                <a:cs typeface="Avenir LT Std 35 Light"/>
              </a:rPr>
              <a:t>Put into a format that meets their study habits</a:t>
            </a:r>
            <a:endParaRPr lang="en-US" sz="1100" dirty="0">
              <a:solidFill>
                <a:srgbClr val="000000"/>
              </a:solidFill>
              <a:latin typeface="Avenir Heavy"/>
              <a:cs typeface="Avenir Heavy"/>
            </a:endParaRPr>
          </a:p>
          <a:p>
            <a:pPr marL="285750" indent="-285750" algn="l">
              <a:buFont typeface="Arial"/>
              <a:buChar char="•"/>
            </a:pPr>
            <a:endParaRPr lang="en-US" dirty="0">
              <a:solidFill>
                <a:srgbClr val="619B33"/>
              </a:solidFill>
              <a:latin typeface="Avenir Heavy"/>
              <a:cs typeface="Avenir Heavy"/>
            </a:endParaRPr>
          </a:p>
          <a:p>
            <a:pPr algn="l"/>
            <a:endParaRPr lang="en-US" dirty="0">
              <a:solidFill>
                <a:srgbClr val="619B33"/>
              </a:solidFill>
              <a:latin typeface="Avenir Heavy"/>
              <a:cs typeface="Avenir Heavy"/>
            </a:endParaRPr>
          </a:p>
          <a:p>
            <a:pPr algn="l"/>
            <a:endParaRPr lang="en-US" dirty="0">
              <a:solidFill>
                <a:srgbClr val="619B33"/>
              </a:solidFill>
              <a:latin typeface="Avenir Heavy"/>
              <a:cs typeface="Avenir Heavy"/>
            </a:endParaRPr>
          </a:p>
          <a:p>
            <a:pPr algn="l"/>
            <a:endParaRPr lang="en-US" dirty="0">
              <a:solidFill>
                <a:srgbClr val="619B33"/>
              </a:solidFill>
              <a:latin typeface="Avenir Heavy"/>
              <a:cs typeface="Avenir Heavy"/>
            </a:endParaRPr>
          </a:p>
          <a:p>
            <a:pPr algn="l"/>
            <a:endParaRPr lang="en-US" dirty="0">
              <a:latin typeface="Avenir LT Std 35 Light"/>
              <a:cs typeface="Avenir LT Std 35 Light"/>
            </a:endParaRPr>
          </a:p>
          <a:p>
            <a:pPr algn="l"/>
            <a:endParaRPr lang="en-US" dirty="0">
              <a:solidFill>
                <a:srgbClr val="619B33"/>
              </a:solidFill>
              <a:latin typeface="Avenir Heavy"/>
              <a:cs typeface="Avenir Heavy"/>
            </a:endParaRPr>
          </a:p>
        </p:txBody>
      </p:sp>
    </p:spTree>
    <p:extLst>
      <p:ext uri="{BB962C8B-B14F-4D97-AF65-F5344CB8AC3E}">
        <p14:creationId xmlns:p14="http://schemas.microsoft.com/office/powerpoint/2010/main" val="192882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58" y="481500"/>
            <a:ext cx="6858000" cy="1969600"/>
          </a:xfrm>
        </p:spPr>
        <p:txBody>
          <a:bodyPr/>
          <a:lstStyle/>
          <a:p>
            <a:r>
              <a:rPr lang="en-US" sz="4800" dirty="0"/>
              <a:t>Faculty now have the </a:t>
            </a:r>
            <a:r>
              <a:rPr lang="en-US" sz="6000" dirty="0"/>
              <a:t>freedom</a:t>
            </a:r>
            <a:r>
              <a:rPr lang="en-US" sz="4800" dirty="0"/>
              <a:t> to use the content to match their teaching</a:t>
            </a:r>
            <a:endParaRPr lang="en-US" dirty="0"/>
          </a:p>
        </p:txBody>
      </p:sp>
    </p:spTree>
    <p:extLst>
      <p:ext uri="{BB962C8B-B14F-4D97-AF65-F5344CB8AC3E}">
        <p14:creationId xmlns:p14="http://schemas.microsoft.com/office/powerpoint/2010/main" val="50577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69333"/>
            <a:ext cx="9144000" cy="831850"/>
          </a:xfrm>
        </p:spPr>
        <p:txBody>
          <a:bodyPr/>
          <a:lstStyle/>
          <a:p>
            <a:r>
              <a:rPr lang="en-US" dirty="0"/>
              <a:t>ADOPTION</a:t>
            </a:r>
          </a:p>
        </p:txBody>
      </p:sp>
      <p:sp>
        <p:nvSpPr>
          <p:cNvPr id="5" name="Slide Number Placeholder 4"/>
          <p:cNvSpPr>
            <a:spLocks noGrp="1"/>
          </p:cNvSpPr>
          <p:nvPr>
            <p:ph type="sldNum" sz="quarter" idx="14"/>
          </p:nvPr>
        </p:nvSpPr>
        <p:spPr/>
        <p:txBody>
          <a:bodyPr/>
          <a:lstStyle/>
          <a:p>
            <a:fld id="{F06EB23F-1300-2242-934E-F6ACB1AD90E4}" type="slidenum">
              <a:rPr lang="en-US" smtClean="0"/>
              <a:pPr/>
              <a:t>19</a:t>
            </a:fld>
            <a:endParaRPr lang="en-US" dirty="0"/>
          </a:p>
        </p:txBody>
      </p:sp>
      <p:sp>
        <p:nvSpPr>
          <p:cNvPr id="6" name="Text Placeholder 1"/>
          <p:cNvSpPr>
            <a:spLocks noGrp="1"/>
          </p:cNvSpPr>
          <p:nvPr>
            <p:ph type="body" sz="quarter" idx="12"/>
          </p:nvPr>
        </p:nvSpPr>
        <p:spPr>
          <a:xfrm>
            <a:off x="1185429" y="990071"/>
            <a:ext cx="6754091" cy="2735839"/>
          </a:xfrm>
        </p:spPr>
        <p:txBody>
          <a:bodyPr/>
          <a:lstStyle/>
          <a:p>
            <a:pPr marL="285750" indent="-285750" algn="l">
              <a:buFont typeface="Arial"/>
              <a:buChar char="•"/>
            </a:pPr>
            <a:r>
              <a:rPr lang="en-US" sz="2400" dirty="0">
                <a:latin typeface="Avenir LT Std 35 Light"/>
                <a:cs typeface="Avenir LT Std 35 Light"/>
              </a:rPr>
              <a:t>Every student has </a:t>
            </a:r>
            <a:r>
              <a:rPr lang="en-US" sz="2400" dirty="0">
                <a:latin typeface="Avenir Heavy"/>
                <a:cs typeface="Avenir Heavy"/>
              </a:rPr>
              <a:t>immediate &amp; unlimited</a:t>
            </a:r>
            <a:r>
              <a:rPr lang="en-US" sz="2400" dirty="0">
                <a:latin typeface="Avenir LT Std 35 Light"/>
                <a:cs typeface="Avenir LT Std 35 Light"/>
              </a:rPr>
              <a:t> </a:t>
            </a:r>
            <a:r>
              <a:rPr lang="en-US" sz="2400" dirty="0">
                <a:latin typeface="Avenir Heavy"/>
                <a:cs typeface="Avenir Heavy"/>
              </a:rPr>
              <a:t>access</a:t>
            </a:r>
          </a:p>
          <a:p>
            <a:pPr marL="285750" indent="-285750" algn="l">
              <a:buFont typeface="Arial"/>
              <a:buChar char="•"/>
            </a:pPr>
            <a:r>
              <a:rPr lang="en-US" sz="2400" dirty="0">
                <a:latin typeface="Avenir Heavy"/>
                <a:cs typeface="Avenir Heavy"/>
              </a:rPr>
              <a:t>Standard scope &amp; sequence </a:t>
            </a:r>
            <a:r>
              <a:rPr lang="en-US" sz="2400" dirty="0">
                <a:latin typeface="Avenir LT Std 35 Light"/>
                <a:cs typeface="Avenir LT Std 35 Light"/>
              </a:rPr>
              <a:t>makes it easy to adopt</a:t>
            </a:r>
          </a:p>
          <a:p>
            <a:pPr marL="285750" indent="-285750" algn="l">
              <a:buFont typeface="Arial"/>
              <a:buChar char="•"/>
            </a:pPr>
            <a:r>
              <a:rPr lang="en-US" sz="2400" dirty="0">
                <a:latin typeface="Avenir LT Std 35 Light"/>
                <a:cs typeface="Avenir LT Std 35 Light"/>
              </a:rPr>
              <a:t>Variety of technology partners allow </a:t>
            </a:r>
            <a:r>
              <a:rPr lang="en-US" sz="2400" dirty="0">
                <a:latin typeface="Avenir Heavy"/>
                <a:cs typeface="Avenir Heavy"/>
              </a:rPr>
              <a:t>choice</a:t>
            </a:r>
            <a:r>
              <a:rPr lang="en-US" sz="2400" dirty="0">
                <a:latin typeface="Avenir LT Std 35 Light"/>
                <a:cs typeface="Avenir LT Std 35 Light"/>
              </a:rPr>
              <a:t> </a:t>
            </a:r>
          </a:p>
          <a:p>
            <a:pPr marL="285750" indent="-285750" algn="l">
              <a:buFont typeface="Arial"/>
              <a:buChar char="•"/>
            </a:pPr>
            <a:r>
              <a:rPr lang="en-US" sz="2400" dirty="0">
                <a:latin typeface="Avenir Heavy"/>
                <a:cs typeface="Avenir Heavy"/>
              </a:rPr>
              <a:t>Permission free </a:t>
            </a:r>
            <a:r>
              <a:rPr lang="en-US" sz="2400" dirty="0">
                <a:latin typeface="Avenir LT Std 35 Light"/>
                <a:cs typeface="Avenir LT Std 35 Light"/>
              </a:rPr>
              <a:t>use, editing &amp; adaptation</a:t>
            </a:r>
          </a:p>
          <a:p>
            <a:pPr marL="285750" indent="-285750" algn="l">
              <a:buFont typeface="Arial"/>
              <a:buChar char="•"/>
            </a:pPr>
            <a:r>
              <a:rPr lang="en-US" sz="2400" dirty="0">
                <a:latin typeface="Avenir LT Std 35 Light"/>
                <a:cs typeface="Avenir LT Std 35 Light"/>
              </a:rPr>
              <a:t>Variety of formats/partners </a:t>
            </a:r>
            <a:r>
              <a:rPr lang="en-US" sz="2400" dirty="0">
                <a:latin typeface="Avenir Heavy"/>
                <a:cs typeface="Avenir Heavy"/>
              </a:rPr>
              <a:t>eliminates one size fits all</a:t>
            </a:r>
          </a:p>
          <a:p>
            <a:pPr marL="285750" indent="-285750" algn="l">
              <a:buFont typeface="Arial"/>
              <a:buChar char="•"/>
            </a:pPr>
            <a:r>
              <a:rPr lang="en-US" sz="2400" dirty="0">
                <a:latin typeface="Avenir Heavy"/>
                <a:cs typeface="Avenir Heavy"/>
              </a:rPr>
              <a:t>Ownership </a:t>
            </a:r>
            <a:r>
              <a:rPr lang="en-US" sz="2400" dirty="0">
                <a:latin typeface="Avenir LT Std 35 Light"/>
                <a:cs typeface="Avenir LT Std 35 Light"/>
              </a:rPr>
              <a:t>of the content. Forever</a:t>
            </a:r>
          </a:p>
          <a:p>
            <a:pPr marL="285750" indent="-285750" algn="l">
              <a:buFont typeface="Arial"/>
              <a:buChar char="•"/>
            </a:pPr>
            <a:r>
              <a:rPr lang="en-US" sz="2400" dirty="0">
                <a:latin typeface="Avenir LT Std 35 Light"/>
                <a:cs typeface="Avenir LT Std 35 Light"/>
              </a:rPr>
              <a:t>Moving to a </a:t>
            </a:r>
            <a:r>
              <a:rPr lang="en-US" sz="2400" dirty="0">
                <a:latin typeface="Avenir Heavy"/>
                <a:cs typeface="Avenir Heavy"/>
              </a:rPr>
              <a:t>new edition </a:t>
            </a:r>
            <a:r>
              <a:rPr lang="en-US" sz="2400" dirty="0">
                <a:latin typeface="Avenir LT Std 35 Light"/>
                <a:cs typeface="Avenir LT Std 35 Light"/>
              </a:rPr>
              <a:t>is optional</a:t>
            </a:r>
          </a:p>
          <a:p>
            <a:pPr marL="0" indent="0">
              <a:buNone/>
            </a:pPr>
            <a:endParaRPr lang="en-US" sz="1600" b="1" dirty="0"/>
          </a:p>
          <a:p>
            <a:pPr marL="0" indent="0">
              <a:buNone/>
            </a:pPr>
            <a:endParaRPr lang="en-US" sz="1600" b="1" dirty="0"/>
          </a:p>
          <a:p>
            <a:endParaRPr lang="en-US" sz="1800" dirty="0"/>
          </a:p>
        </p:txBody>
      </p:sp>
    </p:spTree>
    <p:extLst>
      <p:ext uri="{BB962C8B-B14F-4D97-AF65-F5344CB8AC3E}">
        <p14:creationId xmlns:p14="http://schemas.microsoft.com/office/powerpoint/2010/main" val="10496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F06EB23F-1300-2242-934E-F6ACB1AD90E4}" type="slidenum">
              <a:rPr lang="en-US" smtClean="0"/>
              <a:pPr/>
              <a:t>2</a:t>
            </a:fld>
            <a:endParaRPr lang="en-US" dirty="0"/>
          </a:p>
        </p:txBody>
      </p:sp>
      <p:sp>
        <p:nvSpPr>
          <p:cNvPr id="3" name="Text Placeholder 2"/>
          <p:cNvSpPr>
            <a:spLocks noGrp="1"/>
          </p:cNvSpPr>
          <p:nvPr>
            <p:ph type="body" sz="quarter" idx="10"/>
          </p:nvPr>
        </p:nvSpPr>
        <p:spPr>
          <a:xfrm>
            <a:off x="728133" y="106083"/>
            <a:ext cx="7721599" cy="831850"/>
          </a:xfrm>
        </p:spPr>
        <p:txBody>
          <a:bodyPr/>
          <a:lstStyle/>
          <a:p>
            <a:r>
              <a:rPr lang="en-US" dirty="0"/>
              <a:t>MY STORY</a:t>
            </a:r>
          </a:p>
          <a:p>
            <a:endParaRPr lang="en-US" dirty="0"/>
          </a:p>
        </p:txBody>
      </p:sp>
      <p:pic>
        <p:nvPicPr>
          <p:cNvPr id="2" name="Picture 1" descr="Nicole at K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1141640"/>
            <a:ext cx="4686300" cy="3519932"/>
          </a:xfrm>
          <a:prstGeom prst="rect">
            <a:avLst/>
          </a:prstGeom>
        </p:spPr>
      </p:pic>
    </p:spTree>
    <p:extLst>
      <p:ext uri="{BB962C8B-B14F-4D97-AF65-F5344CB8AC3E}">
        <p14:creationId xmlns:p14="http://schemas.microsoft.com/office/powerpoint/2010/main" val="114364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ADAPTATION</a:t>
            </a:r>
          </a:p>
        </p:txBody>
      </p:sp>
      <p:sp>
        <p:nvSpPr>
          <p:cNvPr id="4" name="Slide Number Placeholder 3"/>
          <p:cNvSpPr>
            <a:spLocks noGrp="1"/>
          </p:cNvSpPr>
          <p:nvPr>
            <p:ph type="sldNum" sz="quarter" idx="13"/>
          </p:nvPr>
        </p:nvSpPr>
        <p:spPr/>
        <p:txBody>
          <a:bodyPr/>
          <a:lstStyle/>
          <a:p>
            <a:fld id="{F06EB23F-1300-2242-934E-F6ACB1AD90E4}" type="slidenum">
              <a:rPr lang="en-US" smtClean="0"/>
              <a:pPr/>
              <a:t>20</a:t>
            </a:fld>
            <a:endParaRPr lang="en-US" dirty="0"/>
          </a:p>
        </p:txBody>
      </p:sp>
      <p:pic>
        <p:nvPicPr>
          <p:cNvPr id="3" name="Picture 2"/>
          <p:cNvPicPr>
            <a:picLocks noChangeAspect="1"/>
          </p:cNvPicPr>
          <p:nvPr/>
        </p:nvPicPr>
        <p:blipFill>
          <a:blip r:embed="rId3"/>
          <a:stretch>
            <a:fillRect/>
          </a:stretch>
        </p:blipFill>
        <p:spPr>
          <a:xfrm>
            <a:off x="1580266" y="1106826"/>
            <a:ext cx="2633694" cy="3408000"/>
          </a:xfrm>
          <a:prstGeom prst="rect">
            <a:avLst/>
          </a:prstGeom>
          <a:ln>
            <a:noFill/>
          </a:ln>
          <a:effectLst>
            <a:outerShdw blurRad="50800" dist="38100" dir="2700000" algn="tl" rotWithShape="0">
              <a:srgbClr val="000000">
                <a:alpha val="43000"/>
              </a:srgbClr>
            </a:outerShdw>
          </a:effectLst>
        </p:spPr>
      </p:pic>
      <p:pic>
        <p:nvPicPr>
          <p:cNvPr id="5" name="Picture 4" descr="Chemistry-Atoms-Fir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866" y="1106825"/>
            <a:ext cx="2633694" cy="3408001"/>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9831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LOCALIZATION</a:t>
            </a:r>
          </a:p>
        </p:txBody>
      </p:sp>
      <p:sp>
        <p:nvSpPr>
          <p:cNvPr id="5" name="Slide Number Placeholder 4"/>
          <p:cNvSpPr>
            <a:spLocks noGrp="1"/>
          </p:cNvSpPr>
          <p:nvPr>
            <p:ph type="sldNum" sz="quarter" idx="14"/>
          </p:nvPr>
        </p:nvSpPr>
        <p:spPr/>
        <p:txBody>
          <a:bodyPr/>
          <a:lstStyle/>
          <a:p>
            <a:fld id="{F06EB23F-1300-2242-934E-F6ACB1AD90E4}" type="slidenum">
              <a:rPr lang="en-US" smtClean="0"/>
              <a:pPr/>
              <a:t>21</a:t>
            </a:fld>
            <a:endParaRPr lang="en-US" dirty="0"/>
          </a:p>
        </p:txBody>
      </p:sp>
      <p:pic>
        <p:nvPicPr>
          <p:cNvPr id="6" name="Picture 5" descr="Screen Shot 2016-10-22 at 4.53.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715764"/>
            <a:ext cx="6197600" cy="39832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6909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BEYOND THE TEXTBOOK</a:t>
            </a:r>
          </a:p>
        </p:txBody>
      </p:sp>
      <p:sp>
        <p:nvSpPr>
          <p:cNvPr id="4" name="Slide Number Placeholder 3"/>
          <p:cNvSpPr>
            <a:spLocks noGrp="1"/>
          </p:cNvSpPr>
          <p:nvPr>
            <p:ph type="sldNum" sz="quarter" idx="13"/>
          </p:nvPr>
        </p:nvSpPr>
        <p:spPr/>
        <p:txBody>
          <a:bodyPr/>
          <a:lstStyle/>
          <a:p>
            <a:fld id="{F06EB23F-1300-2242-934E-F6ACB1AD90E4}" type="slidenum">
              <a:rPr lang="en-US" smtClean="0"/>
              <a:pPr/>
              <a:t>22</a:t>
            </a:fld>
            <a:endParaRPr lang="en-US" dirty="0"/>
          </a:p>
        </p:txBody>
      </p:sp>
      <p:pic>
        <p:nvPicPr>
          <p:cNvPr id="5" name="Picture 4" descr="Screen Shot 2016-10-22 at 4.43.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806" y="727417"/>
            <a:ext cx="5854389" cy="3931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88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480" y="747267"/>
            <a:ext cx="7179051" cy="1463634"/>
          </a:xfrm>
        </p:spPr>
        <p:txBody>
          <a:bodyPr/>
          <a:lstStyle/>
          <a:p>
            <a:r>
              <a:rPr lang="en-US" sz="4800" dirty="0"/>
              <a:t>Publisher and market responses</a:t>
            </a:r>
            <a:br>
              <a:rPr lang="en-US" sz="4800" dirty="0"/>
            </a:br>
            <a:endParaRPr lang="en-US" dirty="0"/>
          </a:p>
        </p:txBody>
      </p:sp>
    </p:spTree>
    <p:extLst>
      <p:ext uri="{BB962C8B-B14F-4D97-AF65-F5344CB8AC3E}">
        <p14:creationId xmlns:p14="http://schemas.microsoft.com/office/powerpoint/2010/main" val="1225262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78310" y="211590"/>
            <a:ext cx="5587379" cy="831850"/>
          </a:xfrm>
        </p:spPr>
        <p:txBody>
          <a:bodyPr/>
          <a:lstStyle/>
          <a:p>
            <a:r>
              <a:rPr lang="en-US" dirty="0"/>
              <a:t>OER PLATFORMS</a:t>
            </a:r>
          </a:p>
        </p:txBody>
      </p:sp>
      <p:sp>
        <p:nvSpPr>
          <p:cNvPr id="5" name="Slide Number Placeholder 4"/>
          <p:cNvSpPr>
            <a:spLocks noGrp="1"/>
          </p:cNvSpPr>
          <p:nvPr>
            <p:ph type="sldNum" sz="quarter" idx="14"/>
          </p:nvPr>
        </p:nvSpPr>
        <p:spPr/>
        <p:txBody>
          <a:bodyPr/>
          <a:lstStyle/>
          <a:p>
            <a:fld id="{F06EB23F-1300-2242-934E-F6ACB1AD90E4}" type="slidenum">
              <a:rPr lang="en-US" smtClean="0"/>
              <a:pPr/>
              <a:t>24</a:t>
            </a:fld>
            <a:endParaRPr lang="en-US" dirty="0"/>
          </a:p>
        </p:txBody>
      </p:sp>
      <p:sp>
        <p:nvSpPr>
          <p:cNvPr id="7" name="object 5">
            <a:extLst>
              <a:ext uri="{FF2B5EF4-FFF2-40B4-BE49-F238E27FC236}">
                <a16:creationId xmlns:a16="http://schemas.microsoft.com/office/drawing/2014/main" id="{30F25BDD-974F-734C-920F-CA47D673439C}"/>
              </a:ext>
            </a:extLst>
          </p:cNvPr>
          <p:cNvSpPr txBox="1">
            <a:spLocks/>
          </p:cNvSpPr>
          <p:nvPr/>
        </p:nvSpPr>
        <p:spPr>
          <a:xfrm>
            <a:off x="782515" y="1125905"/>
            <a:ext cx="8466993" cy="3488134"/>
          </a:xfrm>
          <a:prstGeom prst="rect">
            <a:avLst/>
          </a:prstGeom>
        </p:spPr>
        <p:txBody>
          <a:bodyPr vert="horz" wrap="square" lIns="0" tIns="12700"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938" marR="10160" indent="0" defTabSz="914400">
              <a:spcBef>
                <a:spcPts val="100"/>
              </a:spcBef>
              <a:buFont typeface="Arial" charset="0"/>
              <a:buNone/>
              <a:defRPr/>
            </a:pPr>
            <a:r>
              <a:rPr lang="en-US" sz="2200" dirty="0">
                <a:latin typeface="Avenir LT Std 35 Light"/>
              </a:rPr>
              <a:t>Wrap-around services related to the OER content, such as additional content, ancillaries, LMS integration, quizzing and homework.</a:t>
            </a:r>
          </a:p>
          <a:p>
            <a:pPr marL="7938" marR="10160" indent="0" defTabSz="914400">
              <a:spcBef>
                <a:spcPts val="100"/>
              </a:spcBef>
              <a:buFont typeface="Arial" charset="0"/>
              <a:buNone/>
              <a:defRPr/>
            </a:pPr>
            <a:endParaRPr lang="en-US" sz="2200" dirty="0">
              <a:latin typeface="Avenir LT Std 35 Light"/>
            </a:endParaRPr>
          </a:p>
          <a:p>
            <a:pPr marL="7938" marR="10160" indent="0" defTabSz="914400">
              <a:spcBef>
                <a:spcPts val="100"/>
              </a:spcBef>
              <a:buFont typeface="Arial" charset="0"/>
              <a:buNone/>
              <a:defRPr/>
            </a:pPr>
            <a:r>
              <a:rPr lang="en-US" sz="2200" dirty="0">
                <a:latin typeface="Avenir LT Std 35 Light"/>
              </a:rPr>
              <a:t>Offered by publishers and other for-profit companies:</a:t>
            </a:r>
          </a:p>
          <a:p>
            <a:pPr marL="919163" marR="10160" indent="-341313" defTabSz="914400">
              <a:spcBef>
                <a:spcPts val="100"/>
              </a:spcBef>
              <a:defRPr/>
            </a:pPr>
            <a:r>
              <a:rPr lang="en-US" sz="2200" dirty="0">
                <a:latin typeface="Avenir LT Std 35 Light"/>
              </a:rPr>
              <a:t>Cengage </a:t>
            </a:r>
            <a:r>
              <a:rPr lang="en-US" sz="2200" dirty="0" err="1">
                <a:latin typeface="Avenir LT Std 35 Light"/>
              </a:rPr>
              <a:t>OpenNOW</a:t>
            </a:r>
            <a:endParaRPr lang="en-US" sz="2200" dirty="0">
              <a:latin typeface="Avenir LT Std 35 Light"/>
            </a:endParaRPr>
          </a:p>
          <a:p>
            <a:pPr marL="919163" marR="10160" indent="-341313" defTabSz="914400">
              <a:spcBef>
                <a:spcPts val="100"/>
              </a:spcBef>
              <a:defRPr/>
            </a:pPr>
            <a:r>
              <a:rPr lang="en-US" sz="2200" dirty="0" err="1">
                <a:latin typeface="Avenir LT Std 35 Light"/>
              </a:rPr>
              <a:t>Macmillian’s</a:t>
            </a:r>
            <a:r>
              <a:rPr lang="en-US" sz="2200" dirty="0">
                <a:latin typeface="Avenir LT Std 35 Light"/>
              </a:rPr>
              <a:t> </a:t>
            </a:r>
            <a:r>
              <a:rPr lang="en-US" sz="2200" dirty="0" err="1">
                <a:latin typeface="Avenir LT Std 35 Light"/>
              </a:rPr>
              <a:t>Intellus</a:t>
            </a:r>
            <a:r>
              <a:rPr lang="en-US" sz="2200" dirty="0">
                <a:latin typeface="Avenir LT Std 35 Light"/>
              </a:rPr>
              <a:t> Learning</a:t>
            </a:r>
          </a:p>
          <a:p>
            <a:pPr marL="919163" marR="10160" indent="-341313" defTabSz="914400">
              <a:spcBef>
                <a:spcPts val="100"/>
              </a:spcBef>
              <a:defRPr/>
            </a:pPr>
            <a:r>
              <a:rPr lang="en-US" sz="2200" dirty="0" err="1">
                <a:latin typeface="Avenir LT Std 35 Light"/>
              </a:rPr>
              <a:t>PanOpen</a:t>
            </a:r>
            <a:endParaRPr lang="en-US" sz="2200" dirty="0">
              <a:latin typeface="Avenir LT Std 35 Light"/>
            </a:endParaRPr>
          </a:p>
          <a:p>
            <a:pPr marL="919163" marR="10160" indent="-341313" defTabSz="914400">
              <a:spcBef>
                <a:spcPts val="100"/>
              </a:spcBef>
              <a:defRPr/>
            </a:pPr>
            <a:r>
              <a:rPr lang="en-US" sz="2200" dirty="0">
                <a:latin typeface="Avenir LT Std 35 Light"/>
              </a:rPr>
              <a:t>Lumen Learning</a:t>
            </a:r>
          </a:p>
          <a:p>
            <a:pPr marL="919163" marR="10160" indent="-341313" defTabSz="914400">
              <a:spcBef>
                <a:spcPts val="100"/>
              </a:spcBef>
              <a:defRPr/>
            </a:pPr>
            <a:r>
              <a:rPr lang="en-US" sz="2200" dirty="0">
                <a:latin typeface="Avenir LT Std 35 Light"/>
              </a:rPr>
              <a:t>And many more…</a:t>
            </a:r>
          </a:p>
        </p:txBody>
      </p:sp>
    </p:spTree>
    <p:extLst>
      <p:ext uri="{BB962C8B-B14F-4D97-AF65-F5344CB8AC3E}">
        <p14:creationId xmlns:p14="http://schemas.microsoft.com/office/powerpoint/2010/main" val="407197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53838" y="135320"/>
            <a:ext cx="7236324" cy="831850"/>
          </a:xfrm>
        </p:spPr>
        <p:txBody>
          <a:bodyPr/>
          <a:lstStyle/>
          <a:p>
            <a:r>
              <a:rPr lang="en-US" sz="2800" dirty="0"/>
              <a:t>PARTNERSHIPS WITH OER</a:t>
            </a:r>
          </a:p>
        </p:txBody>
      </p:sp>
      <p:sp>
        <p:nvSpPr>
          <p:cNvPr id="4" name="Slide Number Placeholder 3"/>
          <p:cNvSpPr>
            <a:spLocks noGrp="1"/>
          </p:cNvSpPr>
          <p:nvPr>
            <p:ph type="sldNum" sz="quarter" idx="13"/>
          </p:nvPr>
        </p:nvSpPr>
        <p:spPr/>
        <p:txBody>
          <a:bodyPr/>
          <a:lstStyle/>
          <a:p>
            <a:fld id="{F06EB23F-1300-2242-934E-F6ACB1AD90E4}" type="slidenum">
              <a:rPr lang="en-US" smtClean="0"/>
              <a:pPr/>
              <a:t>25</a:t>
            </a:fld>
            <a:endParaRPr lang="en-US" dirty="0"/>
          </a:p>
        </p:txBody>
      </p:sp>
      <p:pic>
        <p:nvPicPr>
          <p:cNvPr id="5" name="Picture 4">
            <a:extLst>
              <a:ext uri="{FF2B5EF4-FFF2-40B4-BE49-F238E27FC236}">
                <a16:creationId xmlns:a16="http://schemas.microsoft.com/office/drawing/2014/main" id="{CA2404DF-C687-8D46-B951-11F2ECB7D439}"/>
              </a:ext>
            </a:extLst>
          </p:cNvPr>
          <p:cNvPicPr>
            <a:picLocks noChangeAspect="1"/>
          </p:cNvPicPr>
          <p:nvPr/>
        </p:nvPicPr>
        <p:blipFill>
          <a:blip r:embed="rId3"/>
          <a:stretch>
            <a:fillRect/>
          </a:stretch>
        </p:blipFill>
        <p:spPr>
          <a:xfrm>
            <a:off x="1578288" y="654336"/>
            <a:ext cx="5987424" cy="3979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630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9534" y="0"/>
            <a:ext cx="8085666" cy="831850"/>
          </a:xfrm>
        </p:spPr>
        <p:txBody>
          <a:bodyPr/>
          <a:lstStyle/>
          <a:p>
            <a:r>
              <a:rPr lang="en-US" dirty="0"/>
              <a:t>INCLUSIVE ACCESS/AUTOMATIC PURCHASING PROGRAMS</a:t>
            </a:r>
          </a:p>
        </p:txBody>
      </p:sp>
      <p:sp>
        <p:nvSpPr>
          <p:cNvPr id="5" name="Slide Number Placeholder 4"/>
          <p:cNvSpPr>
            <a:spLocks noGrp="1"/>
          </p:cNvSpPr>
          <p:nvPr>
            <p:ph type="sldNum" sz="quarter" idx="14"/>
          </p:nvPr>
        </p:nvSpPr>
        <p:spPr/>
        <p:txBody>
          <a:bodyPr/>
          <a:lstStyle/>
          <a:p>
            <a:fld id="{F06EB23F-1300-2242-934E-F6ACB1AD90E4}" type="slidenum">
              <a:rPr lang="en-US" smtClean="0"/>
              <a:pPr/>
              <a:t>26</a:t>
            </a:fld>
            <a:endParaRPr lang="en-US" dirty="0"/>
          </a:p>
        </p:txBody>
      </p:sp>
      <p:sp>
        <p:nvSpPr>
          <p:cNvPr id="3" name="Rectangle 2">
            <a:extLst>
              <a:ext uri="{FF2B5EF4-FFF2-40B4-BE49-F238E27FC236}">
                <a16:creationId xmlns:a16="http://schemas.microsoft.com/office/drawing/2014/main" id="{D124413D-5684-1347-A8A0-2DB5612D5C26}"/>
              </a:ext>
            </a:extLst>
          </p:cNvPr>
          <p:cNvSpPr/>
          <p:nvPr/>
        </p:nvSpPr>
        <p:spPr>
          <a:xfrm>
            <a:off x="589085" y="1298870"/>
            <a:ext cx="7996115" cy="3765133"/>
          </a:xfrm>
          <a:prstGeom prst="rect">
            <a:avLst/>
          </a:prstGeom>
        </p:spPr>
        <p:txBody>
          <a:bodyPr wrap="square">
            <a:spAutoFit/>
          </a:bodyPr>
          <a:lstStyle/>
          <a:p>
            <a:pPr marL="762635" marR="10160" indent="-457200">
              <a:spcBef>
                <a:spcPts val="100"/>
              </a:spcBef>
              <a:buAutoNum type="arabicPeriod"/>
            </a:pPr>
            <a:r>
              <a:rPr lang="en-US" sz="2400" dirty="0">
                <a:latin typeface="Avenir LT Std 35 Light"/>
              </a:rPr>
              <a:t>Faculty/institution decide to participate</a:t>
            </a:r>
          </a:p>
          <a:p>
            <a:pPr marL="762635" marR="10160" indent="-457200">
              <a:spcBef>
                <a:spcPts val="100"/>
              </a:spcBef>
              <a:buAutoNum type="arabicPeriod"/>
            </a:pPr>
            <a:r>
              <a:rPr lang="en-US" sz="2400" dirty="0">
                <a:latin typeface="Avenir LT Std 35 Light"/>
              </a:rPr>
              <a:t>Administered by the bookstore</a:t>
            </a:r>
          </a:p>
          <a:p>
            <a:pPr marL="762635" marR="10160" indent="-457200">
              <a:spcBef>
                <a:spcPts val="100"/>
              </a:spcBef>
              <a:buAutoNum type="arabicPeriod"/>
            </a:pPr>
            <a:r>
              <a:rPr lang="en-US" sz="2400" dirty="0">
                <a:latin typeface="Avenir LT Std 35 Light"/>
              </a:rPr>
              <a:t>Students opt in/out when paying course fees*</a:t>
            </a:r>
          </a:p>
          <a:p>
            <a:pPr marL="762635" marR="10160" indent="-457200">
              <a:spcBef>
                <a:spcPts val="100"/>
              </a:spcBef>
              <a:buAutoNum type="arabicPeriod"/>
            </a:pPr>
            <a:r>
              <a:rPr lang="en-US" sz="2400" dirty="0">
                <a:latin typeface="Avenir LT Std 35 Light"/>
              </a:rPr>
              <a:t>Digital access through LMS – no print</a:t>
            </a:r>
          </a:p>
          <a:p>
            <a:pPr marL="762635" marR="10160" indent="-457200">
              <a:spcBef>
                <a:spcPts val="100"/>
              </a:spcBef>
              <a:buAutoNum type="arabicPeriod"/>
            </a:pPr>
            <a:r>
              <a:rPr lang="en-US" sz="2400" dirty="0">
                <a:latin typeface="Avenir LT Std 35 Light"/>
              </a:rPr>
              <a:t>Works for eBooks and courseware platforms</a:t>
            </a:r>
          </a:p>
          <a:p>
            <a:pPr marL="762635" marR="10160" indent="-457200">
              <a:spcBef>
                <a:spcPts val="100"/>
              </a:spcBef>
              <a:buAutoNum type="arabicPeriod"/>
            </a:pPr>
            <a:r>
              <a:rPr lang="en-US" sz="2400" dirty="0">
                <a:latin typeface="Avenir LT Std 35 Light"/>
              </a:rPr>
              <a:t>Access ends when class is over</a:t>
            </a:r>
          </a:p>
          <a:p>
            <a:pPr marL="305435" marR="10160">
              <a:spcBef>
                <a:spcPts val="100"/>
              </a:spcBef>
            </a:pPr>
            <a:endParaRPr lang="en-US" sz="2400" dirty="0">
              <a:latin typeface="Avenir LT Std 35 Light"/>
            </a:endParaRPr>
          </a:p>
          <a:p>
            <a:pPr marL="305435" marR="10160">
              <a:spcBef>
                <a:spcPts val="100"/>
              </a:spcBef>
            </a:pPr>
            <a:r>
              <a:rPr lang="en-US" sz="2000" dirty="0">
                <a:latin typeface="Avenir LT Std 35 Light"/>
              </a:rPr>
              <a:t>*Publishers are willing to discount  substantially (up to 80% off print and up to 25% for online courseware, i.e. </a:t>
            </a:r>
            <a:r>
              <a:rPr lang="en-US" sz="2000" dirty="0" err="1">
                <a:latin typeface="Avenir LT Std 35 Light"/>
              </a:rPr>
              <a:t>MyMathLab</a:t>
            </a:r>
            <a:r>
              <a:rPr lang="en-US" sz="2000" dirty="0">
                <a:latin typeface="Avenir LT Std 35 Light"/>
              </a:rPr>
              <a:t>)</a:t>
            </a:r>
          </a:p>
          <a:p>
            <a:pPr marL="762635" marR="10160" indent="-457200">
              <a:spcBef>
                <a:spcPts val="100"/>
              </a:spcBef>
              <a:buAutoNum type="arabicPeriod"/>
            </a:pPr>
            <a:endParaRPr lang="en-US" sz="2400" dirty="0">
              <a:latin typeface="Avenir LT Std 35 Light"/>
            </a:endParaRPr>
          </a:p>
        </p:txBody>
      </p:sp>
    </p:spTree>
    <p:extLst>
      <p:ext uri="{BB962C8B-B14F-4D97-AF65-F5344CB8AC3E}">
        <p14:creationId xmlns:p14="http://schemas.microsoft.com/office/powerpoint/2010/main" val="2769105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5100" y="250491"/>
            <a:ext cx="8813800" cy="831850"/>
          </a:xfrm>
        </p:spPr>
        <p:txBody>
          <a:bodyPr/>
          <a:lstStyle/>
          <a:p>
            <a:r>
              <a:rPr lang="en-US" dirty="0"/>
              <a:t>ACCESS CODES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27</a:t>
            </a:fld>
            <a:endParaRPr lang="en-US" dirty="0"/>
          </a:p>
        </p:txBody>
      </p:sp>
      <p:sp>
        <p:nvSpPr>
          <p:cNvPr id="5" name="Rectangle 4">
            <a:extLst>
              <a:ext uri="{FF2B5EF4-FFF2-40B4-BE49-F238E27FC236}">
                <a16:creationId xmlns:a16="http://schemas.microsoft.com/office/drawing/2014/main" id="{E47A9BF9-9812-8149-87A0-F4AAF0A90083}"/>
              </a:ext>
            </a:extLst>
          </p:cNvPr>
          <p:cNvSpPr/>
          <p:nvPr/>
        </p:nvSpPr>
        <p:spPr>
          <a:xfrm>
            <a:off x="556358" y="1187852"/>
            <a:ext cx="8508512" cy="3431709"/>
          </a:xfrm>
          <a:prstGeom prst="rect">
            <a:avLst/>
          </a:prstGeom>
        </p:spPr>
        <p:txBody>
          <a:bodyPr wrap="square">
            <a:spAutoFit/>
          </a:bodyPr>
          <a:lstStyle/>
          <a:p>
            <a:pPr marL="762635" marR="10160" indent="-457200">
              <a:spcBef>
                <a:spcPts val="100"/>
              </a:spcBef>
              <a:buAutoNum type="arabicPeriod"/>
            </a:pPr>
            <a:r>
              <a:rPr lang="en-US" sz="2400" dirty="0">
                <a:latin typeface="Avenir LT Std 35 Light"/>
              </a:rPr>
              <a:t>Faculty decide to participate</a:t>
            </a:r>
          </a:p>
          <a:p>
            <a:pPr marL="762635" marR="10160" indent="-457200">
              <a:spcBef>
                <a:spcPts val="100"/>
              </a:spcBef>
              <a:buAutoNum type="arabicPeriod"/>
            </a:pPr>
            <a:r>
              <a:rPr lang="en-US" sz="2400" dirty="0">
                <a:latin typeface="Avenir LT Std 35 Light"/>
              </a:rPr>
              <a:t>Students purchase access codes from bookstore or direct from the publisher*</a:t>
            </a:r>
          </a:p>
          <a:p>
            <a:pPr marL="762635" marR="10160" indent="-457200">
              <a:spcBef>
                <a:spcPts val="100"/>
              </a:spcBef>
              <a:buAutoNum type="arabicPeriod"/>
            </a:pPr>
            <a:r>
              <a:rPr lang="en-US" sz="2400" dirty="0">
                <a:latin typeface="Avenir LT Std 35 Light"/>
              </a:rPr>
              <a:t>Digital access only – no print, typically only one format available</a:t>
            </a:r>
          </a:p>
          <a:p>
            <a:pPr marL="762635" marR="10160" indent="-457200">
              <a:spcBef>
                <a:spcPts val="100"/>
              </a:spcBef>
              <a:buAutoNum type="arabicPeriod"/>
            </a:pPr>
            <a:r>
              <a:rPr lang="en-US" sz="2400" dirty="0">
                <a:latin typeface="Avenir LT Std 35 Light"/>
              </a:rPr>
              <a:t>Works for eBooks and courseware platforms</a:t>
            </a:r>
          </a:p>
          <a:p>
            <a:pPr marL="762635" marR="10160" indent="-457200">
              <a:spcBef>
                <a:spcPts val="100"/>
              </a:spcBef>
              <a:buAutoNum type="arabicPeriod"/>
            </a:pPr>
            <a:r>
              <a:rPr lang="en-US" sz="2400" dirty="0">
                <a:latin typeface="Avenir LT Std 35 Light"/>
              </a:rPr>
              <a:t>Access ends when class is over</a:t>
            </a:r>
          </a:p>
          <a:p>
            <a:pPr marL="305435" marR="10160">
              <a:spcBef>
                <a:spcPts val="100"/>
              </a:spcBef>
            </a:pPr>
            <a:endParaRPr lang="en-US" sz="2400" dirty="0">
              <a:latin typeface="Avenir LT Std 35 Light"/>
            </a:endParaRPr>
          </a:p>
          <a:p>
            <a:pPr marL="305435" marR="10160">
              <a:spcBef>
                <a:spcPts val="100"/>
              </a:spcBef>
            </a:pPr>
            <a:r>
              <a:rPr lang="en-US" sz="2000" dirty="0">
                <a:latin typeface="Avenir LT Std 35 Light"/>
              </a:rPr>
              <a:t>*Publishers are willing to discount  substantially (up to 80% off print)</a:t>
            </a:r>
            <a:endParaRPr lang="en-US" sz="2400" dirty="0">
              <a:latin typeface="Avenir LT Std 35 Light"/>
            </a:endParaRPr>
          </a:p>
        </p:txBody>
      </p:sp>
    </p:spTree>
    <p:extLst>
      <p:ext uri="{BB962C8B-B14F-4D97-AF65-F5344CB8AC3E}">
        <p14:creationId xmlns:p14="http://schemas.microsoft.com/office/powerpoint/2010/main" val="4250965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2477" y="-8217"/>
            <a:ext cx="7236324" cy="831850"/>
          </a:xfrm>
        </p:spPr>
        <p:txBody>
          <a:bodyPr/>
          <a:lstStyle/>
          <a:p>
            <a:r>
              <a:rPr lang="en-US" sz="2800" dirty="0"/>
              <a:t>POST-COURSE ACCESS TO CORE CONTENT MATTERS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28</a:t>
            </a:fld>
            <a:endParaRPr lang="en-US" dirty="0"/>
          </a:p>
        </p:txBody>
      </p:sp>
      <p:sp>
        <p:nvSpPr>
          <p:cNvPr id="6" name="TextBox 5"/>
          <p:cNvSpPr txBox="1"/>
          <p:nvPr/>
        </p:nvSpPr>
        <p:spPr>
          <a:xfrm>
            <a:off x="336309" y="1147885"/>
            <a:ext cx="8640716" cy="3570208"/>
          </a:xfrm>
          <a:prstGeom prst="rect">
            <a:avLst/>
          </a:prstGeom>
          <a:noFill/>
        </p:spPr>
        <p:txBody>
          <a:bodyPr wrap="square" rtlCol="0">
            <a:spAutoFit/>
          </a:bodyPr>
          <a:lstStyle/>
          <a:p>
            <a:pPr marL="571500" indent="-571500">
              <a:buFont typeface="Arial"/>
              <a:buChar char="•"/>
            </a:pPr>
            <a:r>
              <a:rPr lang="en-US" sz="2400" dirty="0">
                <a:latin typeface="Avenir LT Std 35 Light"/>
                <a:cs typeface="Avenir LT Std 35 Light"/>
              </a:rPr>
              <a:t>Courses that span multiple semesters</a:t>
            </a:r>
            <a:endParaRPr lang="en-US" sz="2400" kern="1200" dirty="0">
              <a:latin typeface="Avenir LT Std 35 Light"/>
              <a:cs typeface="Avenir LT Std 35 Light"/>
            </a:endParaRPr>
          </a:p>
          <a:p>
            <a:pPr marL="571500" indent="-571500">
              <a:buFont typeface="Arial"/>
              <a:buChar char="•"/>
            </a:pPr>
            <a:r>
              <a:rPr lang="en-US" sz="2400" kern="1200" dirty="0">
                <a:latin typeface="Avenir LT Std 35 Light"/>
                <a:cs typeface="Avenir LT Std 35 Light"/>
              </a:rPr>
              <a:t>Retaking the course</a:t>
            </a:r>
          </a:p>
          <a:p>
            <a:pPr marL="571500" indent="-571500">
              <a:buFont typeface="Arial"/>
              <a:buChar char="•"/>
            </a:pPr>
            <a:r>
              <a:rPr lang="en-US" sz="2400" dirty="0">
                <a:latin typeface="Avenir LT Std 35 Light"/>
                <a:cs typeface="Avenir LT Std 35 Light"/>
              </a:rPr>
              <a:t>Reference for advanced courses</a:t>
            </a:r>
          </a:p>
          <a:p>
            <a:pPr marL="571500" indent="-571500">
              <a:buFont typeface="Arial"/>
              <a:buChar char="•"/>
            </a:pPr>
            <a:r>
              <a:rPr lang="en-US" sz="2400" dirty="0">
                <a:latin typeface="Avenir LT Std 35 Light"/>
                <a:cs typeface="Avenir LT Std 35 Light"/>
              </a:rPr>
              <a:t>Studying for higher education entrance exams &amp; certification exams</a:t>
            </a:r>
          </a:p>
          <a:p>
            <a:pPr marL="571500" indent="-571500">
              <a:buFont typeface="Arial"/>
              <a:buChar char="•"/>
            </a:pPr>
            <a:r>
              <a:rPr lang="en-US" sz="2400" dirty="0">
                <a:latin typeface="Avenir LT Std 35 Light"/>
                <a:cs typeface="Avenir LT Std 35 Light"/>
              </a:rPr>
              <a:t>Changing careers</a:t>
            </a:r>
          </a:p>
          <a:p>
            <a:pPr marL="571500" indent="-571500">
              <a:buFont typeface="Arial"/>
              <a:buChar char="•"/>
            </a:pPr>
            <a:r>
              <a:rPr lang="en-US" sz="2400" dirty="0">
                <a:latin typeface="Avenir LT Std 35 Light"/>
                <a:cs typeface="Avenir LT Std 35 Light"/>
              </a:rPr>
              <a:t>Lifelong learning</a:t>
            </a:r>
          </a:p>
          <a:p>
            <a:endParaRPr lang="en-US" kern="1200" dirty="0">
              <a:latin typeface="Avenir LT Std 35 Light"/>
              <a:cs typeface="Avenir LT Std 35 Light"/>
            </a:endParaRPr>
          </a:p>
          <a:p>
            <a:r>
              <a:rPr lang="en-US" sz="2000" dirty="0">
                <a:latin typeface="Avenir Heavy"/>
                <a:cs typeface="Avenir Heavy"/>
              </a:rPr>
              <a:t>Any of the above could mean a student needs to purchase another access code or rent the content again</a:t>
            </a:r>
            <a:endParaRPr lang="en-US" sz="2000" kern="1200" dirty="0">
              <a:latin typeface="Avenir Heavy"/>
              <a:cs typeface="Avenir Heavy"/>
            </a:endParaRPr>
          </a:p>
        </p:txBody>
      </p:sp>
    </p:spTree>
    <p:extLst>
      <p:ext uri="{BB962C8B-B14F-4D97-AF65-F5344CB8AC3E}">
        <p14:creationId xmlns:p14="http://schemas.microsoft.com/office/powerpoint/2010/main" val="196737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7043" y="0"/>
            <a:ext cx="7236324" cy="831850"/>
          </a:xfrm>
        </p:spPr>
        <p:txBody>
          <a:bodyPr/>
          <a:lstStyle/>
          <a:p>
            <a:r>
              <a:rPr lang="en-US" sz="2800" dirty="0"/>
              <a:t>CARE FRAMEWORK</a:t>
            </a:r>
          </a:p>
          <a:p>
            <a:r>
              <a:rPr lang="en-US" sz="1800" dirty="0"/>
              <a:t> by Lisa </a:t>
            </a:r>
            <a:r>
              <a:rPr lang="en-US" sz="1800" dirty="0" err="1"/>
              <a:t>Petrides</a:t>
            </a:r>
            <a:r>
              <a:rPr lang="en-US" sz="1800" dirty="0"/>
              <a:t>, Douglas Levin, C. Edward Watson</a:t>
            </a:r>
            <a:endParaRPr lang="en-US" sz="1600" dirty="0"/>
          </a:p>
        </p:txBody>
      </p:sp>
      <p:sp>
        <p:nvSpPr>
          <p:cNvPr id="4" name="Slide Number Placeholder 3"/>
          <p:cNvSpPr>
            <a:spLocks noGrp="1"/>
          </p:cNvSpPr>
          <p:nvPr>
            <p:ph type="sldNum" sz="quarter" idx="13"/>
          </p:nvPr>
        </p:nvSpPr>
        <p:spPr/>
        <p:txBody>
          <a:bodyPr/>
          <a:lstStyle/>
          <a:p>
            <a:fld id="{F06EB23F-1300-2242-934E-F6ACB1AD90E4}" type="slidenum">
              <a:rPr lang="en-US" smtClean="0"/>
              <a:pPr/>
              <a:t>29</a:t>
            </a:fld>
            <a:endParaRPr lang="en-US" dirty="0"/>
          </a:p>
        </p:txBody>
      </p:sp>
      <p:pic>
        <p:nvPicPr>
          <p:cNvPr id="3" name="Picture 2">
            <a:extLst>
              <a:ext uri="{FF2B5EF4-FFF2-40B4-BE49-F238E27FC236}">
                <a16:creationId xmlns:a16="http://schemas.microsoft.com/office/drawing/2014/main" id="{5AD0F74E-F898-904A-8222-49CFB7D385D9}"/>
              </a:ext>
            </a:extLst>
          </p:cNvPr>
          <p:cNvPicPr>
            <a:picLocks noChangeAspect="1"/>
          </p:cNvPicPr>
          <p:nvPr/>
        </p:nvPicPr>
        <p:blipFill>
          <a:blip r:embed="rId3"/>
          <a:stretch>
            <a:fillRect/>
          </a:stretch>
        </p:blipFill>
        <p:spPr>
          <a:xfrm>
            <a:off x="69362" y="1101481"/>
            <a:ext cx="4602778" cy="3250712"/>
          </a:xfrm>
          <a:prstGeom prst="rect">
            <a:avLst/>
          </a:prstGeom>
        </p:spPr>
      </p:pic>
      <p:sp>
        <p:nvSpPr>
          <p:cNvPr id="5" name="Rectangle 4">
            <a:extLst>
              <a:ext uri="{FF2B5EF4-FFF2-40B4-BE49-F238E27FC236}">
                <a16:creationId xmlns:a16="http://schemas.microsoft.com/office/drawing/2014/main" id="{D5E157A8-D536-9B4C-AE29-34A39497B772}"/>
              </a:ext>
            </a:extLst>
          </p:cNvPr>
          <p:cNvSpPr/>
          <p:nvPr/>
        </p:nvSpPr>
        <p:spPr>
          <a:xfrm>
            <a:off x="4797428" y="1255980"/>
            <a:ext cx="4123592" cy="3231654"/>
          </a:xfrm>
          <a:prstGeom prst="rect">
            <a:avLst/>
          </a:prstGeom>
        </p:spPr>
        <p:txBody>
          <a:bodyPr wrap="square">
            <a:spAutoFit/>
          </a:bodyPr>
          <a:lstStyle/>
          <a:p>
            <a:pPr fontAlgn="base">
              <a:buFont typeface="+mj-lt"/>
              <a:buAutoNum type="arabicPeriod"/>
            </a:pPr>
            <a:r>
              <a:rPr lang="en-US" sz="1200" b="1" dirty="0">
                <a:solidFill>
                  <a:srgbClr val="444444"/>
                </a:solidFill>
                <a:latin typeface="Avenir Roman" panose="02000503020000020003" pitchFamily="2" charset="0"/>
              </a:rPr>
              <a:t>Contribute:</a:t>
            </a:r>
            <a:r>
              <a:rPr lang="en-US" sz="1200" dirty="0">
                <a:solidFill>
                  <a:srgbClr val="444444"/>
                </a:solidFill>
                <a:latin typeface="Avenir Roman" panose="02000503020000020003" pitchFamily="2" charset="0"/>
              </a:rPr>
              <a:t> OER stewards actively contribute to efforts, whether financially or via in-kind contributions, to advance the awareness, improvement, and distribution of OER; and</a:t>
            </a:r>
          </a:p>
          <a:p>
            <a:pPr fontAlgn="base">
              <a:buFont typeface="+mj-lt"/>
              <a:buAutoNum type="arabicPeriod"/>
            </a:pPr>
            <a:endParaRPr lang="en-US" sz="1200" dirty="0">
              <a:solidFill>
                <a:srgbClr val="444444"/>
              </a:solidFill>
              <a:latin typeface="Avenir Roman" panose="02000503020000020003" pitchFamily="2" charset="0"/>
            </a:endParaRPr>
          </a:p>
          <a:p>
            <a:pPr fontAlgn="base">
              <a:buFont typeface="+mj-lt"/>
              <a:buAutoNum type="arabicPeriod"/>
            </a:pPr>
            <a:r>
              <a:rPr lang="en-US" sz="1200" b="1" dirty="0">
                <a:solidFill>
                  <a:srgbClr val="444444"/>
                </a:solidFill>
                <a:latin typeface="Avenir Roman" panose="02000503020000020003" pitchFamily="2" charset="0"/>
              </a:rPr>
              <a:t>Attribute:</a:t>
            </a:r>
            <a:r>
              <a:rPr lang="en-US" sz="1200" dirty="0">
                <a:solidFill>
                  <a:srgbClr val="444444"/>
                </a:solidFill>
                <a:latin typeface="Avenir Roman" panose="02000503020000020003" pitchFamily="2" charset="0"/>
              </a:rPr>
              <a:t> OER stewards practice conspicuous attribution, ensuring that all who create or remix OER are properly and clearly credited for their contributions; and</a:t>
            </a:r>
          </a:p>
          <a:p>
            <a:pPr fontAlgn="base">
              <a:buFont typeface="+mj-lt"/>
              <a:buAutoNum type="arabicPeriod"/>
            </a:pPr>
            <a:endParaRPr lang="en-US" sz="1200" dirty="0">
              <a:solidFill>
                <a:srgbClr val="444444"/>
              </a:solidFill>
              <a:latin typeface="Avenir Roman" panose="02000503020000020003" pitchFamily="2" charset="0"/>
            </a:endParaRPr>
          </a:p>
          <a:p>
            <a:pPr fontAlgn="base">
              <a:buFont typeface="+mj-lt"/>
              <a:buAutoNum type="arabicPeriod"/>
            </a:pPr>
            <a:r>
              <a:rPr lang="en-US" sz="1200" b="1" dirty="0">
                <a:solidFill>
                  <a:srgbClr val="444444"/>
                </a:solidFill>
                <a:latin typeface="Avenir Roman" panose="02000503020000020003" pitchFamily="2" charset="0"/>
              </a:rPr>
              <a:t>Release</a:t>
            </a:r>
            <a:r>
              <a:rPr lang="en-US" sz="1200" dirty="0">
                <a:solidFill>
                  <a:srgbClr val="444444"/>
                </a:solidFill>
                <a:latin typeface="Avenir Roman" panose="02000503020000020003" pitchFamily="2" charset="0"/>
              </a:rPr>
              <a:t>: OER stewards ensure OER can be released and used beyond the course and platform in which it was created or delivered; and</a:t>
            </a:r>
          </a:p>
          <a:p>
            <a:pPr fontAlgn="base">
              <a:buFont typeface="+mj-lt"/>
              <a:buAutoNum type="arabicPeriod"/>
            </a:pPr>
            <a:endParaRPr lang="en-US" sz="1200" dirty="0">
              <a:solidFill>
                <a:srgbClr val="444444"/>
              </a:solidFill>
              <a:latin typeface="Avenir Roman" panose="02000503020000020003" pitchFamily="2" charset="0"/>
            </a:endParaRPr>
          </a:p>
          <a:p>
            <a:pPr fontAlgn="base">
              <a:buFont typeface="+mj-lt"/>
              <a:buAutoNum type="arabicPeriod"/>
            </a:pPr>
            <a:r>
              <a:rPr lang="en-US" sz="1200" b="1" dirty="0">
                <a:solidFill>
                  <a:srgbClr val="444444"/>
                </a:solidFill>
                <a:latin typeface="Avenir Roman" panose="02000503020000020003" pitchFamily="2" charset="0"/>
              </a:rPr>
              <a:t>Empower</a:t>
            </a:r>
            <a:r>
              <a:rPr lang="en-US" sz="1200" dirty="0">
                <a:solidFill>
                  <a:srgbClr val="444444"/>
                </a:solidFill>
                <a:latin typeface="Avenir Roman" panose="02000503020000020003" pitchFamily="2" charset="0"/>
              </a:rPr>
              <a:t>: OER stewards are inclusive and strive to meet the diverse needs of all learners, including by supporting the participation of new and non-traditional voices in OER creation and adoption.</a:t>
            </a:r>
            <a:endParaRPr lang="en-US" sz="1200" b="0" i="0" dirty="0">
              <a:solidFill>
                <a:srgbClr val="444444"/>
              </a:solidFill>
              <a:effectLst/>
              <a:latin typeface="Avenir Roman" panose="02000503020000020003" pitchFamily="2" charset="0"/>
            </a:endParaRPr>
          </a:p>
        </p:txBody>
      </p:sp>
      <p:sp>
        <p:nvSpPr>
          <p:cNvPr id="7" name="TextBox 6">
            <a:extLst>
              <a:ext uri="{FF2B5EF4-FFF2-40B4-BE49-F238E27FC236}">
                <a16:creationId xmlns:a16="http://schemas.microsoft.com/office/drawing/2014/main" id="{580C592F-3388-9941-A1F6-094E79B71FDB}"/>
              </a:ext>
            </a:extLst>
          </p:cNvPr>
          <p:cNvSpPr txBox="1"/>
          <p:nvPr/>
        </p:nvSpPr>
        <p:spPr>
          <a:xfrm>
            <a:off x="272562" y="4352193"/>
            <a:ext cx="4322643" cy="430887"/>
          </a:xfrm>
          <a:prstGeom prst="rect">
            <a:avLst/>
          </a:prstGeom>
          <a:noFill/>
        </p:spPr>
        <p:txBody>
          <a:bodyPr wrap="square" rtlCol="0">
            <a:spAutoFit/>
          </a:bodyPr>
          <a:lstStyle/>
          <a:p>
            <a:r>
              <a:rPr lang="en-US" sz="1050" dirty="0">
                <a:latin typeface="Avenir LT Std 55 Roman" panose="020B0503020203020204" pitchFamily="34" charset="0"/>
              </a:rPr>
              <a:t>“CARE Framework” graphic and definitions, by </a:t>
            </a:r>
            <a:r>
              <a:rPr lang="en-US" sz="1050" dirty="0" err="1">
                <a:latin typeface="Avenir LT Std 55 Roman" panose="020B0503020203020204" pitchFamily="34" charset="0"/>
              </a:rPr>
              <a:t>Petrides</a:t>
            </a:r>
            <a:r>
              <a:rPr lang="en-US" sz="1050" dirty="0">
                <a:latin typeface="Avenir LT Std 55 Roman" panose="020B0503020203020204" pitchFamily="34" charset="0"/>
              </a:rPr>
              <a:t>, Levin and Watson, is licensed under CC-BY-SA 4.0.</a:t>
            </a:r>
          </a:p>
        </p:txBody>
      </p:sp>
    </p:spTree>
    <p:extLst>
      <p:ext uri="{BB962C8B-B14F-4D97-AF65-F5344CB8AC3E}">
        <p14:creationId xmlns:p14="http://schemas.microsoft.com/office/powerpoint/2010/main" val="318254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49" y="335883"/>
            <a:ext cx="8251825" cy="2882468"/>
          </a:xfrm>
        </p:spPr>
        <p:txBody>
          <a:bodyPr/>
          <a:lstStyle/>
          <a:p>
            <a:r>
              <a:rPr lang="en-US" sz="3200" dirty="0"/>
              <a:t>Open Educational Resources </a:t>
            </a:r>
            <a:r>
              <a:rPr lang="en-US" sz="2400" dirty="0"/>
              <a:t>are teaching, learning, and research resources </a:t>
            </a:r>
            <a:r>
              <a:rPr lang="en-US" sz="2400" u="sng" dirty="0"/>
              <a:t>that reside in the public domain or have been released under an intellectual property license that permits their free use and repurposing by others</a:t>
            </a:r>
            <a:r>
              <a:rPr lang="en-US" sz="2400" dirty="0"/>
              <a:t>. OER include full courses, course materials, modules, textbooks, streaming videos, tests, software, and any other tools, materials, or techniques used to support access to knowledge.</a:t>
            </a:r>
            <a:br>
              <a:rPr lang="en-US" sz="2400" dirty="0"/>
            </a:br>
            <a:r>
              <a:rPr lang="en-US" sz="2400" dirty="0"/>
              <a:t>- Hewlett Foundation</a:t>
            </a:r>
            <a:endParaRPr lang="en-US" sz="7200" dirty="0"/>
          </a:p>
        </p:txBody>
      </p:sp>
    </p:spTree>
    <p:extLst>
      <p:ext uri="{BB962C8B-B14F-4D97-AF65-F5344CB8AC3E}">
        <p14:creationId xmlns:p14="http://schemas.microsoft.com/office/powerpoint/2010/main" val="1272988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158" y="515691"/>
            <a:ext cx="7246342" cy="2286000"/>
          </a:xfrm>
        </p:spPr>
        <p:txBody>
          <a:bodyPr/>
          <a:lstStyle/>
          <a:p>
            <a:r>
              <a:rPr lang="en-US" sz="5400" dirty="0"/>
              <a:t>Effective strategies for encouraging OER</a:t>
            </a:r>
            <a:endParaRPr lang="en-US" sz="4000" dirty="0"/>
          </a:p>
        </p:txBody>
      </p:sp>
      <p:sp>
        <p:nvSpPr>
          <p:cNvPr id="3" name="Rectangle 2"/>
          <p:cNvSpPr/>
          <p:nvPr/>
        </p:nvSpPr>
        <p:spPr>
          <a:xfrm>
            <a:off x="1231900" y="2196277"/>
            <a:ext cx="6718300" cy="830997"/>
          </a:xfrm>
          <a:prstGeom prst="rect">
            <a:avLst/>
          </a:prstGeom>
        </p:spPr>
        <p:txBody>
          <a:bodyPr wrap="square">
            <a:spAutoFit/>
          </a:bodyPr>
          <a:lstStyle/>
          <a:p>
            <a:pPr lvl="1" algn="ctr"/>
            <a:r>
              <a:rPr lang="en-US" sz="2400" dirty="0">
                <a:solidFill>
                  <a:schemeClr val="bg1"/>
                </a:solidFill>
                <a:latin typeface="Avenir Book" charset="0"/>
                <a:ea typeface="Avenir Book" charset="0"/>
                <a:cs typeface="Avenir Book" charset="0"/>
              </a:rPr>
              <a:t>from working with over 177 colleges and universities on their OER initiatives</a:t>
            </a:r>
          </a:p>
        </p:txBody>
      </p:sp>
    </p:spTree>
    <p:extLst>
      <p:ext uri="{BB962C8B-B14F-4D97-AF65-F5344CB8AC3E}">
        <p14:creationId xmlns:p14="http://schemas.microsoft.com/office/powerpoint/2010/main" val="649755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9534" y="233083"/>
            <a:ext cx="8085666" cy="831850"/>
          </a:xfrm>
        </p:spPr>
        <p:txBody>
          <a:bodyPr/>
          <a:lstStyle/>
          <a:p>
            <a:r>
              <a:rPr lang="en-US" dirty="0"/>
              <a:t>DESIGNATE A LEADER</a:t>
            </a:r>
          </a:p>
        </p:txBody>
      </p:sp>
      <p:sp>
        <p:nvSpPr>
          <p:cNvPr id="5" name="Slide Number Placeholder 4"/>
          <p:cNvSpPr>
            <a:spLocks noGrp="1"/>
          </p:cNvSpPr>
          <p:nvPr>
            <p:ph type="sldNum" sz="quarter" idx="14"/>
          </p:nvPr>
        </p:nvSpPr>
        <p:spPr/>
        <p:txBody>
          <a:bodyPr/>
          <a:lstStyle/>
          <a:p>
            <a:fld id="{F06EB23F-1300-2242-934E-F6ACB1AD90E4}" type="slidenum">
              <a:rPr lang="en-US" smtClean="0"/>
              <a:pPr/>
              <a:t>31</a:t>
            </a:fld>
            <a:endParaRPr lang="en-US" dirty="0"/>
          </a:p>
        </p:txBody>
      </p:sp>
      <p:sp>
        <p:nvSpPr>
          <p:cNvPr id="7" name="TextBox 6"/>
          <p:cNvSpPr txBox="1"/>
          <p:nvPr/>
        </p:nvSpPr>
        <p:spPr>
          <a:xfrm>
            <a:off x="1479051" y="2294838"/>
            <a:ext cx="6712449" cy="1384995"/>
          </a:xfrm>
          <a:prstGeom prst="rect">
            <a:avLst/>
          </a:prstGeom>
          <a:noFill/>
        </p:spPr>
        <p:txBody>
          <a:bodyPr wrap="square" rtlCol="0">
            <a:spAutoFit/>
          </a:bodyPr>
          <a:lstStyle/>
          <a:p>
            <a:pPr marL="800100" lvl="1" indent="-342900">
              <a:buFont typeface="Arial" charset="0"/>
              <a:buChar char="•"/>
            </a:pPr>
            <a:r>
              <a:rPr lang="en-US" sz="2800" dirty="0">
                <a:latin typeface="Avenir LT Std 35 Light"/>
                <a:cs typeface="Avenir LT Std 35 Light"/>
              </a:rPr>
              <a:t>Respected by faculty</a:t>
            </a:r>
          </a:p>
          <a:p>
            <a:pPr marL="800100" lvl="1" indent="-342900">
              <a:buFont typeface="Arial"/>
              <a:buChar char="•"/>
            </a:pPr>
            <a:r>
              <a:rPr lang="en-US" sz="2800" dirty="0">
                <a:latin typeface="Avenir LT Std 35 Light"/>
                <a:cs typeface="Avenir LT Std 35 Light"/>
              </a:rPr>
              <a:t>Viewed as a peer by faculty</a:t>
            </a:r>
          </a:p>
          <a:p>
            <a:pPr marL="800100" lvl="1" indent="-342900">
              <a:buFont typeface="Arial"/>
              <a:buChar char="•"/>
            </a:pPr>
            <a:r>
              <a:rPr lang="en-US" sz="2800" dirty="0">
                <a:latin typeface="Avenir LT Std 35 Light"/>
                <a:cs typeface="Avenir LT Std 35 Light"/>
              </a:rPr>
              <a:t>Can dedicate 10+ hours per week</a:t>
            </a:r>
          </a:p>
        </p:txBody>
      </p:sp>
      <p:sp>
        <p:nvSpPr>
          <p:cNvPr id="6" name="TextBox 5"/>
          <p:cNvSpPr txBox="1"/>
          <p:nvPr/>
        </p:nvSpPr>
        <p:spPr>
          <a:xfrm>
            <a:off x="499534" y="1539098"/>
            <a:ext cx="3044423" cy="523220"/>
          </a:xfrm>
          <a:prstGeom prst="rect">
            <a:avLst/>
          </a:prstGeom>
          <a:noFill/>
        </p:spPr>
        <p:txBody>
          <a:bodyPr wrap="none" rtlCol="0">
            <a:spAutoFit/>
          </a:bodyPr>
          <a:lstStyle/>
          <a:p>
            <a:r>
              <a:rPr lang="en-US" sz="2800" kern="1200" dirty="0">
                <a:latin typeface="Avenir Heavy"/>
                <a:cs typeface="Avenir Heavy"/>
              </a:rPr>
              <a:t>Someone who is:</a:t>
            </a:r>
          </a:p>
        </p:txBody>
      </p:sp>
    </p:spTree>
    <p:extLst>
      <p:ext uri="{BB962C8B-B14F-4D97-AF65-F5344CB8AC3E}">
        <p14:creationId xmlns:p14="http://schemas.microsoft.com/office/powerpoint/2010/main" val="180089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480" y="747267"/>
            <a:ext cx="7179051" cy="1463634"/>
          </a:xfrm>
        </p:spPr>
        <p:txBody>
          <a:bodyPr/>
          <a:lstStyle/>
          <a:p>
            <a:r>
              <a:rPr lang="en-US" sz="4800" dirty="0"/>
              <a:t>Effective strategy:</a:t>
            </a:r>
            <a:br>
              <a:rPr lang="en-US" sz="4800" dirty="0"/>
            </a:br>
            <a:r>
              <a:rPr lang="en-US" sz="4800" dirty="0"/>
              <a:t>Be proactive and persistent</a:t>
            </a:r>
            <a:br>
              <a:rPr lang="en-US" sz="4800" dirty="0"/>
            </a:br>
            <a:endParaRPr lang="en-US" dirty="0"/>
          </a:p>
        </p:txBody>
      </p:sp>
    </p:spTree>
    <p:extLst>
      <p:ext uri="{BB962C8B-B14F-4D97-AF65-F5344CB8AC3E}">
        <p14:creationId xmlns:p14="http://schemas.microsoft.com/office/powerpoint/2010/main" val="262689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5100" y="90246"/>
            <a:ext cx="8813800" cy="831850"/>
          </a:xfrm>
        </p:spPr>
        <p:txBody>
          <a:bodyPr/>
          <a:lstStyle/>
          <a:p>
            <a:r>
              <a:rPr lang="en-US" dirty="0"/>
              <a:t>DIRECT VS. INDIRECT TACTICS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33</a:t>
            </a:fld>
            <a:endParaRPr lang="en-US" dirty="0"/>
          </a:p>
        </p:txBody>
      </p:sp>
      <p:sp>
        <p:nvSpPr>
          <p:cNvPr id="6" name="Shape 137"/>
          <p:cNvSpPr txBox="1"/>
          <p:nvPr/>
        </p:nvSpPr>
        <p:spPr>
          <a:xfrm>
            <a:off x="165100" y="1816101"/>
            <a:ext cx="8432800" cy="2273300"/>
          </a:xfrm>
          <a:prstGeom prst="rect">
            <a:avLst/>
          </a:prstGeom>
          <a:noFill/>
          <a:ln>
            <a:noFill/>
          </a:ln>
        </p:spPr>
        <p:txBody>
          <a:bodyPr lIns="91425" tIns="91425" rIns="91425" bIns="91425" anchor="ctr" anchorCtr="0">
            <a:noAutofit/>
          </a:bodyPr>
          <a:lstStyle/>
          <a:p>
            <a:pPr marL="1473200" lvl="3" rtl="0">
              <a:spcBef>
                <a:spcPts val="0"/>
              </a:spcBef>
              <a:buClr>
                <a:schemeClr val="dk1"/>
              </a:buClr>
              <a:buSzPct val="100000"/>
            </a:pPr>
            <a:endParaRPr lang="en-US" sz="1200" dirty="0">
              <a:solidFill>
                <a:schemeClr val="dk1"/>
              </a:solidFill>
              <a:latin typeface="Avenir Black"/>
              <a:cs typeface="Avenir Black"/>
            </a:endParaRPr>
          </a:p>
          <a:p>
            <a:pPr marL="1473200" lvl="3" rtl="0">
              <a:spcBef>
                <a:spcPts val="0"/>
              </a:spcBef>
              <a:buClr>
                <a:schemeClr val="dk1"/>
              </a:buClr>
              <a:buSzPct val="100000"/>
            </a:pPr>
            <a:r>
              <a:rPr lang="en-US" sz="2800" dirty="0">
                <a:solidFill>
                  <a:schemeClr val="dk1"/>
                </a:solidFill>
                <a:latin typeface="Avenir Black"/>
                <a:cs typeface="Avenir Black"/>
              </a:rPr>
              <a:t>Direct tactics</a:t>
            </a:r>
          </a:p>
          <a:p>
            <a:pPr marL="1473200" lvl="3" rtl="0">
              <a:spcBef>
                <a:spcPts val="0"/>
              </a:spcBef>
              <a:buClr>
                <a:schemeClr val="dk1"/>
              </a:buClr>
              <a:buSzPct val="100000"/>
            </a:pPr>
            <a:r>
              <a:rPr lang="en-US" sz="2800" dirty="0">
                <a:solidFill>
                  <a:schemeClr val="dk1"/>
                </a:solidFill>
                <a:latin typeface="Avenir LT Std 35 Light"/>
                <a:cs typeface="Avenir LT Std 35 Light"/>
              </a:rPr>
              <a:t>Should result in one or more faculty members saying:</a:t>
            </a:r>
          </a:p>
          <a:p>
            <a:pPr marL="2273300" lvl="4" indent="-342900">
              <a:buClr>
                <a:schemeClr val="dk1"/>
              </a:buClr>
              <a:buSzPct val="100000"/>
              <a:buFont typeface="Arial"/>
              <a:buChar char="•"/>
            </a:pPr>
            <a:r>
              <a:rPr lang="en-US" sz="2800" dirty="0">
                <a:solidFill>
                  <a:schemeClr val="dk1"/>
                </a:solidFill>
                <a:latin typeface="Avenir LT Std 35 Light"/>
                <a:cs typeface="Avenir LT Std 35 Light"/>
              </a:rPr>
              <a:t>Yes</a:t>
            </a:r>
          </a:p>
          <a:p>
            <a:pPr marL="2273300" lvl="4" indent="-342900">
              <a:buClr>
                <a:schemeClr val="dk1"/>
              </a:buClr>
              <a:buSzPct val="100000"/>
              <a:buFont typeface="Arial"/>
              <a:buChar char="•"/>
            </a:pPr>
            <a:r>
              <a:rPr lang="en-US" sz="2800" dirty="0">
                <a:solidFill>
                  <a:schemeClr val="dk1"/>
                </a:solidFill>
                <a:latin typeface="Avenir LT Std 35 Light"/>
                <a:cs typeface="Avenir LT Std 35 Light"/>
              </a:rPr>
              <a:t>No</a:t>
            </a:r>
          </a:p>
          <a:p>
            <a:pPr marL="2273300" lvl="4" indent="-342900">
              <a:buClr>
                <a:schemeClr val="dk1"/>
              </a:buClr>
              <a:buSzPct val="100000"/>
              <a:buFont typeface="Arial"/>
              <a:buChar char="•"/>
            </a:pPr>
            <a:r>
              <a:rPr lang="en-US" sz="2800" dirty="0">
                <a:solidFill>
                  <a:schemeClr val="dk1"/>
                </a:solidFill>
                <a:latin typeface="Avenir LT Std 35 Light"/>
                <a:cs typeface="Avenir LT Std 35 Light"/>
              </a:rPr>
              <a:t>I’m interested, tell me more</a:t>
            </a:r>
          </a:p>
          <a:p>
            <a:pPr marL="1930400" lvl="4">
              <a:buClr>
                <a:schemeClr val="dk1"/>
              </a:buClr>
              <a:buSzPct val="100000"/>
            </a:pPr>
            <a:endParaRPr lang="en-US" sz="2400" dirty="0">
              <a:solidFill>
                <a:schemeClr val="dk1"/>
              </a:solidFill>
              <a:latin typeface="Avenir LT Std 35 Light"/>
              <a:cs typeface="Avenir LT Std 35 Light"/>
            </a:endParaRPr>
          </a:p>
          <a:p>
            <a:pPr marL="1930400" lvl="4" rtl="0">
              <a:spcBef>
                <a:spcPts val="0"/>
              </a:spcBef>
              <a:buClr>
                <a:schemeClr val="dk1"/>
              </a:buClr>
              <a:buSzPct val="100000"/>
            </a:pPr>
            <a:endParaRPr lang="en-US" sz="1200" u="sng" dirty="0">
              <a:solidFill>
                <a:srgbClr val="0000FF"/>
              </a:solidFill>
              <a:latin typeface="Avenir LT Std 35 Light"/>
              <a:cs typeface="Avenir LT Std 35 Light"/>
              <a:hlinkClick r:id="rId3"/>
            </a:endParaRPr>
          </a:p>
          <a:p>
            <a:pPr marL="1473200" lvl="3" rtl="0">
              <a:spcBef>
                <a:spcPts val="0"/>
              </a:spcBef>
              <a:buClr>
                <a:schemeClr val="dk1"/>
              </a:buClr>
              <a:buSzPct val="100000"/>
            </a:pPr>
            <a:endParaRPr lang="en-US" sz="2400" dirty="0">
              <a:solidFill>
                <a:schemeClr val="dk1"/>
              </a:solidFill>
              <a:latin typeface="Avenir Black"/>
              <a:cs typeface="Avenir Black"/>
            </a:endParaRPr>
          </a:p>
        </p:txBody>
      </p:sp>
    </p:spTree>
    <p:extLst>
      <p:ext uri="{BB962C8B-B14F-4D97-AF65-F5344CB8AC3E}">
        <p14:creationId xmlns:p14="http://schemas.microsoft.com/office/powerpoint/2010/main" val="639203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5100" y="90246"/>
            <a:ext cx="8813800" cy="831850"/>
          </a:xfrm>
        </p:spPr>
        <p:txBody>
          <a:bodyPr/>
          <a:lstStyle/>
          <a:p>
            <a:r>
              <a:rPr lang="en-US" dirty="0"/>
              <a:t>DIRECT VS. INDIRECT TACTICS</a:t>
            </a:r>
          </a:p>
          <a:p>
            <a:endParaRPr lang="en-US" dirty="0"/>
          </a:p>
        </p:txBody>
      </p:sp>
      <p:sp>
        <p:nvSpPr>
          <p:cNvPr id="4" name="Slide Number Placeholder 3"/>
          <p:cNvSpPr>
            <a:spLocks noGrp="1"/>
          </p:cNvSpPr>
          <p:nvPr>
            <p:ph type="sldNum" sz="quarter" idx="13"/>
          </p:nvPr>
        </p:nvSpPr>
        <p:spPr/>
        <p:txBody>
          <a:bodyPr/>
          <a:lstStyle/>
          <a:p>
            <a:fld id="{F06EB23F-1300-2242-934E-F6ACB1AD90E4}" type="slidenum">
              <a:rPr lang="en-US" smtClean="0"/>
              <a:pPr/>
              <a:t>34</a:t>
            </a:fld>
            <a:endParaRPr lang="en-US" dirty="0"/>
          </a:p>
        </p:txBody>
      </p:sp>
      <p:sp>
        <p:nvSpPr>
          <p:cNvPr id="6" name="Shape 137"/>
          <p:cNvSpPr txBox="1"/>
          <p:nvPr/>
        </p:nvSpPr>
        <p:spPr>
          <a:xfrm>
            <a:off x="165100" y="2057401"/>
            <a:ext cx="8432800" cy="2273300"/>
          </a:xfrm>
          <a:prstGeom prst="rect">
            <a:avLst/>
          </a:prstGeom>
          <a:noFill/>
          <a:ln>
            <a:noFill/>
          </a:ln>
        </p:spPr>
        <p:txBody>
          <a:bodyPr lIns="91425" tIns="91425" rIns="91425" bIns="91425" anchor="ctr" anchorCtr="0">
            <a:noAutofit/>
          </a:bodyPr>
          <a:lstStyle/>
          <a:p>
            <a:pPr marL="1473200" lvl="3" rtl="0">
              <a:spcBef>
                <a:spcPts val="0"/>
              </a:spcBef>
              <a:buClr>
                <a:schemeClr val="dk1"/>
              </a:buClr>
              <a:buSzPct val="100000"/>
            </a:pPr>
            <a:endParaRPr lang="en-US" sz="1200" dirty="0">
              <a:solidFill>
                <a:schemeClr val="dk1"/>
              </a:solidFill>
              <a:latin typeface="Avenir Black"/>
              <a:cs typeface="Avenir Black"/>
            </a:endParaRPr>
          </a:p>
          <a:p>
            <a:pPr marL="1473200" lvl="3" rtl="0">
              <a:spcBef>
                <a:spcPts val="0"/>
              </a:spcBef>
              <a:buClr>
                <a:schemeClr val="dk1"/>
              </a:buClr>
              <a:buSzPct val="100000"/>
            </a:pPr>
            <a:r>
              <a:rPr lang="en-US" sz="2800" dirty="0">
                <a:solidFill>
                  <a:schemeClr val="dk1"/>
                </a:solidFill>
                <a:latin typeface="Avenir Black"/>
                <a:cs typeface="Avenir Black"/>
              </a:rPr>
              <a:t>Direct tactics</a:t>
            </a:r>
          </a:p>
          <a:p>
            <a:pPr marL="1473200" lvl="3" rtl="0">
              <a:spcBef>
                <a:spcPts val="0"/>
              </a:spcBef>
              <a:buClr>
                <a:schemeClr val="dk1"/>
              </a:buClr>
              <a:buSzPct val="100000"/>
            </a:pPr>
            <a:r>
              <a:rPr lang="en-US" sz="2800" dirty="0">
                <a:solidFill>
                  <a:schemeClr val="dk1"/>
                </a:solidFill>
                <a:latin typeface="Avenir LT Std 35 Light"/>
                <a:cs typeface="Avenir LT Std 35 Light"/>
              </a:rPr>
              <a:t>You should be able to track, for each direct strategy:</a:t>
            </a:r>
          </a:p>
          <a:p>
            <a:pPr marL="1930400" lvl="3" indent="-457200" rtl="0">
              <a:spcBef>
                <a:spcPts val="0"/>
              </a:spcBef>
              <a:buClr>
                <a:schemeClr val="dk1"/>
              </a:buClr>
              <a:buSzPct val="100000"/>
              <a:buFont typeface="Arial"/>
              <a:buChar char="•"/>
            </a:pPr>
            <a:r>
              <a:rPr lang="en-US" sz="2800" dirty="0">
                <a:solidFill>
                  <a:schemeClr val="dk1"/>
                </a:solidFill>
                <a:latin typeface="Avenir LT Std 35 Light"/>
                <a:cs typeface="Avenir LT Std 35 Light"/>
              </a:rPr>
              <a:t>Faculty who expressed interest (aka “leads”)</a:t>
            </a:r>
          </a:p>
          <a:p>
            <a:pPr marL="1930400" lvl="3" indent="-457200" rtl="0">
              <a:spcBef>
                <a:spcPts val="0"/>
              </a:spcBef>
              <a:buClr>
                <a:schemeClr val="dk1"/>
              </a:buClr>
              <a:buSzPct val="100000"/>
              <a:buFont typeface="Arial"/>
              <a:buChar char="•"/>
            </a:pPr>
            <a:r>
              <a:rPr lang="en-US" sz="2800" dirty="0">
                <a:solidFill>
                  <a:schemeClr val="dk1"/>
                </a:solidFill>
                <a:latin typeface="Avenir LT Std 35 Light"/>
                <a:cs typeface="Avenir LT Std 35 Light"/>
              </a:rPr>
              <a:t>Faculty who adopted</a:t>
            </a:r>
          </a:p>
          <a:p>
            <a:pPr marL="1930400" lvl="3" indent="-457200" rtl="0">
              <a:spcBef>
                <a:spcPts val="0"/>
              </a:spcBef>
              <a:buClr>
                <a:schemeClr val="dk1"/>
              </a:buClr>
              <a:buSzPct val="100000"/>
              <a:buFont typeface="Arial"/>
              <a:buChar char="•"/>
            </a:pPr>
            <a:r>
              <a:rPr lang="en-US" sz="2800" dirty="0">
                <a:solidFill>
                  <a:schemeClr val="dk1"/>
                </a:solidFill>
                <a:latin typeface="Avenir LT Std 35 Light"/>
                <a:cs typeface="Avenir LT Std 35 Light"/>
              </a:rPr>
              <a:t>New students impacted</a:t>
            </a:r>
          </a:p>
          <a:p>
            <a:pPr marL="1930400" lvl="3" indent="-457200" rtl="0">
              <a:spcBef>
                <a:spcPts val="0"/>
              </a:spcBef>
              <a:buClr>
                <a:schemeClr val="dk1"/>
              </a:buClr>
              <a:buSzPct val="100000"/>
              <a:buFont typeface="Arial"/>
              <a:buChar char="•"/>
            </a:pPr>
            <a:endParaRPr lang="en-US" sz="2800" dirty="0">
              <a:solidFill>
                <a:schemeClr val="dk1"/>
              </a:solidFill>
              <a:latin typeface="Avenir LT Std 35 Light"/>
              <a:cs typeface="Avenir LT Std 35 Light"/>
            </a:endParaRPr>
          </a:p>
          <a:p>
            <a:pPr marL="1930400" lvl="4">
              <a:buClr>
                <a:schemeClr val="dk1"/>
              </a:buClr>
              <a:buSzPct val="100000"/>
            </a:pPr>
            <a:endParaRPr lang="en-US" sz="2400" dirty="0">
              <a:solidFill>
                <a:schemeClr val="dk1"/>
              </a:solidFill>
              <a:latin typeface="Avenir LT Std 35 Light"/>
              <a:cs typeface="Avenir LT Std 35 Light"/>
            </a:endParaRPr>
          </a:p>
          <a:p>
            <a:pPr marL="1930400" lvl="4" rtl="0">
              <a:spcBef>
                <a:spcPts val="0"/>
              </a:spcBef>
              <a:buClr>
                <a:schemeClr val="dk1"/>
              </a:buClr>
              <a:buSzPct val="100000"/>
            </a:pPr>
            <a:endParaRPr lang="en-US" sz="1200" u="sng" dirty="0">
              <a:solidFill>
                <a:srgbClr val="0000FF"/>
              </a:solidFill>
              <a:latin typeface="Avenir LT Std 35 Light"/>
              <a:cs typeface="Avenir LT Std 35 Light"/>
              <a:hlinkClick r:id="rId3"/>
            </a:endParaRPr>
          </a:p>
          <a:p>
            <a:pPr marL="1473200" lvl="3" rtl="0">
              <a:spcBef>
                <a:spcPts val="0"/>
              </a:spcBef>
              <a:buClr>
                <a:schemeClr val="dk1"/>
              </a:buClr>
              <a:buSzPct val="100000"/>
            </a:pPr>
            <a:endParaRPr lang="en-US" sz="2400" dirty="0">
              <a:solidFill>
                <a:schemeClr val="dk1"/>
              </a:solidFill>
              <a:latin typeface="Avenir Black"/>
              <a:cs typeface="Avenir Black"/>
            </a:endParaRPr>
          </a:p>
        </p:txBody>
      </p:sp>
    </p:spTree>
    <p:extLst>
      <p:ext uri="{BB962C8B-B14F-4D97-AF65-F5344CB8AC3E}">
        <p14:creationId xmlns:p14="http://schemas.microsoft.com/office/powerpoint/2010/main" val="1168783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5100" y="90246"/>
            <a:ext cx="8813800" cy="831850"/>
          </a:xfrm>
        </p:spPr>
        <p:txBody>
          <a:bodyPr/>
          <a:lstStyle/>
          <a:p>
            <a:r>
              <a:rPr lang="en-US" dirty="0"/>
              <a:t>DIRECT VS. INDIRECT TACTICS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35</a:t>
            </a:fld>
            <a:endParaRPr lang="en-US" dirty="0"/>
          </a:p>
        </p:txBody>
      </p:sp>
      <p:sp>
        <p:nvSpPr>
          <p:cNvPr id="7" name="Shape 137"/>
          <p:cNvSpPr txBox="1"/>
          <p:nvPr/>
        </p:nvSpPr>
        <p:spPr>
          <a:xfrm>
            <a:off x="165100" y="2120901"/>
            <a:ext cx="8432800" cy="2273300"/>
          </a:xfrm>
          <a:prstGeom prst="rect">
            <a:avLst/>
          </a:prstGeom>
          <a:noFill/>
          <a:ln>
            <a:noFill/>
          </a:ln>
        </p:spPr>
        <p:txBody>
          <a:bodyPr lIns="91425" tIns="91425" rIns="91425" bIns="91425" anchor="ctr" anchorCtr="0">
            <a:noAutofit/>
          </a:bodyPr>
          <a:lstStyle/>
          <a:p>
            <a:pPr marL="1473200" lvl="3" rtl="0">
              <a:spcBef>
                <a:spcPts val="0"/>
              </a:spcBef>
              <a:buClr>
                <a:schemeClr val="dk1"/>
              </a:buClr>
              <a:buSzPct val="100000"/>
            </a:pPr>
            <a:endParaRPr lang="en-US" sz="1200" dirty="0">
              <a:solidFill>
                <a:schemeClr val="dk1"/>
              </a:solidFill>
              <a:latin typeface="Avenir Black"/>
              <a:cs typeface="Avenir Black"/>
            </a:endParaRPr>
          </a:p>
          <a:p>
            <a:pPr marL="1473200" lvl="3" rtl="0">
              <a:spcBef>
                <a:spcPts val="0"/>
              </a:spcBef>
              <a:buClr>
                <a:schemeClr val="dk1"/>
              </a:buClr>
              <a:buSzPct val="100000"/>
            </a:pPr>
            <a:r>
              <a:rPr lang="en-US" sz="2800" dirty="0">
                <a:solidFill>
                  <a:schemeClr val="dk1"/>
                </a:solidFill>
                <a:latin typeface="Avenir Black"/>
                <a:cs typeface="Avenir Black"/>
              </a:rPr>
              <a:t>Indirect tactics</a:t>
            </a:r>
          </a:p>
          <a:p>
            <a:pPr marL="1473200" lvl="3" rtl="0">
              <a:spcBef>
                <a:spcPts val="0"/>
              </a:spcBef>
              <a:buClr>
                <a:schemeClr val="dk1"/>
              </a:buClr>
              <a:buSzPct val="100000"/>
            </a:pPr>
            <a:r>
              <a:rPr lang="en-US" sz="2800" dirty="0">
                <a:solidFill>
                  <a:schemeClr val="dk1"/>
                </a:solidFill>
                <a:latin typeface="Avenir LT Std 35 Light"/>
                <a:cs typeface="Avenir LT Std 35 Light"/>
              </a:rPr>
              <a:t>“If you build it, they might find it”</a:t>
            </a:r>
          </a:p>
          <a:p>
            <a:pPr marL="1473200" lvl="3" rtl="0">
              <a:spcBef>
                <a:spcPts val="0"/>
              </a:spcBef>
              <a:buClr>
                <a:schemeClr val="dk1"/>
              </a:buClr>
              <a:buSzPct val="100000"/>
            </a:pPr>
            <a:endParaRPr lang="en-US" sz="2800" dirty="0">
              <a:solidFill>
                <a:schemeClr val="dk1"/>
              </a:solidFill>
              <a:latin typeface="Avenir LT Std 35 Light"/>
              <a:cs typeface="Avenir LT Std 35 Light"/>
            </a:endParaRPr>
          </a:p>
          <a:p>
            <a:pPr marL="1473200" lvl="3" rtl="0">
              <a:spcBef>
                <a:spcPts val="0"/>
              </a:spcBef>
              <a:buClr>
                <a:schemeClr val="dk1"/>
              </a:buClr>
              <a:buSzPct val="100000"/>
            </a:pPr>
            <a:r>
              <a:rPr lang="en-US" sz="2800" dirty="0">
                <a:solidFill>
                  <a:schemeClr val="dk1"/>
                </a:solidFill>
                <a:latin typeface="Avenir LT Std 35 Light"/>
                <a:cs typeface="Avenir LT Std 35 Light"/>
              </a:rPr>
              <a:t>Does not result in you getting a yes, no, or I’m interested from faculty</a:t>
            </a:r>
          </a:p>
          <a:p>
            <a:pPr marL="1473200" lvl="3" rtl="0">
              <a:spcBef>
                <a:spcPts val="0"/>
              </a:spcBef>
              <a:buClr>
                <a:schemeClr val="dk1"/>
              </a:buClr>
              <a:buSzPct val="100000"/>
            </a:pPr>
            <a:endParaRPr lang="en-US" sz="2800" dirty="0">
              <a:solidFill>
                <a:schemeClr val="dk1"/>
              </a:solidFill>
              <a:latin typeface="Avenir LT Std 35 Light"/>
              <a:cs typeface="Avenir LT Std 35 Light"/>
            </a:endParaRPr>
          </a:p>
          <a:p>
            <a:pPr marL="1473200" lvl="3" rtl="0">
              <a:spcBef>
                <a:spcPts val="0"/>
              </a:spcBef>
              <a:buClr>
                <a:schemeClr val="dk1"/>
              </a:buClr>
              <a:buSzPct val="100000"/>
            </a:pPr>
            <a:r>
              <a:rPr lang="en-US" sz="2800" dirty="0">
                <a:solidFill>
                  <a:schemeClr val="dk1"/>
                </a:solidFill>
                <a:latin typeface="Avenir LT Std 35 Light"/>
                <a:cs typeface="Avenir LT Std 35 Light"/>
              </a:rPr>
              <a:t>Helpful, but should not be your main focus</a:t>
            </a:r>
          </a:p>
          <a:p>
            <a:pPr marL="1930400" lvl="4">
              <a:buClr>
                <a:schemeClr val="dk1"/>
              </a:buClr>
              <a:buSzPct val="100000"/>
            </a:pPr>
            <a:endParaRPr lang="en-US" sz="2400" dirty="0">
              <a:solidFill>
                <a:schemeClr val="dk1"/>
              </a:solidFill>
              <a:latin typeface="Avenir LT Std 35 Light"/>
              <a:cs typeface="Avenir LT Std 35 Light"/>
            </a:endParaRPr>
          </a:p>
          <a:p>
            <a:pPr marL="1930400" lvl="4" rtl="0">
              <a:spcBef>
                <a:spcPts val="0"/>
              </a:spcBef>
              <a:buClr>
                <a:schemeClr val="dk1"/>
              </a:buClr>
              <a:buSzPct val="100000"/>
            </a:pPr>
            <a:endParaRPr lang="en-US" sz="1200" u="sng" dirty="0">
              <a:solidFill>
                <a:srgbClr val="0000FF"/>
              </a:solidFill>
              <a:latin typeface="Avenir LT Std 35 Light"/>
              <a:cs typeface="Avenir LT Std 35 Light"/>
              <a:hlinkClick r:id="rId3"/>
            </a:endParaRPr>
          </a:p>
          <a:p>
            <a:pPr marL="1473200" lvl="3" rtl="0">
              <a:spcBef>
                <a:spcPts val="0"/>
              </a:spcBef>
              <a:buClr>
                <a:schemeClr val="dk1"/>
              </a:buClr>
              <a:buSzPct val="100000"/>
            </a:pPr>
            <a:endParaRPr lang="en-US" sz="2400" dirty="0">
              <a:solidFill>
                <a:schemeClr val="dk1"/>
              </a:solidFill>
              <a:latin typeface="Avenir Black"/>
              <a:cs typeface="Avenir Black"/>
            </a:endParaRPr>
          </a:p>
        </p:txBody>
      </p:sp>
    </p:spTree>
    <p:extLst>
      <p:ext uri="{BB962C8B-B14F-4D97-AF65-F5344CB8AC3E}">
        <p14:creationId xmlns:p14="http://schemas.microsoft.com/office/powerpoint/2010/main" val="724040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5100" y="90246"/>
            <a:ext cx="8813800" cy="831850"/>
          </a:xfrm>
        </p:spPr>
        <p:txBody>
          <a:bodyPr/>
          <a:lstStyle/>
          <a:p>
            <a:r>
              <a:rPr lang="en-US"/>
              <a:t>PARTNER SCHOOLS: WHAT WORKS</a:t>
            </a:r>
            <a:endParaRPr lang="en-US" dirty="0"/>
          </a:p>
        </p:txBody>
      </p:sp>
      <p:sp>
        <p:nvSpPr>
          <p:cNvPr id="4" name="Slide Number Placeholder 3"/>
          <p:cNvSpPr>
            <a:spLocks noGrp="1"/>
          </p:cNvSpPr>
          <p:nvPr>
            <p:ph type="sldNum" sz="quarter" idx="13"/>
          </p:nvPr>
        </p:nvSpPr>
        <p:spPr/>
        <p:txBody>
          <a:bodyPr/>
          <a:lstStyle/>
          <a:p>
            <a:fld id="{F06EB23F-1300-2242-934E-F6ACB1AD90E4}" type="slidenum">
              <a:rPr lang="en-US" smtClean="0"/>
              <a:pPr/>
              <a:t>36</a:t>
            </a:fld>
            <a:endParaRPr lang="en-US" dirty="0"/>
          </a:p>
        </p:txBody>
      </p:sp>
      <p:graphicFrame>
        <p:nvGraphicFramePr>
          <p:cNvPr id="3" name="Table 2"/>
          <p:cNvGraphicFramePr>
            <a:graphicFrameLocks noGrp="1"/>
          </p:cNvGraphicFramePr>
          <p:nvPr>
            <p:extLst/>
          </p:nvPr>
        </p:nvGraphicFramePr>
        <p:xfrm>
          <a:off x="495300" y="1218304"/>
          <a:ext cx="8140700" cy="3413760"/>
        </p:xfrm>
        <a:graphic>
          <a:graphicData uri="http://schemas.openxmlformats.org/drawingml/2006/table">
            <a:tbl>
              <a:tblPr firstRow="1" bandRow="1">
                <a:tableStyleId>{6E25E649-3F16-4E02-A733-19D2CDBF48F0}</a:tableStyleId>
              </a:tblPr>
              <a:tblGrid>
                <a:gridCol w="4070350">
                  <a:extLst>
                    <a:ext uri="{9D8B030D-6E8A-4147-A177-3AD203B41FA5}">
                      <a16:colId xmlns:a16="http://schemas.microsoft.com/office/drawing/2014/main" val="20000"/>
                    </a:ext>
                  </a:extLst>
                </a:gridCol>
                <a:gridCol w="4070350">
                  <a:extLst>
                    <a:ext uri="{9D8B030D-6E8A-4147-A177-3AD203B41FA5}">
                      <a16:colId xmlns:a16="http://schemas.microsoft.com/office/drawing/2014/main" val="20001"/>
                    </a:ext>
                  </a:extLst>
                </a:gridCol>
              </a:tblGrid>
              <a:tr h="370840">
                <a:tc>
                  <a:txBody>
                    <a:bodyPr/>
                    <a:lstStyle/>
                    <a:p>
                      <a:r>
                        <a:rPr lang="en-US" sz="2000" b="1" i="0" dirty="0">
                          <a:latin typeface="Avenir Heavy" charset="0"/>
                          <a:ea typeface="Avenir Heavy" charset="0"/>
                          <a:cs typeface="Avenir Heavy" charset="0"/>
                        </a:rPr>
                        <a:t>Direct Tactic</a:t>
                      </a:r>
                    </a:p>
                  </a:txBody>
                  <a:tcPr/>
                </a:tc>
                <a:tc>
                  <a:txBody>
                    <a:bodyPr/>
                    <a:lstStyle/>
                    <a:p>
                      <a:r>
                        <a:rPr lang="en-US" sz="2000" b="1" i="0" dirty="0">
                          <a:latin typeface="Avenir Heavy" charset="0"/>
                          <a:ea typeface="Avenir Heavy" charset="0"/>
                          <a:cs typeface="Avenir Heavy" charset="0"/>
                        </a:rPr>
                        <a:t>What makes it “direct”</a:t>
                      </a:r>
                    </a:p>
                  </a:txBody>
                  <a:tcPr/>
                </a:tc>
                <a:extLst>
                  <a:ext uri="{0D108BD9-81ED-4DB2-BD59-A6C34878D82A}">
                    <a16:rowId xmlns:a16="http://schemas.microsoft.com/office/drawing/2014/main" val="10000"/>
                  </a:ext>
                </a:extLst>
              </a:tr>
              <a:tr h="370840">
                <a:tc>
                  <a:txBody>
                    <a:bodyPr/>
                    <a:lstStyle/>
                    <a:p>
                      <a:r>
                        <a:rPr lang="en-US" sz="2000" dirty="0">
                          <a:latin typeface="Avenir Book" charset="0"/>
                          <a:ea typeface="Avenir Book" charset="0"/>
                          <a:cs typeface="Avenir Book" charset="0"/>
                        </a:rPr>
                        <a:t>One-on-one meetings with faculty. Take physical OER</a:t>
                      </a:r>
                      <a:r>
                        <a:rPr lang="en-US" sz="2000" baseline="0" dirty="0">
                          <a:latin typeface="Avenir Book" charset="0"/>
                          <a:ea typeface="Avenir Book" charset="0"/>
                          <a:cs typeface="Avenir Book" charset="0"/>
                        </a:rPr>
                        <a:t> with you.</a:t>
                      </a:r>
                      <a:endParaRPr lang="en-US" sz="2000" dirty="0">
                        <a:latin typeface="Avenir Book" charset="0"/>
                        <a:ea typeface="Avenir Book" charset="0"/>
                        <a:cs typeface="Avenir Book" charset="0"/>
                      </a:endParaRPr>
                    </a:p>
                  </a:txBody>
                  <a:tcPr/>
                </a:tc>
                <a:tc>
                  <a:txBody>
                    <a:bodyPr/>
                    <a:lstStyle/>
                    <a:p>
                      <a:r>
                        <a:rPr lang="en-US" sz="2000" dirty="0">
                          <a:latin typeface="Avenir Book" charset="0"/>
                          <a:ea typeface="Avenir Book" charset="0"/>
                          <a:cs typeface="Avenir Book" charset="0"/>
                        </a:rPr>
                        <a:t>Faculty agreeing</a:t>
                      </a:r>
                      <a:r>
                        <a:rPr lang="en-US" sz="2000" baseline="0" dirty="0">
                          <a:latin typeface="Avenir Book" charset="0"/>
                          <a:ea typeface="Avenir Book" charset="0"/>
                          <a:cs typeface="Avenir Book" charset="0"/>
                        </a:rPr>
                        <a:t> to the meeting shows interest</a:t>
                      </a:r>
                      <a:endParaRPr lang="en-US" sz="2000" dirty="0">
                        <a:latin typeface="Avenir Book" charset="0"/>
                        <a:ea typeface="Avenir Book" charset="0"/>
                        <a:cs typeface="Avenir Book" charset="0"/>
                      </a:endParaRPr>
                    </a:p>
                  </a:txBody>
                  <a:tcPr/>
                </a:tc>
                <a:extLst>
                  <a:ext uri="{0D108BD9-81ED-4DB2-BD59-A6C34878D82A}">
                    <a16:rowId xmlns:a16="http://schemas.microsoft.com/office/drawing/2014/main" val="10001"/>
                  </a:ext>
                </a:extLst>
              </a:tr>
              <a:tr h="370840">
                <a:tc>
                  <a:txBody>
                    <a:bodyPr/>
                    <a:lstStyle/>
                    <a:p>
                      <a:r>
                        <a:rPr lang="en-US" sz="2000" dirty="0">
                          <a:latin typeface="Avenir Book" charset="0"/>
                          <a:ea typeface="Avenir Book" charset="0"/>
                          <a:cs typeface="Avenir Book" charset="0"/>
                        </a:rPr>
                        <a:t>Presentations during</a:t>
                      </a:r>
                      <a:r>
                        <a:rPr lang="en-US" sz="2000" baseline="0" dirty="0">
                          <a:latin typeface="Avenir Book" charset="0"/>
                          <a:ea typeface="Avenir Book" charset="0"/>
                          <a:cs typeface="Avenir Book" charset="0"/>
                        </a:rPr>
                        <a:t> department meetings with a “carrot” (incentive)</a:t>
                      </a:r>
                      <a:endParaRPr lang="en-US" sz="2000" dirty="0">
                        <a:latin typeface="Avenir Book" charset="0"/>
                        <a:ea typeface="Avenir Book" charset="0"/>
                        <a:cs typeface="Avenir Book" charset="0"/>
                      </a:endParaRPr>
                    </a:p>
                  </a:txBody>
                  <a:tcPr/>
                </a:tc>
                <a:tc>
                  <a:txBody>
                    <a:bodyPr/>
                    <a:lstStyle/>
                    <a:p>
                      <a:r>
                        <a:rPr lang="en-US" sz="2000" dirty="0">
                          <a:latin typeface="Avenir Book" charset="0"/>
                          <a:ea typeface="Avenir Book" charset="0"/>
                          <a:cs typeface="Avenir Book" charset="0"/>
                        </a:rPr>
                        <a:t>Follow-up with individual faculty for one-on-one meetings. If they agree</a:t>
                      </a:r>
                      <a:r>
                        <a:rPr lang="en-US" sz="2000" baseline="0" dirty="0">
                          <a:latin typeface="Avenir Book" charset="0"/>
                          <a:ea typeface="Avenir Book" charset="0"/>
                          <a:cs typeface="Avenir Book" charset="0"/>
                        </a:rPr>
                        <a:t> to the meeting, they are interested</a:t>
                      </a:r>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a:txBody>
                  <a:tcPr/>
                </a:tc>
                <a:extLst>
                  <a:ext uri="{0D108BD9-81ED-4DB2-BD59-A6C34878D82A}">
                    <a16:rowId xmlns:a16="http://schemas.microsoft.com/office/drawing/2014/main" val="10002"/>
                  </a:ext>
                </a:extLst>
              </a:tr>
              <a:tr h="370840">
                <a:tc>
                  <a:txBody>
                    <a:bodyPr/>
                    <a:lstStyle/>
                    <a:p>
                      <a:r>
                        <a:rPr lang="en-US" sz="2000" dirty="0">
                          <a:latin typeface="Avenir Book" charset="0"/>
                          <a:ea typeface="Avenir Book" charset="0"/>
                          <a:cs typeface="Avenir Book" charset="0"/>
                        </a:rPr>
                        <a:t>Adoption grants</a:t>
                      </a:r>
                    </a:p>
                  </a:txBody>
                  <a:tcPr/>
                </a:tc>
                <a:tc>
                  <a:txBody>
                    <a:bodyPr/>
                    <a:lstStyle/>
                    <a:p>
                      <a:r>
                        <a:rPr lang="en-US" sz="2000" dirty="0">
                          <a:latin typeface="Avenir Book" charset="0"/>
                          <a:ea typeface="Avenir Book" charset="0"/>
                          <a:cs typeface="Avenir Book" charset="0"/>
                        </a:rPr>
                        <a:t>Faculty apply for</a:t>
                      </a:r>
                      <a:r>
                        <a:rPr lang="en-US" sz="2000" baseline="0" dirty="0">
                          <a:latin typeface="Avenir Book" charset="0"/>
                          <a:ea typeface="Avenir Book" charset="0"/>
                          <a:cs typeface="Avenir Book" charset="0"/>
                        </a:rPr>
                        <a:t> grants</a:t>
                      </a:r>
                      <a:endParaRPr lang="en-US" sz="2000" dirty="0">
                        <a:latin typeface="Avenir Book" charset="0"/>
                        <a:ea typeface="Avenir Book" charset="0"/>
                        <a:cs typeface="Avenir Book"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19085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F06EB23F-1300-2242-934E-F6ACB1AD90E4}" type="slidenum">
              <a:rPr lang="en-US" smtClean="0"/>
              <a:pPr/>
              <a:t>37</a:t>
            </a:fld>
            <a:endParaRPr lang="en-US" dirty="0"/>
          </a:p>
        </p:txBody>
      </p:sp>
      <p:graphicFrame>
        <p:nvGraphicFramePr>
          <p:cNvPr id="3" name="Table 2"/>
          <p:cNvGraphicFramePr>
            <a:graphicFrameLocks noGrp="1"/>
          </p:cNvGraphicFramePr>
          <p:nvPr>
            <p:extLst/>
          </p:nvPr>
        </p:nvGraphicFramePr>
        <p:xfrm>
          <a:off x="368300" y="1218304"/>
          <a:ext cx="8445500" cy="2499360"/>
        </p:xfrm>
        <a:graphic>
          <a:graphicData uri="http://schemas.openxmlformats.org/drawingml/2006/table">
            <a:tbl>
              <a:tblPr firstRow="1" bandRow="1">
                <a:tableStyleId>{6E25E649-3F16-4E02-A733-19D2CDBF48F0}</a:tableStyleId>
              </a:tblPr>
              <a:tblGrid>
                <a:gridCol w="4222750">
                  <a:extLst>
                    <a:ext uri="{9D8B030D-6E8A-4147-A177-3AD203B41FA5}">
                      <a16:colId xmlns:a16="http://schemas.microsoft.com/office/drawing/2014/main" val="20000"/>
                    </a:ext>
                  </a:extLst>
                </a:gridCol>
                <a:gridCol w="4222750">
                  <a:extLst>
                    <a:ext uri="{9D8B030D-6E8A-4147-A177-3AD203B41FA5}">
                      <a16:colId xmlns:a16="http://schemas.microsoft.com/office/drawing/2014/main" val="20001"/>
                    </a:ext>
                  </a:extLst>
                </a:gridCol>
              </a:tblGrid>
              <a:tr h="370840">
                <a:tc>
                  <a:txBody>
                    <a:bodyPr/>
                    <a:lstStyle/>
                    <a:p>
                      <a:r>
                        <a:rPr lang="en-US" sz="2000" b="1" i="0" dirty="0">
                          <a:latin typeface="Avenir Heavy" charset="0"/>
                          <a:ea typeface="Avenir Heavy" charset="0"/>
                          <a:cs typeface="Avenir Heavy" charset="0"/>
                        </a:rPr>
                        <a:t>Direct Tactic</a:t>
                      </a:r>
                    </a:p>
                  </a:txBody>
                  <a:tcPr/>
                </a:tc>
                <a:tc>
                  <a:txBody>
                    <a:bodyPr/>
                    <a:lstStyle/>
                    <a:p>
                      <a:r>
                        <a:rPr lang="en-US" sz="2000" b="1" i="0" dirty="0">
                          <a:latin typeface="Avenir Heavy" charset="0"/>
                          <a:ea typeface="Avenir Heavy" charset="0"/>
                          <a:cs typeface="Avenir Heavy" charset="0"/>
                        </a:rPr>
                        <a:t>What makes it “direct”</a:t>
                      </a:r>
                    </a:p>
                  </a:txBody>
                  <a:tcPr/>
                </a:tc>
                <a:extLst>
                  <a:ext uri="{0D108BD9-81ED-4DB2-BD59-A6C34878D82A}">
                    <a16:rowId xmlns:a16="http://schemas.microsoft.com/office/drawing/2014/main" val="10000"/>
                  </a:ext>
                </a:extLst>
              </a:tr>
              <a:tr h="370840">
                <a:tc>
                  <a:txBody>
                    <a:bodyPr/>
                    <a:lstStyle/>
                    <a:p>
                      <a:r>
                        <a:rPr lang="en-US" sz="2000" dirty="0">
                          <a:latin typeface="Avenir Book" charset="0"/>
                          <a:ea typeface="Avenir Book" charset="0"/>
                          <a:cs typeface="Avenir Book" charset="0"/>
                        </a:rPr>
                        <a:t>Presentations during faculty convocation/orientations</a:t>
                      </a:r>
                    </a:p>
                  </a:txBody>
                  <a:tcPr/>
                </a:tc>
                <a:tc>
                  <a:txBody>
                    <a:bodyPr/>
                    <a:lstStyle/>
                    <a:p>
                      <a:r>
                        <a:rPr lang="en-US" sz="2000" dirty="0">
                          <a:latin typeface="Avenir Book" charset="0"/>
                          <a:ea typeface="Avenir Book" charset="0"/>
                          <a:cs typeface="Avenir Book" charset="0"/>
                        </a:rPr>
                        <a:t>Pass-around a sign-up</a:t>
                      </a:r>
                      <a:r>
                        <a:rPr lang="en-US" sz="2000" baseline="0" dirty="0">
                          <a:latin typeface="Avenir Book" charset="0"/>
                          <a:ea typeface="Avenir Book" charset="0"/>
                          <a:cs typeface="Avenir Book" charset="0"/>
                        </a:rPr>
                        <a:t> sheet for faculty to express interest</a:t>
                      </a:r>
                      <a:endParaRPr lang="en-US" sz="2000" dirty="0">
                        <a:latin typeface="Avenir Book" charset="0"/>
                        <a:ea typeface="Avenir Book" charset="0"/>
                        <a:cs typeface="Avenir Book" charset="0"/>
                      </a:endParaRPr>
                    </a:p>
                  </a:txBody>
                  <a:tcPr/>
                </a:tc>
                <a:extLst>
                  <a:ext uri="{0D108BD9-81ED-4DB2-BD59-A6C34878D82A}">
                    <a16:rowId xmlns:a16="http://schemas.microsoft.com/office/drawing/2014/main" val="10001"/>
                  </a:ext>
                </a:extLst>
              </a:tr>
              <a:tr h="370840">
                <a:tc>
                  <a:txBody>
                    <a:bodyPr/>
                    <a:lstStyle/>
                    <a:p>
                      <a:r>
                        <a:rPr lang="en-US" sz="2000" dirty="0">
                          <a:latin typeface="Avenir Book" charset="0"/>
                          <a:ea typeface="Avenir Book" charset="0"/>
                          <a:cs typeface="Avenir Book" charset="0"/>
                        </a:rPr>
                        <a:t>Email</a:t>
                      </a:r>
                      <a:r>
                        <a:rPr lang="en-US" sz="2000" baseline="0" dirty="0">
                          <a:latin typeface="Avenir Book" charset="0"/>
                          <a:ea typeface="Avenir Book" charset="0"/>
                          <a:cs typeface="Avenir Book" charset="0"/>
                        </a:rPr>
                        <a:t> from a respected senior leader expressing support &amp; asking faculty to consider OER</a:t>
                      </a:r>
                      <a:endParaRPr lang="en-US" sz="2000" dirty="0">
                        <a:latin typeface="Avenir Book" charset="0"/>
                        <a:ea typeface="Avenir Book" charset="0"/>
                        <a:cs typeface="Avenir Book" charset="0"/>
                      </a:endParaRPr>
                    </a:p>
                  </a:txBody>
                  <a:tcPr/>
                </a:tc>
                <a:tc>
                  <a:txBody>
                    <a:bodyPr/>
                    <a:lstStyle/>
                    <a:p>
                      <a:r>
                        <a:rPr lang="en-US" sz="2000" dirty="0">
                          <a:latin typeface="Avenir Book" charset="0"/>
                          <a:ea typeface="Avenir Book" charset="0"/>
                          <a:cs typeface="Avenir Book" charset="0"/>
                        </a:rPr>
                        <a:t>Include</a:t>
                      </a:r>
                      <a:r>
                        <a:rPr lang="en-US" sz="2000" baseline="0" dirty="0">
                          <a:latin typeface="Avenir Book" charset="0"/>
                          <a:ea typeface="Avenir Book" charset="0"/>
                          <a:cs typeface="Avenir Book" charset="0"/>
                        </a:rPr>
                        <a:t> ONE call to action: </a:t>
                      </a:r>
                      <a:r>
                        <a:rPr lang="en-US" sz="2000" dirty="0">
                          <a:latin typeface="Avenir Book" charset="0"/>
                          <a:ea typeface="Avenir Book" charset="0"/>
                          <a:cs typeface="Avenir Book" charset="0"/>
                        </a:rPr>
                        <a:t>For</a:t>
                      </a:r>
                      <a:r>
                        <a:rPr lang="en-US" sz="2000" baseline="0" dirty="0">
                          <a:latin typeface="Avenir Book" charset="0"/>
                          <a:ea typeface="Avenir Book" charset="0"/>
                          <a:cs typeface="Avenir Book" charset="0"/>
                        </a:rPr>
                        <a:t> more information, please email Mary at</a:t>
                      </a:r>
                      <a:r>
                        <a:rPr lang="mr-IN" sz="2000" baseline="0" dirty="0">
                          <a:latin typeface="Avenir Book" charset="0"/>
                          <a:ea typeface="Avenir Book" charset="0"/>
                          <a:cs typeface="Avenir Book" charset="0"/>
                        </a:rPr>
                        <a:t>…</a:t>
                      </a:r>
                      <a:r>
                        <a:rPr lang="en-US" sz="2000" baseline="0" dirty="0">
                          <a:latin typeface="Avenir Book" charset="0"/>
                          <a:ea typeface="Avenir Book" charset="0"/>
                          <a:cs typeface="Avenir Book" charset="0"/>
                        </a:rPr>
                        <a:t>.</a:t>
                      </a:r>
                      <a:endParaRPr lang="en-US" sz="2000" dirty="0">
                        <a:latin typeface="Avenir Book" charset="0"/>
                        <a:ea typeface="Avenir Book" charset="0"/>
                        <a:cs typeface="Avenir Book" charset="0"/>
                      </a:endParaRPr>
                    </a:p>
                  </a:txBody>
                  <a:tcPr/>
                </a:tc>
                <a:extLst>
                  <a:ext uri="{0D108BD9-81ED-4DB2-BD59-A6C34878D82A}">
                    <a16:rowId xmlns:a16="http://schemas.microsoft.com/office/drawing/2014/main" val="10002"/>
                  </a:ext>
                </a:extLst>
              </a:tr>
              <a:tr h="370840">
                <a:tc>
                  <a:txBody>
                    <a:bodyPr/>
                    <a:lstStyle/>
                    <a:p>
                      <a:r>
                        <a:rPr lang="en-US" sz="2000" dirty="0">
                          <a:latin typeface="Avenir Book" charset="0"/>
                          <a:ea typeface="Avenir Book" charset="0"/>
                          <a:cs typeface="Avenir Book" charset="0"/>
                        </a:rPr>
                        <a:t>OER</a:t>
                      </a:r>
                      <a:r>
                        <a:rPr lang="en-US" sz="2000" baseline="0" dirty="0">
                          <a:latin typeface="Avenir Book" charset="0"/>
                          <a:ea typeface="Avenir Book" charset="0"/>
                          <a:cs typeface="Avenir Book" charset="0"/>
                        </a:rPr>
                        <a:t> review workshops</a:t>
                      </a:r>
                      <a:endParaRPr lang="en-US" sz="2000" dirty="0">
                        <a:latin typeface="Avenir Book" charset="0"/>
                        <a:ea typeface="Avenir Book" charset="0"/>
                        <a:cs typeface="Avenir Book" charset="0"/>
                      </a:endParaRPr>
                    </a:p>
                  </a:txBody>
                  <a:tcPr/>
                </a:tc>
                <a:tc>
                  <a:txBody>
                    <a:bodyPr/>
                    <a:lstStyle/>
                    <a:p>
                      <a:r>
                        <a:rPr lang="en-US" sz="2000" dirty="0">
                          <a:latin typeface="Avenir Book" charset="0"/>
                          <a:ea typeface="Avenir Book" charset="0"/>
                          <a:cs typeface="Avenir Book" charset="0"/>
                        </a:rPr>
                        <a:t>Faculty who attend</a:t>
                      </a:r>
                      <a:r>
                        <a:rPr lang="en-US" sz="2000" baseline="0" dirty="0">
                          <a:latin typeface="Avenir Book" charset="0"/>
                          <a:ea typeface="Avenir Book" charset="0"/>
                          <a:cs typeface="Avenir Book" charset="0"/>
                        </a:rPr>
                        <a:t> are interested</a:t>
                      </a:r>
                      <a:endParaRPr lang="en-US" sz="2000" dirty="0">
                        <a:latin typeface="Avenir Book" charset="0"/>
                        <a:ea typeface="Avenir Book" charset="0"/>
                        <a:cs typeface="Avenir Book" charset="0"/>
                      </a:endParaRPr>
                    </a:p>
                  </a:txBody>
                  <a:tcPr/>
                </a:tc>
                <a:extLst>
                  <a:ext uri="{0D108BD9-81ED-4DB2-BD59-A6C34878D82A}">
                    <a16:rowId xmlns:a16="http://schemas.microsoft.com/office/drawing/2014/main" val="10003"/>
                  </a:ext>
                </a:extLst>
              </a:tr>
            </a:tbl>
          </a:graphicData>
        </a:graphic>
      </p:graphicFrame>
      <p:sp>
        <p:nvSpPr>
          <p:cNvPr id="8" name="Text Placeholder 1"/>
          <p:cNvSpPr>
            <a:spLocks noGrp="1"/>
          </p:cNvSpPr>
          <p:nvPr>
            <p:ph type="body" sz="quarter" idx="10"/>
          </p:nvPr>
        </p:nvSpPr>
        <p:spPr>
          <a:xfrm>
            <a:off x="184150" y="210896"/>
            <a:ext cx="8813800" cy="831850"/>
          </a:xfrm>
        </p:spPr>
        <p:txBody>
          <a:bodyPr/>
          <a:lstStyle/>
          <a:p>
            <a:r>
              <a:rPr lang="en-US"/>
              <a:t>PARTNER SCHOOLS: WHAT WORKS</a:t>
            </a:r>
            <a:endParaRPr lang="en-US" dirty="0"/>
          </a:p>
        </p:txBody>
      </p:sp>
    </p:spTree>
    <p:extLst>
      <p:ext uri="{BB962C8B-B14F-4D97-AF65-F5344CB8AC3E}">
        <p14:creationId xmlns:p14="http://schemas.microsoft.com/office/powerpoint/2010/main" val="531315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5100" y="298242"/>
            <a:ext cx="8813800" cy="831850"/>
          </a:xfrm>
        </p:spPr>
        <p:txBody>
          <a:bodyPr/>
          <a:lstStyle/>
          <a:p>
            <a:r>
              <a:rPr lang="en-US" sz="2800" dirty="0"/>
              <a:t>PARTNER SCHOOLS: WHAT DOESN’T WORK</a:t>
            </a:r>
          </a:p>
        </p:txBody>
      </p:sp>
      <p:sp>
        <p:nvSpPr>
          <p:cNvPr id="4" name="Slide Number Placeholder 3"/>
          <p:cNvSpPr>
            <a:spLocks noGrp="1"/>
          </p:cNvSpPr>
          <p:nvPr>
            <p:ph type="sldNum" sz="quarter" idx="13"/>
          </p:nvPr>
        </p:nvSpPr>
        <p:spPr/>
        <p:txBody>
          <a:bodyPr/>
          <a:lstStyle/>
          <a:p>
            <a:fld id="{F06EB23F-1300-2242-934E-F6ACB1AD90E4}" type="slidenum">
              <a:rPr lang="en-US" smtClean="0"/>
              <a:pPr/>
              <a:t>38</a:t>
            </a:fld>
            <a:endParaRPr lang="en-US" dirty="0"/>
          </a:p>
        </p:txBody>
      </p:sp>
      <p:sp>
        <p:nvSpPr>
          <p:cNvPr id="6" name="Rectangle 5"/>
          <p:cNvSpPr/>
          <p:nvPr/>
        </p:nvSpPr>
        <p:spPr>
          <a:xfrm>
            <a:off x="387350" y="1643093"/>
            <a:ext cx="8369300" cy="2677656"/>
          </a:xfrm>
          <a:prstGeom prst="rect">
            <a:avLst/>
          </a:prstGeom>
        </p:spPr>
        <p:txBody>
          <a:bodyPr wrap="square">
            <a:spAutoFit/>
          </a:bodyPr>
          <a:lstStyle/>
          <a:p>
            <a:pPr marL="800100" lvl="1" indent="-342900">
              <a:buFont typeface="Arial"/>
              <a:buChar char="•"/>
            </a:pPr>
            <a:r>
              <a:rPr lang="en-US" sz="2400" dirty="0">
                <a:latin typeface="Avenir LT Std 35 Light"/>
                <a:cs typeface="Avenir LT Std 35 Light"/>
              </a:rPr>
              <a:t>Stand-alone OER workshops/presentations</a:t>
            </a:r>
          </a:p>
          <a:p>
            <a:pPr marL="800100" lvl="1" indent="-342900">
              <a:buFont typeface="Arial"/>
              <a:buChar char="•"/>
            </a:pPr>
            <a:r>
              <a:rPr lang="en-US" sz="2400" dirty="0">
                <a:latin typeface="Avenir LT Std 35 Light"/>
                <a:cs typeface="Avenir LT Std 35 Light"/>
              </a:rPr>
              <a:t>Department meeting presentations without a “carrot”</a:t>
            </a:r>
          </a:p>
          <a:p>
            <a:pPr marL="800100" lvl="1" indent="-342900">
              <a:buFont typeface="Arial"/>
              <a:buChar char="•"/>
            </a:pPr>
            <a:r>
              <a:rPr lang="en-US" sz="2400" dirty="0">
                <a:latin typeface="Avenir LT Std 35 Light"/>
                <a:cs typeface="Avenir LT Std 35 Light"/>
              </a:rPr>
              <a:t>OER website on the college/university site</a:t>
            </a:r>
          </a:p>
          <a:p>
            <a:pPr marL="800100" lvl="1" indent="-342900">
              <a:buFont typeface="Arial"/>
              <a:buChar char="•"/>
            </a:pPr>
            <a:r>
              <a:rPr lang="en-US" sz="2400" dirty="0">
                <a:latin typeface="Avenir LT Std 35 Light"/>
                <a:cs typeface="Avenir LT Std 35 Light"/>
              </a:rPr>
              <a:t>Student-driven activities</a:t>
            </a:r>
          </a:p>
          <a:p>
            <a:pPr marL="800100" lvl="1" indent="-342900">
              <a:buFont typeface="Arial"/>
              <a:buChar char="•"/>
            </a:pPr>
            <a:r>
              <a:rPr lang="en-US" sz="2400" dirty="0">
                <a:latin typeface="Avenir LT Std 35 Light"/>
                <a:cs typeface="Avenir LT Std 35 Light"/>
              </a:rPr>
              <a:t>Presentations/booths at other faculty events (not including orientations)</a:t>
            </a:r>
          </a:p>
          <a:p>
            <a:pPr marL="800100" lvl="1" indent="-342900">
              <a:buFont typeface="Arial"/>
              <a:buChar char="•"/>
            </a:pPr>
            <a:r>
              <a:rPr lang="en-US" sz="2400" dirty="0">
                <a:latin typeface="Avenir LT Std 35 Light"/>
                <a:cs typeface="Avenir LT Std 35 Light"/>
              </a:rPr>
              <a:t>Display of books</a:t>
            </a:r>
          </a:p>
        </p:txBody>
      </p:sp>
      <p:sp>
        <p:nvSpPr>
          <p:cNvPr id="7" name="TextBox 6"/>
          <p:cNvSpPr txBox="1"/>
          <p:nvPr/>
        </p:nvSpPr>
        <p:spPr>
          <a:xfrm>
            <a:off x="386851" y="1155760"/>
            <a:ext cx="8211049" cy="461665"/>
          </a:xfrm>
          <a:prstGeom prst="rect">
            <a:avLst/>
          </a:prstGeom>
          <a:noFill/>
        </p:spPr>
        <p:txBody>
          <a:bodyPr wrap="square" rtlCol="0">
            <a:spAutoFit/>
          </a:bodyPr>
          <a:lstStyle/>
          <a:p>
            <a:r>
              <a:rPr lang="en-US" sz="2400" dirty="0">
                <a:latin typeface="Avenir Heavy"/>
                <a:cs typeface="Avenir Heavy"/>
              </a:rPr>
              <a:t>Tactics that didn’t increase interest/adoptions</a:t>
            </a:r>
          </a:p>
        </p:txBody>
      </p:sp>
    </p:spTree>
    <p:extLst>
      <p:ext uri="{BB962C8B-B14F-4D97-AF65-F5344CB8AC3E}">
        <p14:creationId xmlns:p14="http://schemas.microsoft.com/office/powerpoint/2010/main" val="2017036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480" y="747267"/>
            <a:ext cx="7179051" cy="1463634"/>
          </a:xfrm>
        </p:spPr>
        <p:txBody>
          <a:bodyPr/>
          <a:lstStyle/>
          <a:p>
            <a:r>
              <a:rPr lang="en-US" sz="4800" dirty="0"/>
              <a:t>Do 8 direct tactics in one academic year</a:t>
            </a:r>
            <a:br>
              <a:rPr lang="en-US" sz="4800"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338" y="3124200"/>
            <a:ext cx="1624519" cy="1714500"/>
          </a:xfrm>
          <a:prstGeom prst="rect">
            <a:avLst/>
          </a:prstGeom>
        </p:spPr>
      </p:pic>
      <p:sp>
        <p:nvSpPr>
          <p:cNvPr id="4" name="TextBox 3"/>
          <p:cNvSpPr txBox="1"/>
          <p:nvPr/>
        </p:nvSpPr>
        <p:spPr>
          <a:xfrm>
            <a:off x="7143252" y="4743390"/>
            <a:ext cx="1952557" cy="400110"/>
          </a:xfrm>
          <a:prstGeom prst="rect">
            <a:avLst/>
          </a:prstGeom>
          <a:noFill/>
        </p:spPr>
        <p:txBody>
          <a:bodyPr wrap="square" rtlCol="0">
            <a:spAutoFit/>
          </a:bodyPr>
          <a:lstStyle/>
          <a:p>
            <a:pPr algn="r"/>
            <a:r>
              <a:rPr lang="en-US" sz="1000" dirty="0">
                <a:solidFill>
                  <a:schemeClr val="bg1"/>
                </a:solidFill>
                <a:latin typeface="Avenir Book" charset="0"/>
                <a:ea typeface="Avenir Book" charset="0"/>
                <a:cs typeface="Avenir Book" charset="0"/>
              </a:rPr>
              <a:t>"8 Ball" by </a:t>
            </a:r>
            <a:r>
              <a:rPr lang="en-US" sz="1000" dirty="0" err="1">
                <a:solidFill>
                  <a:schemeClr val="bg1"/>
                </a:solidFill>
                <a:latin typeface="Avenir Book" charset="0"/>
                <a:ea typeface="Avenir Book" charset="0"/>
                <a:cs typeface="Avenir Book" charset="0"/>
              </a:rPr>
              <a:t>Jarno</a:t>
            </a:r>
            <a:r>
              <a:rPr lang="en-US" sz="1000" dirty="0">
                <a:solidFill>
                  <a:schemeClr val="bg1"/>
                </a:solidFill>
                <a:latin typeface="Avenir Book" charset="0"/>
                <a:ea typeface="Avenir Book" charset="0"/>
                <a:cs typeface="Avenir Book" charset="0"/>
              </a:rPr>
              <a:t>, via </a:t>
            </a:r>
            <a:r>
              <a:rPr lang="en-US" sz="1000" dirty="0" err="1">
                <a:solidFill>
                  <a:schemeClr val="bg1"/>
                </a:solidFill>
                <a:latin typeface="Avenir Book" charset="0"/>
                <a:ea typeface="Avenir Book" charset="0"/>
                <a:cs typeface="Avenir Book" charset="0"/>
              </a:rPr>
              <a:t>OpenClipArt.org</a:t>
            </a:r>
            <a:endParaRPr lang="en-US" sz="10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8312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LICENSING</a:t>
            </a:r>
          </a:p>
        </p:txBody>
      </p:sp>
      <p:sp>
        <p:nvSpPr>
          <p:cNvPr id="5" name="Slide Number Placeholder 4"/>
          <p:cNvSpPr>
            <a:spLocks noGrp="1"/>
          </p:cNvSpPr>
          <p:nvPr>
            <p:ph type="sldNum" sz="quarter" idx="14"/>
          </p:nvPr>
        </p:nvSpPr>
        <p:spPr/>
        <p:txBody>
          <a:bodyPr/>
          <a:lstStyle/>
          <a:p>
            <a:fld id="{F06EB23F-1300-2242-934E-F6ACB1AD90E4}" type="slidenum">
              <a:rPr lang="en-US" smtClean="0"/>
              <a:pPr/>
              <a:t>4</a:t>
            </a:fld>
            <a:endParaRPr lang="en-US" dirty="0"/>
          </a:p>
        </p:txBody>
      </p:sp>
      <p:pic>
        <p:nvPicPr>
          <p:cNvPr id="6" name="Picture 5" descr="CC licen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906" y="38101"/>
            <a:ext cx="5458783" cy="4695843"/>
          </a:xfrm>
          <a:prstGeom prst="rect">
            <a:avLst/>
          </a:prstGeom>
        </p:spPr>
      </p:pic>
    </p:spTree>
    <p:extLst>
      <p:ext uri="{BB962C8B-B14F-4D97-AF65-F5344CB8AC3E}">
        <p14:creationId xmlns:p14="http://schemas.microsoft.com/office/powerpoint/2010/main" val="2269463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nvPr>
        </p:nvGraphicFramePr>
        <p:xfrm>
          <a:off x="0" y="-2"/>
          <a:ext cx="9144000" cy="5143501"/>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546100" y="101598"/>
            <a:ext cx="8445500" cy="1372651"/>
          </a:xfrm>
          <a:prstGeom prst="rect">
            <a:avLst/>
          </a:prstGeom>
          <a:solidFill>
            <a:schemeClr val="accent1">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34" name="TextBox 33"/>
          <p:cNvSpPr txBox="1"/>
          <p:nvPr/>
        </p:nvSpPr>
        <p:spPr>
          <a:xfrm>
            <a:off x="810872" y="4180394"/>
            <a:ext cx="8180728" cy="3916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OER Textbook Display, </a:t>
            </a:r>
            <a:r>
              <a:rPr lang="en-US" dirty="0" err="1"/>
              <a:t>LibGuides</a:t>
            </a:r>
            <a:r>
              <a:rPr lang="en-US" dirty="0"/>
              <a:t>, Website, Committee Meetings, Course Schedule Listings, Library Reserves, On-Campus Advertisements</a:t>
            </a:r>
          </a:p>
        </p:txBody>
      </p:sp>
      <p:sp>
        <p:nvSpPr>
          <p:cNvPr id="22" name="TextBox 21"/>
          <p:cNvSpPr txBox="1"/>
          <p:nvPr/>
        </p:nvSpPr>
        <p:spPr>
          <a:xfrm rot="16200000">
            <a:off x="6222480" y="673712"/>
            <a:ext cx="1372650" cy="215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Open Ed Week </a:t>
            </a:r>
          </a:p>
          <a:p>
            <a:endParaRPr lang="en-US" sz="1100" dirty="0"/>
          </a:p>
        </p:txBody>
      </p:sp>
      <p:sp>
        <p:nvSpPr>
          <p:cNvPr id="23" name="TextBox 22"/>
          <p:cNvSpPr txBox="1"/>
          <p:nvPr/>
        </p:nvSpPr>
        <p:spPr>
          <a:xfrm rot="16200000">
            <a:off x="4908030" y="673712"/>
            <a:ext cx="1372650" cy="215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Faculty </a:t>
            </a:r>
            <a:r>
              <a:rPr lang="en-US" sz="1100" dirty="0" err="1"/>
              <a:t>inservices</a:t>
            </a:r>
            <a:endParaRPr lang="en-US" sz="1100" dirty="0"/>
          </a:p>
          <a:p>
            <a:endParaRPr lang="en-US" sz="1100" dirty="0"/>
          </a:p>
        </p:txBody>
      </p:sp>
      <p:sp>
        <p:nvSpPr>
          <p:cNvPr id="24" name="TextBox 23"/>
          <p:cNvSpPr txBox="1"/>
          <p:nvPr/>
        </p:nvSpPr>
        <p:spPr>
          <a:xfrm rot="16200000">
            <a:off x="1161528" y="680064"/>
            <a:ext cx="1372650" cy="2157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Faculty </a:t>
            </a:r>
            <a:r>
              <a:rPr lang="en-US" sz="1100" dirty="0" err="1"/>
              <a:t>inservices</a:t>
            </a:r>
            <a:endParaRPr lang="en-US" sz="1100" dirty="0"/>
          </a:p>
          <a:p>
            <a:endParaRPr lang="en-US" sz="1100" dirty="0"/>
          </a:p>
        </p:txBody>
      </p:sp>
      <p:sp>
        <p:nvSpPr>
          <p:cNvPr id="25" name="TextBox 24"/>
          <p:cNvSpPr txBox="1"/>
          <p:nvPr/>
        </p:nvSpPr>
        <p:spPr>
          <a:xfrm rot="16200000">
            <a:off x="6425680" y="673712"/>
            <a:ext cx="1372650" cy="215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Bookstore deadline</a:t>
            </a:r>
          </a:p>
          <a:p>
            <a:endParaRPr lang="en-US" sz="1100" dirty="0"/>
          </a:p>
        </p:txBody>
      </p:sp>
      <p:sp>
        <p:nvSpPr>
          <p:cNvPr id="26" name="TextBox 25"/>
          <p:cNvSpPr txBox="1"/>
          <p:nvPr/>
        </p:nvSpPr>
        <p:spPr>
          <a:xfrm rot="16200000">
            <a:off x="1409088" y="661014"/>
            <a:ext cx="1372650" cy="2157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Senior admin email</a:t>
            </a:r>
            <a:endParaRPr lang="en-US" sz="1100" dirty="0"/>
          </a:p>
          <a:p>
            <a:endParaRPr lang="en-US" sz="1100" dirty="0"/>
          </a:p>
        </p:txBody>
      </p:sp>
      <p:sp>
        <p:nvSpPr>
          <p:cNvPr id="27" name="TextBox 26"/>
          <p:cNvSpPr txBox="1"/>
          <p:nvPr/>
        </p:nvSpPr>
        <p:spPr>
          <a:xfrm rot="16200000">
            <a:off x="1605059" y="661012"/>
            <a:ext cx="1372650" cy="2157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Dept. presentations</a:t>
            </a:r>
            <a:endParaRPr lang="en-US" sz="1100" dirty="0"/>
          </a:p>
          <a:p>
            <a:endParaRPr lang="en-US" sz="1100" dirty="0"/>
          </a:p>
        </p:txBody>
      </p:sp>
      <p:sp>
        <p:nvSpPr>
          <p:cNvPr id="28" name="TextBox 27"/>
          <p:cNvSpPr txBox="1"/>
          <p:nvPr/>
        </p:nvSpPr>
        <p:spPr>
          <a:xfrm rot="16200000">
            <a:off x="1998759" y="661012"/>
            <a:ext cx="1372650" cy="2157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Faculty office visits</a:t>
            </a:r>
            <a:endParaRPr lang="en-US" sz="1100" dirty="0"/>
          </a:p>
          <a:p>
            <a:endParaRPr lang="en-US" sz="1100" dirty="0"/>
          </a:p>
        </p:txBody>
      </p:sp>
      <p:sp>
        <p:nvSpPr>
          <p:cNvPr id="29" name="TextBox 28"/>
          <p:cNvSpPr txBox="1"/>
          <p:nvPr/>
        </p:nvSpPr>
        <p:spPr>
          <a:xfrm rot="16200000">
            <a:off x="2373410" y="654664"/>
            <a:ext cx="1372650" cy="2157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OER Workshops</a:t>
            </a:r>
            <a:endParaRPr lang="en-US" sz="1100" dirty="0"/>
          </a:p>
          <a:p>
            <a:endParaRPr lang="en-US" sz="1100" dirty="0"/>
          </a:p>
        </p:txBody>
      </p:sp>
      <p:sp>
        <p:nvSpPr>
          <p:cNvPr id="31" name="TextBox 30"/>
          <p:cNvSpPr txBox="1"/>
          <p:nvPr/>
        </p:nvSpPr>
        <p:spPr>
          <a:xfrm rot="16200000">
            <a:off x="5219268" y="680062"/>
            <a:ext cx="1372650" cy="215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OER Grant Program</a:t>
            </a:r>
          </a:p>
          <a:p>
            <a:endParaRPr lang="en-US" sz="1100" dirty="0"/>
          </a:p>
        </p:txBody>
      </p:sp>
      <p:sp>
        <p:nvSpPr>
          <p:cNvPr id="32" name="TextBox 31"/>
          <p:cNvSpPr txBox="1"/>
          <p:nvPr/>
        </p:nvSpPr>
        <p:spPr>
          <a:xfrm rot="16200000">
            <a:off x="5605562" y="654663"/>
            <a:ext cx="1372650" cy="2157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OER Petting Zoo</a:t>
            </a:r>
            <a:endParaRPr lang="en-US" sz="1100" dirty="0"/>
          </a:p>
          <a:p>
            <a:endParaRPr lang="en-US" sz="1100" dirty="0"/>
          </a:p>
        </p:txBody>
      </p:sp>
      <p:sp>
        <p:nvSpPr>
          <p:cNvPr id="38" name="TextBox 37"/>
          <p:cNvSpPr txBox="1"/>
          <p:nvPr/>
        </p:nvSpPr>
        <p:spPr>
          <a:xfrm rot="16200000">
            <a:off x="5839282" y="654661"/>
            <a:ext cx="1372650" cy="2157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OER Workshops</a:t>
            </a:r>
            <a:endParaRPr lang="en-US" sz="1100" dirty="0"/>
          </a:p>
          <a:p>
            <a:endParaRPr lang="en-US" sz="1100" dirty="0"/>
          </a:p>
        </p:txBody>
      </p:sp>
      <p:sp>
        <p:nvSpPr>
          <p:cNvPr id="39" name="TextBox 38"/>
          <p:cNvSpPr txBox="1"/>
          <p:nvPr/>
        </p:nvSpPr>
        <p:spPr>
          <a:xfrm rot="16200000">
            <a:off x="5427769" y="661014"/>
            <a:ext cx="1372650" cy="2157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Faculty office visits</a:t>
            </a:r>
            <a:endParaRPr lang="en-US" sz="1100" dirty="0"/>
          </a:p>
          <a:p>
            <a:endParaRPr lang="en-US" sz="1100" dirty="0"/>
          </a:p>
        </p:txBody>
      </p:sp>
      <p:sp>
        <p:nvSpPr>
          <p:cNvPr id="40" name="TextBox 39"/>
          <p:cNvSpPr txBox="1"/>
          <p:nvPr/>
        </p:nvSpPr>
        <p:spPr>
          <a:xfrm rot="16200000">
            <a:off x="2759000" y="626086"/>
            <a:ext cx="1467900" cy="2157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Student Success conf.</a:t>
            </a:r>
          </a:p>
          <a:p>
            <a:endParaRPr lang="en-US" sz="1100" dirty="0"/>
          </a:p>
        </p:txBody>
      </p:sp>
      <p:sp>
        <p:nvSpPr>
          <p:cNvPr id="3" name="TextBox 2"/>
          <p:cNvSpPr txBox="1"/>
          <p:nvPr/>
        </p:nvSpPr>
        <p:spPr>
          <a:xfrm>
            <a:off x="3873500" y="279400"/>
            <a:ext cx="1553556" cy="707886"/>
          </a:xfrm>
          <a:prstGeom prst="rect">
            <a:avLst/>
          </a:prstGeom>
          <a:noFill/>
        </p:spPr>
        <p:txBody>
          <a:bodyPr wrap="square" rtlCol="0">
            <a:spAutoFit/>
          </a:bodyPr>
          <a:lstStyle/>
          <a:p>
            <a:pPr algn="ctr"/>
            <a:r>
              <a:rPr lang="en-US" sz="2000" dirty="0">
                <a:latin typeface="Avenir Heavy"/>
                <a:cs typeface="Avenir Heavy"/>
              </a:rPr>
              <a:t>“Zone of Adoption”</a:t>
            </a:r>
          </a:p>
        </p:txBody>
      </p:sp>
    </p:spTree>
    <p:extLst>
      <p:ext uri="{BB962C8B-B14F-4D97-AF65-F5344CB8AC3E}">
        <p14:creationId xmlns:p14="http://schemas.microsoft.com/office/powerpoint/2010/main" val="3051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0" y="-1"/>
          <a:ext cx="9144000" cy="5143501"/>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139700" y="101598"/>
            <a:ext cx="8851900" cy="13472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10872" y="4180394"/>
            <a:ext cx="8180728" cy="3916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OER Textbook Display, </a:t>
            </a:r>
            <a:r>
              <a:rPr lang="en-US" dirty="0" err="1"/>
              <a:t>LibGuides</a:t>
            </a:r>
            <a:r>
              <a:rPr lang="en-US" dirty="0"/>
              <a:t>, Website, Committee Meetings, Course Schedule Listings, Library Reserves, On-Campus Advertisements</a:t>
            </a:r>
          </a:p>
        </p:txBody>
      </p:sp>
      <p:sp>
        <p:nvSpPr>
          <p:cNvPr id="38" name="TextBox 37"/>
          <p:cNvSpPr txBox="1"/>
          <p:nvPr/>
        </p:nvSpPr>
        <p:spPr>
          <a:xfrm rot="16200000">
            <a:off x="5640508" y="616560"/>
            <a:ext cx="1448849" cy="215723"/>
          </a:xfrm>
          <a:prstGeom prst="rect">
            <a:avLst/>
          </a:prstGeom>
          <a:solidFill>
            <a:schemeClr val="tx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OER Workshops</a:t>
            </a:r>
            <a:endParaRPr lang="en-US" sz="1100" dirty="0"/>
          </a:p>
          <a:p>
            <a:endParaRPr lang="en-US" sz="1100" dirty="0"/>
          </a:p>
        </p:txBody>
      </p:sp>
      <p:sp>
        <p:nvSpPr>
          <p:cNvPr id="40" name="TextBox 39"/>
          <p:cNvSpPr txBox="1"/>
          <p:nvPr/>
        </p:nvSpPr>
        <p:spPr>
          <a:xfrm rot="16200000">
            <a:off x="1920800" y="626086"/>
            <a:ext cx="1467900" cy="215726"/>
          </a:xfrm>
          <a:prstGeom prst="rect">
            <a:avLst/>
          </a:prstGeom>
          <a:solidFill>
            <a:schemeClr val="tx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Student Success conf.</a:t>
            </a:r>
          </a:p>
          <a:p>
            <a:endParaRPr lang="en-US" sz="1100" dirty="0"/>
          </a:p>
        </p:txBody>
      </p:sp>
    </p:spTree>
    <p:extLst>
      <p:ext uri="{BB962C8B-B14F-4D97-AF65-F5344CB8AC3E}">
        <p14:creationId xmlns:p14="http://schemas.microsoft.com/office/powerpoint/2010/main" val="1788808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127000" y="101598"/>
            <a:ext cx="8864600" cy="13472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10872" y="4180394"/>
            <a:ext cx="8180728" cy="3916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t>OER Textbook Display, </a:t>
            </a:r>
            <a:r>
              <a:rPr lang="en-US" dirty="0" err="1"/>
              <a:t>LibGuides</a:t>
            </a:r>
            <a:r>
              <a:rPr lang="en-US" dirty="0"/>
              <a:t>, Website, Committee Meetings, Course Schedule Listings, Library Reserves, On-Campus Advertisements</a:t>
            </a:r>
          </a:p>
        </p:txBody>
      </p:sp>
    </p:spTree>
    <p:extLst>
      <p:ext uri="{BB962C8B-B14F-4D97-AF65-F5344CB8AC3E}">
        <p14:creationId xmlns:p14="http://schemas.microsoft.com/office/powerpoint/2010/main" val="478104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08100" y="341800"/>
            <a:ext cx="6654800" cy="1969600"/>
          </a:xfrm>
        </p:spPr>
        <p:txBody>
          <a:bodyPr/>
          <a:lstStyle/>
          <a:p>
            <a:r>
              <a:rPr lang="en-US" sz="4800" dirty="0"/>
              <a:t>Effective strategy:</a:t>
            </a:r>
            <a:br>
              <a:rPr lang="en-US" sz="4800" dirty="0"/>
            </a:br>
            <a:r>
              <a:rPr lang="en-US" sz="4800" dirty="0"/>
              <a:t>“An effective goal focuses on results, not activity”</a:t>
            </a:r>
            <a:endParaRPr lang="en-US" dirty="0"/>
          </a:p>
        </p:txBody>
      </p:sp>
      <p:sp>
        <p:nvSpPr>
          <p:cNvPr id="3" name="Title 1"/>
          <p:cNvSpPr txBox="1">
            <a:spLocks/>
          </p:cNvSpPr>
          <p:nvPr/>
        </p:nvSpPr>
        <p:spPr>
          <a:xfrm>
            <a:off x="2011958" y="4381500"/>
            <a:ext cx="6858000" cy="2286000"/>
          </a:xfrm>
          <a:prstGeom prst="rect">
            <a:avLst/>
          </a:prstGeom>
        </p:spPr>
        <p:txBody>
          <a:bodyPr vert="horz" wrap="square" tIns="0" bIns="0"/>
          <a:lstStyle>
            <a:lvl1pPr algn="ctr" defTabSz="457200" rtl="0" eaLnBrk="1" latinLnBrk="0" hangingPunct="1">
              <a:spcBef>
                <a:spcPct val="0"/>
              </a:spcBef>
              <a:buNone/>
              <a:defRPr sz="3600" b="0" i="0" kern="1200" baseline="0">
                <a:solidFill>
                  <a:schemeClr val="bg1"/>
                </a:solidFill>
                <a:latin typeface="Avenir Black"/>
                <a:ea typeface="+mj-ea"/>
                <a:cs typeface="Lucida Sans"/>
              </a:defRPr>
            </a:lvl1pPr>
          </a:lstStyle>
          <a:p>
            <a:pPr algn="r"/>
            <a:r>
              <a:rPr lang="en-US" sz="1800" dirty="0"/>
              <a:t>Stephen R. Covey</a:t>
            </a:r>
          </a:p>
          <a:p>
            <a:pPr algn="r"/>
            <a:r>
              <a:rPr lang="en-US" sz="1800" dirty="0"/>
              <a:t>7 Habits of Highly Effective People</a:t>
            </a:r>
            <a:br>
              <a:rPr lang="en-US" sz="1800" dirty="0"/>
            </a:br>
            <a:endParaRPr lang="en-US" sz="1800" dirty="0"/>
          </a:p>
        </p:txBody>
      </p:sp>
    </p:spTree>
    <p:extLst>
      <p:ext uri="{BB962C8B-B14F-4D97-AF65-F5344CB8AC3E}">
        <p14:creationId xmlns:p14="http://schemas.microsoft.com/office/powerpoint/2010/main" val="1760007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6" y="106083"/>
            <a:ext cx="9010315" cy="831850"/>
          </a:xfrm>
        </p:spPr>
        <p:txBody>
          <a:bodyPr/>
          <a:lstStyle/>
          <a:p>
            <a:r>
              <a:rPr lang="en-US" dirty="0"/>
              <a:t>MEASURE OUTCOMES, NOT ACTIONS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44</a:t>
            </a:fld>
            <a:endParaRPr lang="en-US" dirty="0"/>
          </a:p>
        </p:txBody>
      </p:sp>
      <p:sp>
        <p:nvSpPr>
          <p:cNvPr id="6" name="TextBox 5"/>
          <p:cNvSpPr txBox="1"/>
          <p:nvPr/>
        </p:nvSpPr>
        <p:spPr>
          <a:xfrm>
            <a:off x="1656851" y="1130360"/>
            <a:ext cx="4724537" cy="400110"/>
          </a:xfrm>
          <a:prstGeom prst="rect">
            <a:avLst/>
          </a:prstGeom>
          <a:noFill/>
        </p:spPr>
        <p:txBody>
          <a:bodyPr wrap="none" rtlCol="0">
            <a:spAutoFit/>
          </a:bodyPr>
          <a:lstStyle/>
          <a:p>
            <a:r>
              <a:rPr lang="en-US" sz="2000" kern="1200" dirty="0">
                <a:solidFill>
                  <a:srgbClr val="619B33"/>
                </a:solidFill>
                <a:latin typeface="Avenir Heavy"/>
                <a:cs typeface="Avenir Heavy"/>
              </a:rPr>
              <a:t>Outcomes. Measure success by these!</a:t>
            </a:r>
          </a:p>
        </p:txBody>
      </p:sp>
      <p:sp>
        <p:nvSpPr>
          <p:cNvPr id="7" name="TextBox 6"/>
          <p:cNvSpPr txBox="1"/>
          <p:nvPr/>
        </p:nvSpPr>
        <p:spPr>
          <a:xfrm>
            <a:off x="1656851" y="1530470"/>
            <a:ext cx="7836880" cy="1323439"/>
          </a:xfrm>
          <a:prstGeom prst="rect">
            <a:avLst/>
          </a:prstGeom>
          <a:noFill/>
        </p:spPr>
        <p:txBody>
          <a:bodyPr wrap="square" rtlCol="0">
            <a:spAutoFit/>
          </a:bodyPr>
          <a:lstStyle/>
          <a:p>
            <a:pPr marL="800100" lvl="1" indent="-342900">
              <a:buFont typeface="Arial"/>
              <a:buChar char="•"/>
            </a:pPr>
            <a:r>
              <a:rPr lang="en-US" sz="2000" kern="1200" dirty="0">
                <a:latin typeface="Avenir LT Std 35 Light"/>
                <a:cs typeface="Avenir LT Std 35 Light"/>
              </a:rPr>
              <a:t># of faculty using OER</a:t>
            </a:r>
          </a:p>
          <a:p>
            <a:pPr marL="800100" lvl="1" indent="-342900">
              <a:buFont typeface="Arial"/>
              <a:buChar char="•"/>
            </a:pPr>
            <a:r>
              <a:rPr lang="en-US" sz="2000" kern="1200" dirty="0">
                <a:latin typeface="Avenir LT Std 35 Light"/>
                <a:cs typeface="Avenir LT Std 35 Light"/>
              </a:rPr>
              <a:t># of students impacted by OER</a:t>
            </a:r>
          </a:p>
          <a:p>
            <a:pPr marL="800100" lvl="1" indent="-342900">
              <a:buFont typeface="Arial"/>
              <a:buChar char="•"/>
            </a:pPr>
            <a:r>
              <a:rPr lang="en-US" sz="2000" kern="1200" dirty="0">
                <a:latin typeface="Avenir LT Std 35 Light"/>
                <a:cs typeface="Avenir LT Std 35 Light"/>
              </a:rPr>
              <a:t>$ amount of savings to students ($98.57 average)</a:t>
            </a:r>
          </a:p>
          <a:p>
            <a:pPr marL="800100" lvl="1" indent="-342900">
              <a:buFont typeface="Arial"/>
              <a:buChar char="•"/>
            </a:pPr>
            <a:r>
              <a:rPr lang="en-US" sz="2000" kern="1200" dirty="0">
                <a:latin typeface="Avenir LT Std 35 Light"/>
                <a:cs typeface="Avenir LT Std 35 Light"/>
              </a:rPr>
              <a:t>Student success (grades, completion, etc.)</a:t>
            </a:r>
          </a:p>
        </p:txBody>
      </p:sp>
      <p:sp>
        <p:nvSpPr>
          <p:cNvPr id="8" name="TextBox 7"/>
          <p:cNvSpPr txBox="1"/>
          <p:nvPr/>
        </p:nvSpPr>
        <p:spPr>
          <a:xfrm>
            <a:off x="1656851" y="3001523"/>
            <a:ext cx="6263892" cy="400110"/>
          </a:xfrm>
          <a:prstGeom prst="rect">
            <a:avLst/>
          </a:prstGeom>
          <a:noFill/>
        </p:spPr>
        <p:txBody>
          <a:bodyPr wrap="none" rtlCol="0">
            <a:spAutoFit/>
          </a:bodyPr>
          <a:lstStyle/>
          <a:p>
            <a:r>
              <a:rPr lang="en-US" sz="2000" kern="1200" dirty="0">
                <a:solidFill>
                  <a:srgbClr val="619B33"/>
                </a:solidFill>
                <a:latin typeface="Avenir Heavy"/>
                <a:cs typeface="Avenir Heavy"/>
              </a:rPr>
              <a:t>Actions that contribute to, but don’t equal success</a:t>
            </a:r>
          </a:p>
        </p:txBody>
      </p:sp>
      <p:sp>
        <p:nvSpPr>
          <p:cNvPr id="9" name="TextBox 8"/>
          <p:cNvSpPr txBox="1"/>
          <p:nvPr/>
        </p:nvSpPr>
        <p:spPr>
          <a:xfrm>
            <a:off x="1656851" y="3401633"/>
            <a:ext cx="8332410" cy="1323439"/>
          </a:xfrm>
          <a:prstGeom prst="rect">
            <a:avLst/>
          </a:prstGeom>
          <a:noFill/>
        </p:spPr>
        <p:txBody>
          <a:bodyPr wrap="square" rtlCol="0">
            <a:spAutoFit/>
          </a:bodyPr>
          <a:lstStyle/>
          <a:p>
            <a:pPr marL="800100" lvl="1" indent="-342900">
              <a:buFont typeface="Arial"/>
              <a:buChar char="•"/>
            </a:pPr>
            <a:r>
              <a:rPr lang="en-US" sz="2000" kern="1200" dirty="0">
                <a:latin typeface="Avenir LT Std 35 Light"/>
                <a:cs typeface="Avenir LT Std 35 Light"/>
              </a:rPr>
              <a:t>Holding a meeting</a:t>
            </a:r>
          </a:p>
          <a:p>
            <a:pPr marL="800100" lvl="1" indent="-342900">
              <a:buFont typeface="Arial"/>
              <a:buChar char="•"/>
            </a:pPr>
            <a:r>
              <a:rPr lang="en-US" sz="2000" kern="1200" dirty="0">
                <a:latin typeface="Avenir LT Std 35 Light"/>
                <a:cs typeface="Avenir LT Std 35 Light"/>
              </a:rPr>
              <a:t>Having a workshop</a:t>
            </a:r>
          </a:p>
          <a:p>
            <a:pPr marL="800100" lvl="1" indent="-342900">
              <a:buFont typeface="Arial"/>
              <a:buChar char="•"/>
            </a:pPr>
            <a:r>
              <a:rPr lang="en-US" sz="2000" kern="1200" dirty="0">
                <a:latin typeface="Avenir LT Std 35 Light"/>
                <a:cs typeface="Avenir LT Std 35 Light"/>
              </a:rPr>
              <a:t># of people who attended meeting/workshop</a:t>
            </a:r>
          </a:p>
          <a:p>
            <a:pPr marL="800100" lvl="1" indent="-342900">
              <a:buFont typeface="Arial"/>
              <a:buChar char="•"/>
            </a:pPr>
            <a:r>
              <a:rPr lang="en-US" sz="2000" kern="1200" dirty="0">
                <a:latin typeface="Avenir LT Std 35 Light"/>
                <a:cs typeface="Avenir LT Std 35 Light"/>
              </a:rPr>
              <a:t>Having a display</a:t>
            </a:r>
          </a:p>
        </p:txBody>
      </p:sp>
    </p:spTree>
    <p:extLst>
      <p:ext uri="{BB962C8B-B14F-4D97-AF65-F5344CB8AC3E}">
        <p14:creationId xmlns:p14="http://schemas.microsoft.com/office/powerpoint/2010/main" val="30698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6" y="106083"/>
            <a:ext cx="9010315" cy="831850"/>
          </a:xfrm>
        </p:spPr>
        <p:txBody>
          <a:bodyPr/>
          <a:lstStyle/>
          <a:p>
            <a:r>
              <a:rPr lang="en-US" dirty="0"/>
              <a:t>MEASURE OUTCOMES, NOT ACTIONS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45</a:t>
            </a:fld>
            <a:endParaRPr lang="en-US" dirty="0"/>
          </a:p>
        </p:txBody>
      </p:sp>
      <p:sp>
        <p:nvSpPr>
          <p:cNvPr id="6" name="TextBox 5"/>
          <p:cNvSpPr txBox="1"/>
          <p:nvPr/>
        </p:nvSpPr>
        <p:spPr>
          <a:xfrm>
            <a:off x="386851" y="1295460"/>
            <a:ext cx="8211049" cy="1323439"/>
          </a:xfrm>
          <a:prstGeom prst="rect">
            <a:avLst/>
          </a:prstGeom>
          <a:noFill/>
        </p:spPr>
        <p:txBody>
          <a:bodyPr wrap="square" rtlCol="0">
            <a:spAutoFit/>
          </a:bodyPr>
          <a:lstStyle/>
          <a:p>
            <a:r>
              <a:rPr lang="en-US" sz="2000" kern="1200" dirty="0">
                <a:latin typeface="Avenir Heavy"/>
                <a:cs typeface="Avenir Heavy"/>
              </a:rPr>
              <a:t>“We presented at 10 department meetings (185 faculty total) and 8 faculty expressed interest right away. From thos</a:t>
            </a:r>
            <a:r>
              <a:rPr lang="en-US" sz="2000" dirty="0">
                <a:latin typeface="Avenir Heavy"/>
                <a:cs typeface="Avenir Heavy"/>
              </a:rPr>
              <a:t>e 8, so far, 2 have agreed to adopt OER for their courses, a total of 500 students per year impacted.”</a:t>
            </a:r>
          </a:p>
        </p:txBody>
      </p:sp>
      <p:sp>
        <p:nvSpPr>
          <p:cNvPr id="9" name="TextBox 8"/>
          <p:cNvSpPr txBox="1"/>
          <p:nvPr/>
        </p:nvSpPr>
        <p:spPr>
          <a:xfrm>
            <a:off x="1656851" y="2930385"/>
            <a:ext cx="7309349" cy="1631216"/>
          </a:xfrm>
          <a:prstGeom prst="rect">
            <a:avLst/>
          </a:prstGeom>
          <a:noFill/>
        </p:spPr>
        <p:txBody>
          <a:bodyPr wrap="square" rtlCol="0">
            <a:spAutoFit/>
          </a:bodyPr>
          <a:lstStyle/>
          <a:p>
            <a:pPr lvl="1"/>
            <a:r>
              <a:rPr lang="en-US" sz="2000" kern="1200" dirty="0">
                <a:latin typeface="Avenir LT Std 35 Light"/>
                <a:cs typeface="Avenir LT Std 35 Light"/>
              </a:rPr>
              <a:t>Action: Present at department meetings</a:t>
            </a:r>
          </a:p>
          <a:p>
            <a:pPr lvl="1"/>
            <a:r>
              <a:rPr lang="en-US" sz="2000" dirty="0">
                <a:latin typeface="Avenir LT Std 35 Light"/>
                <a:cs typeface="Avenir LT Std 35 Light"/>
              </a:rPr>
              <a:t>Goal: 25 interested faculty from presentations</a:t>
            </a:r>
            <a:endParaRPr lang="en-US" sz="2000" kern="1200" dirty="0">
              <a:latin typeface="Avenir LT Std 35 Light"/>
              <a:cs typeface="Avenir LT Std 35 Light"/>
            </a:endParaRPr>
          </a:p>
          <a:p>
            <a:pPr marL="800100" lvl="1" indent="-342900">
              <a:buFont typeface="Arial"/>
              <a:buChar char="•"/>
            </a:pPr>
            <a:r>
              <a:rPr lang="en-US" sz="2000" dirty="0">
                <a:latin typeface="Avenir LT Std 35 Light"/>
                <a:cs typeface="Avenir LT Std 35 Light"/>
              </a:rPr>
              <a:t>Interest/leads so far from action: 8 (out of 185)</a:t>
            </a:r>
          </a:p>
          <a:p>
            <a:pPr marL="800100" lvl="1" indent="-342900">
              <a:buFont typeface="Arial"/>
              <a:buChar char="•"/>
            </a:pPr>
            <a:r>
              <a:rPr lang="en-US" sz="2000" dirty="0">
                <a:latin typeface="Avenir LT Std 35 Light"/>
                <a:cs typeface="Avenir LT Std 35 Light"/>
              </a:rPr>
              <a:t>Adoptions so far from action: 2</a:t>
            </a:r>
          </a:p>
          <a:p>
            <a:pPr marL="800100" lvl="1" indent="-342900">
              <a:buFont typeface="Arial"/>
              <a:buChar char="•"/>
            </a:pPr>
            <a:r>
              <a:rPr lang="en-US" sz="2000" kern="1200" dirty="0">
                <a:latin typeface="Avenir LT Std 35 Light"/>
                <a:cs typeface="Avenir LT Std 35 Light"/>
              </a:rPr>
              <a:t>Students so far from action: 500 per year</a:t>
            </a:r>
          </a:p>
        </p:txBody>
      </p:sp>
    </p:spTree>
    <p:extLst>
      <p:ext uri="{BB962C8B-B14F-4D97-AF65-F5344CB8AC3E}">
        <p14:creationId xmlns:p14="http://schemas.microsoft.com/office/powerpoint/2010/main" val="1971370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08100" y="252900"/>
            <a:ext cx="6654800" cy="1969600"/>
          </a:xfrm>
        </p:spPr>
        <p:txBody>
          <a:bodyPr/>
          <a:lstStyle/>
          <a:p>
            <a:r>
              <a:rPr lang="en-US" sz="4000" dirty="0">
                <a:latin typeface="Avenir Heavy"/>
                <a:cs typeface="Avenir Heavy"/>
              </a:rPr>
              <a:t>If a direct action isn’t resulting in new interest or adoptions, </a:t>
            </a:r>
            <a:r>
              <a:rPr lang="en-US" sz="4800" dirty="0">
                <a:latin typeface="Avenir Heavy"/>
                <a:cs typeface="Avenir Heavy"/>
              </a:rPr>
              <a:t>stop and refocus </a:t>
            </a:r>
            <a:r>
              <a:rPr lang="en-US" sz="4000" dirty="0">
                <a:latin typeface="Avenir Heavy"/>
                <a:cs typeface="Avenir Heavy"/>
              </a:rPr>
              <a:t>on actions that are working</a:t>
            </a:r>
            <a:endParaRPr lang="en-US" sz="4000" dirty="0"/>
          </a:p>
        </p:txBody>
      </p:sp>
    </p:spTree>
    <p:extLst>
      <p:ext uri="{BB962C8B-B14F-4D97-AF65-F5344CB8AC3E}">
        <p14:creationId xmlns:p14="http://schemas.microsoft.com/office/powerpoint/2010/main" val="2051907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1150" y="855661"/>
            <a:ext cx="6331942" cy="2286000"/>
          </a:xfrm>
        </p:spPr>
        <p:txBody>
          <a:bodyPr/>
          <a:lstStyle/>
          <a:p>
            <a:r>
              <a:rPr lang="en-US" sz="4800" dirty="0"/>
              <a:t>Effective strategy:</a:t>
            </a:r>
            <a:br>
              <a:rPr lang="en-US" sz="4800" dirty="0"/>
            </a:br>
            <a:r>
              <a:rPr lang="en-US" sz="4800" dirty="0"/>
              <a:t>It’s going to be a lot of work</a:t>
            </a:r>
          </a:p>
        </p:txBody>
      </p:sp>
    </p:spTree>
    <p:extLst>
      <p:ext uri="{BB962C8B-B14F-4D97-AF65-F5344CB8AC3E}">
        <p14:creationId xmlns:p14="http://schemas.microsoft.com/office/powerpoint/2010/main" val="208324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500" y="722800"/>
            <a:ext cx="7772400" cy="2286000"/>
          </a:xfrm>
        </p:spPr>
        <p:txBody>
          <a:bodyPr/>
          <a:lstStyle/>
          <a:p>
            <a:r>
              <a:rPr lang="en-US" sz="4000" dirty="0"/>
              <a:t>“You will be pushed further than you thought possible, but in a nurturing and highly supportive way.”</a:t>
            </a:r>
          </a:p>
        </p:txBody>
      </p:sp>
      <p:sp>
        <p:nvSpPr>
          <p:cNvPr id="2" name="Rectangle 1"/>
          <p:cNvSpPr/>
          <p:nvPr/>
        </p:nvSpPr>
        <p:spPr>
          <a:xfrm>
            <a:off x="3771900" y="4013885"/>
            <a:ext cx="5080000" cy="923330"/>
          </a:xfrm>
          <a:prstGeom prst="rect">
            <a:avLst/>
          </a:prstGeom>
        </p:spPr>
        <p:txBody>
          <a:bodyPr wrap="square">
            <a:spAutoFit/>
          </a:bodyPr>
          <a:lstStyle/>
          <a:p>
            <a:pPr algn="r"/>
            <a:r>
              <a:rPr lang="en-US" b="1" dirty="0">
                <a:solidFill>
                  <a:schemeClr val="bg1"/>
                </a:solidFill>
                <a:latin typeface="Avenir Book" charset="0"/>
                <a:ea typeface="Avenir Book" charset="0"/>
                <a:cs typeface="Avenir Book" charset="0"/>
              </a:rPr>
              <a:t>Erik Christensen</a:t>
            </a:r>
          </a:p>
          <a:p>
            <a:pPr algn="r"/>
            <a:r>
              <a:rPr lang="en-US" b="1" dirty="0">
                <a:solidFill>
                  <a:schemeClr val="bg1"/>
                </a:solidFill>
                <a:latin typeface="Avenir Book" charset="0"/>
                <a:ea typeface="Avenir Book" charset="0"/>
                <a:cs typeface="Avenir Book" charset="0"/>
              </a:rPr>
              <a:t>South Florida State College</a:t>
            </a:r>
          </a:p>
          <a:p>
            <a:pPr algn="r"/>
            <a:r>
              <a:rPr lang="en-US" b="1" dirty="0">
                <a:solidFill>
                  <a:schemeClr val="bg1"/>
                </a:solidFill>
                <a:latin typeface="Avenir Book" charset="0"/>
                <a:ea typeface="Avenir Book" charset="0"/>
                <a:cs typeface="Avenir Book" charset="0"/>
              </a:rPr>
              <a:t>Re: OpenStax Institutional Partner Program</a:t>
            </a:r>
          </a:p>
        </p:txBody>
      </p:sp>
    </p:spTree>
    <p:extLst>
      <p:ext uri="{BB962C8B-B14F-4D97-AF65-F5344CB8AC3E}">
        <p14:creationId xmlns:p14="http://schemas.microsoft.com/office/powerpoint/2010/main" val="1429689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4258" y="1141900"/>
            <a:ext cx="6331942" cy="2286000"/>
          </a:xfrm>
        </p:spPr>
        <p:txBody>
          <a:bodyPr/>
          <a:lstStyle/>
          <a:p>
            <a:r>
              <a:rPr lang="en-US" sz="4800"/>
              <a:t>It’s everyone’s initiative</a:t>
            </a:r>
            <a:endParaRPr lang="en-US" sz="4800" dirty="0"/>
          </a:p>
        </p:txBody>
      </p:sp>
    </p:spTree>
    <p:extLst>
      <p:ext uri="{BB962C8B-B14F-4D97-AF65-F5344CB8AC3E}">
        <p14:creationId xmlns:p14="http://schemas.microsoft.com/office/powerpoint/2010/main" val="44311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58" y="887900"/>
            <a:ext cx="6858000" cy="2286000"/>
          </a:xfrm>
        </p:spPr>
        <p:txBody>
          <a:bodyPr/>
          <a:lstStyle/>
          <a:p>
            <a:r>
              <a:rPr lang="en-US" sz="5400" dirty="0"/>
              <a:t>Rice University’s Story</a:t>
            </a:r>
            <a:endParaRPr lang="en-US" sz="4000" dirty="0"/>
          </a:p>
        </p:txBody>
      </p:sp>
    </p:spTree>
    <p:extLst>
      <p:ext uri="{BB962C8B-B14F-4D97-AF65-F5344CB8AC3E}">
        <p14:creationId xmlns:p14="http://schemas.microsoft.com/office/powerpoint/2010/main" val="2687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9534" y="233083"/>
            <a:ext cx="8085666" cy="831850"/>
          </a:xfrm>
        </p:spPr>
        <p:txBody>
          <a:bodyPr/>
          <a:lstStyle/>
          <a:p>
            <a:r>
              <a:rPr lang="en-US" dirty="0"/>
              <a:t>INSTITUTION-WIDE INITATIVE</a:t>
            </a:r>
          </a:p>
        </p:txBody>
      </p:sp>
      <p:sp>
        <p:nvSpPr>
          <p:cNvPr id="5" name="Slide Number Placeholder 4"/>
          <p:cNvSpPr>
            <a:spLocks noGrp="1"/>
          </p:cNvSpPr>
          <p:nvPr>
            <p:ph type="sldNum" sz="quarter" idx="14"/>
          </p:nvPr>
        </p:nvSpPr>
        <p:spPr/>
        <p:txBody>
          <a:bodyPr/>
          <a:lstStyle/>
          <a:p>
            <a:fld id="{F06EB23F-1300-2242-934E-F6ACB1AD90E4}" type="slidenum">
              <a:rPr lang="en-US" smtClean="0"/>
              <a:pPr/>
              <a:t>50</a:t>
            </a:fld>
            <a:endParaRPr lang="en-US" dirty="0"/>
          </a:p>
        </p:txBody>
      </p:sp>
      <p:sp>
        <p:nvSpPr>
          <p:cNvPr id="7" name="TextBox 6"/>
          <p:cNvSpPr txBox="1"/>
          <p:nvPr/>
        </p:nvSpPr>
        <p:spPr>
          <a:xfrm>
            <a:off x="1656851" y="1071403"/>
            <a:ext cx="6712449" cy="3416320"/>
          </a:xfrm>
          <a:prstGeom prst="rect">
            <a:avLst/>
          </a:prstGeom>
          <a:noFill/>
        </p:spPr>
        <p:txBody>
          <a:bodyPr wrap="square" rtlCol="0">
            <a:spAutoFit/>
          </a:bodyPr>
          <a:lstStyle/>
          <a:p>
            <a:pPr marL="800100" lvl="1" indent="-342900">
              <a:buFont typeface="Arial"/>
              <a:buChar char="•"/>
            </a:pPr>
            <a:r>
              <a:rPr lang="en-US" sz="2400" kern="1200" dirty="0">
                <a:latin typeface="Avenir LT Std 35 Light"/>
                <a:cs typeface="Avenir LT Std 35 Light"/>
              </a:rPr>
              <a:t>Faculty</a:t>
            </a:r>
          </a:p>
          <a:p>
            <a:pPr marL="800100" lvl="1" indent="-342900">
              <a:buFont typeface="Arial"/>
              <a:buChar char="•"/>
            </a:pPr>
            <a:r>
              <a:rPr lang="en-US" sz="2400" dirty="0">
                <a:latin typeface="Avenir LT Std 35 Light"/>
                <a:cs typeface="Avenir LT Std 35 Light"/>
              </a:rPr>
              <a:t>Administrators</a:t>
            </a:r>
          </a:p>
          <a:p>
            <a:pPr marL="800100" lvl="1" indent="-342900">
              <a:buFont typeface="Arial"/>
              <a:buChar char="•"/>
            </a:pPr>
            <a:r>
              <a:rPr lang="en-US" sz="2400" kern="1200" dirty="0">
                <a:latin typeface="Avenir LT Std 35 Light"/>
                <a:cs typeface="Avenir LT Std 35 Light"/>
              </a:rPr>
              <a:t>Librarians</a:t>
            </a:r>
          </a:p>
          <a:p>
            <a:pPr marL="800100" lvl="1" indent="-342900">
              <a:buFont typeface="Arial"/>
              <a:buChar char="•"/>
            </a:pPr>
            <a:r>
              <a:rPr lang="en-US" sz="2400" dirty="0">
                <a:latin typeface="Avenir LT Std 35 Light"/>
                <a:cs typeface="Avenir LT Std 35 Light"/>
              </a:rPr>
              <a:t>Instructional Support</a:t>
            </a:r>
          </a:p>
          <a:p>
            <a:pPr marL="800100" lvl="1" indent="-342900">
              <a:buFont typeface="Arial"/>
              <a:buChar char="•"/>
            </a:pPr>
            <a:r>
              <a:rPr lang="en-US" sz="2400" dirty="0">
                <a:latin typeface="Avenir LT Std 35 Light"/>
                <a:cs typeface="Avenir LT Std 35 Light"/>
              </a:rPr>
              <a:t>At least one Senior Administrator who is willing to regularly promote the initiative</a:t>
            </a:r>
          </a:p>
          <a:p>
            <a:pPr marL="800100" lvl="1" indent="-342900">
              <a:buFont typeface="Arial"/>
              <a:buChar char="•"/>
            </a:pPr>
            <a:r>
              <a:rPr lang="en-US" sz="2400" dirty="0">
                <a:latin typeface="Avenir LT Std 35 Light"/>
                <a:cs typeface="Avenir LT Std 35 Light"/>
              </a:rPr>
              <a:t>Bookstore</a:t>
            </a:r>
          </a:p>
          <a:p>
            <a:pPr marL="800100" lvl="1" indent="-342900">
              <a:buFont typeface="Arial"/>
              <a:buChar char="•"/>
            </a:pPr>
            <a:r>
              <a:rPr lang="en-US" sz="2400" dirty="0">
                <a:latin typeface="Avenir LT Std 35 Light"/>
                <a:cs typeface="Avenir LT Std 35 Light"/>
              </a:rPr>
              <a:t>Disability Services</a:t>
            </a:r>
          </a:p>
          <a:p>
            <a:pPr marL="800100" lvl="1" indent="-342900">
              <a:buFont typeface="Arial"/>
              <a:buChar char="•"/>
            </a:pPr>
            <a:r>
              <a:rPr lang="en-US" sz="2400" dirty="0">
                <a:latin typeface="Avenir LT Std 35 Light"/>
                <a:cs typeface="Avenir LT Std 35 Light"/>
              </a:rPr>
              <a:t>Students</a:t>
            </a:r>
          </a:p>
        </p:txBody>
      </p:sp>
    </p:spTree>
    <p:extLst>
      <p:ext uri="{BB962C8B-B14F-4D97-AF65-F5344CB8AC3E}">
        <p14:creationId xmlns:p14="http://schemas.microsoft.com/office/powerpoint/2010/main" val="213090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1700" y="1281600"/>
            <a:ext cx="7772400" cy="2286000"/>
          </a:xfrm>
        </p:spPr>
        <p:txBody>
          <a:bodyPr/>
          <a:lstStyle/>
          <a:p>
            <a:r>
              <a:rPr lang="en-US" sz="4000" dirty="0"/>
              <a:t>Market </a:t>
            </a:r>
            <a:r>
              <a:rPr lang="en-US" sz="4800" dirty="0"/>
              <a:t>early &amp; often</a:t>
            </a:r>
            <a:r>
              <a:rPr lang="en-US" sz="4000" dirty="0"/>
              <a:t>.</a:t>
            </a:r>
            <a:br>
              <a:rPr lang="en-US" sz="4000" dirty="0"/>
            </a:br>
            <a:r>
              <a:rPr lang="en-US" sz="4000" dirty="0"/>
              <a:t>Think </a:t>
            </a:r>
            <a:r>
              <a:rPr lang="en-US" sz="4800" dirty="0"/>
              <a:t>beyond emails</a:t>
            </a:r>
            <a:r>
              <a:rPr lang="en-US" sz="4000" dirty="0"/>
              <a:t>.</a:t>
            </a:r>
          </a:p>
        </p:txBody>
      </p:sp>
    </p:spTree>
    <p:extLst>
      <p:ext uri="{BB962C8B-B14F-4D97-AF65-F5344CB8AC3E}">
        <p14:creationId xmlns:p14="http://schemas.microsoft.com/office/powerpoint/2010/main" val="1548625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722800"/>
            <a:ext cx="7295158" cy="2286000"/>
          </a:xfrm>
        </p:spPr>
        <p:txBody>
          <a:bodyPr/>
          <a:lstStyle/>
          <a:p>
            <a:r>
              <a:rPr lang="en-US" sz="5400" dirty="0"/>
              <a:t>Effective strategy:</a:t>
            </a:r>
            <a:br>
              <a:rPr lang="en-US" sz="5400" dirty="0"/>
            </a:br>
            <a:r>
              <a:rPr lang="en-US" sz="5400" dirty="0"/>
              <a:t>Start with momentum and scale</a:t>
            </a:r>
            <a:endParaRPr lang="en-US" sz="4000" dirty="0"/>
          </a:p>
        </p:txBody>
      </p:sp>
    </p:spTree>
    <p:extLst>
      <p:ext uri="{BB962C8B-B14F-4D97-AF65-F5344CB8AC3E}">
        <p14:creationId xmlns:p14="http://schemas.microsoft.com/office/powerpoint/2010/main" val="1471056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682" y="728134"/>
            <a:ext cx="6858000" cy="1463634"/>
          </a:xfrm>
        </p:spPr>
        <p:txBody>
          <a:bodyPr/>
          <a:lstStyle/>
          <a:p>
            <a:r>
              <a:rPr lang="en-US" sz="4800" dirty="0"/>
              <a:t>Focus on scale</a:t>
            </a:r>
            <a:br>
              <a:rPr lang="en-US" sz="4800" dirty="0"/>
            </a:br>
            <a:r>
              <a:rPr lang="en-US" sz="3200" dirty="0"/>
              <a:t>What are your top 25 highest-enrolled courses? </a:t>
            </a:r>
            <a:br>
              <a:rPr lang="en-US" sz="3200" dirty="0"/>
            </a:br>
            <a:r>
              <a:rPr lang="en-US" sz="3200" dirty="0"/>
              <a:t>Who teaches those full-time?</a:t>
            </a:r>
            <a:endParaRPr lang="en-US" sz="2000" dirty="0"/>
          </a:p>
        </p:txBody>
      </p:sp>
    </p:spTree>
    <p:extLst>
      <p:ext uri="{BB962C8B-B14F-4D97-AF65-F5344CB8AC3E}">
        <p14:creationId xmlns:p14="http://schemas.microsoft.com/office/powerpoint/2010/main" val="169437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8" y="0"/>
            <a:ext cx="6858000" cy="2286000"/>
          </a:xfrm>
        </p:spPr>
        <p:txBody>
          <a:bodyPr/>
          <a:lstStyle/>
          <a:p>
            <a:br>
              <a:rPr lang="en-US" sz="5400" dirty="0"/>
            </a:br>
            <a:r>
              <a:rPr lang="en-US" sz="5400" dirty="0"/>
              <a:t>1. Adopt</a:t>
            </a:r>
            <a:br>
              <a:rPr lang="en-US" sz="5400" dirty="0"/>
            </a:br>
            <a:r>
              <a:rPr lang="en-US" sz="5400" dirty="0"/>
              <a:t>2. Adapt</a:t>
            </a:r>
            <a:br>
              <a:rPr lang="en-US" sz="5400" dirty="0"/>
            </a:br>
            <a:r>
              <a:rPr lang="en-US" sz="5400" dirty="0"/>
              <a:t>3. Create</a:t>
            </a:r>
            <a:endParaRPr lang="en-US" sz="4000" dirty="0"/>
          </a:p>
        </p:txBody>
      </p:sp>
    </p:spTree>
    <p:extLst>
      <p:ext uri="{BB962C8B-B14F-4D97-AF65-F5344CB8AC3E}">
        <p14:creationId xmlns:p14="http://schemas.microsoft.com/office/powerpoint/2010/main" val="1352642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476" y="106083"/>
            <a:ext cx="9010315" cy="831850"/>
          </a:xfrm>
        </p:spPr>
        <p:txBody>
          <a:bodyPr/>
          <a:lstStyle/>
          <a:p>
            <a:r>
              <a:rPr lang="en-US" dirty="0"/>
              <a:t>MEASURE OUTCOMES, NOT ACTIONS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55</a:t>
            </a:fld>
            <a:endParaRPr lang="en-US" dirty="0"/>
          </a:p>
        </p:txBody>
      </p:sp>
      <p:sp>
        <p:nvSpPr>
          <p:cNvPr id="6" name="TextBox 5"/>
          <p:cNvSpPr txBox="1"/>
          <p:nvPr/>
        </p:nvSpPr>
        <p:spPr>
          <a:xfrm>
            <a:off x="386851" y="1323396"/>
            <a:ext cx="8211049" cy="523220"/>
          </a:xfrm>
          <a:prstGeom prst="rect">
            <a:avLst/>
          </a:prstGeom>
          <a:noFill/>
        </p:spPr>
        <p:txBody>
          <a:bodyPr wrap="square" rtlCol="0">
            <a:spAutoFit/>
          </a:bodyPr>
          <a:lstStyle/>
          <a:p>
            <a:r>
              <a:rPr lang="en-US" sz="2800" kern="1200" dirty="0">
                <a:latin typeface="Avenir Heavy"/>
                <a:cs typeface="Avenir Heavy"/>
              </a:rPr>
              <a:t>2016-2017 Partner Program Results</a:t>
            </a:r>
            <a:endParaRPr lang="en-US" sz="2800" dirty="0">
              <a:latin typeface="Avenir Heavy"/>
              <a:cs typeface="Avenir Heavy"/>
            </a:endParaRPr>
          </a:p>
        </p:txBody>
      </p:sp>
      <p:sp>
        <p:nvSpPr>
          <p:cNvPr id="9" name="TextBox 8"/>
          <p:cNvSpPr txBox="1"/>
          <p:nvPr/>
        </p:nvSpPr>
        <p:spPr>
          <a:xfrm>
            <a:off x="317963" y="2000507"/>
            <a:ext cx="7309349" cy="1815882"/>
          </a:xfrm>
          <a:prstGeom prst="rect">
            <a:avLst/>
          </a:prstGeom>
          <a:noFill/>
        </p:spPr>
        <p:txBody>
          <a:bodyPr wrap="square" rtlCol="0">
            <a:spAutoFit/>
          </a:bodyPr>
          <a:lstStyle/>
          <a:p>
            <a:pPr marL="800100" lvl="1" indent="-342900">
              <a:buFont typeface="Arial"/>
              <a:buChar char="•"/>
            </a:pPr>
            <a:r>
              <a:rPr lang="en-US" sz="2800" dirty="0">
                <a:latin typeface="Avenir LT Std 35 Light"/>
                <a:cs typeface="Avenir LT Std 35 Light"/>
              </a:rPr>
              <a:t>Average of 150% increase in students impacted</a:t>
            </a:r>
          </a:p>
          <a:p>
            <a:pPr marL="1257300" lvl="2" indent="-342900">
              <a:buFont typeface="Arial"/>
              <a:buChar char="•"/>
            </a:pPr>
            <a:r>
              <a:rPr lang="en-US" sz="2800" dirty="0">
                <a:latin typeface="Avenir LT Std 35 Light"/>
                <a:cs typeface="Avenir LT Std 35 Light"/>
              </a:rPr>
              <a:t>50,000 additional students impacted</a:t>
            </a:r>
          </a:p>
          <a:p>
            <a:pPr marL="1257300" lvl="2" indent="-342900">
              <a:buFont typeface="Arial"/>
              <a:buChar char="•"/>
            </a:pPr>
            <a:r>
              <a:rPr lang="en-US" sz="2800" dirty="0">
                <a:latin typeface="Avenir LT Std 35 Light"/>
                <a:cs typeface="Avenir LT Std 35 Light"/>
              </a:rPr>
              <a:t>$4.9 million in additional savings</a:t>
            </a:r>
          </a:p>
        </p:txBody>
      </p:sp>
    </p:spTree>
    <p:extLst>
      <p:ext uri="{BB962C8B-B14F-4D97-AF65-F5344CB8AC3E}">
        <p14:creationId xmlns:p14="http://schemas.microsoft.com/office/powerpoint/2010/main" val="1871469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58" y="-115400"/>
            <a:ext cx="6858000" cy="2286000"/>
          </a:xfrm>
        </p:spPr>
        <p:txBody>
          <a:bodyPr/>
          <a:lstStyle/>
          <a:p>
            <a:br>
              <a:rPr lang="en-US" dirty="0"/>
            </a:br>
            <a:r>
              <a:rPr lang="en-US" sz="4400" dirty="0"/>
              <a:t>Prices change, </a:t>
            </a:r>
            <a:r>
              <a:rPr lang="en-US" sz="5400" dirty="0"/>
              <a:t>freedom</a:t>
            </a:r>
            <a:r>
              <a:rPr lang="en-US" sz="4400" dirty="0"/>
              <a:t> is forever</a:t>
            </a:r>
            <a:br>
              <a:rPr lang="en-US" sz="4400" dirty="0"/>
            </a:br>
            <a:br>
              <a:rPr lang="en-US" sz="4400" dirty="0"/>
            </a:br>
            <a:r>
              <a:rPr lang="en-US" sz="3200" dirty="0"/>
              <a:t>Questions?</a:t>
            </a:r>
            <a:br>
              <a:rPr lang="en-US" sz="3200" dirty="0"/>
            </a:br>
            <a:r>
              <a:rPr lang="en-US" sz="3200" dirty="0" err="1"/>
              <a:t>nicolef@rice.edu</a:t>
            </a:r>
            <a:endParaRPr lang="en-US" sz="3200" dirty="0"/>
          </a:p>
        </p:txBody>
      </p:sp>
    </p:spTree>
    <p:extLst>
      <p:ext uri="{BB962C8B-B14F-4D97-AF65-F5344CB8AC3E}">
        <p14:creationId xmlns:p14="http://schemas.microsoft.com/office/powerpoint/2010/main" val="302144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4700" y="976800"/>
            <a:ext cx="7594600" cy="1969600"/>
          </a:xfrm>
        </p:spPr>
        <p:txBody>
          <a:bodyPr/>
          <a:lstStyle/>
          <a:p>
            <a:r>
              <a:rPr lang="en-US" sz="5400" dirty="0"/>
              <a:t>So what have we</a:t>
            </a:r>
            <a:br>
              <a:rPr lang="en-US" sz="5400" dirty="0"/>
            </a:br>
            <a:r>
              <a:rPr lang="en-US" sz="6600" dirty="0"/>
              <a:t>learned</a:t>
            </a:r>
            <a:r>
              <a:rPr lang="en-US" sz="5400" dirty="0"/>
              <a:t>?</a:t>
            </a:r>
            <a:endParaRPr lang="en-US" sz="4000" dirty="0"/>
          </a:p>
        </p:txBody>
      </p:sp>
    </p:spTree>
    <p:extLst>
      <p:ext uri="{BB962C8B-B14F-4D97-AF65-F5344CB8AC3E}">
        <p14:creationId xmlns:p14="http://schemas.microsoft.com/office/powerpoint/2010/main" val="199428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F06EB23F-1300-2242-934E-F6ACB1AD90E4}" type="slidenum">
              <a:rPr lang="en-US" smtClean="0"/>
              <a:pPr/>
              <a:t>7</a:t>
            </a:fld>
            <a:endParaRPr lang="en-US" dirty="0"/>
          </a:p>
        </p:txBody>
      </p:sp>
      <p:sp>
        <p:nvSpPr>
          <p:cNvPr id="3" name="Text Placeholder 2"/>
          <p:cNvSpPr>
            <a:spLocks noGrp="1"/>
          </p:cNvSpPr>
          <p:nvPr>
            <p:ph type="body" sz="quarter" idx="10"/>
          </p:nvPr>
        </p:nvSpPr>
        <p:spPr>
          <a:xfrm>
            <a:off x="728133" y="106083"/>
            <a:ext cx="7721599" cy="831850"/>
          </a:xfrm>
        </p:spPr>
        <p:txBody>
          <a:bodyPr/>
          <a:lstStyle/>
          <a:p>
            <a:r>
              <a:rPr lang="en-US" dirty="0"/>
              <a:t>QUALITY CONTENT IS A MUST</a:t>
            </a:r>
          </a:p>
          <a:p>
            <a:endParaRPr lang="en-US" dirty="0"/>
          </a:p>
        </p:txBody>
      </p:sp>
      <p:sp>
        <p:nvSpPr>
          <p:cNvPr id="4" name="Rectangle 3"/>
          <p:cNvSpPr/>
          <p:nvPr/>
        </p:nvSpPr>
        <p:spPr>
          <a:xfrm>
            <a:off x="1346199" y="1840050"/>
            <a:ext cx="6553201" cy="2677656"/>
          </a:xfrm>
          <a:prstGeom prst="rect">
            <a:avLst/>
          </a:prstGeom>
        </p:spPr>
        <p:txBody>
          <a:bodyPr wrap="square">
            <a:spAutoFit/>
          </a:bodyPr>
          <a:lstStyle/>
          <a:p>
            <a:pPr marL="285750" indent="-285750">
              <a:buFont typeface="Arial"/>
              <a:buChar char="•"/>
            </a:pPr>
            <a:r>
              <a:rPr lang="en-US" sz="2800" dirty="0">
                <a:latin typeface="Avenir LT Std 35 Light"/>
                <a:cs typeface="Avenir LT Std 35 Light"/>
              </a:rPr>
              <a:t>Standard </a:t>
            </a:r>
            <a:r>
              <a:rPr lang="en-US" sz="2800" dirty="0">
                <a:latin typeface="Avenir Black"/>
                <a:cs typeface="Avenir Black"/>
              </a:rPr>
              <a:t>scope and sequence</a:t>
            </a:r>
          </a:p>
          <a:p>
            <a:pPr marL="285750" indent="-285750">
              <a:buFont typeface="Arial"/>
              <a:buChar char="•"/>
            </a:pPr>
            <a:r>
              <a:rPr lang="en-US" sz="2800" dirty="0">
                <a:latin typeface="Avenir Black"/>
                <a:cs typeface="Avenir Black"/>
              </a:rPr>
              <a:t>Expert-written </a:t>
            </a:r>
          </a:p>
          <a:p>
            <a:pPr marL="285750" indent="-285750">
              <a:buFont typeface="Arial"/>
              <a:buChar char="•"/>
            </a:pPr>
            <a:r>
              <a:rPr lang="en-US" sz="2800" dirty="0">
                <a:latin typeface="Avenir LT Std 35 Light"/>
                <a:cs typeface="Avenir LT Std 35 Light"/>
              </a:rPr>
              <a:t>Extensively </a:t>
            </a:r>
            <a:r>
              <a:rPr lang="en-US" sz="2800" dirty="0">
                <a:latin typeface="Avenir Black"/>
                <a:cs typeface="Avenir Black"/>
              </a:rPr>
              <a:t>reviewed</a:t>
            </a:r>
            <a:r>
              <a:rPr lang="en-US" sz="2800" dirty="0">
                <a:latin typeface="Avenir LT Std 35 Light"/>
                <a:cs typeface="Avenir LT Std 35 Light"/>
              </a:rPr>
              <a:t> by peers and industry</a:t>
            </a:r>
          </a:p>
          <a:p>
            <a:pPr marL="285750" indent="-285750">
              <a:buFont typeface="Arial"/>
              <a:buChar char="•"/>
            </a:pPr>
            <a:r>
              <a:rPr lang="en-US" sz="2800" dirty="0">
                <a:latin typeface="Avenir LT Std 35 Light"/>
                <a:cs typeface="Avenir LT Std 35 Light"/>
              </a:rPr>
              <a:t>Rigorous </a:t>
            </a:r>
            <a:r>
              <a:rPr lang="en-US" sz="2800" dirty="0">
                <a:latin typeface="Avenir Black"/>
                <a:cs typeface="Avenir Black"/>
              </a:rPr>
              <a:t>editorial</a:t>
            </a:r>
            <a:r>
              <a:rPr lang="en-US" sz="2800" dirty="0">
                <a:latin typeface="Avenir LT Std 35 Light"/>
                <a:cs typeface="Avenir LT Std 35 Light"/>
              </a:rPr>
              <a:t> process</a:t>
            </a:r>
          </a:p>
          <a:p>
            <a:pPr marL="285750" indent="-285750">
              <a:buFont typeface="Arial"/>
              <a:buChar char="•"/>
            </a:pPr>
            <a:r>
              <a:rPr lang="en-US" sz="2800" dirty="0">
                <a:latin typeface="Avenir LT Std 35 Light"/>
                <a:cs typeface="Avenir LT Std 35 Light"/>
              </a:rPr>
              <a:t>Regular </a:t>
            </a:r>
            <a:r>
              <a:rPr lang="en-US" sz="2800" dirty="0">
                <a:latin typeface="Avenir Black"/>
                <a:cs typeface="Avenir Black"/>
              </a:rPr>
              <a:t>errata and industry updates</a:t>
            </a:r>
          </a:p>
        </p:txBody>
      </p:sp>
      <p:sp>
        <p:nvSpPr>
          <p:cNvPr id="7" name="Rectangle 6"/>
          <p:cNvSpPr/>
          <p:nvPr/>
        </p:nvSpPr>
        <p:spPr>
          <a:xfrm>
            <a:off x="558799" y="1268550"/>
            <a:ext cx="7480981" cy="523220"/>
          </a:xfrm>
          <a:prstGeom prst="rect">
            <a:avLst/>
          </a:prstGeom>
        </p:spPr>
        <p:txBody>
          <a:bodyPr wrap="square">
            <a:spAutoFit/>
          </a:bodyPr>
          <a:lstStyle/>
          <a:p>
            <a:r>
              <a:rPr lang="en-US" sz="2800" dirty="0">
                <a:latin typeface="Avenir Black"/>
                <a:cs typeface="Avenir Black"/>
              </a:rPr>
              <a:t>Quality comparable to commercial texts</a:t>
            </a:r>
          </a:p>
        </p:txBody>
      </p:sp>
    </p:spTree>
    <p:extLst>
      <p:ext uri="{BB962C8B-B14F-4D97-AF65-F5344CB8AC3E}">
        <p14:creationId xmlns:p14="http://schemas.microsoft.com/office/powerpoint/2010/main" val="31069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3173" y="2977838"/>
            <a:ext cx="2327552" cy="1798034"/>
          </a:xfrm>
          <a:prstGeom prst="rect">
            <a:avLst/>
          </a:prstGeom>
        </p:spPr>
      </p:pic>
      <p:sp>
        <p:nvSpPr>
          <p:cNvPr id="2" name="Text Placeholder 1"/>
          <p:cNvSpPr>
            <a:spLocks noGrp="1"/>
          </p:cNvSpPr>
          <p:nvPr>
            <p:ph type="body" sz="quarter" idx="10"/>
          </p:nvPr>
        </p:nvSpPr>
        <p:spPr>
          <a:xfrm>
            <a:off x="53476" y="106083"/>
            <a:ext cx="9010315" cy="831850"/>
          </a:xfrm>
        </p:spPr>
        <p:txBody>
          <a:bodyPr/>
          <a:lstStyle/>
          <a:p>
            <a:r>
              <a:rPr lang="en-US" dirty="0"/>
              <a:t>DEVELOPMENT FOUNDATION SUPPORT</a:t>
            </a:r>
          </a:p>
        </p:txBody>
      </p:sp>
      <p:sp>
        <p:nvSpPr>
          <p:cNvPr id="4" name="Slide Number Placeholder 3"/>
          <p:cNvSpPr>
            <a:spLocks noGrp="1"/>
          </p:cNvSpPr>
          <p:nvPr>
            <p:ph type="sldNum" sz="quarter" idx="13"/>
          </p:nvPr>
        </p:nvSpPr>
        <p:spPr/>
        <p:txBody>
          <a:bodyPr/>
          <a:lstStyle/>
          <a:p>
            <a:fld id="{F06EB23F-1300-2242-934E-F6ACB1AD90E4}" type="slidenum">
              <a:rPr lang="en-US" smtClean="0"/>
              <a:pPr/>
              <a:t>8</a:t>
            </a:fld>
            <a:endParaRPr lang="en-US" dirty="0"/>
          </a:p>
        </p:txBody>
      </p:sp>
      <p:pic>
        <p:nvPicPr>
          <p:cNvPr id="6" name="Picture 5"/>
          <p:cNvPicPr>
            <a:picLocks noChangeAspect="1"/>
          </p:cNvPicPr>
          <p:nvPr/>
        </p:nvPicPr>
        <p:blipFill>
          <a:blip r:embed="rId4">
            <a:lum/>
            <a:alphaModFix/>
          </a:blip>
          <a:srcRect/>
          <a:stretch>
            <a:fillRect/>
          </a:stretch>
        </p:blipFill>
        <p:spPr>
          <a:xfrm>
            <a:off x="674841" y="1300302"/>
            <a:ext cx="2049684" cy="858698"/>
          </a:xfrm>
          <a:prstGeom prst="rect">
            <a:avLst/>
          </a:prstGeom>
          <a:ln>
            <a:noFill/>
          </a:ln>
          <a:effectLst/>
        </p:spPr>
      </p:pic>
      <p:pic>
        <p:nvPicPr>
          <p:cNvPr id="10" name="Picture 9"/>
          <p:cNvPicPr>
            <a:picLocks noChangeAspect="1"/>
          </p:cNvPicPr>
          <p:nvPr/>
        </p:nvPicPr>
        <p:blipFill>
          <a:blip r:embed="rId5">
            <a:lum/>
            <a:alphaModFix/>
          </a:blip>
          <a:srcRect/>
          <a:stretch>
            <a:fillRect/>
          </a:stretch>
        </p:blipFill>
        <p:spPr>
          <a:xfrm>
            <a:off x="6542027" y="2541635"/>
            <a:ext cx="1547944" cy="563457"/>
          </a:xfrm>
          <a:prstGeom prst="rect">
            <a:avLst/>
          </a:prstGeom>
          <a:ln>
            <a:noFill/>
          </a:ln>
          <a:effectLst/>
        </p:spPr>
      </p:pic>
      <p:pic>
        <p:nvPicPr>
          <p:cNvPr id="11" name="Picture 10" descr="ljaf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953" y="1103033"/>
            <a:ext cx="2354093" cy="951445"/>
          </a:xfrm>
          <a:prstGeom prst="rect">
            <a:avLst/>
          </a:prstGeom>
          <a:ln>
            <a:noFill/>
          </a:ln>
          <a:effectLst/>
        </p:spPr>
      </p:pic>
      <p:pic>
        <p:nvPicPr>
          <p:cNvPr id="13" name="Picture 12" descr="sick-fund-2bf8c6e1b36df18aaa91634e5c79e440.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788" y="2285933"/>
            <a:ext cx="1372425" cy="823455"/>
          </a:xfrm>
          <a:prstGeom prst="rect">
            <a:avLst/>
          </a:prstGeom>
        </p:spPr>
      </p:pic>
      <p:pic>
        <p:nvPicPr>
          <p:cNvPr id="5" name="Picture 4" descr="Kazanjian.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4174" y="1376518"/>
            <a:ext cx="1515652" cy="530478"/>
          </a:xfrm>
          <a:prstGeom prst="rect">
            <a:avLst/>
          </a:prstGeom>
        </p:spPr>
      </p:pic>
      <p:pic>
        <p:nvPicPr>
          <p:cNvPr id="14" name="Picture 13" descr="Bill-&amp;-Melinda-Gates-Foundation-Logo.sv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587" y="2541635"/>
            <a:ext cx="2574192" cy="536719"/>
          </a:xfrm>
          <a:prstGeom prst="rect">
            <a:avLst/>
          </a:prstGeom>
        </p:spPr>
      </p:pic>
      <p:pic>
        <p:nvPicPr>
          <p:cNvPr id="7" name="Picture 6" descr="maxfield_logo_v1 (dragged).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3835" y="3513050"/>
            <a:ext cx="2236330" cy="754111"/>
          </a:xfrm>
          <a:prstGeom prst="rect">
            <a:avLst/>
          </a:prstGeom>
        </p:spPr>
      </p:pic>
      <p:pic>
        <p:nvPicPr>
          <p:cNvPr id="12" name="Picture 11" descr="benificus_logo_v1_Colo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68423" y="3670300"/>
            <a:ext cx="2095153" cy="507961"/>
          </a:xfrm>
          <a:prstGeom prst="rect">
            <a:avLst/>
          </a:prstGeom>
        </p:spPr>
      </p:pic>
    </p:spTree>
    <p:extLst>
      <p:ext uri="{BB962C8B-B14F-4D97-AF65-F5344CB8AC3E}">
        <p14:creationId xmlns:p14="http://schemas.microsoft.com/office/powerpoint/2010/main" val="55633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20759" y="698501"/>
            <a:ext cx="1817212" cy="4313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0" y="106083"/>
            <a:ext cx="9144000" cy="527437"/>
          </a:xfrm>
        </p:spPr>
        <p:txBody>
          <a:bodyPr/>
          <a:lstStyle/>
          <a:p>
            <a:r>
              <a:rPr lang="en-US" dirty="0"/>
              <a:t>OPENSTAX BOOKS</a:t>
            </a:r>
          </a:p>
        </p:txBody>
      </p:sp>
      <p:sp>
        <p:nvSpPr>
          <p:cNvPr id="4" name="Slide Number Placeholder 3"/>
          <p:cNvSpPr>
            <a:spLocks noGrp="1"/>
          </p:cNvSpPr>
          <p:nvPr>
            <p:ph type="sldNum" sz="quarter" idx="13"/>
          </p:nvPr>
        </p:nvSpPr>
        <p:spPr>
          <a:xfrm rot="10800000" flipV="1">
            <a:off x="7480298" y="4758267"/>
            <a:ext cx="530465" cy="219818"/>
          </a:xfrm>
        </p:spPr>
        <p:txBody>
          <a:bodyPr/>
          <a:lstStyle/>
          <a:p>
            <a:fld id="{F06EB23F-1300-2242-934E-F6ACB1AD90E4}" type="slidenum">
              <a:rPr lang="en-US" smtClean="0"/>
              <a:pPr/>
              <a:t>9</a:t>
            </a:fld>
            <a:endParaRPr lang="en-US" dirty="0"/>
          </a:p>
        </p:txBody>
      </p:sp>
      <p:sp>
        <p:nvSpPr>
          <p:cNvPr id="34" name="TextBox 33">
            <a:extLst>
              <a:ext uri="{FF2B5EF4-FFF2-40B4-BE49-F238E27FC236}">
                <a16:creationId xmlns:a16="http://schemas.microsoft.com/office/drawing/2014/main" id="{443904B6-3965-AF4F-96A2-B4421CB36E1D}"/>
              </a:ext>
            </a:extLst>
          </p:cNvPr>
          <p:cNvSpPr txBox="1"/>
          <p:nvPr/>
        </p:nvSpPr>
        <p:spPr>
          <a:xfrm>
            <a:off x="182844" y="927186"/>
            <a:ext cx="2743200" cy="3139321"/>
          </a:xfrm>
          <a:prstGeom prst="rect">
            <a:avLst/>
          </a:prstGeom>
          <a:noFill/>
        </p:spPr>
        <p:txBody>
          <a:bodyPr wrap="square" rtlCol="0">
            <a:spAutoFit/>
          </a:bodyPr>
          <a:lstStyle/>
          <a:p>
            <a:r>
              <a:rPr lang="en-US" b="1" dirty="0">
                <a:solidFill>
                  <a:srgbClr val="66A334"/>
                </a:solidFill>
                <a:latin typeface="Avenir Black" panose="02000503020000020003" pitchFamily="2" charset="0"/>
              </a:rPr>
              <a:t>Math</a:t>
            </a:r>
          </a:p>
          <a:p>
            <a:r>
              <a:rPr lang="en-US" dirty="0" err="1">
                <a:latin typeface="Avenir Roman" panose="02000503020000020003" pitchFamily="2" charset="0"/>
              </a:rPr>
              <a:t>Prealgebra</a:t>
            </a:r>
            <a:endParaRPr lang="en-US" dirty="0">
              <a:latin typeface="Avenir Roman" panose="02000503020000020003" pitchFamily="2" charset="0"/>
            </a:endParaRPr>
          </a:p>
          <a:p>
            <a:r>
              <a:rPr lang="en-US" dirty="0">
                <a:latin typeface="Avenir Roman" panose="02000503020000020003" pitchFamily="2" charset="0"/>
              </a:rPr>
              <a:t>Elementary Algebra</a:t>
            </a:r>
          </a:p>
          <a:p>
            <a:r>
              <a:rPr lang="en-US" dirty="0">
                <a:latin typeface="Avenir Roman" panose="02000503020000020003" pitchFamily="2" charset="0"/>
              </a:rPr>
              <a:t>Intermedia Algebra</a:t>
            </a:r>
          </a:p>
          <a:p>
            <a:r>
              <a:rPr lang="en-US" dirty="0">
                <a:latin typeface="Avenir Roman" panose="02000503020000020003" pitchFamily="2" charset="0"/>
              </a:rPr>
              <a:t>College Algebra</a:t>
            </a:r>
          </a:p>
          <a:p>
            <a:r>
              <a:rPr lang="en-US" dirty="0">
                <a:latin typeface="Avenir Roman" panose="02000503020000020003" pitchFamily="2" charset="0"/>
              </a:rPr>
              <a:t>Algebra &amp; Trigonometry</a:t>
            </a:r>
          </a:p>
          <a:p>
            <a:r>
              <a:rPr lang="en-US" dirty="0" err="1">
                <a:latin typeface="Avenir Roman" panose="02000503020000020003" pitchFamily="2" charset="0"/>
              </a:rPr>
              <a:t>Precalculus</a:t>
            </a:r>
            <a:endParaRPr lang="en-US" dirty="0">
              <a:latin typeface="Avenir Roman" panose="02000503020000020003" pitchFamily="2" charset="0"/>
            </a:endParaRPr>
          </a:p>
          <a:p>
            <a:r>
              <a:rPr lang="en-US" dirty="0">
                <a:latin typeface="Avenir Roman" panose="02000503020000020003" pitchFamily="2" charset="0"/>
              </a:rPr>
              <a:t>Calculus</a:t>
            </a:r>
          </a:p>
          <a:p>
            <a:r>
              <a:rPr lang="en-US" dirty="0">
                <a:latin typeface="Avenir Roman" panose="02000503020000020003" pitchFamily="2" charset="0"/>
              </a:rPr>
              <a:t>Introductory Statistics</a:t>
            </a:r>
          </a:p>
          <a:p>
            <a:r>
              <a:rPr lang="en-US" dirty="0">
                <a:latin typeface="Avenir Roman" panose="02000503020000020003" pitchFamily="2" charset="0"/>
              </a:rPr>
              <a:t>Business Statistics</a:t>
            </a:r>
          </a:p>
          <a:p>
            <a:endParaRPr lang="en-US" dirty="0">
              <a:latin typeface="Avenir Roman" panose="02000503020000020003" pitchFamily="2" charset="0"/>
            </a:endParaRPr>
          </a:p>
        </p:txBody>
      </p:sp>
      <p:sp>
        <p:nvSpPr>
          <p:cNvPr id="37" name="TextBox 36">
            <a:extLst>
              <a:ext uri="{FF2B5EF4-FFF2-40B4-BE49-F238E27FC236}">
                <a16:creationId xmlns:a16="http://schemas.microsoft.com/office/drawing/2014/main" id="{F37BE228-0FD6-D44D-B1C5-E4123CB10D62}"/>
              </a:ext>
            </a:extLst>
          </p:cNvPr>
          <p:cNvSpPr txBox="1"/>
          <p:nvPr/>
        </p:nvSpPr>
        <p:spPr>
          <a:xfrm>
            <a:off x="2894771" y="925014"/>
            <a:ext cx="2743200" cy="3139321"/>
          </a:xfrm>
          <a:prstGeom prst="rect">
            <a:avLst/>
          </a:prstGeom>
          <a:noFill/>
        </p:spPr>
        <p:txBody>
          <a:bodyPr wrap="square" rtlCol="0">
            <a:spAutoFit/>
          </a:bodyPr>
          <a:lstStyle/>
          <a:p>
            <a:r>
              <a:rPr lang="en-US" b="1" dirty="0">
                <a:solidFill>
                  <a:srgbClr val="66A334"/>
                </a:solidFill>
                <a:latin typeface="Avenir Black" panose="02000503020000020003" pitchFamily="2" charset="0"/>
              </a:rPr>
              <a:t>Science</a:t>
            </a:r>
          </a:p>
          <a:p>
            <a:r>
              <a:rPr lang="en-US" dirty="0">
                <a:latin typeface="Avenir Roman" panose="02000503020000020003" pitchFamily="2" charset="0"/>
              </a:rPr>
              <a:t>Anatomy &amp; Physiology</a:t>
            </a:r>
          </a:p>
          <a:p>
            <a:r>
              <a:rPr lang="en-US" dirty="0">
                <a:latin typeface="Avenir Roman" panose="02000503020000020003" pitchFamily="2" charset="0"/>
              </a:rPr>
              <a:t>Astronomy</a:t>
            </a:r>
          </a:p>
          <a:p>
            <a:r>
              <a:rPr lang="en-US" dirty="0">
                <a:latin typeface="Avenir Roman" panose="02000503020000020003" pitchFamily="2" charset="0"/>
              </a:rPr>
              <a:t>Biology (for majors)* </a:t>
            </a:r>
          </a:p>
          <a:p>
            <a:r>
              <a:rPr lang="en-US" dirty="0">
                <a:latin typeface="Avenir Roman" panose="02000503020000020003" pitchFamily="2" charset="0"/>
              </a:rPr>
              <a:t>Concepts of Biology</a:t>
            </a:r>
          </a:p>
          <a:p>
            <a:r>
              <a:rPr lang="en-US" dirty="0">
                <a:latin typeface="Avenir Roman" panose="02000503020000020003" pitchFamily="2" charset="0"/>
              </a:rPr>
              <a:t>Microbiology</a:t>
            </a:r>
          </a:p>
          <a:p>
            <a:r>
              <a:rPr lang="en-US" dirty="0">
                <a:latin typeface="Avenir Roman" panose="02000503020000020003" pitchFamily="2" charset="0"/>
              </a:rPr>
              <a:t>Chemistry</a:t>
            </a:r>
          </a:p>
          <a:p>
            <a:r>
              <a:rPr lang="en-US" dirty="0">
                <a:latin typeface="Avenir Roman" panose="02000503020000020003" pitchFamily="2" charset="0"/>
              </a:rPr>
              <a:t>Chemistry: Atoms First</a:t>
            </a:r>
          </a:p>
          <a:p>
            <a:r>
              <a:rPr lang="en-US" dirty="0">
                <a:latin typeface="Avenir Roman" panose="02000503020000020003" pitchFamily="2" charset="0"/>
              </a:rPr>
              <a:t>College Physics*</a:t>
            </a:r>
          </a:p>
          <a:p>
            <a:r>
              <a:rPr lang="en-US" dirty="0">
                <a:latin typeface="Avenir Roman" panose="02000503020000020003" pitchFamily="2" charset="0"/>
              </a:rPr>
              <a:t>University Physics I, II, III</a:t>
            </a:r>
          </a:p>
          <a:p>
            <a:endParaRPr lang="en-US" dirty="0"/>
          </a:p>
        </p:txBody>
      </p:sp>
      <p:sp>
        <p:nvSpPr>
          <p:cNvPr id="38" name="TextBox 37">
            <a:extLst>
              <a:ext uri="{FF2B5EF4-FFF2-40B4-BE49-F238E27FC236}">
                <a16:creationId xmlns:a16="http://schemas.microsoft.com/office/drawing/2014/main" id="{AA79A15F-0D92-9E42-92C7-52007A227760}"/>
              </a:ext>
            </a:extLst>
          </p:cNvPr>
          <p:cNvSpPr txBox="1"/>
          <p:nvPr/>
        </p:nvSpPr>
        <p:spPr>
          <a:xfrm>
            <a:off x="5875036" y="925017"/>
            <a:ext cx="3014963" cy="3416320"/>
          </a:xfrm>
          <a:prstGeom prst="rect">
            <a:avLst/>
          </a:prstGeom>
          <a:noFill/>
        </p:spPr>
        <p:txBody>
          <a:bodyPr wrap="square" rtlCol="0">
            <a:spAutoFit/>
          </a:bodyPr>
          <a:lstStyle/>
          <a:p>
            <a:r>
              <a:rPr lang="en-US" b="1" dirty="0">
                <a:solidFill>
                  <a:srgbClr val="66A334"/>
                </a:solidFill>
                <a:latin typeface="Avenir Black" panose="02000503020000020003" pitchFamily="2" charset="0"/>
              </a:rPr>
              <a:t>Social Sciences</a:t>
            </a:r>
          </a:p>
          <a:p>
            <a:r>
              <a:rPr lang="en-US" dirty="0">
                <a:latin typeface="Avenir Roman" panose="02000503020000020003" pitchFamily="2" charset="0"/>
              </a:rPr>
              <a:t>American Government</a:t>
            </a:r>
          </a:p>
          <a:p>
            <a:r>
              <a:rPr lang="en-US" dirty="0">
                <a:latin typeface="Avenir Roman" panose="02000503020000020003" pitchFamily="2" charset="0"/>
              </a:rPr>
              <a:t>Principles of Economics 2e</a:t>
            </a:r>
          </a:p>
          <a:p>
            <a:r>
              <a:rPr lang="en-US" dirty="0">
                <a:latin typeface="Avenir Roman" panose="02000503020000020003" pitchFamily="2" charset="0"/>
              </a:rPr>
              <a:t>Macroeconomics 2e*</a:t>
            </a:r>
          </a:p>
          <a:p>
            <a:r>
              <a:rPr lang="en-US" dirty="0">
                <a:latin typeface="Avenir Roman" panose="02000503020000020003" pitchFamily="2" charset="0"/>
              </a:rPr>
              <a:t>Microeconomics 2e*</a:t>
            </a:r>
          </a:p>
          <a:p>
            <a:r>
              <a:rPr lang="en-US" dirty="0">
                <a:latin typeface="Avenir Roman" panose="02000503020000020003" pitchFamily="2" charset="0"/>
              </a:rPr>
              <a:t>Psychology</a:t>
            </a:r>
          </a:p>
          <a:p>
            <a:r>
              <a:rPr lang="en-US" dirty="0">
                <a:latin typeface="Avenir Roman" panose="02000503020000020003" pitchFamily="2" charset="0"/>
              </a:rPr>
              <a:t>Introduction to Sociology 2e</a:t>
            </a:r>
          </a:p>
          <a:p>
            <a:endParaRPr lang="en-US" dirty="0">
              <a:latin typeface="Avenir Roman" panose="02000503020000020003" pitchFamily="2" charset="0"/>
            </a:endParaRPr>
          </a:p>
          <a:p>
            <a:r>
              <a:rPr lang="en-US" b="1" dirty="0">
                <a:solidFill>
                  <a:srgbClr val="66A334"/>
                </a:solidFill>
                <a:latin typeface="Avenir Black" panose="02000503020000020003" pitchFamily="2" charset="0"/>
              </a:rPr>
              <a:t>Humanities</a:t>
            </a:r>
          </a:p>
          <a:p>
            <a:r>
              <a:rPr lang="en-US" dirty="0">
                <a:latin typeface="Avenir Roman" panose="02000503020000020003" pitchFamily="2" charset="0"/>
              </a:rPr>
              <a:t>U.S. History</a:t>
            </a:r>
          </a:p>
          <a:p>
            <a:endParaRPr lang="en-US" b="1" dirty="0">
              <a:latin typeface="Avenir Roman" panose="02000503020000020003" pitchFamily="2" charset="0"/>
            </a:endParaRPr>
          </a:p>
        </p:txBody>
      </p:sp>
      <p:sp>
        <p:nvSpPr>
          <p:cNvPr id="39" name="TextBox 38">
            <a:extLst>
              <a:ext uri="{FF2B5EF4-FFF2-40B4-BE49-F238E27FC236}">
                <a16:creationId xmlns:a16="http://schemas.microsoft.com/office/drawing/2014/main" id="{EC372CB6-1591-DB41-9DCE-18CDD022F6B9}"/>
              </a:ext>
            </a:extLst>
          </p:cNvPr>
          <p:cNvSpPr txBox="1"/>
          <p:nvPr/>
        </p:nvSpPr>
        <p:spPr>
          <a:xfrm>
            <a:off x="1995854" y="4323954"/>
            <a:ext cx="7148146" cy="369332"/>
          </a:xfrm>
          <a:prstGeom prst="rect">
            <a:avLst/>
          </a:prstGeom>
          <a:noFill/>
        </p:spPr>
        <p:txBody>
          <a:bodyPr wrap="square" rtlCol="0">
            <a:spAutoFit/>
          </a:bodyPr>
          <a:lstStyle/>
          <a:p>
            <a:r>
              <a:rPr lang="en-US" dirty="0">
                <a:latin typeface="Avenir Roman" panose="02000503020000020003" pitchFamily="2" charset="0"/>
              </a:rPr>
              <a:t>*Advanced Placement® versions also available</a:t>
            </a:r>
          </a:p>
        </p:txBody>
      </p:sp>
      <p:pic>
        <p:nvPicPr>
          <p:cNvPr id="9" name="Picture 8">
            <a:extLst>
              <a:ext uri="{FF2B5EF4-FFF2-40B4-BE49-F238E27FC236}">
                <a16:creationId xmlns:a16="http://schemas.microsoft.com/office/drawing/2014/main" id="{67CB89F3-AA73-274A-ADB1-38BD05B1858B}"/>
              </a:ext>
            </a:extLst>
          </p:cNvPr>
          <p:cNvPicPr>
            <a:picLocks noChangeAspect="1"/>
          </p:cNvPicPr>
          <p:nvPr/>
        </p:nvPicPr>
        <p:blipFill>
          <a:blip r:embed="rId3"/>
          <a:stretch>
            <a:fillRect/>
          </a:stretch>
        </p:blipFill>
        <p:spPr>
          <a:xfrm>
            <a:off x="8218350" y="166777"/>
            <a:ext cx="628783" cy="812581"/>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9697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6690</TotalTime>
  <Words>2488</Words>
  <Application>Microsoft Macintosh PowerPoint</Application>
  <PresentationFormat>On-screen Show (16:9)</PresentationFormat>
  <Paragraphs>444</Paragraphs>
  <Slides>56</Slides>
  <Notes>50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Arial</vt:lpstr>
      <vt:lpstr>Avenir Black</vt:lpstr>
      <vt:lpstr>Avenir Book</vt:lpstr>
      <vt:lpstr>Avenir Heavy</vt:lpstr>
      <vt:lpstr>Avenir Light Oblique</vt:lpstr>
      <vt:lpstr>Avenir LT Std 35 Light</vt:lpstr>
      <vt:lpstr>Avenir LT Std 55 Roman</vt:lpstr>
      <vt:lpstr>Avenir Medium</vt:lpstr>
      <vt:lpstr>Avenir Medium Oblique</vt:lpstr>
      <vt:lpstr>Avenir Roman</vt:lpstr>
      <vt:lpstr>Calibri</vt:lpstr>
      <vt:lpstr>Lucida Sans</vt:lpstr>
      <vt:lpstr>Office Theme</vt:lpstr>
      <vt:lpstr>PowerPoint Presentation</vt:lpstr>
      <vt:lpstr>PowerPoint Presentation</vt:lpstr>
      <vt:lpstr>Open Educational Resources are teaching, learning, and research resources that reside in the public domain or have been released under an intellectual property license that permits their free use and repurposing by others. OER include full courses, course materials, modules, textbooks, streaming videos, tests, software, and any other tools, materials, or techniques used to support access to knowledge. - Hewlett Foundation</vt:lpstr>
      <vt:lpstr>PowerPoint Presentation</vt:lpstr>
      <vt:lpstr>Rice University’s Story</vt:lpstr>
      <vt:lpstr>So what have we learned?</vt:lpstr>
      <vt:lpstr>PowerPoint Presentation</vt:lpstr>
      <vt:lpstr>PowerPoint Presentation</vt:lpstr>
      <vt:lpstr>PowerPoint Presentation</vt:lpstr>
      <vt:lpstr>PowerPoint Presentation</vt:lpstr>
      <vt:lpstr>PowerPoint Presentation</vt:lpstr>
      <vt:lpstr>And it’s working…</vt:lpstr>
      <vt:lpstr>PowerPoint Presentation</vt:lpstr>
      <vt:lpstr>16% of introductory courses in the U.S. are using at least one OpenStax book</vt:lpstr>
      <vt:lpstr>$332 million saved</vt:lpstr>
      <vt:lpstr>Students now have the freedom to access their content wherever they are, whenever they want, however they learn</vt:lpstr>
      <vt:lpstr>PowerPoint Presentation</vt:lpstr>
      <vt:lpstr>Faculty now have the freedom to use the content to match their teaching</vt:lpstr>
      <vt:lpstr>PowerPoint Presentation</vt:lpstr>
      <vt:lpstr>PowerPoint Presentation</vt:lpstr>
      <vt:lpstr>PowerPoint Presentation</vt:lpstr>
      <vt:lpstr>PowerPoint Presentation</vt:lpstr>
      <vt:lpstr>Publisher and market responses </vt:lpstr>
      <vt:lpstr>PowerPoint Presentation</vt:lpstr>
      <vt:lpstr>PowerPoint Presentation</vt:lpstr>
      <vt:lpstr>PowerPoint Presentation</vt:lpstr>
      <vt:lpstr>PowerPoint Presentation</vt:lpstr>
      <vt:lpstr>PowerPoint Presentation</vt:lpstr>
      <vt:lpstr>PowerPoint Presentation</vt:lpstr>
      <vt:lpstr>Effective strategies for encouraging OER</vt:lpstr>
      <vt:lpstr>PowerPoint Presentation</vt:lpstr>
      <vt:lpstr>Effective strategy: Be proactive and persistent </vt:lpstr>
      <vt:lpstr>PowerPoint Presentation</vt:lpstr>
      <vt:lpstr>PowerPoint Presentation</vt:lpstr>
      <vt:lpstr>PowerPoint Presentation</vt:lpstr>
      <vt:lpstr>PowerPoint Presentation</vt:lpstr>
      <vt:lpstr>PowerPoint Presentation</vt:lpstr>
      <vt:lpstr>PowerPoint Presentation</vt:lpstr>
      <vt:lpstr>Do 8 direct tactics in one academic year </vt:lpstr>
      <vt:lpstr>PowerPoint Presentation</vt:lpstr>
      <vt:lpstr>PowerPoint Presentation</vt:lpstr>
      <vt:lpstr>PowerPoint Presentation</vt:lpstr>
      <vt:lpstr>Effective strategy: “An effective goal focuses on results, not activity”</vt:lpstr>
      <vt:lpstr>PowerPoint Presentation</vt:lpstr>
      <vt:lpstr>PowerPoint Presentation</vt:lpstr>
      <vt:lpstr>If a direct action isn’t resulting in new interest or adoptions, stop and refocus on actions that are working</vt:lpstr>
      <vt:lpstr>Effective strategy: It’s going to be a lot of work</vt:lpstr>
      <vt:lpstr>“You will be pushed further than you thought possible, but in a nurturing and highly supportive way.”</vt:lpstr>
      <vt:lpstr>It’s everyone’s initiative</vt:lpstr>
      <vt:lpstr>PowerPoint Presentation</vt:lpstr>
      <vt:lpstr>Market early &amp; often. Think beyond emails.</vt:lpstr>
      <vt:lpstr>Effective strategy: Start with momentum and scale</vt:lpstr>
      <vt:lpstr>Focus on scale What are your top 25 highest-enrolled courses?  Who teaches those full-time?</vt:lpstr>
      <vt:lpstr> 1. Adopt 2. Adapt 3. Create</vt:lpstr>
      <vt:lpstr>PowerPoint Presentation</vt:lpstr>
      <vt:lpstr> Prices change, freedom is forever  Questions? nicolef@rice.edu</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Microsoft Office User</cp:lastModifiedBy>
  <cp:revision>303</cp:revision>
  <dcterms:created xsi:type="dcterms:W3CDTF">2010-04-12T23:12:02Z</dcterms:created>
  <dcterms:modified xsi:type="dcterms:W3CDTF">2018-03-07T17:11:41Z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