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318" r:id="rId4"/>
    <p:sldId id="364" r:id="rId5"/>
    <p:sldId id="372" r:id="rId6"/>
    <p:sldId id="354" r:id="rId7"/>
    <p:sldId id="371" r:id="rId8"/>
    <p:sldId id="345" r:id="rId9"/>
    <p:sldId id="326" r:id="rId10"/>
    <p:sldId id="365" r:id="rId11"/>
    <p:sldId id="361" r:id="rId12"/>
    <p:sldId id="363" r:id="rId13"/>
    <p:sldId id="358" r:id="rId14"/>
    <p:sldId id="351" r:id="rId15"/>
    <p:sldId id="328" r:id="rId16"/>
    <p:sldId id="329" r:id="rId17"/>
    <p:sldId id="369" r:id="rId18"/>
    <p:sldId id="367" r:id="rId19"/>
    <p:sldId id="368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69">
          <p15:clr>
            <a:srgbClr val="A4A3A4"/>
          </p15:clr>
        </p15:guide>
        <p15:guide id="2" orient="horz" pos="3631">
          <p15:clr>
            <a:srgbClr val="A4A3A4"/>
          </p15:clr>
        </p15:guide>
        <p15:guide id="3" pos="8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713A"/>
    <a:srgbClr val="9E9FA1"/>
    <a:srgbClr val="006325"/>
    <a:srgbClr val="00A94F"/>
    <a:srgbClr val="0095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5" autoAdjust="0"/>
    <p:restoredTop sz="77489" autoAdjust="0"/>
  </p:normalViewPr>
  <p:slideViewPr>
    <p:cSldViewPr snapToGrid="0" snapToObjects="1" showGuides="1">
      <p:cViewPr varScale="1">
        <p:scale>
          <a:sx n="89" d="100"/>
          <a:sy n="89" d="100"/>
        </p:scale>
        <p:origin x="2310" y="84"/>
      </p:cViewPr>
      <p:guideLst>
        <p:guide orient="horz" pos="4169"/>
        <p:guide orient="horz" pos="3631"/>
        <p:guide pos="8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81" y="0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66AFD1F3-425E-4C76-95E9-01926BA855E6}" type="datetimeFigureOut">
              <a:rPr lang="en-US" smtClean="0"/>
              <a:t>8/8/2018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312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81" y="8830312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06F8DCD7-0E38-4C96-A9CA-2E1CDA55CA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618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85E9A4F9-7005-7D43-BCFA-F1CA68E7BFEF}" type="datetimeFigureOut">
              <a:rPr lang="en-US" smtClean="0"/>
              <a:t>8/8/2018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10A9FAEE-4D10-0546-80E3-F7F184BA5F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49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9FAEE-4D10-0546-80E3-F7F184BA5F8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949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9FAEE-4D10-0546-80E3-F7F184BA5F8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1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628" y="439885"/>
            <a:ext cx="6283021" cy="1921621"/>
          </a:xfrm>
        </p:spPr>
        <p:txBody>
          <a:bodyPr>
            <a:normAutofit/>
          </a:bodyPr>
          <a:lstStyle>
            <a:lvl1pPr algn="l">
              <a:defRPr sz="4800" b="1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628" y="2369802"/>
            <a:ext cx="6400800" cy="1752600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13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1203-ABB3-3140-91AC-B516F84E71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26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4264210"/>
            <a:ext cx="9144000" cy="1121525"/>
          </a:xfrm>
          <a:prstGeom prst="rect">
            <a:avLst/>
          </a:prstGeom>
          <a:gradFill flip="none" rotWithShape="1">
            <a:gsLst>
              <a:gs pos="0">
                <a:srgbClr val="006325">
                  <a:alpha val="80000"/>
                </a:srgbClr>
              </a:gs>
              <a:gs pos="100000">
                <a:srgbClr val="00A94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31" y="4264210"/>
            <a:ext cx="7809782" cy="1121525"/>
          </a:xfrm>
        </p:spPr>
        <p:txBody>
          <a:bodyPr anchor="ctr" anchorCtr="0">
            <a:normAutofit/>
          </a:bodyPr>
          <a:lstStyle>
            <a:lvl1pPr algn="l">
              <a:defRPr sz="3600" b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1203-ABB3-3140-91AC-B516F84E712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2306" y="6450196"/>
            <a:ext cx="1557900" cy="29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1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01750"/>
            <a:ext cx="3944439" cy="43707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01750"/>
            <a:ext cx="4038600" cy="43707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1203-ABB3-3140-91AC-B516F84E71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68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739" y="1754469"/>
            <a:ext cx="40052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739" y="2394231"/>
            <a:ext cx="40052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544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942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1203-ABB3-3140-91AC-B516F84E71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59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1203-ABB3-3140-91AC-B516F84E71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87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557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1401" y="462635"/>
            <a:ext cx="7905385" cy="6860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1401" y="1298448"/>
            <a:ext cx="7905385" cy="43707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1401" y="6535804"/>
            <a:ext cx="2133600" cy="271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8EC1203-ABB3-3140-91AC-B516F84E71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65004" y="0"/>
            <a:ext cx="137160" cy="456605"/>
          </a:xfrm>
          <a:prstGeom prst="rect">
            <a:avLst/>
          </a:prstGeom>
          <a:solidFill>
            <a:srgbClr val="0063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2306" y="6450196"/>
            <a:ext cx="1557900" cy="29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34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3000" b="1" i="0" kern="1200">
          <a:solidFill>
            <a:srgbClr val="59595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charset="2"/>
        <a:buChar char="§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terprise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Amanda.D.Labarge@ehi.co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atthew.m.madura@ehi.com" TargetMode="External"/><Relationship Id="rId2" Type="http://schemas.openxmlformats.org/officeDocument/2006/relationships/hyperlink" Target="mailto:Joshua.M.Lambert@ehi.co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ADROldSouthwest@ehi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Tamara.N.May@ehi.com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628" y="862965"/>
            <a:ext cx="7874154" cy="1252437"/>
          </a:xfrm>
        </p:spPr>
        <p:txBody>
          <a:bodyPr>
            <a:normAutofit/>
          </a:bodyPr>
          <a:lstStyle/>
          <a:p>
            <a:r>
              <a:rPr lang="en-US" dirty="0"/>
              <a:t>Enterprise Holdings, Inc.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Missouri State University</a:t>
            </a:r>
          </a:p>
          <a:p>
            <a:r>
              <a:rPr lang="en-US" sz="2000" dirty="0"/>
              <a:t>August, 2018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005629"/>
            <a:ext cx="9144000" cy="1121525"/>
          </a:xfrm>
          <a:prstGeom prst="rect">
            <a:avLst/>
          </a:prstGeom>
          <a:gradFill flip="none" rotWithShape="1">
            <a:gsLst>
              <a:gs pos="0">
                <a:srgbClr val="006325">
                  <a:alpha val="80000"/>
                </a:srgbClr>
              </a:gs>
              <a:gs pos="100000">
                <a:srgbClr val="00A94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1966" y="5210660"/>
            <a:ext cx="3868538" cy="735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57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401" y="560439"/>
            <a:ext cx="8417128" cy="5899355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3600" b="1" u="sng" dirty="0"/>
              <a:t>Do not post Billing numbers.</a:t>
            </a:r>
          </a:p>
          <a:p>
            <a:pPr marL="914400" lvl="2" indent="0">
              <a:buNone/>
            </a:pPr>
            <a:endParaRPr lang="en-US" sz="3600" b="1" dirty="0"/>
          </a:p>
          <a:p>
            <a:pPr marL="914400" lvl="2" indent="0">
              <a:buNone/>
            </a:pPr>
            <a:r>
              <a:rPr lang="en-US" sz="3600" b="1" dirty="0"/>
              <a:t>Billing numbers are to be treated as Credit Card numbers.  </a:t>
            </a:r>
          </a:p>
          <a:p>
            <a:pPr marL="914400" lvl="2" indent="0">
              <a:buNone/>
            </a:pPr>
            <a:endParaRPr lang="en-US" sz="3600" b="1" dirty="0"/>
          </a:p>
          <a:p>
            <a:pPr marL="914400" lvl="2" indent="0">
              <a:buNone/>
            </a:pPr>
            <a:r>
              <a:rPr lang="en-US" sz="3600" b="1" dirty="0"/>
              <a:t>Any rental utilizing a billing number will charge the MSU Procurement Card attached to it.</a:t>
            </a:r>
          </a:p>
        </p:txBody>
      </p:sp>
    </p:spTree>
    <p:extLst>
      <p:ext uri="{BB962C8B-B14F-4D97-AF65-F5344CB8AC3E}">
        <p14:creationId xmlns:p14="http://schemas.microsoft.com/office/powerpoint/2010/main" val="398608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Billing Process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1401" y="1298447"/>
            <a:ext cx="7905385" cy="47202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Enterprise now has the ability to Audit Tickets for Sales Tax and VLF Charges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 accounts will be on a weekly billing cycle</a:t>
            </a:r>
          </a:p>
          <a:p>
            <a:pPr lvl="1"/>
            <a:r>
              <a:rPr lang="en-US" dirty="0"/>
              <a:t>Direct Billing accounts will send invoices once a week</a:t>
            </a:r>
          </a:p>
          <a:p>
            <a:pPr lvl="1"/>
            <a:r>
              <a:rPr lang="en-US" dirty="0"/>
              <a:t>Procurement Card Billing Accounts will be charged once a week and receipts emailed at that time.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88% of MSU Billing numbers are Delayed CC</a:t>
            </a:r>
          </a:p>
          <a:p>
            <a:pPr lvl="1"/>
            <a:r>
              <a:rPr lang="en-US" b="1" dirty="0"/>
              <a:t>12% of CC Immediate</a:t>
            </a:r>
          </a:p>
        </p:txBody>
      </p:sp>
    </p:spTree>
    <p:extLst>
      <p:ext uri="{BB962C8B-B14F-4D97-AF65-F5344CB8AC3E}">
        <p14:creationId xmlns:p14="http://schemas.microsoft.com/office/powerpoint/2010/main" val="389113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5468" y="2183642"/>
            <a:ext cx="67965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EHI auditing team cannot review customer pay rentals. </a:t>
            </a:r>
          </a:p>
        </p:txBody>
      </p:sp>
    </p:spTree>
    <p:extLst>
      <p:ext uri="{BB962C8B-B14F-4D97-AF65-F5344CB8AC3E}">
        <p14:creationId xmlns:p14="http://schemas.microsoft.com/office/powerpoint/2010/main" val="2932170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401" y="2417446"/>
            <a:ext cx="3565654" cy="3676579"/>
          </a:xfrm>
        </p:spPr>
        <p:txBody>
          <a:bodyPr/>
          <a:lstStyle/>
          <a:p>
            <a:r>
              <a:rPr lang="en-US" dirty="0"/>
              <a:t>Airport/concessionary taxes</a:t>
            </a:r>
          </a:p>
          <a:p>
            <a:r>
              <a:rPr lang="en-US" dirty="0"/>
              <a:t>Midfield Fees</a:t>
            </a:r>
          </a:p>
          <a:p>
            <a:r>
              <a:rPr lang="en-US" dirty="0"/>
              <a:t>Arena Fees</a:t>
            </a:r>
          </a:p>
          <a:p>
            <a:r>
              <a:rPr lang="en-US" dirty="0"/>
              <a:t>Sales tax on rentals occurring in other states</a:t>
            </a:r>
          </a:p>
          <a:p>
            <a:r>
              <a:rPr lang="en-US" dirty="0"/>
              <a:t>Mandatory municipal fees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1401" y="1309005"/>
            <a:ext cx="77272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Taxes and Fees that are not exempt in some locations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DSC_337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7927" y="1927081"/>
            <a:ext cx="3187700" cy="42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88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Optional Product Blockage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976" y="1538736"/>
            <a:ext cx="3946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Completely Blocked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PAI/PEC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Upgrades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25099" y="1537605"/>
            <a:ext cx="39585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Billing Block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Roadside Protection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1976" y="3181077"/>
            <a:ext cx="80548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Fuel Policy: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rentals are returned with less fuel than when rented, EHI will charge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regional pump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price for the difference.  </a:t>
            </a:r>
          </a:p>
        </p:txBody>
      </p:sp>
    </p:spTree>
    <p:extLst>
      <p:ext uri="{BB962C8B-B14F-4D97-AF65-F5344CB8AC3E}">
        <p14:creationId xmlns:p14="http://schemas.microsoft.com/office/powerpoint/2010/main" val="2367145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Enterprise One-Way Option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400" y="1503164"/>
            <a:ext cx="7905385" cy="217290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7000" dirty="0"/>
              <a:t>One-Way rental terms:</a:t>
            </a:r>
          </a:p>
          <a:p>
            <a:pPr lvl="1"/>
            <a:r>
              <a:rPr lang="en-US" sz="5100" dirty="0"/>
              <a:t>One-way rentals must be reserved as such</a:t>
            </a:r>
          </a:p>
          <a:p>
            <a:pPr lvl="1"/>
            <a:r>
              <a:rPr lang="en-US" sz="5100" dirty="0"/>
              <a:t>Rentals with a radius of less then </a:t>
            </a:r>
            <a:r>
              <a:rPr lang="en-US" sz="5100" b="1" u="sng" dirty="0"/>
              <a:t>500</a:t>
            </a:r>
            <a:r>
              <a:rPr lang="en-US" sz="5100" dirty="0"/>
              <a:t> miles incur no additional fee</a:t>
            </a:r>
          </a:p>
          <a:p>
            <a:pPr lvl="1"/>
            <a:r>
              <a:rPr lang="en-US" sz="5100" dirty="0"/>
              <a:t>Trips 501 miles or more incur an additional $125.00 fee</a:t>
            </a:r>
          </a:p>
          <a:p>
            <a:pPr marL="457200" lvl="1" indent="0">
              <a:buNone/>
            </a:pPr>
            <a:endParaRPr lang="en-US" sz="3800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1401" y="3111690"/>
            <a:ext cx="790538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to reserve: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Enterprise Rentals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Reserve at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enterprise.com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0" lvl="3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Enter account number </a:t>
            </a:r>
          </a:p>
          <a:p>
            <a:pPr marL="1714500" lvl="3" indent="-3429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Change return location to final destination 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one-way’s are subject to availability 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65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401" y="462635"/>
            <a:ext cx="8259518" cy="686013"/>
          </a:xfrm>
        </p:spPr>
        <p:txBody>
          <a:bodyPr>
            <a:normAutofit fontScale="90000"/>
          </a:bodyPr>
          <a:lstStyle/>
          <a:p>
            <a:r>
              <a:rPr lang="en-US" dirty="0"/>
              <a:t>Specialty Vehicles Not Included Under NASPO 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401" y="1713394"/>
            <a:ext cx="7905385" cy="46874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15 Passenger Vans</a:t>
            </a:r>
          </a:p>
          <a:p>
            <a:pPr lvl="1"/>
            <a:r>
              <a:rPr lang="en-US" dirty="0"/>
              <a:t>A special account has been created for 15 Passenger vans (MSU15PK)</a:t>
            </a:r>
          </a:p>
          <a:p>
            <a:pPr lvl="1"/>
            <a:r>
              <a:rPr lang="en-US" dirty="0"/>
              <a:t>Damage waiver and liability insurance must be purchased</a:t>
            </a:r>
          </a:p>
          <a:p>
            <a:pPr lvl="1"/>
            <a:r>
              <a:rPr lang="en-US" dirty="0"/>
              <a:t>These vehicles can be reserved locally through our Regional Van Coordinator:</a:t>
            </a:r>
          </a:p>
          <a:p>
            <a:pPr marL="914400" lvl="2" indent="0">
              <a:buNone/>
            </a:pPr>
            <a:r>
              <a:rPr lang="en-US" dirty="0"/>
              <a:t>				Amanda LaBarge</a:t>
            </a:r>
          </a:p>
          <a:p>
            <a:pPr marL="914400" lvl="2" indent="0">
              <a:buNone/>
            </a:pPr>
            <a:r>
              <a:rPr lang="en-US" dirty="0"/>
              <a:t>				</a:t>
            </a:r>
            <a:r>
              <a:rPr lang="en-US" dirty="0">
                <a:hlinkClick r:id="rId2"/>
              </a:rPr>
              <a:t>Amanda.D.Labarge@ehi.com</a:t>
            </a:r>
            <a:r>
              <a:rPr lang="en-US" dirty="0"/>
              <a:t> </a:t>
            </a:r>
          </a:p>
          <a:p>
            <a:pPr marL="1371600" lvl="3" indent="0">
              <a:buNone/>
            </a:pPr>
            <a:r>
              <a:rPr lang="en-US" dirty="0"/>
              <a:t>			PH#: 417-832-1494</a:t>
            </a:r>
          </a:p>
          <a:p>
            <a:pPr marL="1371600" lvl="3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Premium/Luxury SUV’s (Suburban/Yukon XL)</a:t>
            </a:r>
          </a:p>
          <a:p>
            <a:pPr lvl="1"/>
            <a:r>
              <a:rPr lang="en-US" dirty="0"/>
              <a:t>Contact local branch for availability</a:t>
            </a:r>
          </a:p>
          <a:p>
            <a:pPr lvl="1"/>
            <a:r>
              <a:rPr lang="en-US" dirty="0"/>
              <a:t>Damage waiver and liability insurance must be purchased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9684" y="984875"/>
            <a:ext cx="7301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(Examples: 15 Passenger Van, Premium/Luxury SUV, Exotics, Motorcycles, etc…)</a:t>
            </a:r>
          </a:p>
        </p:txBody>
      </p:sp>
    </p:spTree>
    <p:extLst>
      <p:ext uri="{BB962C8B-B14F-4D97-AF65-F5344CB8AC3E}">
        <p14:creationId xmlns:p14="http://schemas.microsoft.com/office/powerpoint/2010/main" val="1590965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Use &amp; Alumni Rentals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401" y="1298447"/>
            <a:ext cx="7905385" cy="48368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MSU Employees, Students, and Alumni receive discounts on personal use rentals. </a:t>
            </a:r>
          </a:p>
          <a:p>
            <a:endParaRPr lang="en-US" dirty="0"/>
          </a:p>
          <a:p>
            <a:r>
              <a:rPr lang="en-US" dirty="0"/>
              <a:t>Personal Use: 		</a:t>
            </a:r>
            <a:r>
              <a:rPr lang="en-US" b="1" u="sng" dirty="0"/>
              <a:t>XZ51MPU</a:t>
            </a:r>
            <a:endParaRPr lang="en-US" dirty="0"/>
          </a:p>
          <a:p>
            <a:r>
              <a:rPr lang="en-US" dirty="0"/>
              <a:t>Alumni Rentals:		</a:t>
            </a:r>
            <a:r>
              <a:rPr lang="en-US" b="1" u="sng" dirty="0"/>
              <a:t>MSUALUM  </a:t>
            </a:r>
          </a:p>
          <a:p>
            <a:endParaRPr lang="en-US" dirty="0"/>
          </a:p>
          <a:p>
            <a:r>
              <a:rPr lang="en-US" dirty="0"/>
              <a:t>Charged tax.  </a:t>
            </a:r>
          </a:p>
          <a:p>
            <a:r>
              <a:rPr lang="en-US" dirty="0"/>
              <a:t>Insurance is not included but can be purchased at a discounted price.</a:t>
            </a:r>
          </a:p>
          <a:p>
            <a:r>
              <a:rPr lang="en-US" dirty="0"/>
              <a:t>  Enterprise - 5% Discount</a:t>
            </a:r>
          </a:p>
          <a:p>
            <a:r>
              <a:rPr lang="en-US" dirty="0"/>
              <a:t>  National Car Rental - 10% Discount</a:t>
            </a:r>
          </a:p>
        </p:txBody>
      </p:sp>
    </p:spTree>
    <p:extLst>
      <p:ext uri="{BB962C8B-B14F-4D97-AF65-F5344CB8AC3E}">
        <p14:creationId xmlns:p14="http://schemas.microsoft.com/office/powerpoint/2010/main" val="849363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 Through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Reservations</a:t>
            </a:r>
          </a:p>
          <a:p>
            <a:r>
              <a:rPr lang="en-US" dirty="0"/>
              <a:t>Emerald Club Enrollment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46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9611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9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Agenda</a:t>
            </a:r>
          </a:p>
        </p:txBody>
      </p:sp>
      <p:sp>
        <p:nvSpPr>
          <p:cNvPr id="14346" name="Rectangle 10"/>
          <p:cNvSpPr>
            <a:spLocks noGrp="1"/>
          </p:cNvSpPr>
          <p:nvPr>
            <p:ph type="body" idx="4294967295"/>
          </p:nvPr>
        </p:nvSpPr>
        <p:spPr>
          <a:xfrm>
            <a:off x="461400" y="1298448"/>
            <a:ext cx="8682599" cy="4370704"/>
          </a:xfrm>
        </p:spPr>
        <p:txBody>
          <a:bodyPr/>
          <a:lstStyle/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Introductions</a:t>
            </a:r>
            <a:r>
              <a:rPr lang="en-US" dirty="0"/>
              <a:t>	</a:t>
            </a: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Program Impact</a:t>
            </a: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Rental vs. Mileage Reimbursement</a:t>
            </a: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Method of Payment</a:t>
            </a:r>
            <a:endParaRPr lang="en-US" u="sng" dirty="0">
              <a:latin typeface="Arial" pitchFamily="34" charset="0"/>
              <a:ea typeface="ＭＳ Ｐゴシック" pitchFamily="34" charset="-128"/>
            </a:endParaRP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One-Ways &amp; Specialty Vehicles </a:t>
            </a: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Personal Use Rentals</a:t>
            </a: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Walk Through Items</a:t>
            </a: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Q&amp;A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ea typeface="ＭＳ Ｐゴシック" pitchFamily="34" charset="-128"/>
            </a:endParaRPr>
          </a:p>
          <a:p>
            <a:endParaRPr lang="en-US" dirty="0">
              <a:latin typeface="Arial" pitchFamily="34" charset="0"/>
              <a:ea typeface="ＭＳ Ｐゴシック" pitchFamily="34" charset="-128"/>
            </a:endParaRPr>
          </a:p>
          <a:p>
            <a:endParaRPr lang="en-US" dirty="0">
              <a:latin typeface="Arial" pitchFamily="34" charset="0"/>
              <a:ea typeface="ＭＳ Ｐゴシック" pitchFamily="34" charset="-128"/>
            </a:endParaRPr>
          </a:p>
          <a:p>
            <a:endParaRPr lang="en-US" dirty="0">
              <a:latin typeface="Arial" pitchFamily="34" charset="0"/>
              <a:ea typeface="ＭＳ Ｐゴシック" pitchFamily="34" charset="-128"/>
            </a:endParaRPr>
          </a:p>
          <a:p>
            <a:endParaRPr 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17679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Account Managers: Service and Contractual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1401" y="3908288"/>
            <a:ext cx="3950670" cy="2233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Contractual Support</a:t>
            </a:r>
          </a:p>
          <a:p>
            <a:pPr marL="0" indent="0">
              <a:buNone/>
            </a:pPr>
            <a:r>
              <a:rPr lang="en-US" sz="2400" dirty="0"/>
              <a:t>Primary Contact:</a:t>
            </a:r>
          </a:p>
          <a:p>
            <a:pPr marL="0" indent="0">
              <a:buNone/>
            </a:pPr>
            <a:r>
              <a:rPr lang="en-US" sz="2400" dirty="0"/>
              <a:t>	Josh Lambert				</a:t>
            </a:r>
            <a:r>
              <a:rPr lang="en-US" sz="2000" dirty="0">
                <a:hlinkClick r:id="rId2"/>
              </a:rPr>
              <a:t>Joshua.M.Lambert@ehi.com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PH#: 417-868-8855</a:t>
            </a:r>
          </a:p>
          <a:p>
            <a:pPr marL="457200" lvl="1" indent="0">
              <a:buNone/>
            </a:pPr>
            <a:r>
              <a:rPr lang="en-US" sz="2000" dirty="0"/>
              <a:t>FAX#: 855-237-0893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81841" y="4267046"/>
            <a:ext cx="3849377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Secondary Contact: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Matt Madura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Matthew.M.Madura@ehi.com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PH#: 417-866-8355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FAX#: 866-346-2511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1401" y="1447547"/>
            <a:ext cx="793581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Administrative Support:</a:t>
            </a:r>
          </a:p>
        </p:txBody>
      </p:sp>
      <p:sp>
        <p:nvSpPr>
          <p:cNvPr id="6" name="Rectangle 5"/>
          <p:cNvSpPr/>
          <p:nvPr/>
        </p:nvSpPr>
        <p:spPr>
          <a:xfrm>
            <a:off x="461401" y="2071624"/>
            <a:ext cx="39571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Account-Development Representative (ADR)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u="sng" dirty="0">
                <a:hlinkClick r:id="rId4"/>
              </a:rPr>
              <a:t>ADROldSouthwest@ehi.com</a:t>
            </a:r>
            <a:r>
              <a:rPr lang="en-US" sz="2000" u="sng" dirty="0"/>
              <a:t>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881841" y="1447547"/>
            <a:ext cx="316628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Example Tasks:</a:t>
            </a:r>
          </a:p>
          <a:p>
            <a:r>
              <a:rPr lang="en-US" dirty="0"/>
              <a:t>Billing and Invoicing Inquiries</a:t>
            </a:r>
          </a:p>
          <a:p>
            <a:r>
              <a:rPr lang="en-US" dirty="0"/>
              <a:t>Refund Requests</a:t>
            </a:r>
          </a:p>
          <a:p>
            <a:r>
              <a:rPr lang="en-US" dirty="0"/>
              <a:t>Do Not Rent customers</a:t>
            </a:r>
          </a:p>
          <a:p>
            <a:r>
              <a:rPr lang="en-US" dirty="0"/>
              <a:t>Method of Payment Changes</a:t>
            </a:r>
          </a:p>
          <a:p>
            <a:r>
              <a:rPr lang="en-US" dirty="0"/>
              <a:t>Claims Inquiries</a:t>
            </a:r>
          </a:p>
          <a:p>
            <a:r>
              <a:rPr lang="en-US" dirty="0"/>
              <a:t>Rate Verification</a:t>
            </a:r>
          </a:p>
        </p:txBody>
      </p:sp>
    </p:spTree>
    <p:extLst>
      <p:ext uri="{BB962C8B-B14F-4D97-AF65-F5344CB8AC3E}">
        <p14:creationId xmlns:p14="http://schemas.microsoft.com/office/powerpoint/2010/main" val="1510969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Local Operations and Locations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7" y="1301750"/>
            <a:ext cx="4205287" cy="3742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Tamie May, Area Manager</a:t>
            </a:r>
          </a:p>
          <a:p>
            <a:pPr marL="0" indent="0">
              <a:buNone/>
            </a:pPr>
            <a:r>
              <a:rPr lang="en-US" sz="2000" dirty="0"/>
              <a:t>	417-869-6282 office</a:t>
            </a:r>
            <a:br>
              <a:rPr lang="en-US" sz="2000" dirty="0"/>
            </a:br>
            <a:r>
              <a:rPr lang="en-US" sz="2000" dirty="0"/>
              <a:t>	417-392-1032 cell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hlinkClick r:id="rId2"/>
              </a:rPr>
              <a:t>Tamara.N.May@ehi.com</a:t>
            </a:r>
            <a:r>
              <a:rPr lang="en-US" sz="2000" dirty="0"/>
              <a:t>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5898" y="1301749"/>
            <a:ext cx="3800901" cy="4922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Springfield Branches</a:t>
            </a:r>
          </a:p>
          <a:p>
            <a:pPr marL="0" indent="0">
              <a:buNone/>
            </a:pPr>
            <a:r>
              <a:rPr lang="en-US" sz="2000" dirty="0"/>
              <a:t>	1046 W Sunshine St</a:t>
            </a:r>
          </a:p>
          <a:p>
            <a:pPr marL="0" indent="0">
              <a:buNone/>
            </a:pPr>
            <a:r>
              <a:rPr lang="en-US" sz="2000" dirty="0"/>
              <a:t>	3220 S Campbell Ave </a:t>
            </a:r>
            <a:r>
              <a:rPr lang="en-US" sz="2000" b="1" dirty="0"/>
              <a:t>*</a:t>
            </a:r>
          </a:p>
          <a:p>
            <a:pPr marL="0" indent="0">
              <a:buNone/>
            </a:pPr>
            <a:r>
              <a:rPr lang="en-US" sz="2000" dirty="0"/>
              <a:t>	207 E Kearney</a:t>
            </a:r>
          </a:p>
          <a:p>
            <a:pPr marL="0" indent="0">
              <a:buNone/>
            </a:pPr>
            <a:r>
              <a:rPr lang="en-US" sz="2000" dirty="0"/>
              <a:t>	1308 E Republic Rd</a:t>
            </a:r>
          </a:p>
          <a:p>
            <a:pPr marL="0" indent="0">
              <a:buNone/>
            </a:pPr>
            <a:r>
              <a:rPr lang="en-US" sz="2000" dirty="0"/>
              <a:t>	2300 N Airport BLVD </a:t>
            </a:r>
            <a:r>
              <a:rPr lang="en-US" sz="2000" b="1" dirty="0"/>
              <a:t>*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dirty="0"/>
              <a:t>Ozark Branch </a:t>
            </a:r>
          </a:p>
          <a:p>
            <a:pPr marL="0" indent="0">
              <a:buNone/>
            </a:pPr>
            <a:r>
              <a:rPr lang="en-US" sz="2000" dirty="0"/>
              <a:t>	1501 W State Highway J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Enterprise Reservation Line</a:t>
            </a:r>
          </a:p>
          <a:p>
            <a:pPr marL="0" indent="0">
              <a:buNone/>
            </a:pPr>
            <a:r>
              <a:rPr lang="en-US" sz="2000" dirty="0"/>
              <a:t>1-800-736-8222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772024" y="3649607"/>
            <a:ext cx="3569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*Branches open 7 days per week </a:t>
            </a:r>
          </a:p>
        </p:txBody>
      </p:sp>
    </p:spTree>
    <p:extLst>
      <p:ext uri="{BB962C8B-B14F-4D97-AF65-F5344CB8AC3E}">
        <p14:creationId xmlns:p14="http://schemas.microsoft.com/office/powerpoint/2010/main" val="376367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7273C-D610-4347-8AD6-6B8C4CAE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Impact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5E417-770F-4514-A87D-2C7C0B771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588,593 miles driven from Springfield area</a:t>
            </a:r>
          </a:p>
          <a:p>
            <a:r>
              <a:rPr lang="en-US" dirty="0"/>
              <a:t>Average cost per mile $.20</a:t>
            </a:r>
          </a:p>
          <a:p>
            <a:r>
              <a:rPr lang="en-US" dirty="0"/>
              <a:t>Add $.07 per mile for fuel</a:t>
            </a:r>
          </a:p>
          <a:p>
            <a:r>
              <a:rPr lang="en-US" dirty="0"/>
              <a:t>Total cost to MSU $159,463.39</a:t>
            </a:r>
          </a:p>
          <a:p>
            <a:endParaRPr lang="en-US" dirty="0"/>
          </a:p>
          <a:p>
            <a:r>
              <a:rPr lang="en-US" dirty="0"/>
              <a:t>Total cost if reimbursed at $.37 per mile = $217,779.41</a:t>
            </a:r>
          </a:p>
          <a:p>
            <a:endParaRPr lang="en-US" dirty="0"/>
          </a:p>
          <a:p>
            <a:r>
              <a:rPr lang="en-US" dirty="0"/>
              <a:t>MSU Saving over the last 12 months </a:t>
            </a:r>
          </a:p>
          <a:p>
            <a:pPr marL="457200" lvl="1" indent="0" algn="ctr">
              <a:buNone/>
            </a:pPr>
            <a:r>
              <a:rPr lang="en-US" sz="3200" dirty="0"/>
              <a:t>$58,316.02</a:t>
            </a:r>
          </a:p>
        </p:txBody>
      </p:sp>
    </p:spTree>
    <p:extLst>
      <p:ext uri="{BB962C8B-B14F-4D97-AF65-F5344CB8AC3E}">
        <p14:creationId xmlns:p14="http://schemas.microsoft.com/office/powerpoint/2010/main" val="19803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Mileage Reimbursement Alternative</a:t>
            </a:r>
          </a:p>
        </p:txBody>
      </p:sp>
      <p:sp>
        <p:nvSpPr>
          <p:cNvPr id="45065" name="Rectangle 9"/>
          <p:cNvSpPr>
            <a:spLocks noGrp="1"/>
          </p:cNvSpPr>
          <p:nvPr>
            <p:ph type="body" idx="4294967295"/>
          </p:nvPr>
        </p:nvSpPr>
        <p:spPr>
          <a:xfrm>
            <a:off x="457199" y="1258888"/>
            <a:ext cx="7603067" cy="4710112"/>
          </a:xfrm>
        </p:spPr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MSU recognizes that renting is a cost effective option offered to personnel for business travel</a:t>
            </a:r>
          </a:p>
          <a:p>
            <a:endParaRPr lang="en-US" dirty="0">
              <a:latin typeface="Arial" pitchFamily="34" charset="0"/>
              <a:ea typeface="ＭＳ Ｐゴシック" pitchFamily="34" charset="-128"/>
            </a:endParaRP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Operating Policies recognize 3 Methods of Transportation for Travel </a:t>
            </a:r>
          </a:p>
          <a:p>
            <a:pPr lvl="1"/>
            <a:r>
              <a:rPr lang="en-US" dirty="0">
                <a:latin typeface="Arial" pitchFamily="34" charset="0"/>
                <a:ea typeface="ＭＳ Ｐゴシック" pitchFamily="34" charset="-128"/>
              </a:rPr>
              <a:t>University owned (Departmental or Motor Pool) vehicles</a:t>
            </a:r>
          </a:p>
          <a:p>
            <a:pPr lvl="1"/>
            <a:r>
              <a:rPr lang="en-US" dirty="0">
                <a:latin typeface="Arial" pitchFamily="34" charset="0"/>
                <a:ea typeface="ＭＳ Ｐゴシック" pitchFamily="34" charset="-128"/>
              </a:rPr>
              <a:t>Commercial transportation (airlines, rental services, etc.)</a:t>
            </a:r>
          </a:p>
          <a:p>
            <a:pPr lvl="1"/>
            <a:r>
              <a:rPr lang="en-US" dirty="0">
                <a:latin typeface="Arial" pitchFamily="34" charset="0"/>
                <a:ea typeface="ＭＳ Ｐゴシック" pitchFamily="34" charset="-128"/>
              </a:rPr>
              <a:t>Personal vehicle (reimbursement)</a:t>
            </a:r>
          </a:p>
          <a:p>
            <a:endParaRPr lang="en-US" dirty="0">
              <a:latin typeface="Arial" pitchFamily="34" charset="0"/>
              <a:ea typeface="ＭＳ Ｐゴシック" pitchFamily="34" charset="-128"/>
            </a:endParaRPr>
          </a:p>
          <a:p>
            <a:r>
              <a:rPr lang="en-US" dirty="0">
                <a:latin typeface="Arial" pitchFamily="34" charset="0"/>
                <a:ea typeface="ＭＳ Ｐゴシック" pitchFamily="34" charset="-128"/>
              </a:rPr>
              <a:t>Trip Optimizer (tripoptimizer.mo.gov)</a:t>
            </a:r>
          </a:p>
        </p:txBody>
      </p:sp>
    </p:spTree>
    <p:extLst>
      <p:ext uri="{BB962C8B-B14F-4D97-AF65-F5344CB8AC3E}">
        <p14:creationId xmlns:p14="http://schemas.microsoft.com/office/powerpoint/2010/main" val="40343694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0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50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50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0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50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6" t="12689" r="73529" b="39688"/>
          <a:stretch/>
        </p:blipFill>
        <p:spPr bwMode="auto">
          <a:xfrm>
            <a:off x="2477729" y="1100204"/>
            <a:ext cx="6046838" cy="4978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38865" y="353961"/>
            <a:ext cx="4513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 Trip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6194" y="1467153"/>
            <a:ext cx="1784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One day trip to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6193" y="1988885"/>
            <a:ext cx="1784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KC and back in a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194" y="2504456"/>
            <a:ext cx="1784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Full size car.</a:t>
            </a:r>
          </a:p>
        </p:txBody>
      </p:sp>
    </p:spTree>
    <p:extLst>
      <p:ext uri="{BB962C8B-B14F-4D97-AF65-F5344CB8AC3E}">
        <p14:creationId xmlns:p14="http://schemas.microsoft.com/office/powerpoint/2010/main" val="1005718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Payment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401" y="1298448"/>
            <a:ext cx="7905385" cy="4733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Customer Pay Rentals</a:t>
            </a:r>
          </a:p>
          <a:p>
            <a:pPr lvl="2"/>
            <a:r>
              <a:rPr lang="en-US" dirty="0"/>
              <a:t>Provide Missouri State University’s account number and a credit card (XZ51W99)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400" dirty="0"/>
              <a:t>Procurement Card on file </a:t>
            </a:r>
          </a:p>
          <a:p>
            <a:pPr lvl="2"/>
            <a:r>
              <a:rPr lang="en-US" u="sng" dirty="0"/>
              <a:t>Account/Billing Number </a:t>
            </a:r>
            <a:r>
              <a:rPr lang="en-US" u="sng" dirty="0" smtClean="0"/>
              <a:t>required</a:t>
            </a:r>
          </a:p>
          <a:p>
            <a:pPr lvl="2"/>
            <a:endParaRPr lang="en-US" u="sng" dirty="0"/>
          </a:p>
          <a:p>
            <a:pPr lvl="2"/>
            <a:r>
              <a:rPr lang="en-US" dirty="0" smtClean="0"/>
              <a:t>If you do not know your department billing number-Office of Procurement Services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2050" name="Picture 2" descr="http://www.texomamedicalcenter.net/sites/texomamedicalcenter.net/files/921660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086" y="2290087"/>
            <a:ext cx="2552700" cy="170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351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Payment: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1401" y="1298449"/>
            <a:ext cx="8146890" cy="4597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Department Billing Numbers-Office of Procurement Services:</a:t>
            </a:r>
          </a:p>
          <a:p>
            <a:r>
              <a:rPr lang="en-US" dirty="0" smtClean="0"/>
              <a:t>Create new billing number</a:t>
            </a:r>
          </a:p>
          <a:p>
            <a:r>
              <a:rPr lang="en-US" dirty="0" smtClean="0"/>
              <a:t>Updates to billing numbers</a:t>
            </a:r>
          </a:p>
          <a:p>
            <a:pPr lvl="1"/>
            <a:r>
              <a:rPr lang="en-US" dirty="0" smtClean="0"/>
              <a:t>Change in cardholder</a:t>
            </a:r>
          </a:p>
          <a:p>
            <a:pPr lvl="1"/>
            <a:r>
              <a:rPr lang="en-US" dirty="0" smtClean="0"/>
              <a:t>Change in P-Card information</a:t>
            </a:r>
            <a:endParaRPr lang="en-US" dirty="0" smtClean="0"/>
          </a:p>
          <a:p>
            <a:r>
              <a:rPr lang="en-US" dirty="0" smtClean="0"/>
              <a:t>Setup to receive emails from Enterprise-Office of Procurement Services</a:t>
            </a:r>
          </a:p>
          <a:p>
            <a:r>
              <a:rPr lang="en-US" b="1" dirty="0" smtClean="0"/>
              <a:t>Email Isaac!</a:t>
            </a:r>
            <a:endParaRPr lang="en-US" b="1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Emailed </a:t>
            </a:r>
            <a:r>
              <a:rPr lang="en-US" dirty="0"/>
              <a:t>receipts are available for up to 5 people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574</Words>
  <Application>Microsoft Office PowerPoint</Application>
  <PresentationFormat>On-screen Show (4:3)</PresentationFormat>
  <Paragraphs>178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ＭＳ Ｐゴシック</vt:lpstr>
      <vt:lpstr>Arial</vt:lpstr>
      <vt:lpstr>Calibri</vt:lpstr>
      <vt:lpstr>Wingdings</vt:lpstr>
      <vt:lpstr>Office Theme</vt:lpstr>
      <vt:lpstr>Enterprise Holdings, Inc. </vt:lpstr>
      <vt:lpstr>Agenda</vt:lpstr>
      <vt:lpstr>Account Managers: Service and Contractual </vt:lpstr>
      <vt:lpstr>Local Operations and Locations</vt:lpstr>
      <vt:lpstr>Program Impact </vt:lpstr>
      <vt:lpstr>Mileage Reimbursement Alternative</vt:lpstr>
      <vt:lpstr>PowerPoint Presentation</vt:lpstr>
      <vt:lpstr>Method of Payment</vt:lpstr>
      <vt:lpstr>Method of Payment: </vt:lpstr>
      <vt:lpstr>PowerPoint Presentation</vt:lpstr>
      <vt:lpstr>Delayed Billing Process </vt:lpstr>
      <vt:lpstr>PowerPoint Presentation</vt:lpstr>
      <vt:lpstr>Additional Fees</vt:lpstr>
      <vt:lpstr>Optional Product Blockage</vt:lpstr>
      <vt:lpstr>Enterprise One-Way Option </vt:lpstr>
      <vt:lpstr>Specialty Vehicles Not Included Under NASPO   </vt:lpstr>
      <vt:lpstr>Personal Use &amp; Alumni Rentals </vt:lpstr>
      <vt:lpstr>Walk Through Items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Maggie Massey</dc:creator>
  <cp:lastModifiedBy>Balasundaram, Isaac</cp:lastModifiedBy>
  <cp:revision>220</cp:revision>
  <cp:lastPrinted>2018-08-08T16:21:01Z</cp:lastPrinted>
  <dcterms:created xsi:type="dcterms:W3CDTF">2014-06-09T20:51:40Z</dcterms:created>
  <dcterms:modified xsi:type="dcterms:W3CDTF">2018-08-08T17:00:28Z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de8e7091-f878-435d-a1f8-3d3fa32a9980</vt:lpwstr>
  </property>
  <property fmtid="{D5CDD505-2E9C-101B-9397-08002B2CF9AE}" pid="3" name="Offisync_ServerID">
    <vt:lpwstr>888a21ae-02ff-452f-a816-62d71e304da9</vt:lpwstr>
  </property>
  <property fmtid="{D5CDD505-2E9C-101B-9397-08002B2CF9AE}" pid="4" name="Offisync_UpdateToken">
    <vt:lpwstr>2</vt:lpwstr>
  </property>
  <property fmtid="{D5CDD505-2E9C-101B-9397-08002B2CF9AE}" pid="5" name="Offisync_UniqueId">
    <vt:lpwstr>218095</vt:lpwstr>
  </property>
  <property fmtid="{D5CDD505-2E9C-101B-9397-08002B2CF9AE}" pid="6" name="Jive_LatestUserAccountName">
    <vt:lpwstr>E752JN</vt:lpwstr>
  </property>
  <property fmtid="{D5CDD505-2E9C-101B-9397-08002B2CF9AE}" pid="7" name="Offisync_ProviderInitializationData">
    <vt:lpwstr>https://hub.ehi.com</vt:lpwstr>
  </property>
</Properties>
</file>