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6" r:id="rId2"/>
    <p:sldMasterId id="2147483658" r:id="rId3"/>
    <p:sldMasterId id="2147483660" r:id="rId4"/>
    <p:sldMasterId id="2147483662" r:id="rId5"/>
    <p:sldMasterId id="2147483663" r:id="rId6"/>
    <p:sldMasterId id="2147483665" r:id="rId7"/>
    <p:sldMasterId id="2147483667" r:id="rId8"/>
    <p:sldMasterId id="2147483669" r:id="rId9"/>
  </p:sldMasterIdLst>
  <p:notesMasterIdLst>
    <p:notesMasterId r:id="rId21"/>
  </p:notesMasterIdLst>
  <p:handoutMasterIdLst>
    <p:handoutMasterId r:id="rId22"/>
  </p:handoutMasterIdLst>
  <p:sldIdLst>
    <p:sldId id="334" r:id="rId10"/>
    <p:sldId id="544" r:id="rId11"/>
    <p:sldId id="568" r:id="rId12"/>
    <p:sldId id="556" r:id="rId13"/>
    <p:sldId id="561" r:id="rId14"/>
    <p:sldId id="570" r:id="rId15"/>
    <p:sldId id="573" r:id="rId16"/>
    <p:sldId id="572" r:id="rId17"/>
    <p:sldId id="567" r:id="rId18"/>
    <p:sldId id="571" r:id="rId19"/>
    <p:sldId id="564" r:id="rId20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49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A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083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3888"/>
        <p:guide pos="4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386" y="-7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659563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fld id="{99485955-9287-403D-AB71-46D12A3544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843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738" y="0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3330575"/>
            <a:ext cx="743585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738" y="6659563"/>
            <a:ext cx="40290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fld id="{E3478119-3BAB-48FA-A7D1-1A0C828DE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991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B9E2C6-D151-4B4C-8A8C-69A30E8E16C7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13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47800" y="609600"/>
            <a:ext cx="7696200" cy="1371600"/>
          </a:xfrm>
          <a:prstGeom prst="rect">
            <a:avLst/>
          </a:prstGeom>
          <a:solidFill>
            <a:srgbClr val="5482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09600"/>
            <a:ext cx="1371600" cy="1371600"/>
          </a:xfrm>
          <a:prstGeom prst="rect">
            <a:avLst/>
          </a:prstGeom>
          <a:solidFill>
            <a:srgbClr val="565A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371600" y="609600"/>
            <a:ext cx="76200" cy="1981200"/>
          </a:xfrm>
          <a:prstGeom prst="rect">
            <a:avLst/>
          </a:prstGeom>
          <a:solidFill>
            <a:srgbClr val="FFA1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953000"/>
            <a:ext cx="2516188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6253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0" y="609600"/>
            <a:ext cx="7391400" cy="838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6253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524000"/>
            <a:ext cx="7391400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3664691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917E3-3659-4C5D-9AA9-E8E4338255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537388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315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600200"/>
            <a:ext cx="7315200" cy="4343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CA21C-3BA1-4705-B70C-906112D802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79808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531B5-D022-4C83-BA1C-5558A7D3C4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877328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D0F0C-298E-4A55-8426-B20843A1C9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09782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623ED-8F89-46D8-9170-D6E49117E8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96093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C634D-3C46-4D94-9ACC-F2B80912B1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69276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967B0-A2C6-4EEB-B1D0-9C3F7F2A8D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68066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2E650-3431-4F37-AD4D-205CA64CD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11719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F5DC0-90EE-4A42-9737-804622E4CC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65542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1D615-0EC9-45DC-836C-54A67397B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8826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6B950-A443-4455-B774-F0A0AB26E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61934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0C46A2-B4D7-42FF-A032-7129AEF63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3746218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1A82F-0442-458B-93D6-12F9874057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8856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9FC2D-FABC-4F63-9D20-93F4275A5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39139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026CC-6458-4FC4-8568-79DFB4F1E1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11325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B7C28-79A3-4463-8A81-446C78D859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77900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707C08-A084-403E-86D7-D481F1D82F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10674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4D27F-01AB-47CC-9515-E48224D758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956639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68F67-7A80-400D-9399-9F2AD6D9F8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89230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35FD8-7BF1-432A-9A29-2F254E6FC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12525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2AF3F-D605-46AB-AC77-0441C52C4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01805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D5128-1CC6-479C-AA3B-22BE5F084D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891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7CC0D-D62C-4992-B1D4-4B7BA03115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191149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7E56A-0736-4860-A68E-73F8DCA717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628934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E7BE5-DCCA-428E-BF58-6097F06D84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315408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1DC66-AFEC-4599-8BDB-8EE9BA485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41142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1B579-73E7-4B8F-8F02-083E27264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32599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3FD6A-59EC-4881-80DE-70D57571EB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773293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7A97E-FD1C-4F0B-9250-F2A5D55E83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464943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E4FC1-F4B1-4CC7-9533-D554939D1B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856233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21B2A-779F-4FF2-8DD7-CAB0D8D785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1976420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2D4273-416A-4875-B938-889F8B90D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834456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C4E82-0016-4BB4-9365-D1BDD6F959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6371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A5B1D-8189-4295-9A4A-2CB5912BF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08843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9CBF5-F977-4973-8C2E-07F75341E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679977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9A45DF-87E4-45C0-A456-A5D5C53A12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905434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84BED-DC59-4000-AC0C-6D70FADF2F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652440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89BA4-03DD-48E8-B170-7E7D7821E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54084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2AA23D-09B7-4189-B01C-FF4859F6EE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395348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31F7E-A334-4641-9697-9529B37465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313089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5825B-ABAF-4BC0-B565-120F53527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68782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932405-891A-4D05-A389-0DD073704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551127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06DA6-BB0D-429E-B683-6ED15108F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901514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86F73-BE41-4868-A72C-096AF5564B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16005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C6919-B8E8-4775-9110-C0B687AE62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74566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3652F0-42F7-423B-83AB-0B77E5C916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588421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74DB9-B41F-4426-87E4-29CA2BA3E3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266989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3A595-FF83-42EE-82DB-618D728D0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256325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CD8822-EA4C-4AC0-BB31-4E60D7B7FC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5270593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2B55A-043D-46EB-BD91-7AEEB2603B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0582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DD705-D793-433E-A966-399D9445F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755869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5711FE-431F-401B-B50B-79ED888E8F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47655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3C66F-0111-46E0-AF8D-76F6F36E1F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907950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56AD5-6912-4606-ADFB-1EA8689910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177166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B4CB1-7C90-4CDB-84AE-3A8D2A9F6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74029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E3CF04-A636-49A1-8DE9-7FFE32D28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7177014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BADA3-0CD3-42B7-86EC-512599F68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3608247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D5C131-3997-4469-BFAB-A6F7D164CC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9144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3B2A3-55C0-482D-865E-B32679BB1F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3223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14FA84-7378-4059-A685-355BF6735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482301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901B8-2264-4D19-958E-F54C42760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456311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17577-2878-44E2-A7BB-EDDD455110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84094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FEC6C-3DE7-4276-9BE1-624215F9D4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382012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95D70-77EB-4BFD-A290-5553A98B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110352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55D97-88C0-4C93-8831-E16015DF4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15750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DF6C9-D985-4825-BBA2-5AEA2C4DB8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61448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70E31-AD04-4499-BA57-9ACA1A1E0B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279815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291B50-2775-457D-B420-0969AF4642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05328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54A3A2-626C-4C54-8060-554BB7DB56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89209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BED49-7B9D-4193-A270-F10CC7203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0384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85A62-C9CF-487A-894A-47341237D9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67955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983241-BCE8-4A45-9198-1E682E3CC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531956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9F377B-CDE7-44F6-9EAC-8B01D3E0BD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799655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FA6BA2-20BF-455D-8E00-880E940B8F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237176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78737-5CDC-4491-8279-B0BD14ACD7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238352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7496B6-D5AE-43BA-A276-3476FE1B4F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2448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F0A25D-06AF-4FED-9822-86A319CDC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51777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2F735-CBD5-4CE5-BA37-02D3369243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503981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BE7157-8CEC-4748-A16C-215DB4D1CE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29236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1233D-BBD5-47E8-B1A4-7B603345DB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036502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E1F63-FD02-44C6-A87D-C47E245617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953453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76EE4-43DB-4D0A-8588-8B117380EB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607749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864D2-04B1-4238-AAFF-491104DE5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630082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A29E53-0CAC-47CE-9DB9-9045C5156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853599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936A1A-C626-4728-9DE0-C7FE42F8A3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692350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1B96E-BD32-4671-9F3D-AA9C5D06A1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032132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B98AA-0282-46F2-B5FF-D649D35AF4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743580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D37AF-C281-4A16-A09B-12DE00BB8A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64519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70B66-248F-4989-A5F9-67A6AE3A3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676036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D437F6-0F91-4FA7-9DA8-5D51152A04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510171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681562-F93E-489B-B3AA-4E59760E68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097378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3EF8D-5EC6-49F1-B112-C550006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683323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28CD1A-07D3-40FF-B37A-69A9003F80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664170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CE5DF-9B35-4DFA-A67D-D4348DAB4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889189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173AA-7DB3-4DBE-9CE8-5E6F48EA7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207537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1D959-2E5C-4743-BD26-DBC146C15B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721057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2A2E1-834F-411E-A692-23794E91FB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028944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79804-22F7-4231-A010-372016B23C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705496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7E3A1D-BE10-4CD9-8492-C9F490626B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3658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10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HI_Bk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615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BF38ADBB-9968-484F-8544-F18D303247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HI_Bkg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6458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A6456649-DF26-4DC7-A5A1-A8DB021F74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HI_Bkg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6765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55EBBBF4-A709-4524-A805-628ED3C791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885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8852"/>
        </a:buClr>
        <a:buFont typeface="Wingdings" panose="05000000000000000000" pitchFamily="2" charset="2"/>
        <a:buChar char="§"/>
        <a:defRPr sz="2800">
          <a:solidFill>
            <a:srgbClr val="00885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8852"/>
        </a:buClr>
        <a:buChar char="•"/>
        <a:defRPr sz="2400">
          <a:solidFill>
            <a:srgbClr val="00885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852"/>
        </a:buClr>
        <a:buFont typeface="Arial" panose="020B0604020202020204" pitchFamily="34" charset="0"/>
        <a:buChar char="–"/>
        <a:defRPr sz="2000">
          <a:solidFill>
            <a:srgbClr val="00885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8852"/>
        </a:buClr>
        <a:buChar char="–"/>
        <a:defRPr sz="2000">
          <a:solidFill>
            <a:srgbClr val="00885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8852"/>
        </a:buClr>
        <a:buChar char="»"/>
        <a:defRPr sz="2000">
          <a:solidFill>
            <a:srgbClr val="00885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8852"/>
        </a:buClr>
        <a:buChar char="»"/>
        <a:defRPr sz="2000">
          <a:solidFill>
            <a:srgbClr val="00885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8852"/>
        </a:buClr>
        <a:buChar char="»"/>
        <a:defRPr sz="2000">
          <a:solidFill>
            <a:srgbClr val="00885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8852"/>
        </a:buClr>
        <a:buChar char="»"/>
        <a:defRPr sz="2000">
          <a:solidFill>
            <a:srgbClr val="00885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8852"/>
        </a:buClr>
        <a:buChar char="»"/>
        <a:defRPr sz="2000">
          <a:solidFill>
            <a:srgbClr val="00885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HI_Bkg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7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2E4AEF88-1A85-4166-8545-8E3065C30F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60A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0A9"/>
        </a:buClr>
        <a:buFont typeface="Wingdings" panose="05000000000000000000" pitchFamily="2" charset="2"/>
        <a:buChar char="§"/>
        <a:defRPr sz="2800">
          <a:solidFill>
            <a:srgbClr val="0060A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0A9"/>
        </a:buClr>
        <a:buChar char="•"/>
        <a:defRPr sz="2400">
          <a:solidFill>
            <a:srgbClr val="0060A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0A9"/>
        </a:buClr>
        <a:buFont typeface="Arial" panose="020B0604020202020204" pitchFamily="34" charset="0"/>
        <a:buChar char="–"/>
        <a:defRPr sz="2000">
          <a:solidFill>
            <a:srgbClr val="0060A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0A9"/>
        </a:buClr>
        <a:buChar char="–"/>
        <a:defRPr sz="2000">
          <a:solidFill>
            <a:srgbClr val="0060A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0A9"/>
        </a:buClr>
        <a:buChar char="»"/>
        <a:defRPr sz="2000">
          <a:solidFill>
            <a:srgbClr val="0060A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60A9"/>
        </a:buClr>
        <a:buChar char="»"/>
        <a:defRPr sz="2000">
          <a:solidFill>
            <a:srgbClr val="0060A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60A9"/>
        </a:buClr>
        <a:buChar char="»"/>
        <a:defRPr sz="2000">
          <a:solidFill>
            <a:srgbClr val="0060A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60A9"/>
        </a:buClr>
        <a:buChar char="»"/>
        <a:defRPr sz="2000">
          <a:solidFill>
            <a:srgbClr val="0060A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60A9"/>
        </a:buClr>
        <a:buChar char="»"/>
        <a:defRPr sz="2000">
          <a:solidFill>
            <a:srgbClr val="0060A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HI_Bkg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789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DEA765AF-97F1-4F8B-BCE0-0C2F165B1E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6A2C9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A2C91"/>
        </a:buClr>
        <a:buFont typeface="Wingdings" panose="05000000000000000000" pitchFamily="2" charset="2"/>
        <a:buChar char="§"/>
        <a:defRPr sz="2800">
          <a:solidFill>
            <a:srgbClr val="6A2C9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A2C91"/>
        </a:buClr>
        <a:buChar char="•"/>
        <a:defRPr sz="2400">
          <a:solidFill>
            <a:srgbClr val="6A2C9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A2C91"/>
        </a:buClr>
        <a:buFont typeface="Arial" panose="020B0604020202020204" pitchFamily="34" charset="0"/>
        <a:buChar char="–"/>
        <a:defRPr sz="2000">
          <a:solidFill>
            <a:srgbClr val="6A2C9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A2C91"/>
        </a:buClr>
        <a:buChar char="–"/>
        <a:defRPr sz="2000">
          <a:solidFill>
            <a:srgbClr val="6A2C9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6A2C91"/>
        </a:buClr>
        <a:buChar char="»"/>
        <a:defRPr sz="2000">
          <a:solidFill>
            <a:srgbClr val="6A2C9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A2C91"/>
        </a:buClr>
        <a:buChar char="»"/>
        <a:defRPr sz="2000">
          <a:solidFill>
            <a:srgbClr val="6A2C9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A2C91"/>
        </a:buClr>
        <a:buChar char="»"/>
        <a:defRPr sz="2000">
          <a:solidFill>
            <a:srgbClr val="6A2C9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A2C91"/>
        </a:buClr>
        <a:buChar char="»"/>
        <a:defRPr sz="2000">
          <a:solidFill>
            <a:srgbClr val="6A2C9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A2C91"/>
        </a:buClr>
        <a:buChar char="»"/>
        <a:defRPr sz="2000">
          <a:solidFill>
            <a:srgbClr val="6A2C9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HI_AENBkg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389ED69E-8A81-4372-A9EA-855CE0B177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HI_AN_Bkg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881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E197A6DF-EACA-471F-A0A2-2529608BD2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HI_AEBkg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120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F416DF83-A2B9-481C-8491-1CB8111ACA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HI_EN_Bkg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315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53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3000" y="6477000"/>
            <a:ext cx="990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565A5C"/>
                </a:solidFill>
              </a:defRPr>
            </a:lvl1pPr>
          </a:lstStyle>
          <a:p>
            <a:fld id="{D8D6B0E4-9F96-42CD-97E8-8A3395612E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65A5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A100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ne.a.lewisbarsh@ehi.com" TargetMode="External"/><Relationship Id="rId2" Type="http://schemas.openxmlformats.org/officeDocument/2006/relationships/hyperlink" Target="mailto:joshua.m.lambert@ehi.com" TargetMode="External"/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manda.d.labarge@ehi.com" TargetMode="External"/><Relationship Id="rId1" Type="http://schemas.openxmlformats.org/officeDocument/2006/relationships/slideLayout" Target="../slideLayouts/slideLayout9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Missouri State University</a:t>
            </a:r>
            <a:br>
              <a:rPr lang="en-US" altLang="en-US" sz="3200" smtClean="0"/>
            </a:br>
            <a:r>
              <a:rPr lang="en-US" altLang="en-US" sz="3200" smtClean="0"/>
              <a:t>NASPO-Rental Car Program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2016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Non-Injury Accident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Contact the location where the vehicle was rented</a:t>
            </a:r>
          </a:p>
          <a:p>
            <a:pPr eaLnBrk="1" hangingPunct="1"/>
            <a:r>
              <a:rPr lang="en-US" altLang="en-US" smtClean="0"/>
              <a:t>Insurance card is located either above the passenger side sun-visor OR in the glove box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	Additional Information</a:t>
            </a:r>
          </a:p>
          <a:p>
            <a:pPr lvl="2" eaLnBrk="1" hangingPunct="1"/>
            <a:r>
              <a:rPr lang="en-US" altLang="en-US" smtClean="0"/>
              <a:t>Contact roadside assistance on the back of your rental agreement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315200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Enterprise Contacts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54775"/>
              </p:ext>
            </p:extLst>
          </p:nvPr>
        </p:nvGraphicFramePr>
        <p:xfrm>
          <a:off x="685800" y="1752600"/>
          <a:ext cx="7848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1962150"/>
                <a:gridCol w="1962150"/>
                <a:gridCol w="1962150"/>
              </a:tblGrid>
              <a:tr h="854363">
                <a:tc>
                  <a:txBody>
                    <a:bodyPr/>
                    <a:lstStyle/>
                    <a:p>
                      <a:r>
                        <a:rPr lang="en-US" dirty="0" smtClean="0"/>
                        <a:t>Local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  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Passenger</a:t>
                      </a:r>
                      <a:r>
                        <a:rPr lang="en-US" baseline="0" dirty="0" smtClean="0"/>
                        <a:t> Van Rentals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Billing/ Receipt</a:t>
                      </a:r>
                    </a:p>
                    <a:p>
                      <a:r>
                        <a:rPr lang="en-US" dirty="0" smtClean="0"/>
                        <a:t>Assistance</a:t>
                      </a:r>
                      <a:endParaRPr lang="en-US" dirty="0"/>
                    </a:p>
                  </a:txBody>
                  <a:tcPr/>
                </a:tc>
              </a:tr>
              <a:tr h="598054">
                <a:tc>
                  <a:txBody>
                    <a:bodyPr/>
                    <a:lstStyle/>
                    <a:p>
                      <a:r>
                        <a:rPr lang="en-US" dirty="0" smtClean="0"/>
                        <a:t>Sunshine Branch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Josh Lambert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Amanda Labarge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Charlene Lewis</a:t>
                      </a:r>
                      <a:endParaRPr lang="en-US" dirty="0"/>
                    </a:p>
                  </a:txBody>
                  <a:tcPr/>
                </a:tc>
              </a:tr>
              <a:tr h="1366983">
                <a:tc>
                  <a:txBody>
                    <a:bodyPr/>
                    <a:lstStyle/>
                    <a:p>
                      <a:r>
                        <a:rPr lang="en-US" dirty="0" smtClean="0"/>
                        <a:t>417-832-9470 x44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417-868-8855</a:t>
                      </a:r>
                      <a:r>
                        <a:rPr lang="en-US" baseline="0" dirty="0" smtClean="0"/>
                        <a:t> or </a:t>
                      </a:r>
                      <a:r>
                        <a:rPr lang="en-US" baseline="0" dirty="0" smtClean="0">
                          <a:hlinkClick r:id="rId2"/>
                        </a:rPr>
                        <a:t>joshua.m.lambert@ehi.com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417-832-1494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3"/>
                        </a:rPr>
                        <a:t>Charlene.a.lewisbarsh@ehi.com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Reservations</a:t>
            </a:r>
          </a:p>
          <a:p>
            <a:pPr eaLnBrk="1" hangingPunct="1">
              <a:defRPr/>
            </a:pPr>
            <a:r>
              <a:rPr lang="en-US" altLang="en-US" dirty="0" smtClean="0"/>
              <a:t>NASPO Rate Inclusions</a:t>
            </a:r>
          </a:p>
          <a:p>
            <a:pPr eaLnBrk="1" hangingPunct="1">
              <a:defRPr/>
            </a:pPr>
            <a:r>
              <a:rPr lang="en-US" altLang="en-US" dirty="0" smtClean="0"/>
              <a:t>Billing </a:t>
            </a:r>
          </a:p>
          <a:p>
            <a:pPr eaLnBrk="1" hangingPunct="1">
              <a:defRPr/>
            </a:pPr>
            <a:r>
              <a:rPr lang="en-US" altLang="en-US" dirty="0" smtClean="0"/>
              <a:t>Rates</a:t>
            </a:r>
          </a:p>
          <a:p>
            <a:pPr eaLnBrk="1" hangingPunct="1">
              <a:defRPr/>
            </a:pPr>
            <a:r>
              <a:rPr lang="en-US" altLang="en-US" dirty="0" smtClean="0"/>
              <a:t>15 Passenger Van Rental</a:t>
            </a:r>
          </a:p>
          <a:p>
            <a:pPr eaLnBrk="1" hangingPunct="1">
              <a:defRPr/>
            </a:pPr>
            <a:r>
              <a:rPr lang="en-US" altLang="en-US" dirty="0" smtClean="0"/>
              <a:t>Fuel Policy</a:t>
            </a:r>
          </a:p>
          <a:p>
            <a:pPr eaLnBrk="1" hangingPunct="1">
              <a:defRPr/>
            </a:pPr>
            <a:r>
              <a:rPr lang="en-US" altLang="en-US" dirty="0" smtClean="0"/>
              <a:t>Non-Injury Accident</a:t>
            </a:r>
          </a:p>
          <a:p>
            <a:pPr eaLnBrk="1" hangingPunct="1">
              <a:defRPr/>
            </a:pPr>
            <a:r>
              <a:rPr lang="en-US" altLang="en-US" dirty="0" smtClean="0"/>
              <a:t>Contact Information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Reservations	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315200" cy="3886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Reservations can be made 1 of 3 ways:</a:t>
            </a:r>
          </a:p>
          <a:p>
            <a:pPr lvl="1" eaLnBrk="1" hangingPunct="1"/>
            <a:r>
              <a:rPr lang="en-US" altLang="en-US" dirty="0" smtClean="0"/>
              <a:t>Reserve at Enterprise.com®. Reminder to enter your department account number</a:t>
            </a:r>
          </a:p>
          <a:p>
            <a:pPr lvl="1" eaLnBrk="1" hangingPunct="1"/>
            <a:r>
              <a:rPr lang="en-US" altLang="en-US" dirty="0" smtClean="0"/>
              <a:t>Calling the local rental branch</a:t>
            </a:r>
          </a:p>
          <a:p>
            <a:pPr lvl="1" eaLnBrk="1" hangingPunct="1"/>
            <a:r>
              <a:rPr lang="en-US" altLang="en-US" dirty="0" smtClean="0"/>
              <a:t>Calling the Reservation Center at 1-800-Rent-a-Car (</a:t>
            </a:r>
            <a:r>
              <a:rPr lang="en-US" altLang="en-US" dirty="0" smtClean="0"/>
              <a:t>1-800-736-8222). Must </a:t>
            </a:r>
            <a:r>
              <a:rPr lang="en-US" altLang="en-US" dirty="0" smtClean="0"/>
              <a:t>provide your departments billing account number or use account XZ51W99 and pay with personal credit card at the time of rental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NASPO- Rate Inclusions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Set Nationwide Rate Plan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(geographic surcharges apply to some locations)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Rates </a:t>
            </a:r>
            <a:r>
              <a:rPr lang="en-US" altLang="en-US" sz="2400" dirty="0"/>
              <a:t>I</a:t>
            </a:r>
            <a:r>
              <a:rPr lang="en-US" altLang="en-US" sz="2400" dirty="0" smtClean="0"/>
              <a:t>nclude Coverage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Collision Damage Waiver (CDW)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Supplemental Liability Protection (SLP)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Mileage is capped at 2500 miles per rental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Excess mileage charge $0.20/per mile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18-20 year old drivers are allowed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Business rentals only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 smtClean="0"/>
              <a:t>Must be a Full Size Car or smaller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We’ll Pick You Up for Free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400" dirty="0" smtClean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Billing	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Two Billing Options</a:t>
            </a:r>
          </a:p>
          <a:p>
            <a:pPr marL="914400" lvl="2" indent="0" eaLnBrk="1" hangingPunct="1">
              <a:buFont typeface="Arial" charset="0"/>
              <a:buNone/>
              <a:defRPr/>
            </a:pPr>
            <a:r>
              <a:rPr lang="en-US" altLang="en-US" i="1" dirty="0" smtClean="0"/>
              <a:t>(Note: MSU Procurement cards are not accepted)</a:t>
            </a:r>
          </a:p>
          <a:p>
            <a:pPr lvl="2" eaLnBrk="1" hangingPunct="1">
              <a:buFont typeface="Arial" charset="0"/>
              <a:buChar char="–"/>
              <a:defRPr/>
            </a:pP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/>
              <a:t>Nationwide Direct Billing</a:t>
            </a:r>
          </a:p>
          <a:p>
            <a:pPr lvl="2" eaLnBrk="1" hangingPunct="1">
              <a:buFont typeface="Arial" charset="0"/>
              <a:buChar char="–"/>
              <a:defRPr/>
            </a:pPr>
            <a:r>
              <a:rPr lang="en-US" altLang="en-US" dirty="0" smtClean="0"/>
              <a:t>Contact Josh Lambert to request a billing account or for help with your existing account</a:t>
            </a:r>
          </a:p>
          <a:p>
            <a:pPr lvl="3" eaLnBrk="1" hangingPunct="1">
              <a:defRPr/>
            </a:pPr>
            <a:r>
              <a:rPr lang="en-US" altLang="en-US" dirty="0" smtClean="0"/>
              <a:t>Joshua.M.Lambert@ehi.com</a:t>
            </a:r>
          </a:p>
          <a:p>
            <a:pPr lvl="1" eaLnBrk="1" hangingPunct="1">
              <a:defRPr/>
            </a:pPr>
            <a:r>
              <a:rPr lang="en-US" altLang="en-US" dirty="0" smtClean="0"/>
              <a:t>Personal Credit Card</a:t>
            </a:r>
          </a:p>
          <a:p>
            <a:pPr lvl="2" eaLnBrk="1" hangingPunct="1">
              <a:buFont typeface="Arial" charset="0"/>
              <a:buChar char="–"/>
              <a:defRPr/>
            </a:pPr>
            <a:r>
              <a:rPr lang="en-US" altLang="en-US" dirty="0" smtClean="0"/>
              <a:t>Used at the time of rental</a:t>
            </a:r>
          </a:p>
          <a:p>
            <a:pPr lvl="2" eaLnBrk="1" hangingPunct="1">
              <a:buFont typeface="Arial" charset="0"/>
              <a:buChar char="–"/>
              <a:defRPr/>
            </a:pPr>
            <a:r>
              <a:rPr lang="en-US" altLang="en-US" dirty="0" smtClean="0"/>
              <a:t>Must submit receipt to Missouri State University for reimbursement</a:t>
            </a:r>
          </a:p>
          <a:p>
            <a:pPr lvl="1" eaLnBrk="1" hangingPunct="1">
              <a:defRPr/>
            </a:pPr>
            <a:endParaRPr lang="en-US" altLang="en-US" dirty="0" smtClean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Billing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All rental charges are based on a 24 hour billing cycle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Charges begin when the contract is written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Charges end when the vehicle is checked by an Enterprise employee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After hour returns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Most Enterprise locations have an after hours key return. Please place keys in this box only if the locations is closed.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Charges continue until the next business day when the vehicle is checked in.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Rates for Major Vehicle Classes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Springfield, Missouri Rates                            (July 1, 2016)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73785"/>
              </p:ext>
            </p:extLst>
          </p:nvPr>
        </p:nvGraphicFramePr>
        <p:xfrm>
          <a:off x="1762760" y="2097881"/>
          <a:ext cx="5923280" cy="3348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351280"/>
                <a:gridCol w="2286000"/>
              </a:tblGrid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Vehicle Class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Daily Rate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Weekly Rate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Compact</a:t>
                      </a:r>
                      <a:r>
                        <a:rPr lang="en-US" sz="1800" baseline="0" dirty="0" smtClean="0"/>
                        <a:t> Car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$31.30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$156.51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Standard</a:t>
                      </a:r>
                      <a:r>
                        <a:rPr lang="en-US" sz="1800" baseline="0" dirty="0" smtClean="0"/>
                        <a:t> Car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$33.20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$166.00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Full</a:t>
                      </a:r>
                      <a:r>
                        <a:rPr lang="en-US" sz="1800" baseline="0" dirty="0" smtClean="0"/>
                        <a:t> Size Car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$35.79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$178.94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Minivan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$53.72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$268.62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Standard SUV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$54.77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$273.85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  <a:tr h="4782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Large SUV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$84.63</a:t>
                      </a:r>
                      <a:endParaRPr lang="en-US" sz="1800" dirty="0"/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$423.15</a:t>
                      </a:r>
                      <a:endParaRPr lang="en-US" sz="1800" dirty="0"/>
                    </a:p>
                  </a:txBody>
                  <a:tcPr marT="45724" marB="45724" anchor="ctr"/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15 Passenger Vans	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15 passenger vans are not included on the state contract. </a:t>
            </a:r>
          </a:p>
          <a:p>
            <a:pPr eaLnBrk="1" hangingPunct="1"/>
            <a:r>
              <a:rPr lang="en-US" altLang="en-US" smtClean="0"/>
              <a:t>Renters must purchase Collision Damage Waiver and Liability Coverage at the time of rental</a:t>
            </a:r>
          </a:p>
          <a:p>
            <a:pPr eaLnBrk="1" hangingPunct="1"/>
            <a:r>
              <a:rPr lang="en-US" altLang="en-US" smtClean="0"/>
              <a:t>Contact Amanda Labarge for reservations at 417-832-1494 or </a:t>
            </a:r>
            <a:r>
              <a:rPr lang="en-US" altLang="en-US" smtClean="0">
                <a:hlinkClick r:id="rId2"/>
              </a:rPr>
              <a:t>amanda.d.labarge@ehi.com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Fuel Policy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Rentals should start with a full tank, and be returned a full tank</a:t>
            </a:r>
          </a:p>
          <a:p>
            <a:pPr eaLnBrk="1" hangingPunct="1"/>
            <a:r>
              <a:rPr lang="en-US" altLang="en-US" smtClean="0"/>
              <a:t>Refueling Policy: Enterprise will charge “regional pump price” to refuel the vehicle to its original level, if the original fuel level is not matched upon return. </a:t>
            </a:r>
          </a:p>
          <a:p>
            <a:pPr lvl="1" eaLnBrk="1" hangingPunct="1"/>
            <a:r>
              <a:rPr lang="en-US" altLang="en-US" smtClean="0"/>
              <a:t>Example: If a rental begins with ¾ tank and returns with ½ tank the rental will be charged for ¼ tank.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terprise Holdings PPT Template - White">
  <a:themeElements>
    <a:clrScheme name="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nterprise Holdings PPT Template - White">
  <a:themeElements>
    <a:clrScheme name="1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1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nterprise Holdings PPT Template - White">
  <a:themeElements>
    <a:clrScheme name="2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2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nterprise Holdings PPT Template - White">
  <a:themeElements>
    <a:clrScheme name="3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3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Enterprise Holdings PPT Template - White">
  <a:themeElements>
    <a:clrScheme name="4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4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Enterprise Holdings PPT Template - White">
  <a:themeElements>
    <a:clrScheme name="5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5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Enterprise Holdings PPT Template - White">
  <a:themeElements>
    <a:clrScheme name="6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6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Enterprise Holdings PPT Template - White">
  <a:themeElements>
    <a:clrScheme name="7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7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Enterprise Holdings PPT Template - White">
  <a:themeElements>
    <a:clrScheme name="8_Enterprise Holdings PPT Template - White 14">
      <a:dk1>
        <a:srgbClr val="000000"/>
      </a:dk1>
      <a:lt1>
        <a:srgbClr val="FFFFFF"/>
      </a:lt1>
      <a:dk2>
        <a:srgbClr val="000000"/>
      </a:dk2>
      <a:lt2>
        <a:srgbClr val="565A5C"/>
      </a:lt2>
      <a:accent1>
        <a:srgbClr val="5482AB"/>
      </a:accent1>
      <a:accent2>
        <a:srgbClr val="FECB00"/>
      </a:accent2>
      <a:accent3>
        <a:srgbClr val="FFFFFF"/>
      </a:accent3>
      <a:accent4>
        <a:srgbClr val="000000"/>
      </a:accent4>
      <a:accent5>
        <a:srgbClr val="B3C1D2"/>
      </a:accent5>
      <a:accent6>
        <a:srgbClr val="E6B800"/>
      </a:accent6>
      <a:hlink>
        <a:srgbClr val="21578A"/>
      </a:hlink>
      <a:folHlink>
        <a:srgbClr val="A2A4A3"/>
      </a:folHlink>
    </a:clrScheme>
    <a:fontScheme name="8_Enterprise Holdings PPT Template - 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Enterprise Holdings PPT Template -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Enterprise Holdings PPT Template - Whi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AADE4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9D3EF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Enterprise Holdings PPT Template - White 14">
        <a:dk1>
          <a:srgbClr val="000000"/>
        </a:dk1>
        <a:lt1>
          <a:srgbClr val="FFFFFF"/>
        </a:lt1>
        <a:dk2>
          <a:srgbClr val="000000"/>
        </a:dk2>
        <a:lt2>
          <a:srgbClr val="565A5C"/>
        </a:lt2>
        <a:accent1>
          <a:srgbClr val="5482AB"/>
        </a:accent1>
        <a:accent2>
          <a:srgbClr val="FECB00"/>
        </a:accent2>
        <a:accent3>
          <a:srgbClr val="FFFFFF"/>
        </a:accent3>
        <a:accent4>
          <a:srgbClr val="000000"/>
        </a:accent4>
        <a:accent5>
          <a:srgbClr val="B3C1D2"/>
        </a:accent5>
        <a:accent6>
          <a:srgbClr val="E6B800"/>
        </a:accent6>
        <a:hlink>
          <a:srgbClr val="21578A"/>
        </a:hlink>
        <a:folHlink>
          <a:srgbClr val="A2A4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7627</TotalTime>
  <Words>485</Words>
  <Application>Microsoft Office PowerPoint</Application>
  <PresentationFormat>On-screen Show (4:3)</PresentationFormat>
  <Paragraphs>96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Wingdings</vt:lpstr>
      <vt:lpstr>ＭＳ Ｐゴシック</vt:lpstr>
      <vt:lpstr>Enterprise Holdings PPT Template - White</vt:lpstr>
      <vt:lpstr>1_Enterprise Holdings PPT Template - White</vt:lpstr>
      <vt:lpstr>2_Enterprise Holdings PPT Template - White</vt:lpstr>
      <vt:lpstr>3_Enterprise Holdings PPT Template - White</vt:lpstr>
      <vt:lpstr>4_Enterprise Holdings PPT Template - White</vt:lpstr>
      <vt:lpstr>5_Enterprise Holdings PPT Template - White</vt:lpstr>
      <vt:lpstr>6_Enterprise Holdings PPT Template - White</vt:lpstr>
      <vt:lpstr>7_Enterprise Holdings PPT Template - White</vt:lpstr>
      <vt:lpstr>8_Enterprise Holdings PPT Template - White</vt:lpstr>
      <vt:lpstr>Missouri State University NASPO-Rental Car Program</vt:lpstr>
      <vt:lpstr>Content</vt:lpstr>
      <vt:lpstr>Reservations </vt:lpstr>
      <vt:lpstr>NASPO- Rate Inclusions</vt:lpstr>
      <vt:lpstr>Billing </vt:lpstr>
      <vt:lpstr>Billing </vt:lpstr>
      <vt:lpstr>Rates for Major Vehicle Classes</vt:lpstr>
      <vt:lpstr>15 Passenger Vans </vt:lpstr>
      <vt:lpstr>Fuel Policy</vt:lpstr>
      <vt:lpstr>Non-Injury Accident</vt:lpstr>
      <vt:lpstr>Enterprise Contacts</vt:lpstr>
    </vt:vector>
  </TitlesOfParts>
  <Company>Enterprise Rent-A-Car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Margaret S Massey</dc:creator>
  <cp:lastModifiedBy>Balasundaram, Isaac</cp:lastModifiedBy>
  <cp:revision>273</cp:revision>
  <dcterms:created xsi:type="dcterms:W3CDTF">2007-02-01T15:08:32Z</dcterms:created>
  <dcterms:modified xsi:type="dcterms:W3CDTF">2016-07-05T13:30:49Z</dcterms:modified>
</cp:coreProperties>
</file>