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7"/>
    <p:restoredTop sz="86429"/>
  </p:normalViewPr>
  <p:slideViewPr>
    <p:cSldViewPr snapToGrid="0" snapToObjects="1">
      <p:cViewPr varScale="1">
        <p:scale>
          <a:sx n="111" d="100"/>
          <a:sy n="111" d="100"/>
        </p:scale>
        <p:origin x="94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12/11/2017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5486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21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6057900"/>
            <a:ext cx="5257800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571499" y="5186364"/>
            <a:ext cx="5943601" cy="5286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71499" y="4573155"/>
            <a:ext cx="5943601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73152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0" y="6062473"/>
            <a:ext cx="27432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660276"/>
            <a:ext cx="1261872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26440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8115300" y="3090671"/>
            <a:ext cx="3429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1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7656566" y="5146176"/>
            <a:ext cx="1260366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6566" y="4750307"/>
            <a:ext cx="126036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8058150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7656565" y="1827189"/>
            <a:ext cx="1260370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6565" y="1431319"/>
            <a:ext cx="1260370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8058150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 mod="1"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541407"/>
            <a:ext cx="1261872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14553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7655814" y="29718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0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6629400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7655814" y="5033772"/>
            <a:ext cx="1261872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5814" y="4636008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7655814" y="44577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78295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7655814" y="1712680"/>
            <a:ext cx="1261872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1321307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7655814" y="11430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 mod="1"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7600950" y="2743200"/>
            <a:ext cx="1371600" cy="13716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7600950" y="1943100"/>
            <a:ext cx="1371600" cy="13716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Feature Image 1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7600950" y="3543300"/>
            <a:ext cx="1371600" cy="13716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  <p:extLst mod="1"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Feature Image 1"/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7600950" y="1143757"/>
            <a:ext cx="1371600" cy="13716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Feature Image 1"/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7600950" y="2743957"/>
            <a:ext cx="1371600" cy="13716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0" name="Feature Image 1"/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7600950" y="4343400"/>
            <a:ext cx="1371600" cy="13716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0" grpId="0"/>
    </p:bldLst>
  </p:timing>
  <p:extLst mod="1">
    <p:ext uri="{DCECCB84-F9BA-43D5-87BE-67443E8EF086}">
      <p15:sldGuideLst xmlns:p15="http://schemas.microsoft.com/office/powerpoint/2012/main">
        <p15:guide id="3" orient="horz" pos="2088">
          <p15:clr>
            <a:srgbClr val="FBAE40"/>
          </p15:clr>
        </p15:guide>
        <p15:guide id="4" orient="horz" pos="22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8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76581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7655814" y="2565452"/>
            <a:ext cx="1261872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2231136"/>
            <a:ext cx="1261872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7658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802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372100" y="0"/>
            <a:ext cx="3771900" cy="685799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4572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6382" y="3660284"/>
            <a:ext cx="1260735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6383" y="3264412"/>
            <a:ext cx="126073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80581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998784" y="0"/>
            <a:ext cx="3430715" cy="6858000"/>
          </a:xfrm>
          <a:custGeom>
            <a:avLst/>
            <a:gdLst>
              <a:gd name="connsiteX0" fmla="*/ 685802 w 3430715"/>
              <a:gd name="connsiteY0" fmla="*/ 0 h 6858000"/>
              <a:gd name="connsiteX1" fmla="*/ 3430715 w 3430715"/>
              <a:gd name="connsiteY1" fmla="*/ 0 h 6858000"/>
              <a:gd name="connsiteX2" fmla="*/ 3430715 w 3430715"/>
              <a:gd name="connsiteY2" fmla="*/ 6858000 h 6858000"/>
              <a:gd name="connsiteX3" fmla="*/ 0 w 3430715"/>
              <a:gd name="connsiteY3" fmla="*/ 6858000 h 6858000"/>
              <a:gd name="connsiteX4" fmla="*/ 0 w 3430715"/>
              <a:gd name="connsiteY4" fmla="*/ 6872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715" h="6858000">
                <a:moveTo>
                  <a:pt x="685802" y="0"/>
                </a:moveTo>
                <a:lnTo>
                  <a:pt x="3430715" y="0"/>
                </a:lnTo>
                <a:lnTo>
                  <a:pt x="3430715" y="6858000"/>
                </a:lnTo>
                <a:lnTo>
                  <a:pt x="0" y="6858000"/>
                </a:lnTo>
                <a:lnTo>
                  <a:pt x="0" y="68723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499" y="2057400"/>
            <a:ext cx="3200401" cy="36575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3200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9319"/>
            <a:ext cx="3200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6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571499" y="2057401"/>
            <a:ext cx="8001001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3602595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4686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594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571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8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8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6057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6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6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33147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34878"/>
            <a:ext cx="25146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57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7436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7436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67436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46862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2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46862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26288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26288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26288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5714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46862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46862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46862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5714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5714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5714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46862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5714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60579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60579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6057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33147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33147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5715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5715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57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9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6057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7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7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33147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57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6863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6400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6863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3" name="Line 1"/>
          <p:cNvCxnSpPr/>
          <p:nvPr userDrawn="1"/>
        </p:nvCxnSpPr>
        <p:spPr>
          <a:xfrm>
            <a:off x="457121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86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60579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60579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7086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60579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4" name="Line 2"/>
          <p:cNvCxnSpPr/>
          <p:nvPr userDrawn="1"/>
        </p:nvCxnSpPr>
        <p:spPr>
          <a:xfrm>
            <a:off x="5940443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33147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33147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4343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33147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33" name="Line 1"/>
          <p:cNvCxnSpPr/>
          <p:nvPr userDrawn="1"/>
        </p:nvCxnSpPr>
        <p:spPr>
          <a:xfrm>
            <a:off x="3202686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1600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6743701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6743701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1" name="Divider 4"/>
          <p:cNvSpPr/>
          <p:nvPr userDrawn="1"/>
        </p:nvSpPr>
        <p:spPr>
          <a:xfrm>
            <a:off x="7429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6743701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5" name="Line 3"/>
          <p:cNvCxnSpPr/>
          <p:nvPr userDrawn="1"/>
        </p:nvCxnSpPr>
        <p:spPr>
          <a:xfrm>
            <a:off x="66316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4686298" y="4004280"/>
            <a:ext cx="18288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46863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Divider 3"/>
          <p:cNvSpPr/>
          <p:nvPr userDrawn="1"/>
        </p:nvSpPr>
        <p:spPr>
          <a:xfrm>
            <a:off x="53743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686300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3" name="Line 2"/>
          <p:cNvCxnSpPr/>
          <p:nvPr userDrawn="1"/>
        </p:nvCxnSpPr>
        <p:spPr>
          <a:xfrm>
            <a:off x="45742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2630053" y="4004280"/>
            <a:ext cx="1826494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2630071" y="3590183"/>
            <a:ext cx="18276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9" name="Divider 2"/>
          <p:cNvSpPr/>
          <p:nvPr userDrawn="1"/>
        </p:nvSpPr>
        <p:spPr>
          <a:xfrm>
            <a:off x="33169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2630072" y="2485339"/>
            <a:ext cx="1827646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###</a:t>
            </a:r>
            <a:endParaRPr lang="en-US" dirty="0"/>
          </a:p>
        </p:txBody>
      </p:sp>
      <p:cxnSp>
        <p:nvCxnSpPr>
          <p:cNvPr id="22" name="Line 1"/>
          <p:cNvCxnSpPr/>
          <p:nvPr userDrawn="1"/>
        </p:nvCxnSpPr>
        <p:spPr>
          <a:xfrm>
            <a:off x="25168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259587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5339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943601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943600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5" name="Divider 2"/>
          <p:cNvSpPr/>
          <p:nvPr userDrawn="1"/>
        </p:nvSpPr>
        <p:spPr>
          <a:xfrm>
            <a:off x="59435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686299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828800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828801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4" name="Divider 1"/>
          <p:cNvSpPr/>
          <p:nvPr userDrawn="1"/>
        </p:nvSpPr>
        <p:spPr>
          <a:xfrm>
            <a:off x="18287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6857999" y="4653713"/>
            <a:ext cx="1714501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6858001" y="4172352"/>
            <a:ext cx="1714499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1" name="Divider 6"/>
          <p:cNvSpPr/>
          <p:nvPr userDrawn="1"/>
        </p:nvSpPr>
        <p:spPr>
          <a:xfrm>
            <a:off x="6858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60579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4114799" y="4653713"/>
            <a:ext cx="1714501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4114800" y="4172158"/>
            <a:ext cx="171586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Divider 5"/>
          <p:cNvSpPr/>
          <p:nvPr userDrawn="1"/>
        </p:nvSpPr>
        <p:spPr>
          <a:xfrm>
            <a:off x="41147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33147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371601" y="4653713"/>
            <a:ext cx="1714499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371600" y="4172158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9" name="Divider 4"/>
          <p:cNvSpPr/>
          <p:nvPr userDrawn="1"/>
        </p:nvSpPr>
        <p:spPr>
          <a:xfrm>
            <a:off x="13716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5715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6858001" y="2698361"/>
            <a:ext cx="1714500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858001" y="2220646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8" name="Divider 3"/>
          <p:cNvSpPr/>
          <p:nvPr userDrawn="1"/>
        </p:nvSpPr>
        <p:spPr>
          <a:xfrm>
            <a:off x="6858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0579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114799" y="2698360"/>
            <a:ext cx="1715862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114799" y="2220646"/>
            <a:ext cx="171586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7" name="Divider 2"/>
          <p:cNvSpPr/>
          <p:nvPr userDrawn="1"/>
        </p:nvSpPr>
        <p:spPr>
          <a:xfrm>
            <a:off x="41147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3147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371600" y="2698360"/>
            <a:ext cx="1714501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372294" y="2220646"/>
            <a:ext cx="171380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6" name="Divider 1"/>
          <p:cNvSpPr/>
          <p:nvPr userDrawn="1"/>
        </p:nvSpPr>
        <p:spPr>
          <a:xfrm>
            <a:off x="13716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0579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5" name="Divider 3"/>
          <p:cNvSpPr/>
          <p:nvPr userDrawn="1"/>
        </p:nvSpPr>
        <p:spPr>
          <a:xfrm>
            <a:off x="6057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3398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3147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3147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Divider 2"/>
          <p:cNvSpPr/>
          <p:nvPr userDrawn="1"/>
        </p:nvSpPr>
        <p:spPr>
          <a:xfrm>
            <a:off x="33147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1124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67437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67437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6" name="Divider 4"/>
          <p:cNvSpPr/>
          <p:nvPr userDrawn="1"/>
        </p:nvSpPr>
        <p:spPr>
          <a:xfrm>
            <a:off x="67437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009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46863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5" name="Divider 3"/>
          <p:cNvSpPr/>
          <p:nvPr userDrawn="1"/>
        </p:nvSpPr>
        <p:spPr>
          <a:xfrm>
            <a:off x="46863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26289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26289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4" name="Divider 2"/>
          <p:cNvSpPr/>
          <p:nvPr userDrawn="1"/>
        </p:nvSpPr>
        <p:spPr>
          <a:xfrm>
            <a:off x="26289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0861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029388"/>
            <a:ext cx="1828799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182879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1828799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23"/>
          <p:cNvSpPr/>
          <p:nvPr userDrawn="1"/>
        </p:nvSpPr>
        <p:spPr>
          <a:xfrm>
            <a:off x="4686300" y="2516135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8006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8006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6398498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3" name="Freeform 22"/>
          <p:cNvSpPr/>
          <p:nvPr userDrawn="1"/>
        </p:nvSpPr>
        <p:spPr>
          <a:xfrm>
            <a:off x="571500" y="2516134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3698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4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9" grpId="0" animBg="1"/>
      <p:bldP spid="42" grpId="0"/>
      <p:bldP spid="23" grpId="0" animBg="1"/>
      <p:bldP spid="36" grpId="0" animBg="1"/>
      <p:bldP spid="3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6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2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Freeform 42"/>
          <p:cNvSpPr/>
          <p:nvPr userDrawn="1"/>
        </p:nvSpPr>
        <p:spPr>
          <a:xfrm>
            <a:off x="6057956" y="2516135"/>
            <a:ext cx="2514544" cy="3198866"/>
          </a:xfrm>
          <a:custGeom>
            <a:avLst/>
            <a:gdLst>
              <a:gd name="connsiteX0" fmla="*/ 0 w 2514544"/>
              <a:gd name="connsiteY0" fmla="*/ 0 h 3198866"/>
              <a:gd name="connsiteX1" fmla="*/ 2514544 w 2514544"/>
              <a:gd name="connsiteY1" fmla="*/ 0 h 3198866"/>
              <a:gd name="connsiteX2" fmla="*/ 2514544 w 2514544"/>
              <a:gd name="connsiteY2" fmla="*/ 2741666 h 3198866"/>
              <a:gd name="connsiteX3" fmla="*/ 2057344 w 2514544"/>
              <a:gd name="connsiteY3" fmla="*/ 3198866 h 3198866"/>
              <a:gd name="connsiteX4" fmla="*/ 0 w 25145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44" h="3198866">
                <a:moveTo>
                  <a:pt x="0" y="0"/>
                </a:moveTo>
                <a:lnTo>
                  <a:pt x="2514544" y="0"/>
                </a:lnTo>
                <a:lnTo>
                  <a:pt x="2514544" y="2741666"/>
                </a:lnTo>
                <a:lnTo>
                  <a:pt x="20573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172228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172228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086628" y="307315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80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Freeform 40"/>
          <p:cNvSpPr/>
          <p:nvPr userDrawn="1"/>
        </p:nvSpPr>
        <p:spPr>
          <a:xfrm>
            <a:off x="3314700" y="2516135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290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290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3434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9" name="Freeform 38"/>
          <p:cNvSpPr/>
          <p:nvPr userDrawn="1"/>
        </p:nvSpPr>
        <p:spPr>
          <a:xfrm>
            <a:off x="5715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2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69" grpId="0"/>
      <p:bldP spid="41" grpId="0" animBg="1"/>
      <p:bldP spid="49" grpId="0" animBg="1"/>
      <p:bldP spid="42" grpId="0"/>
      <p:bldP spid="39" grpId="0" animBg="1"/>
      <p:bldP spid="36" grpId="0" animBg="1"/>
      <p:bldP spid="3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5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Diagonal 4"/>
          <p:cNvSpPr/>
          <p:nvPr userDrawn="1"/>
        </p:nvSpPr>
        <p:spPr>
          <a:xfrm>
            <a:off x="6752412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6866684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6866684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7437197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72009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1" name="Diagonal 3"/>
          <p:cNvSpPr/>
          <p:nvPr userDrawn="1"/>
        </p:nvSpPr>
        <p:spPr>
          <a:xfrm>
            <a:off x="4686356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800628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800628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5369830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0" name="Diagonal 2"/>
          <p:cNvSpPr/>
          <p:nvPr userDrawn="1"/>
        </p:nvSpPr>
        <p:spPr>
          <a:xfrm>
            <a:off x="2635971" y="2511777"/>
            <a:ext cx="1829565" cy="3198866"/>
          </a:xfrm>
          <a:custGeom>
            <a:avLst/>
            <a:gdLst>
              <a:gd name="connsiteX0" fmla="*/ 0 w 1829565"/>
              <a:gd name="connsiteY0" fmla="*/ 0 h 3198866"/>
              <a:gd name="connsiteX1" fmla="*/ 1829565 w 1829565"/>
              <a:gd name="connsiteY1" fmla="*/ 0 h 3198866"/>
              <a:gd name="connsiteX2" fmla="*/ 1829565 w 1829565"/>
              <a:gd name="connsiteY2" fmla="*/ 2741666 h 3198866"/>
              <a:gd name="connsiteX3" fmla="*/ 1372365 w 1829565"/>
              <a:gd name="connsiteY3" fmla="*/ 3198866 h 3198866"/>
              <a:gd name="connsiteX4" fmla="*/ 0 w 1829565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565" h="3198866">
                <a:moveTo>
                  <a:pt x="0" y="0"/>
                </a:moveTo>
                <a:lnTo>
                  <a:pt x="1829565" y="0"/>
                </a:lnTo>
                <a:lnTo>
                  <a:pt x="1829565" y="2741666"/>
                </a:lnTo>
                <a:lnTo>
                  <a:pt x="1372365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750486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750486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3314728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9" name="Diagonal 1"/>
          <p:cNvSpPr/>
          <p:nvPr userDrawn="1"/>
        </p:nvSpPr>
        <p:spPr>
          <a:xfrm>
            <a:off x="571500" y="2516134"/>
            <a:ext cx="1828800" cy="3198866"/>
          </a:xfrm>
          <a:custGeom>
            <a:avLst/>
            <a:gdLst>
              <a:gd name="connsiteX0" fmla="*/ 0 w 1828800"/>
              <a:gd name="connsiteY0" fmla="*/ 0 h 3198866"/>
              <a:gd name="connsiteX1" fmla="*/ 1828800 w 1828800"/>
              <a:gd name="connsiteY1" fmla="*/ 0 h 3198866"/>
              <a:gd name="connsiteX2" fmla="*/ 1828800 w 1828800"/>
              <a:gd name="connsiteY2" fmla="*/ 2741666 h 3198866"/>
              <a:gd name="connsiteX3" fmla="*/ 1371600 w 1828800"/>
              <a:gd name="connsiteY3" fmla="*/ 3198866 h 3198866"/>
              <a:gd name="connsiteX4" fmla="*/ 0 w 1828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98866">
                <a:moveTo>
                  <a:pt x="0" y="0"/>
                </a:moveTo>
                <a:lnTo>
                  <a:pt x="1828800" y="0"/>
                </a:lnTo>
                <a:lnTo>
                  <a:pt x="1828800" y="2741666"/>
                </a:lnTo>
                <a:lnTo>
                  <a:pt x="1371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273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1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8" grpId="0" animBg="1"/>
      <p:bldP spid="53" grpId="0"/>
      <p:bldP spid="61" grpId="0" animBg="1"/>
      <p:bldP spid="50" grpId="0" animBg="1"/>
      <p:bldP spid="69" grpId="0"/>
      <p:bldP spid="60" grpId="0" animBg="1"/>
      <p:bldP spid="49" grpId="0" animBg="1"/>
      <p:bldP spid="42" grpId="0"/>
      <p:bldP spid="59" grpId="0" animBg="1"/>
      <p:bldP spid="36" grpId="0" animBg="1"/>
      <p:bldP spid="3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686300" y="4143349"/>
            <a:ext cx="3886200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598162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64008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3886202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38862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59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3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057900" y="4143349"/>
            <a:ext cx="2519205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057900" y="3598162"/>
            <a:ext cx="2519205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088902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60302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314700" y="4143349"/>
            <a:ext cx="2514599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314700" y="3598162"/>
            <a:ext cx="2514599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3433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7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2514601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251460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198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598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67436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7436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74295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72009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6862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6862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53721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6288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6288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33147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3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7429499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7780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7543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60579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64088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61721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50372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48006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33147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36656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34290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19431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22940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0574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922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685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7429500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7780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75437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60579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64088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61721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46863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50372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48006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36656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34290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19431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22940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0574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922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Numb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Wordmar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YM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ounding Bar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Bear Hea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Wordmar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YM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ounding Bar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, Students w/Raised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09" y="0"/>
            <a:ext cx="760782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/>
          <a:srcRect t="-11032" b="-11032"/>
          <a:stretch/>
        </p:blipFill>
        <p:spPr>
          <a:xfrm>
            <a:off x="1028700" y="902866"/>
            <a:ext cx="7086600" cy="53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65" b="-10265"/>
          <a:stretch/>
        </p:blipFill>
        <p:spPr>
          <a:xfrm>
            <a:off x="3429000" y="1798132"/>
            <a:ext cx="2286000" cy="53328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1"/>
            <a:ext cx="73152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  <p:sp>
        <p:nvSpPr>
          <p:cNvPr id="5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8001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372099" y="685800"/>
            <a:ext cx="3200401" cy="5029200"/>
          </a:xfrm>
          <a:custGeom>
            <a:avLst/>
            <a:gdLst>
              <a:gd name="connsiteX0" fmla="*/ 0 w 3200401"/>
              <a:gd name="connsiteY0" fmla="*/ 0 h 5029200"/>
              <a:gd name="connsiteX1" fmla="*/ 3200401 w 3200401"/>
              <a:gd name="connsiteY1" fmla="*/ 0 h 5029200"/>
              <a:gd name="connsiteX2" fmla="*/ 3200401 w 3200401"/>
              <a:gd name="connsiteY2" fmla="*/ 4449261 h 5029200"/>
              <a:gd name="connsiteX3" fmla="*/ 2620462 w 3200401"/>
              <a:gd name="connsiteY3" fmla="*/ 5029200 h 5029200"/>
              <a:gd name="connsiteX4" fmla="*/ 0 w 3200401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1" h="5029200">
                <a:moveTo>
                  <a:pt x="0" y="0"/>
                </a:moveTo>
                <a:lnTo>
                  <a:pt x="3200401" y="0"/>
                </a:lnTo>
                <a:lnTo>
                  <a:pt x="3200401" y="4449261"/>
                </a:lnTo>
                <a:lnTo>
                  <a:pt x="2620462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0"/>
            <a:ext cx="4572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Section subtitle</a:t>
            </a:r>
            <a:endParaRPr lang="en-US" dirty="0"/>
          </a:p>
        </p:txBody>
      </p:sp>
      <p:sp>
        <p:nvSpPr>
          <p:cNvPr id="9" name="Divider"/>
          <p:cNvSpPr/>
          <p:nvPr userDrawn="1"/>
        </p:nvSpPr>
        <p:spPr>
          <a:xfrm>
            <a:off x="571500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0"/>
            <a:ext cx="4572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46862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8" r="50028" b="50028"/>
          <a:stretch/>
        </p:blipFill>
        <p:spPr>
          <a:xfrm>
            <a:off x="7313676" y="4463034"/>
            <a:ext cx="1370056" cy="137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57899" y="2057400"/>
            <a:ext cx="2514601" cy="3657600"/>
          </a:xfrm>
          <a:custGeom>
            <a:avLst/>
            <a:gdLst>
              <a:gd name="connsiteX0" fmla="*/ 457200 w 2514601"/>
              <a:gd name="connsiteY0" fmla="*/ 0 h 3657600"/>
              <a:gd name="connsiteX1" fmla="*/ 2514601 w 2514601"/>
              <a:gd name="connsiteY1" fmla="*/ 0 h 3657600"/>
              <a:gd name="connsiteX2" fmla="*/ 2514601 w 2514601"/>
              <a:gd name="connsiteY2" fmla="*/ 3657600 h 3657600"/>
              <a:gd name="connsiteX3" fmla="*/ 0 w 2514601"/>
              <a:gd name="connsiteY3" fmla="*/ 3657600 h 3657600"/>
              <a:gd name="connsiteX4" fmla="*/ 0 w 2514601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1" h="3657600">
                <a:moveTo>
                  <a:pt x="457200" y="0"/>
                </a:moveTo>
                <a:lnTo>
                  <a:pt x="2514601" y="0"/>
                </a:lnTo>
                <a:lnTo>
                  <a:pt x="2514601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52578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1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686300" y="6062473"/>
            <a:ext cx="20574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7429500" y="0"/>
            <a:ext cx="1714500" cy="6858000"/>
          </a:xfrm>
          <a:custGeom>
            <a:avLst/>
            <a:gdLst>
              <a:gd name="connsiteX0" fmla="*/ 457200 w 1714500"/>
              <a:gd name="connsiteY0" fmla="*/ 0 h 6858000"/>
              <a:gd name="connsiteX1" fmla="*/ 1714500 w 1714500"/>
              <a:gd name="connsiteY1" fmla="*/ 0 h 6858000"/>
              <a:gd name="connsiteX2" fmla="*/ 1714500 w 1714500"/>
              <a:gd name="connsiteY2" fmla="*/ 6858000 h 6858000"/>
              <a:gd name="connsiteX3" fmla="*/ 0 w 1714500"/>
              <a:gd name="connsiteY3" fmla="*/ 6858000 h 6858000"/>
              <a:gd name="connsiteX4" fmla="*/ 0 w 17145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6858000">
                <a:moveTo>
                  <a:pt x="457200" y="0"/>
                </a:moveTo>
                <a:lnTo>
                  <a:pt x="1714500" y="0"/>
                </a:lnTo>
                <a:lnTo>
                  <a:pt x="17145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115300" y="6062473"/>
            <a:ext cx="4572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4686300" y="6062473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Wordmark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71499" y="2057400"/>
            <a:ext cx="8001001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71499" y="685800"/>
            <a:ext cx="8001001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735" r:id="rId14"/>
    <p:sldLayoutId id="2147483736" r:id="rId15"/>
    <p:sldLayoutId id="2147483737" r:id="rId16"/>
    <p:sldLayoutId id="2147483686" r:id="rId17"/>
    <p:sldLayoutId id="2147483661" r:id="rId18"/>
    <p:sldLayoutId id="2147483708" r:id="rId19"/>
    <p:sldLayoutId id="2147483715" r:id="rId20"/>
    <p:sldLayoutId id="2147483716" r:id="rId21"/>
    <p:sldLayoutId id="2147483717" r:id="rId22"/>
    <p:sldLayoutId id="2147483719" r:id="rId23"/>
    <p:sldLayoutId id="2147483720" r:id="rId24"/>
    <p:sldLayoutId id="2147483721" r:id="rId25"/>
    <p:sldLayoutId id="2147483734" r:id="rId26"/>
    <p:sldLayoutId id="2147483722" r:id="rId27"/>
    <p:sldLayoutId id="2147483712" r:id="rId28"/>
    <p:sldLayoutId id="2147483713" r:id="rId29"/>
    <p:sldLayoutId id="2147483728" r:id="rId30"/>
    <p:sldLayoutId id="2147483729" r:id="rId31"/>
    <p:sldLayoutId id="2147483731" r:id="rId32"/>
    <p:sldLayoutId id="2147483732" r:id="rId33"/>
    <p:sldLayoutId id="2147483730" r:id="rId34"/>
    <p:sldLayoutId id="2147483733" r:id="rId35"/>
    <p:sldLayoutId id="2147483727" r:id="rId36"/>
    <p:sldLayoutId id="2147483693" r:id="rId37"/>
    <p:sldLayoutId id="2147483714" r:id="rId38"/>
    <p:sldLayoutId id="2147483662" r:id="rId39"/>
    <p:sldLayoutId id="2147483738" r:id="rId40"/>
    <p:sldLayoutId id="2147483739" r:id="rId4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2808" userDrawn="1">
          <p15:clr>
            <a:srgbClr val="F26B43"/>
          </p15:clr>
        </p15:guide>
        <p15:guide id="50" pos="295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2520" userDrawn="1">
          <p15:clr>
            <a:srgbClr val="F26B43"/>
          </p15:clr>
        </p15:guide>
        <p15:guide id="54" pos="2376" userDrawn="1">
          <p15:clr>
            <a:srgbClr val="F26B43"/>
          </p15:clr>
        </p15:guide>
        <p15:guide id="55" pos="2088" userDrawn="1">
          <p15:clr>
            <a:srgbClr val="F26B43"/>
          </p15:clr>
        </p15:guide>
        <p15:guide id="56" pos="1944" userDrawn="1">
          <p15:clr>
            <a:srgbClr val="F26B43"/>
          </p15:clr>
        </p15:guide>
        <p15:guide id="57" pos="1656" userDrawn="1">
          <p15:clr>
            <a:srgbClr val="F26B43"/>
          </p15:clr>
        </p15:guide>
        <p15:guide id="58" pos="1512" userDrawn="1">
          <p15:clr>
            <a:srgbClr val="F26B43"/>
          </p15:clr>
        </p15:guide>
        <p15:guide id="59" pos="1224" userDrawn="1">
          <p15:clr>
            <a:srgbClr val="F26B43"/>
          </p15:clr>
        </p15:guide>
        <p15:guide id="60" pos="1080" userDrawn="1">
          <p15:clr>
            <a:srgbClr val="F26B43"/>
          </p15:clr>
        </p15:guide>
        <p15:guide id="61" pos="792" userDrawn="1">
          <p15:clr>
            <a:srgbClr val="F26B43"/>
          </p15:clr>
        </p15:guide>
        <p15:guide id="62" pos="648" userDrawn="1">
          <p15:clr>
            <a:srgbClr val="F26B43"/>
          </p15:clr>
        </p15:guide>
        <p15:guide id="63" pos="360" userDrawn="1">
          <p15:clr>
            <a:srgbClr val="F26B43"/>
          </p15:clr>
        </p15:guide>
        <p15:guide id="64" pos="216" userDrawn="1">
          <p15:clr>
            <a:srgbClr val="F26B43"/>
          </p15:clr>
        </p15:guide>
        <p15:guide id="65" pos="3240" userDrawn="1">
          <p15:clr>
            <a:srgbClr val="F26B43"/>
          </p15:clr>
        </p15:guide>
        <p15:guide id="66" pos="3384" userDrawn="1">
          <p15:clr>
            <a:srgbClr val="F26B43"/>
          </p15:clr>
        </p15:guide>
        <p15:guide id="67" pos="3672" userDrawn="1">
          <p15:clr>
            <a:srgbClr val="F26B43"/>
          </p15:clr>
        </p15:guide>
        <p15:guide id="68" pos="3816" userDrawn="1">
          <p15:clr>
            <a:srgbClr val="F26B43"/>
          </p15:clr>
        </p15:guide>
        <p15:guide id="69" pos="4104" userDrawn="1">
          <p15:clr>
            <a:srgbClr val="F26B43"/>
          </p15:clr>
        </p15:guide>
        <p15:guide id="70" pos="4248" userDrawn="1">
          <p15:clr>
            <a:srgbClr val="F26B43"/>
          </p15:clr>
        </p15:guide>
        <p15:guide id="71" pos="4536" userDrawn="1">
          <p15:clr>
            <a:srgbClr val="F26B43"/>
          </p15:clr>
        </p15:guide>
        <p15:guide id="72" pos="4680" userDrawn="1">
          <p15:clr>
            <a:srgbClr val="F26B43"/>
          </p15:clr>
        </p15:guide>
        <p15:guide id="73" pos="4968" userDrawn="1">
          <p15:clr>
            <a:srgbClr val="F26B43"/>
          </p15:clr>
        </p15:guide>
        <p15:guide id="74" pos="5112" userDrawn="1">
          <p15:clr>
            <a:srgbClr val="F26B43"/>
          </p15:clr>
        </p15:guide>
        <p15:guide id="75" pos="5400" userDrawn="1">
          <p15:clr>
            <a:srgbClr val="F26B43"/>
          </p15:clr>
        </p15:guide>
        <p15:guide id="76" pos="5544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Effectively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Office of Student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544128"/>
            <a:ext cx="8001001" cy="417087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Contact The Office of Student Engagement:</a:t>
            </a:r>
          </a:p>
          <a:p>
            <a:pPr marL="0" indent="0" algn="ctr">
              <a:buNone/>
            </a:pPr>
            <a:r>
              <a:rPr lang="en-US" dirty="0" smtClean="0"/>
              <a:t>PSU 101</a:t>
            </a:r>
          </a:p>
          <a:p>
            <a:pPr marL="0" indent="0" algn="ctr">
              <a:buNone/>
            </a:pPr>
            <a:r>
              <a:rPr lang="en-US" dirty="0" smtClean="0"/>
              <a:t>(417) 836-4386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7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</a:p>
          <a:p>
            <a:r>
              <a:rPr lang="en-US" dirty="0" smtClean="0"/>
              <a:t>Tips &amp; Tricks</a:t>
            </a:r>
          </a:p>
          <a:p>
            <a:r>
              <a:rPr lang="en-US" dirty="0" smtClean="0"/>
              <a:t>Organize to Maximize</a:t>
            </a:r>
          </a:p>
          <a:p>
            <a:r>
              <a:rPr lang="en-US" dirty="0" smtClean="0"/>
              <a:t>Transition Meeting Layout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" b="1" dirty="0"/>
              <a:t>Timeliness</a:t>
            </a:r>
            <a:r>
              <a:rPr lang="en" dirty="0"/>
              <a:t> </a:t>
            </a:r>
            <a:endParaRPr lang="en" dirty="0"/>
          </a:p>
          <a:p>
            <a:pPr lvl="1"/>
            <a:r>
              <a:rPr lang="en" dirty="0" smtClean="0"/>
              <a:t>Create </a:t>
            </a:r>
            <a:r>
              <a:rPr lang="en" dirty="0"/>
              <a:t>a transition timeline for your organization that </a:t>
            </a:r>
            <a:r>
              <a:rPr lang="en" dirty="0" smtClean="0"/>
              <a:t>	allows </a:t>
            </a:r>
            <a:r>
              <a:rPr lang="en" dirty="0"/>
              <a:t>all incoming and outgoing officers to have effective </a:t>
            </a:r>
            <a:r>
              <a:rPr lang="en" dirty="0" smtClean="0"/>
              <a:t>	time </a:t>
            </a:r>
            <a:r>
              <a:rPr lang="en" dirty="0"/>
              <a:t>to transfer over </a:t>
            </a:r>
            <a:r>
              <a:rPr lang="en" dirty="0" smtClean="0"/>
              <a:t>information</a:t>
            </a:r>
          </a:p>
          <a:p>
            <a:pPr marL="0" indent="0">
              <a:buNone/>
            </a:pPr>
            <a:r>
              <a:rPr lang="en" b="1" dirty="0"/>
              <a:t>Transparency</a:t>
            </a:r>
            <a:r>
              <a:rPr lang="en" dirty="0"/>
              <a:t> </a:t>
            </a:r>
            <a:endParaRPr lang="en" dirty="0" smtClean="0"/>
          </a:p>
          <a:p>
            <a:pPr lvl="1"/>
            <a:r>
              <a:rPr lang="en" dirty="0" smtClean="0"/>
              <a:t>Share </a:t>
            </a:r>
            <a:r>
              <a:rPr lang="en" dirty="0"/>
              <a:t>all important information will the incoming executive councils. Don’t be afraid to talk about failure and share successes. </a:t>
            </a:r>
          </a:p>
          <a:p>
            <a:pPr marL="0" indent="0">
              <a:buNone/>
            </a:pPr>
            <a:r>
              <a:rPr lang="en" b="1" dirty="0"/>
              <a:t>Turnover</a:t>
            </a:r>
            <a:r>
              <a:rPr lang="en" dirty="0"/>
              <a:t> </a:t>
            </a:r>
            <a:endParaRPr lang="en" dirty="0"/>
          </a:p>
          <a:p>
            <a:pPr lvl="1"/>
            <a:r>
              <a:rPr lang="en" dirty="0" smtClean="0"/>
              <a:t>Be </a:t>
            </a:r>
            <a:r>
              <a:rPr lang="en" dirty="0"/>
              <a:t>a resource to incoming officers when they take over after the transitioning period. Don’t be that checked out senior</a:t>
            </a:r>
            <a:r>
              <a:rPr lang="en" dirty="0" smtClean="0"/>
              <a:t>.</a:t>
            </a:r>
            <a:endParaRPr lang="e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Three T’s of Transition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b="1" dirty="0"/>
              <a:t>Create an outline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200" dirty="0"/>
              <a:t>Common topic and discussion </a:t>
            </a:r>
            <a:r>
              <a:rPr lang="en" sz="2200" dirty="0" smtClean="0"/>
              <a:t>points</a:t>
            </a:r>
          </a:p>
          <a:p>
            <a:pPr marL="1028700"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" sz="2000" dirty="0"/>
              <a:t>Add times and who is presenting 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200" dirty="0" smtClean="0"/>
              <a:t>Go </a:t>
            </a:r>
            <a:r>
              <a:rPr lang="en" sz="2200" dirty="0"/>
              <a:t>over all operations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200" dirty="0"/>
              <a:t>Allow a panel for officers to ask questions to the old officers.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200" dirty="0"/>
              <a:t>Transition in a month before the new leadership team takes control.</a:t>
            </a:r>
          </a:p>
          <a:p>
            <a:pPr marL="1028700" lvl="1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sz="2000" dirty="0"/>
              <a:t>This allows for a smoother less rushed transition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" dirty="0"/>
              <a:t>Reserve a meeting room - Makes the meeting more effective.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Disadvantages of College Organization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-US" dirty="0"/>
              <a:t>Sometimes lose momentum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-US" dirty="0"/>
              <a:t>Items get lost in translation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-US" dirty="0"/>
              <a:t>Lack of direction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b="1" dirty="0"/>
              <a:t>Ways to Combat Disadvantages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-US" dirty="0"/>
              <a:t>Provide honest feedback to new officers (good and bad)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-US" dirty="0"/>
              <a:t>Give the officers a wish list (things you wish you would have done)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-US" dirty="0"/>
              <a:t>Pose a challenge (Give the new officers a reason to grow the organization)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" dirty="0"/>
              <a:t>Transparency- is the part of the transition process that sets up the next officers for success.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Ways to Create Effective Turn Over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" dirty="0"/>
              <a:t>Exchange Contact information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" dirty="0"/>
              <a:t>Be a resource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" dirty="0"/>
              <a:t>Stay involved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/>
              <a:t>Things Not to Do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" dirty="0"/>
              <a:t>Don’t be overbearing</a:t>
            </a:r>
          </a:p>
          <a:p>
            <a:pPr marL="457200" lvl="0" indent="-317500">
              <a:spcBef>
                <a:spcPts val="0"/>
              </a:spcBef>
              <a:buSzPct val="100000"/>
            </a:pPr>
            <a:r>
              <a:rPr lang="en" dirty="0"/>
              <a:t>Know when to provide feedback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Drop off the map and become a ghost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" dirty="0"/>
              <a:t>Turnover - the process of letting the new officers take over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Turnover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570008"/>
            <a:ext cx="8001001" cy="4144993"/>
          </a:xfrm>
        </p:spPr>
        <p:txBody>
          <a:bodyPr>
            <a:normAutofit fontScale="92500" lnSpcReduction="10000"/>
          </a:bodyPr>
          <a:lstStyle/>
          <a:p>
            <a:pPr marL="228600" lvl="0" indent="0">
              <a:spcBef>
                <a:spcPts val="0"/>
              </a:spcBef>
              <a:buNone/>
            </a:pPr>
            <a:r>
              <a:rPr lang="en" sz="1700" b="1" dirty="0" smtClean="0"/>
              <a:t>Put school </a:t>
            </a:r>
            <a:r>
              <a:rPr lang="en" sz="1700" b="1" dirty="0"/>
              <a:t>first</a:t>
            </a:r>
          </a:p>
          <a:p>
            <a:pPr marL="9715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 smtClean="0"/>
              <a:t>If </a:t>
            </a:r>
            <a:r>
              <a:rPr lang="en" sz="1600" dirty="0"/>
              <a:t>you aren’t getting good grades, chances are, you won’t last long in your organization. 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en" sz="1700" b="1" dirty="0"/>
              <a:t>Paperwork</a:t>
            </a:r>
          </a:p>
          <a:p>
            <a:pPr marL="971550" lvl="1" indent="-285750">
              <a:spcBef>
                <a:spcPts val="0"/>
              </a:spcBef>
            </a:pPr>
            <a:r>
              <a:rPr lang="en" sz="1600" dirty="0"/>
              <a:t>Get it done early, in case of errors. 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en" sz="1700" b="1" dirty="0"/>
              <a:t>Registration</a:t>
            </a:r>
          </a:p>
          <a:p>
            <a:pPr marL="971550" lvl="1" indent="-285750">
              <a:spcBef>
                <a:spcPts val="0"/>
              </a:spcBef>
            </a:pPr>
            <a:r>
              <a:rPr lang="en" sz="1600" dirty="0"/>
              <a:t>Be aware of appropriate deadlines depending on situation.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en" sz="1700" b="1" dirty="0"/>
              <a:t>CampusLINK</a:t>
            </a:r>
          </a:p>
          <a:p>
            <a:pPr marL="971550" lvl="1" indent="-285750">
              <a:spcBef>
                <a:spcPts val="0"/>
              </a:spcBef>
            </a:pPr>
            <a:r>
              <a:rPr lang="en" sz="1600" dirty="0"/>
              <a:t>Update calendar, contact information, documents, and forms at least once a week.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en" sz="1700" b="1" dirty="0"/>
              <a:t>Constant Communication</a:t>
            </a:r>
          </a:p>
          <a:p>
            <a:pPr marL="971550" lvl="1" indent="-285750">
              <a:spcBef>
                <a:spcPts val="0"/>
              </a:spcBef>
            </a:pPr>
            <a:r>
              <a:rPr lang="en" sz="1600" dirty="0"/>
              <a:t>Respond to emails promptly. Check your email everyday, twice a day!</a:t>
            </a:r>
          </a:p>
          <a:p>
            <a:pPr marL="971550" lvl="1" indent="-285750">
              <a:spcBef>
                <a:spcPts val="0"/>
              </a:spcBef>
            </a:pPr>
            <a:r>
              <a:rPr lang="en" sz="1600" dirty="0"/>
              <a:t>Keep other officers in check, but don’t over-control them. You should be communicating with officers throughout each day!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en" sz="1700" b="1" dirty="0"/>
              <a:t>Manage Time Wisely</a:t>
            </a:r>
          </a:p>
          <a:p>
            <a:pPr marL="971550" lvl="1" indent="-285750">
              <a:spcBef>
                <a:spcPts val="0"/>
              </a:spcBef>
            </a:pPr>
            <a:r>
              <a:rPr lang="en" sz="1600" dirty="0"/>
              <a:t>Get tasks done early. The sooner, the better! Think: Why not do it now?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Tips &amp;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660586"/>
            <a:ext cx="8001001" cy="3657600"/>
          </a:xfrm>
        </p:spPr>
        <p:txBody>
          <a:bodyPr>
            <a:normAutofit fontScale="70000" lnSpcReduction="20000"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dirty="0"/>
              <a:t>Assure you have a consistent filing process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Google Drive 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Calendars, programming reports, and anything else can all go here!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Binder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Good for miscellaneous notes, helpful contacts, and item lists.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CampusLINK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Stores photos, forms, documents, notes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Won’t ever be deleted unless someone removes them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Serves as a communication forum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Try to stick with one of these options</a:t>
            </a:r>
          </a:p>
          <a:p>
            <a:pPr marL="914400" lvl="1" indent="-228600">
              <a:spcBef>
                <a:spcPts val="0"/>
              </a:spcBef>
            </a:pPr>
            <a:r>
              <a:rPr lang="en" dirty="0"/>
              <a:t>Utilizing multiple forums can cause confusion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to Maximize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371600"/>
            <a:ext cx="8001001" cy="4343401"/>
          </a:xfrm>
        </p:spPr>
        <p:txBody>
          <a:bodyPr>
            <a:normAutofit fontScale="85000" lnSpcReduction="20000"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Get to know each other!</a:t>
            </a:r>
          </a:p>
          <a:p>
            <a:pPr marL="914400" lvl="1" indent="-228600">
              <a:spcBef>
                <a:spcPts val="0"/>
              </a:spcBef>
              <a:buAutoNum type="alphaLcPeriod"/>
            </a:pPr>
            <a:r>
              <a:rPr lang="en" dirty="0"/>
              <a:t>Establish a relationship where everyone can be honest and open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Set realistic and attainable goals.</a:t>
            </a:r>
          </a:p>
          <a:p>
            <a:pPr marL="914400" lvl="1" indent="-228600">
              <a:spcBef>
                <a:spcPts val="0"/>
              </a:spcBef>
              <a:buAutoNum type="alphaLcPeriod"/>
            </a:pPr>
            <a:r>
              <a:rPr lang="en" dirty="0"/>
              <a:t>Ask yourself two questions: What and Why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List your options for the semester (events, programs, get-togethers)</a:t>
            </a:r>
          </a:p>
          <a:p>
            <a:pPr marL="914400" lvl="1" indent="-228600">
              <a:spcBef>
                <a:spcPts val="0"/>
              </a:spcBef>
              <a:buAutoNum type="alphaLcPeriod"/>
            </a:pPr>
            <a:r>
              <a:rPr lang="en" dirty="0"/>
              <a:t>Things you want to do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Determine dates and times for your calendar.</a:t>
            </a:r>
          </a:p>
          <a:p>
            <a:pPr marL="914400" lvl="1" indent="-228600">
              <a:spcBef>
                <a:spcPts val="0"/>
              </a:spcBef>
              <a:buAutoNum type="alphaLcPeriod"/>
            </a:pPr>
            <a:r>
              <a:rPr lang="en" dirty="0"/>
              <a:t>Be sure not to overbook. Be aware of conflicting events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Wrap up.</a:t>
            </a:r>
          </a:p>
          <a:p>
            <a:pPr marL="914400" lvl="1" indent="-228600">
              <a:spcBef>
                <a:spcPts val="0"/>
              </a:spcBef>
              <a:buAutoNum type="alphaLcPeriod"/>
            </a:pPr>
            <a:r>
              <a:rPr lang="en" dirty="0"/>
              <a:t>Plan future meetings. Discuss anything else that wasn’t covered.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Meeting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generic-light-widescreen" id="{C25BEE76-8A3B-D941-9495-77BA5B0C825F}" vid="{F218AC44-A061-7E40-8F03-D61564D3AF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generic-light-widescreen</Template>
  <TotalTime>3756</TotalTime>
  <Words>530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Impact</vt:lpstr>
      <vt:lpstr>Make Your Missouri Statement, Light</vt:lpstr>
      <vt:lpstr>Transitioning Effectively</vt:lpstr>
      <vt:lpstr>Overview</vt:lpstr>
      <vt:lpstr>How to Get Started</vt:lpstr>
      <vt:lpstr>Timeliness</vt:lpstr>
      <vt:lpstr>Transparency</vt:lpstr>
      <vt:lpstr>Turnover   </vt:lpstr>
      <vt:lpstr>Tips &amp; Tricks</vt:lpstr>
      <vt:lpstr>Organize to Maximize</vt:lpstr>
      <vt:lpstr>Transition Meeting Layout</vt:lpstr>
      <vt:lpstr>Questions?</vt:lpstr>
      <vt:lpstr>PowerPoint Presentation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 Austin</dc:creator>
  <cp:keywords>Flagship, Light, Standard</cp:keywords>
  <dc:description/>
  <cp:lastModifiedBy>Greer, Andrea J</cp:lastModifiedBy>
  <cp:revision>1046</cp:revision>
  <dcterms:created xsi:type="dcterms:W3CDTF">2016-09-09T15:22:31Z</dcterms:created>
  <dcterms:modified xsi:type="dcterms:W3CDTF">2017-12-11T20:51:14Z</dcterms:modified>
  <cp:category>Make Your Missouri Statement</cp:category>
</cp:coreProperties>
</file>