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58" r:id="rId5"/>
    <p:sldId id="260" r:id="rId6"/>
    <p:sldId id="273" r:id="rId7"/>
    <p:sldId id="263" r:id="rId8"/>
    <p:sldId id="262" r:id="rId9"/>
    <p:sldId id="270" r:id="rId10"/>
    <p:sldId id="269" r:id="rId11"/>
    <p:sldId id="266" r:id="rId12"/>
    <p:sldId id="267" r:id="rId13"/>
    <p:sldId id="268" r:id="rId14"/>
    <p:sldId id="272" r:id="rId15"/>
    <p:sldId id="271" r:id="rId16"/>
    <p:sldId id="265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0009"/>
    <a:srgbClr val="6BA4B8"/>
    <a:srgbClr val="425563"/>
    <a:srgbClr val="32576D"/>
    <a:srgbClr val="406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7"/>
    <p:restoredTop sz="94631"/>
  </p:normalViewPr>
  <p:slideViewPr>
    <p:cSldViewPr snapToGrid="0" snapToObjects="1">
      <p:cViewPr varScale="1">
        <p:scale>
          <a:sx n="115" d="100"/>
          <a:sy n="115" d="100"/>
        </p:scale>
        <p:origin x="93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477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BF3DD-24B8-9D40-ABEB-B4A0E772B6FC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5C634-AB7C-E047-B961-FC16FF4C0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3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 userDrawn="1">
            <p:ph type="title" hasCustomPrompt="1"/>
          </p:nvPr>
        </p:nvSpPr>
        <p:spPr>
          <a:xfrm>
            <a:off x="484632" y="1839599"/>
            <a:ext cx="4733878" cy="268974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lnSpc>
                <a:spcPct val="90000"/>
              </a:lnSpc>
              <a:defRPr sz="45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84632" y="5251610"/>
            <a:ext cx="4733878" cy="113909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93479" y="4803604"/>
            <a:ext cx="571919" cy="137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8"/>
            <a:ext cx="5878462" cy="5018401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493479" y="-1"/>
            <a:ext cx="1223360" cy="935665"/>
            <a:chOff x="3098864" y="8703393"/>
            <a:chExt cx="1939054" cy="148305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122241" y="9821264"/>
              <a:ext cx="1892300" cy="36518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 rot="5400000">
              <a:off x="2854333" y="8947924"/>
              <a:ext cx="867014" cy="3779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5400000">
              <a:off x="3634884" y="8947924"/>
              <a:ext cx="867014" cy="3779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5400000">
              <a:off x="4415435" y="8947924"/>
              <a:ext cx="867014" cy="3779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6401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9"/>
            <a:ext cx="5878462" cy="5018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988" y="6436527"/>
            <a:ext cx="1228789" cy="237134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1545403" y="2563577"/>
            <a:ext cx="2728164" cy="1673941"/>
            <a:chOff x="1957611" y="2099325"/>
            <a:chExt cx="3858453" cy="2367460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703638" y="2099325"/>
              <a:ext cx="112426" cy="23674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25" b="22609"/>
            <a:stretch/>
          </p:blipFill>
          <p:spPr>
            <a:xfrm>
              <a:off x="1957611" y="2400102"/>
              <a:ext cx="3376711" cy="198095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23" y="2509044"/>
            <a:ext cx="2776767" cy="18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8"/>
            <a:ext cx="5878462" cy="5018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165" y="682284"/>
            <a:ext cx="6209531" cy="100840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65" y="1825626"/>
            <a:ext cx="6209531" cy="331151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3893" y="6335187"/>
            <a:ext cx="4012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2165" y="5899199"/>
            <a:ext cx="1259150" cy="958802"/>
            <a:chOff x="669553" y="5746652"/>
            <a:chExt cx="1459481" cy="1111348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7148" y="5746652"/>
              <a:ext cx="1424289" cy="27486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 rot="5400000">
              <a:off x="485500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5400000">
              <a:off x="1073003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5400000">
              <a:off x="1660505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555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8"/>
            <a:ext cx="5878462" cy="5018401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493479" y="-1"/>
            <a:ext cx="1223360" cy="935665"/>
            <a:chOff x="3098864" y="8703393"/>
            <a:chExt cx="1939054" cy="148305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122241" y="9821264"/>
              <a:ext cx="1892300" cy="36518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 rot="5400000">
              <a:off x="2854333" y="8947924"/>
              <a:ext cx="867014" cy="3779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5400000">
              <a:off x="3634884" y="8947924"/>
              <a:ext cx="867014" cy="3779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5400000">
              <a:off x="4415435" y="8947924"/>
              <a:ext cx="867014" cy="3779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</p:grpSp>
      <p:sp>
        <p:nvSpPr>
          <p:cNvPr id="24" name="Rectangle 23"/>
          <p:cNvSpPr/>
          <p:nvPr userDrawn="1"/>
        </p:nvSpPr>
        <p:spPr>
          <a:xfrm>
            <a:off x="493479" y="4803604"/>
            <a:ext cx="571919" cy="1379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196" y="1857372"/>
            <a:ext cx="5795888" cy="2645459"/>
          </a:xfrm>
        </p:spPr>
        <p:txBody>
          <a:bodyPr lIns="0" tIns="0" rIns="0" bIns="0" anchor="b"/>
          <a:lstStyle>
            <a:lvl1pPr>
              <a:lnSpc>
                <a:spcPct val="90000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4633" y="5228303"/>
            <a:ext cx="5815451" cy="81292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section subtitle style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3893" y="6335187"/>
            <a:ext cx="4012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91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8"/>
            <a:ext cx="5878462" cy="5018401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502165" y="5899199"/>
            <a:ext cx="1259150" cy="958802"/>
            <a:chOff x="669553" y="5746652"/>
            <a:chExt cx="1459481" cy="1111348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7148" y="5746652"/>
              <a:ext cx="1424289" cy="27486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 rot="5400000">
              <a:off x="485500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5400000">
              <a:off x="1073003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5400000">
              <a:off x="1660505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</p:grp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3893" y="6335187"/>
            <a:ext cx="4012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" y="682284"/>
            <a:ext cx="8216456" cy="1008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632" y="1825626"/>
            <a:ext cx="4030218" cy="3311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4071938" cy="3311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20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8"/>
            <a:ext cx="5878462" cy="5018401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502165" y="5899199"/>
            <a:ext cx="1259150" cy="958802"/>
            <a:chOff x="669553" y="5746652"/>
            <a:chExt cx="1459481" cy="1111348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7148" y="5746652"/>
              <a:ext cx="1424289" cy="27486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 rot="5400000">
              <a:off x="485500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5400000">
              <a:off x="1073003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5400000">
              <a:off x="1660505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</p:grp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3893" y="6335187"/>
            <a:ext cx="4012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5867" y="1690688"/>
            <a:ext cx="4012315" cy="66391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632" y="2505076"/>
            <a:ext cx="4013550" cy="30576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90688"/>
            <a:ext cx="3994743" cy="66215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994743" cy="30576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84632" y="682284"/>
            <a:ext cx="8139262" cy="1008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8"/>
            <a:ext cx="5878462" cy="5018401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502165" y="5899199"/>
            <a:ext cx="1259150" cy="958802"/>
            <a:chOff x="669553" y="5746652"/>
            <a:chExt cx="1459481" cy="1111348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7148" y="5746652"/>
              <a:ext cx="1424289" cy="2748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 rot="5400000">
              <a:off x="485500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5400000">
              <a:off x="1073003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5400000">
              <a:off x="1660505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</p:grp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3893" y="6335187"/>
            <a:ext cx="4012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1" y="682284"/>
            <a:ext cx="7866042" cy="1008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51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8"/>
            <a:ext cx="5878462" cy="5018401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502165" y="5899199"/>
            <a:ext cx="1259150" cy="958802"/>
            <a:chOff x="669553" y="5746652"/>
            <a:chExt cx="1459481" cy="1111348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7148" y="5746652"/>
              <a:ext cx="1424289" cy="27486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 rot="5400000">
              <a:off x="485500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>
              <a:off x="1073003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5400000">
              <a:off x="1660505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3893" y="6335187"/>
            <a:ext cx="4012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1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8"/>
            <a:ext cx="5878462" cy="5018401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502165" y="5899199"/>
            <a:ext cx="1259150" cy="958802"/>
            <a:chOff x="669553" y="5746652"/>
            <a:chExt cx="1459481" cy="1111348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7148" y="5746652"/>
              <a:ext cx="1424289" cy="27486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>
            <a:xfrm rot="5400000">
              <a:off x="485500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>
              <a:off x="1073003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5400000">
              <a:off x="1660505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</p:grp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623892" y="6335186"/>
            <a:ext cx="4012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FE8AC6-424E-904F-AE4A-648F5E9D72F5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28" y="689317"/>
            <a:ext cx="3081191" cy="1368083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828" y="2057401"/>
            <a:ext cx="3081191" cy="3505346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1"/>
          </p:nvPr>
        </p:nvSpPr>
        <p:spPr>
          <a:xfrm>
            <a:off x="3867150" y="688976"/>
            <a:ext cx="4648200" cy="517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3893" y="6335187"/>
            <a:ext cx="4012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32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r="39910" b="37628"/>
          <a:stretch/>
        </p:blipFill>
        <p:spPr>
          <a:xfrm>
            <a:off x="3265538" y="1839598"/>
            <a:ext cx="5878462" cy="5018401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502165" y="5899199"/>
            <a:ext cx="1259150" cy="958802"/>
            <a:chOff x="669553" y="5746652"/>
            <a:chExt cx="1459481" cy="1111348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7148" y="5746652"/>
              <a:ext cx="1424289" cy="27486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 rot="5400000">
              <a:off x="485500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5400000">
              <a:off x="1073003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5400000">
              <a:off x="1660505" y="6389472"/>
              <a:ext cx="652581" cy="284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623893" y="6335187"/>
            <a:ext cx="40123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29" y="689317"/>
            <a:ext cx="3081191" cy="1368083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829" y="2057401"/>
            <a:ext cx="3081191" cy="3505347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867150" y="688976"/>
            <a:ext cx="4648200" cy="51720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400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8979" y="682284"/>
            <a:ext cx="7866042" cy="100840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979" y="1825626"/>
            <a:ext cx="7866042" cy="39210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8342" y="6004389"/>
            <a:ext cx="68667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DCFE8AC6-424E-904F-AE4A-648F5E9D7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3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62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5E0009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40">
          <p15:clr>
            <a:srgbClr val="F26B43"/>
          </p15:clr>
        </p15:guide>
        <p15:guide id="2" pos="39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missouristatefoundation.org/MSUCrowdfundingApplication.htm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hyperlink" Target="http://gvcmp.us/f3vlox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vcmp.us/7ivz8m" TargetMode="External"/><Relationship Id="rId5" Type="http://schemas.openxmlformats.org/officeDocument/2006/relationships/hyperlink" Target="https://www.givecampus.com/sjey2d" TargetMode="External"/><Relationship Id="rId4" Type="http://schemas.openxmlformats.org/officeDocument/2006/relationships/hyperlink" Target="http://gvcmp.us/wbolw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Crowdfunding%20-%205%20Things.docx" TargetMode="External"/><Relationship Id="rId3" Type="http://schemas.microsoft.com/office/2007/relationships/hdphoto" Target="../media/hdphoto7.wdp"/><Relationship Id="rId7" Type="http://schemas.openxmlformats.org/officeDocument/2006/relationships/hyperlink" Target="Crowdfunding%20-%20Playbook.xlsx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hyperlink" Target="Crowdfunding%20-%20Getting%20Started.docx" TargetMode="Externa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1664"/>
            <a:ext cx="9144000" cy="2799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56" y="1427798"/>
            <a:ext cx="8876344" cy="119916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Crowdfunding @ Missouri State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4632" y="3945893"/>
            <a:ext cx="4733878" cy="113909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Alison Harper, Director of Annual Funds</a:t>
            </a:r>
          </a:p>
          <a:p>
            <a:r>
              <a:rPr lang="en-US" dirty="0" smtClean="0"/>
              <a:t>November 2018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4632" y="3107410"/>
            <a:ext cx="813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#</a:t>
            </a:r>
            <a:r>
              <a:rPr lang="en-US" sz="2800" dirty="0" err="1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thegrassrootscampaign</a:t>
            </a:r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90" y="534029"/>
            <a:ext cx="8650974" cy="4676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536" y="5370022"/>
            <a:ext cx="573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Activate your account via the e-mail link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5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4627" y="178082"/>
            <a:ext cx="7866042" cy="81944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How to Apply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80790" y="865108"/>
            <a:ext cx="791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http://www.missouristatecrowdfunding.org/ 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50116" b="4527"/>
          <a:stretch/>
        </p:blipFill>
        <p:spPr bwMode="auto">
          <a:xfrm>
            <a:off x="472990" y="1234440"/>
            <a:ext cx="8351520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655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7" y="619645"/>
            <a:ext cx="8839966" cy="4804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7224">
            <a:off x="5589969" y="2639235"/>
            <a:ext cx="143878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80903" y="2668385"/>
            <a:ext cx="25021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97" t="1514" r="4076"/>
          <a:stretch/>
        </p:blipFill>
        <p:spPr>
          <a:xfrm>
            <a:off x="80864" y="216130"/>
            <a:ext cx="8944264" cy="507907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828800" y="1702207"/>
            <a:ext cx="23940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3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2567" y="178081"/>
            <a:ext cx="3680044" cy="89426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400" dirty="0" smtClean="0">
                <a:effectLst>
                  <a:outerShdw blurRad="368300" dist="76200" dir="21540000" sx="113000" sy="113000" algn="ctr" rotWithShape="0">
                    <a:schemeClr val="bg1"/>
                  </a:outerShdw>
                </a:effectLst>
                <a:latin typeface="Arial Black" panose="020B0A04020102020204" pitchFamily="34" charset="0"/>
                <a:hlinkClick r:id="rId2"/>
              </a:rPr>
              <a:t>Application</a:t>
            </a:r>
            <a:endParaRPr lang="en-US" sz="4400" dirty="0">
              <a:effectLst>
                <a:outerShdw blurRad="368300" dist="76200" dir="21540000" sx="113000" sy="113000" algn="ctr" rotWithShape="0">
                  <a:schemeClr val="bg1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34" y="1186486"/>
            <a:ext cx="8724132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98" y="682283"/>
            <a:ext cx="8563157" cy="46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631" y="682284"/>
            <a:ext cx="8077478" cy="1462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Arial Rounded MT Bold" panose="020F0704030504030204" pitchFamily="34" charset="0"/>
              </a:rPr>
              <a:t>The only time you’re encouraged to overshare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490133" y="2456407"/>
            <a:ext cx="1241667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en-US" sz="660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Questions?</a:t>
            </a:r>
            <a:endParaRPr lang="en-US" sz="660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5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9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94" y="1604936"/>
            <a:ext cx="2068377" cy="2068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83" y="154270"/>
            <a:ext cx="4325557" cy="898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Background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38" y="919117"/>
            <a:ext cx="4434045" cy="3844076"/>
          </a:xfrm>
        </p:spPr>
        <p:txBody>
          <a:bodyPr>
            <a:normAutofit fontScale="55000" lnSpcReduction="20000"/>
          </a:bodyPr>
          <a:lstStyle/>
          <a:p>
            <a:r>
              <a:rPr lang="en-US" sz="2200" dirty="0"/>
              <a:t>Crowdfunding is the practice of funding a project or venture by raising small amounts of money from a </a:t>
            </a:r>
            <a:r>
              <a:rPr lang="en-US" sz="2200" dirty="0" smtClean="0"/>
              <a:t>large </a:t>
            </a:r>
            <a:r>
              <a:rPr lang="en-US" sz="2200" dirty="0"/>
              <a:t>number of people, typically via the </a:t>
            </a:r>
            <a:r>
              <a:rPr lang="en-US" sz="2200" dirty="0" smtClean="0"/>
              <a:t>Internet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3200" dirty="0" smtClean="0"/>
              <a:t>Benefits</a:t>
            </a:r>
          </a:p>
          <a:p>
            <a:r>
              <a:rPr lang="en-US" sz="3200" dirty="0" smtClean="0"/>
              <a:t>Donor centric</a:t>
            </a:r>
          </a:p>
          <a:p>
            <a:pPr lvl="1"/>
            <a:r>
              <a:rPr lang="en-US" sz="3200" dirty="0" smtClean="0"/>
              <a:t>Offline gifts</a:t>
            </a:r>
          </a:p>
          <a:p>
            <a:r>
              <a:rPr lang="en-US" sz="3200" dirty="0" smtClean="0"/>
              <a:t>Sense of community</a:t>
            </a:r>
          </a:p>
          <a:p>
            <a:r>
              <a:rPr lang="en-US" sz="3200" dirty="0" smtClean="0"/>
              <a:t>No additional costs</a:t>
            </a:r>
          </a:p>
          <a:p>
            <a:r>
              <a:rPr lang="en-US" sz="3200" dirty="0" smtClean="0"/>
              <a:t>Time sensitive promotes urgency</a:t>
            </a:r>
          </a:p>
          <a:p>
            <a:r>
              <a:rPr lang="en-US" sz="3200" dirty="0" smtClean="0"/>
              <a:t>Utilizes your network &amp;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the people who support you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01" y="254997"/>
            <a:ext cx="2595966" cy="1735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89" y="2074462"/>
            <a:ext cx="3321211" cy="1781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5" y="4848891"/>
            <a:ext cx="8762465" cy="9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0791" y="204156"/>
            <a:ext cx="8139262" cy="1008405"/>
          </a:xfrm>
        </p:spPr>
        <p:txBody>
          <a:bodyPr/>
          <a:lstStyle/>
          <a:p>
            <a:pPr algn="ctr"/>
            <a:r>
              <a:rPr lang="en-US" dirty="0"/>
              <a:t>http://www.missouristatecrowdfunding.org/ 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49839" b="3983"/>
          <a:stretch/>
        </p:blipFill>
        <p:spPr bwMode="auto">
          <a:xfrm>
            <a:off x="352238" y="1052877"/>
            <a:ext cx="8375354" cy="4509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98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673" y="2043440"/>
            <a:ext cx="2271415" cy="2271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00" b="91200" l="4900" r="93700">
                        <a14:foregroundMark x1="8100" y1="36800" x2="8100" y2="36800"/>
                        <a14:foregroundMark x1="40200" y1="67800" x2="40200" y2="67800"/>
                        <a14:foregroundMark x1="36200" y1="67600" x2="36200" y2="67600"/>
                        <a14:foregroundMark x1="43700" y1="74000" x2="43700" y2="74000"/>
                        <a14:foregroundMark x1="43900" y1="74900" x2="43900" y2="74900"/>
                        <a14:foregroundMark x1="93300" y1="44100" x2="93300" y2="44100"/>
                        <a14:foregroundMark x1="59300" y1="8400" x2="59300" y2="8400"/>
                        <a14:foregroundMark x1="35800" y1="6900" x2="35800" y2="6900"/>
                        <a14:foregroundMark x1="42800" y1="74000" x2="42800" y2="74000"/>
                        <a14:foregroundMark x1="64400" y1="69300" x2="64400" y2="69300"/>
                        <a14:foregroundMark x1="60800" y1="67900" x2="60800" y2="67900"/>
                        <a14:foregroundMark x1="66200" y1="90800" x2="66200" y2="90800"/>
                        <a14:foregroundMark x1="26600" y1="91200" x2="26600" y2="91200"/>
                        <a14:foregroundMark x1="93700" y1="41700" x2="93700" y2="41700"/>
                        <a14:foregroundMark x1="6900" y1="39800" x2="6900" y2="39800"/>
                        <a14:foregroundMark x1="5700" y1="41600" x2="5700" y2="41600"/>
                        <a14:foregroundMark x1="4900" y1="43200" x2="4900" y2="43200"/>
                        <a14:foregroundMark x1="33600" y1="6300" x2="33600" y2="6300"/>
                        <a14:foregroundMark x1="61900" y1="6700" x2="61900" y2="6700"/>
                        <a14:backgroundMark x1="8800" y1="12200" x2="8800" y2="12200"/>
                        <a14:backgroundMark x1="16000" y1="15400" x2="16000" y2="15400"/>
                        <a14:backgroundMark x1="20600" y1="24200" x2="20600" y2="24200"/>
                      </a14:backgroundRemoval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417">
            <a:off x="6007695" y="16737"/>
            <a:ext cx="1774389" cy="1774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5984" y="2591854"/>
            <a:ext cx="2274005" cy="2274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00" b="91200" l="4900" r="93700">
                        <a14:foregroundMark x1="8100" y1="36800" x2="8100" y2="36800"/>
                        <a14:foregroundMark x1="40200" y1="67800" x2="40200" y2="67800"/>
                        <a14:foregroundMark x1="36200" y1="67600" x2="36200" y2="67600"/>
                        <a14:foregroundMark x1="43700" y1="74000" x2="43700" y2="74000"/>
                        <a14:foregroundMark x1="43900" y1="74900" x2="43900" y2="74900"/>
                        <a14:foregroundMark x1="93300" y1="44100" x2="93300" y2="44100"/>
                        <a14:foregroundMark x1="59300" y1="8400" x2="59300" y2="8400"/>
                        <a14:foregroundMark x1="35800" y1="6900" x2="35800" y2="6900"/>
                        <a14:foregroundMark x1="42800" y1="74000" x2="42800" y2="74000"/>
                        <a14:foregroundMark x1="64400" y1="69300" x2="64400" y2="69300"/>
                        <a14:foregroundMark x1="60800" y1="67900" x2="60800" y2="67900"/>
                        <a14:foregroundMark x1="66200" y1="90800" x2="66200" y2="90800"/>
                        <a14:foregroundMark x1="26600" y1="91200" x2="26600" y2="91200"/>
                        <a14:foregroundMark x1="93700" y1="41700" x2="93700" y2="41700"/>
                        <a14:foregroundMark x1="6900" y1="39800" x2="6900" y2="39800"/>
                        <a14:foregroundMark x1="5700" y1="41600" x2="5700" y2="41600"/>
                        <a14:foregroundMark x1="4900" y1="43200" x2="4900" y2="43200"/>
                        <a14:foregroundMark x1="33600" y1="6300" x2="33600" y2="6300"/>
                        <a14:foregroundMark x1="61900" y1="6700" x2="61900" y2="6700"/>
                        <a14:backgroundMark x1="8800" y1="12200" x2="8800" y2="12200"/>
                        <a14:backgroundMark x1="16000" y1="15400" x2="16000" y2="15400"/>
                        <a14:backgroundMark x1="20600" y1="24200" x2="20600" y2="24200"/>
                      </a14:backgroundRemoval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417">
            <a:off x="3726055" y="5085466"/>
            <a:ext cx="1774389" cy="1774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558" y="0"/>
            <a:ext cx="6209531" cy="1008405"/>
          </a:xfrm>
          <a:noFill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/>
              <a:t>Steps to a Campaign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52054" y="912531"/>
            <a:ext cx="4236562" cy="242887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-342900" defTabSz="685800">
              <a:lnSpc>
                <a:spcPct val="120000"/>
              </a:lnSpc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Share</a:t>
            </a:r>
          </a:p>
          <a:p>
            <a:pPr indent="-342900" defTabSz="685800">
              <a:lnSpc>
                <a:spcPct val="120000"/>
              </a:lnSpc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Update</a:t>
            </a:r>
          </a:p>
          <a:p>
            <a:pPr indent="-342900" defTabSz="685800">
              <a:lnSpc>
                <a:spcPct val="120000"/>
              </a:lnSpc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Share</a:t>
            </a:r>
          </a:p>
          <a:p>
            <a:pPr indent="-342900" defTabSz="685800">
              <a:lnSpc>
                <a:spcPct val="120000"/>
              </a:lnSpc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Update</a:t>
            </a:r>
          </a:p>
          <a:p>
            <a:pPr indent="-342900" defTabSz="685800">
              <a:lnSpc>
                <a:spcPct val="120000"/>
              </a:lnSpc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Share</a:t>
            </a:r>
          </a:p>
          <a:p>
            <a:pPr indent="-342900" defTabSz="685800">
              <a:lnSpc>
                <a:spcPct val="120000"/>
              </a:lnSpc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Update</a:t>
            </a:r>
          </a:p>
          <a:p>
            <a:pPr indent="-342900" defTabSz="685800">
              <a:lnSpc>
                <a:spcPct val="120000"/>
              </a:lnSpc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Share again</a:t>
            </a:r>
          </a:p>
          <a:p>
            <a:pPr indent="-342900" defTabSz="685800">
              <a:lnSpc>
                <a:spcPct val="120000"/>
              </a:lnSpc>
              <a:buFont typeface="+mj-lt"/>
              <a:buAutoNum type="arabicPeriod" startAt="8"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Celebrate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7666" y="4761301"/>
            <a:ext cx="2274005" cy="22740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73" y="889157"/>
            <a:ext cx="4395597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65" b="17034"/>
          <a:stretch/>
        </p:blipFill>
        <p:spPr>
          <a:xfrm>
            <a:off x="4136132" y="2207424"/>
            <a:ext cx="4572000" cy="302217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674" y="986912"/>
            <a:ext cx="8139261" cy="483974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 fontScale="32500" lnSpcReduction="20000"/>
          </a:bodyPr>
          <a:lstStyle/>
          <a:p>
            <a:pPr>
              <a:spcAft>
                <a:spcPts val="600"/>
              </a:spcAft>
            </a:pPr>
            <a:r>
              <a:rPr lang="en-US" sz="7200" dirty="0" smtClean="0"/>
              <a:t>Know how to obtain your funds</a:t>
            </a:r>
          </a:p>
          <a:p>
            <a:pPr lvl="2">
              <a:spcAft>
                <a:spcPts val="600"/>
              </a:spcAft>
            </a:pPr>
            <a:r>
              <a:rPr lang="en-US" sz="6900" dirty="0" smtClean="0"/>
              <a:t>Work with cost center</a:t>
            </a:r>
          </a:p>
          <a:p>
            <a:pPr lvl="1">
              <a:spcAft>
                <a:spcPts val="600"/>
              </a:spcAft>
            </a:pPr>
            <a:r>
              <a:rPr lang="en-US" sz="7200" dirty="0" smtClean="0"/>
              <a:t>Have support from your advisor or approval from your department</a:t>
            </a:r>
          </a:p>
          <a:p>
            <a:pPr>
              <a:spcAft>
                <a:spcPts val="600"/>
              </a:spcAft>
            </a:pPr>
            <a:r>
              <a:rPr lang="en-US" sz="7200" dirty="0" smtClean="0"/>
              <a:t>Have a marketing plan</a:t>
            </a:r>
          </a:p>
          <a:p>
            <a:pPr lvl="1">
              <a:spcAft>
                <a:spcPts val="600"/>
              </a:spcAft>
            </a:pPr>
            <a:r>
              <a:rPr lang="en-US" sz="7200" dirty="0" smtClean="0"/>
              <a:t>Utilize unique links and hashtag</a:t>
            </a:r>
          </a:p>
          <a:p>
            <a:pPr>
              <a:spcAft>
                <a:spcPts val="600"/>
              </a:spcAft>
            </a:pPr>
            <a:r>
              <a:rPr lang="en-US" sz="7200" dirty="0" smtClean="0"/>
              <a:t>Set a realistic goal</a:t>
            </a:r>
          </a:p>
          <a:p>
            <a:pPr lvl="1">
              <a:spcAft>
                <a:spcPts val="600"/>
              </a:spcAft>
            </a:pPr>
            <a:r>
              <a:rPr lang="en-US" sz="7200" dirty="0" smtClean="0"/>
              <a:t>Raise 10%-20% of funds before </a:t>
            </a:r>
          </a:p>
          <a:p>
            <a:pPr marL="342900" lvl="1" indent="0">
              <a:spcAft>
                <a:spcPts val="600"/>
              </a:spcAft>
              <a:buNone/>
            </a:pPr>
            <a:r>
              <a:rPr lang="en-US" sz="7200" dirty="0" smtClean="0"/>
              <a:t>   you go live – soft launch</a:t>
            </a:r>
          </a:p>
          <a:p>
            <a:pPr lvl="1"/>
            <a:endParaRPr lang="en-US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631" y="-21493"/>
            <a:ext cx="8139262" cy="100840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dirty="0" smtClean="0"/>
              <a:t>Basics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22594" y="1357899"/>
            <a:ext cx="3950148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894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3145" y1="48974" x2="23145" y2="48974"/>
                        <a14:backgroundMark x1="21289" y1="33871" x2="22168" y2="75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26" y="3516284"/>
            <a:ext cx="5017473" cy="33417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0656" y="831274"/>
            <a:ext cx="8443237" cy="5503914"/>
          </a:xfrm>
        </p:spPr>
        <p:txBody>
          <a:bodyPr>
            <a:normAutofit/>
          </a:bodyPr>
          <a:lstStyle/>
          <a:p>
            <a:r>
              <a:rPr lang="en-US" sz="2300" dirty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Tell a story &amp; show impact in your video</a:t>
            </a:r>
          </a:p>
          <a:p>
            <a:pPr lvl="1"/>
            <a:r>
              <a:rPr lang="en-US" sz="2300" dirty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Likeness release forms are required for any person whose face you can see</a:t>
            </a:r>
          </a:p>
          <a:p>
            <a:pPr lvl="1"/>
            <a:r>
              <a:rPr lang="en-US" sz="2300" dirty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Transcripts are needed for accessibility</a:t>
            </a:r>
          </a:p>
          <a:p>
            <a:pPr lvl="1"/>
            <a:r>
              <a:rPr lang="en-US" sz="2300" dirty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Copyright permissions/ </a:t>
            </a:r>
            <a:r>
              <a:rPr lang="en-US" sz="2300" dirty="0" smtClean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music</a:t>
            </a:r>
          </a:p>
          <a:p>
            <a:pPr lvl="1"/>
            <a:r>
              <a:rPr lang="en-US" sz="2300" dirty="0" smtClean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Landscape</a:t>
            </a:r>
          </a:p>
          <a:p>
            <a:pPr lvl="1"/>
            <a:r>
              <a:rPr lang="en-US" sz="2300" dirty="0" smtClean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Upload to </a:t>
            </a:r>
            <a:r>
              <a:rPr lang="en-US" sz="2300" dirty="0" err="1" smtClean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GiveCampus</a:t>
            </a:r>
            <a:r>
              <a:rPr lang="en-US" sz="2300" dirty="0" smtClean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 and share</a:t>
            </a:r>
          </a:p>
          <a:p>
            <a:r>
              <a:rPr lang="en-US" sz="2300" dirty="0" smtClean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Update </a:t>
            </a:r>
            <a:r>
              <a:rPr lang="en-US" sz="2300" dirty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frequently</a:t>
            </a:r>
          </a:p>
          <a:p>
            <a:r>
              <a:rPr lang="en-US" sz="2300" dirty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Offer incentives and have a match</a:t>
            </a:r>
          </a:p>
          <a:p>
            <a:r>
              <a:rPr lang="en-US" sz="2300" b="1" u="sng" dirty="0">
                <a:effectLst>
                  <a:glow rad="63500">
                    <a:srgbClr val="5E0009">
                      <a:alpha val="40000"/>
                    </a:srgbClr>
                  </a:glow>
                  <a:outerShdw blurRad="50800" dist="38100" dir="5400000" sx="102000" sy="102000" algn="t" rotWithShape="0">
                    <a:prstClr val="black">
                      <a:alpha val="40000"/>
                    </a:prstClr>
                  </a:outerShdw>
                </a:effectLst>
              </a:rPr>
              <a:t>Thank your donors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56" y="42752"/>
            <a:ext cx="8516850" cy="1347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1" b="98387" l="9961" r="96680">
                        <a14:foregroundMark x1="50977" y1="36510" x2="50977" y2="36510"/>
                        <a14:foregroundMark x1="37891" y1="19941" x2="86328" y2="82698"/>
                        <a14:foregroundMark x1="94238" y1="19648" x2="88965" y2="92082"/>
                        <a14:foregroundMark x1="94043" y1="95601" x2="61621" y2="80792"/>
                        <a14:foregroundMark x1="40723" y1="90909" x2="40723" y2="90909"/>
                        <a14:foregroundMark x1="41113" y1="96774" x2="41113" y2="96774"/>
                        <a14:foregroundMark x1="36426" y1="70528" x2="39258" y2="87390"/>
                        <a14:foregroundMark x1="34082" y1="16422" x2="34277" y2="45015"/>
                        <a14:foregroundMark x1="62500" y1="72581" x2="62500" y2="72581"/>
                        <a14:foregroundMark x1="96680" y1="16716" x2="95703" y2="98387"/>
                        <a14:backgroundMark x1="14551" y1="35337" x2="26465" y2="65249"/>
                        <a14:backgroundMark x1="29004" y1="42082" x2="27051" y2="71848"/>
                        <a14:backgroundMark x1="14258" y1="79912" x2="31348" y2="83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9" t="2499"/>
          <a:stretch/>
        </p:blipFill>
        <p:spPr>
          <a:xfrm>
            <a:off x="5278582" y="3424844"/>
            <a:ext cx="4000127" cy="34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228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278919"/>
              </p:ext>
            </p:extLst>
          </p:nvPr>
        </p:nvGraphicFramePr>
        <p:xfrm>
          <a:off x="978647" y="1754447"/>
          <a:ext cx="7186706" cy="24434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7186706">
                  <a:extLst>
                    <a:ext uri="{9D8B030D-6E8A-4147-A177-3AD203B41FA5}">
                      <a16:colId xmlns:a16="http://schemas.microsoft.com/office/drawing/2014/main" val="4230680112"/>
                    </a:ext>
                  </a:extLst>
                </a:gridCol>
              </a:tblGrid>
              <a:tr h="610870">
                <a:tc>
                  <a:txBody>
                    <a:bodyPr/>
                    <a:lstStyle/>
                    <a:p>
                      <a:pPr algn="ctr"/>
                      <a:r>
                        <a:rPr lang="en-US" sz="3300" b="1" u="sng" dirty="0" smtClean="0">
                          <a:effectLst>
                            <a:glow rad="127000">
                              <a:schemeClr val="bg1"/>
                            </a:glow>
                            <a:outerShdw blurRad="50800" dir="5400000" sx="99000" sy="99000" algn="ctr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4"/>
                        </a:rPr>
                        <a:t>MSU Choral Endowment</a:t>
                      </a:r>
                      <a:endParaRPr lang="en-US" sz="3300" b="1" u="sng" dirty="0">
                        <a:effectLst>
                          <a:glow rad="127000">
                            <a:schemeClr val="bg1"/>
                          </a:glow>
                          <a:outerShdw blurRad="50800" dir="5400000" sx="99000" sy="99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07801" marR="107801" marT="53900" marB="53900"/>
                </a:tc>
                <a:extLst>
                  <a:ext uri="{0D108BD9-81ED-4DB2-BD59-A6C34878D82A}">
                    <a16:rowId xmlns:a16="http://schemas.microsoft.com/office/drawing/2014/main" val="261993898"/>
                  </a:ext>
                </a:extLst>
              </a:tr>
              <a:tr h="610870">
                <a:tc>
                  <a:txBody>
                    <a:bodyPr/>
                    <a:lstStyle/>
                    <a:p>
                      <a:pPr algn="ctr"/>
                      <a:r>
                        <a:rPr lang="en-US" sz="3300" b="1" u="sng" dirty="0" smtClean="0">
                          <a:effectLst>
                            <a:glow rad="127000">
                              <a:schemeClr val="bg1"/>
                            </a:glow>
                            <a:outerShdw blurRad="50800" dist="279400" dir="5400000" sx="52000" sy="52000" algn="ctr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5"/>
                        </a:rPr>
                        <a:t>Rural Programs</a:t>
                      </a:r>
                      <a:endParaRPr lang="en-US" sz="3300" b="1" u="sng" dirty="0">
                        <a:effectLst>
                          <a:glow rad="127000">
                            <a:schemeClr val="bg1"/>
                          </a:glow>
                          <a:outerShdw blurRad="50800" dist="279400" dir="5400000" sx="52000" sy="52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07801" marR="107801" marT="53900" marB="53900"/>
                </a:tc>
                <a:extLst>
                  <a:ext uri="{0D108BD9-81ED-4DB2-BD59-A6C34878D82A}">
                    <a16:rowId xmlns:a16="http://schemas.microsoft.com/office/drawing/2014/main" val="1770749729"/>
                  </a:ext>
                </a:extLst>
              </a:tr>
              <a:tr h="610870">
                <a:tc>
                  <a:txBody>
                    <a:bodyPr/>
                    <a:lstStyle/>
                    <a:p>
                      <a:pPr algn="ctr"/>
                      <a:r>
                        <a:rPr lang="en-US" sz="3300" b="1" u="sng" dirty="0" smtClean="0">
                          <a:effectLst>
                            <a:glow rad="127000">
                              <a:schemeClr val="bg1"/>
                            </a:glow>
                            <a:outerShdw blurRad="50800" dist="279400" dir="5400000" sx="52000" sy="52000" algn="ctr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6"/>
                        </a:rPr>
                        <a:t>Winter Guards</a:t>
                      </a:r>
                      <a:endParaRPr lang="en-US" sz="3300" b="1" u="sng" dirty="0">
                        <a:effectLst>
                          <a:glow rad="127000">
                            <a:schemeClr val="bg1"/>
                          </a:glow>
                          <a:outerShdw blurRad="50800" dist="279400" dir="5400000" sx="52000" sy="52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07801" marR="107801" marT="53900" marB="53900"/>
                </a:tc>
                <a:extLst>
                  <a:ext uri="{0D108BD9-81ED-4DB2-BD59-A6C34878D82A}">
                    <a16:rowId xmlns:a16="http://schemas.microsoft.com/office/drawing/2014/main" val="1944638790"/>
                  </a:ext>
                </a:extLst>
              </a:tr>
              <a:tr h="610870">
                <a:tc>
                  <a:txBody>
                    <a:bodyPr/>
                    <a:lstStyle/>
                    <a:p>
                      <a:pPr algn="ctr"/>
                      <a:r>
                        <a:rPr lang="en-US" sz="3300" b="1" u="sng" dirty="0" smtClean="0">
                          <a:effectLst>
                            <a:glow rad="127000">
                              <a:schemeClr val="bg1"/>
                            </a:glow>
                            <a:outerShdw blurRad="50800" dist="279400" dir="5400000" sx="52000" sy="52000" algn="ctr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7"/>
                        </a:rPr>
                        <a:t>Grizzly Welcome</a:t>
                      </a:r>
                      <a:endParaRPr lang="en-US" sz="3300" b="1" u="sng" dirty="0">
                        <a:effectLst>
                          <a:glow rad="127000">
                            <a:schemeClr val="bg1"/>
                          </a:glow>
                          <a:outerShdw blurRad="50800" dist="279400" dir="5400000" sx="52000" sy="52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07801" marR="107801" marT="53900" marB="53900"/>
                </a:tc>
                <a:extLst>
                  <a:ext uri="{0D108BD9-81ED-4DB2-BD59-A6C34878D82A}">
                    <a16:rowId xmlns:a16="http://schemas.microsoft.com/office/drawing/2014/main" val="2055715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4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810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62" b="96104" l="5333" r="94111">
                        <a14:foregroundMark x1="56000" y1="87755" x2="56000" y2="87755"/>
                        <a14:foregroundMark x1="37667" y1="96104" x2="37667" y2="96104"/>
                        <a14:foregroundMark x1="7111" y1="88683" x2="7111" y2="88683"/>
                        <a14:foregroundMark x1="93000" y1="47681" x2="93000" y2="47681"/>
                        <a14:foregroundMark x1="94222" y1="89239" x2="94222" y2="89239"/>
                        <a14:foregroundMark x1="5333" y1="89239" x2="5333" y2="89239"/>
                        <a14:foregroundMark x1="17778" y1="93692" x2="17778" y2="93692"/>
                        <a14:foregroundMark x1="18111" y1="94063" x2="18111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107" y="4128371"/>
            <a:ext cx="2808003" cy="168168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31761"/>
            <a:ext cx="9144000" cy="11471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Resources</a:t>
            </a:r>
            <a:endParaRPr lang="en-US" sz="3600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179239" y="633007"/>
            <a:ext cx="4733878" cy="5308805"/>
          </a:xfrm>
          <a:prstGeom prst="rect">
            <a:avLst/>
          </a:prstGeom>
          <a:noFill/>
          <a:ln>
            <a:noFill/>
          </a:ln>
          <a:effectLst>
            <a:glow rad="7112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bg1"/>
                  </a:glow>
                  <a:outerShdw blurRad="50800" dist="76200" dir="6540000" algn="t" rotWithShape="0">
                    <a:prstClr val="black"/>
                  </a:outerShdw>
                </a:effectLst>
                <a:hlinkClick r:id="rId6" action="ppaction://hlinkfile"/>
              </a:rPr>
              <a:t>Getting started document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bg1"/>
                </a:glow>
                <a:outerShdw blurRad="50800" dist="76200" dir="6540000" algn="t" rotWithShape="0">
                  <a:prstClr val="black"/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sx="104000" sy="104000" algn="t" rotWithShape="0">
                    <a:prstClr val="black"/>
                  </a:outerShdw>
                </a:effectLst>
              </a:rPr>
              <a:t>Video tips/ editing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sx="104000" sy="104000" algn="t" rotWithShape="0">
                    <a:prstClr val="black"/>
                  </a:outerShdw>
                </a:effectLst>
              </a:rPr>
              <a:t>Planning session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bg1"/>
                  </a:glow>
                  <a:outerShdw blurRad="50800" dist="38100" dir="5400000" sx="104000" sy="104000" algn="t" rotWithShape="0">
                    <a:prstClr val="black"/>
                  </a:outerShdw>
                </a:effectLst>
                <a:hlinkClick r:id="rId7" action="ppaction://hlinkfile"/>
              </a:rPr>
              <a:t>Playbook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bg1"/>
                </a:glow>
                <a:outerShdw blurRad="50800" dist="38100" dir="5400000" sx="104000" sy="104000" algn="t" rotWithShape="0">
                  <a:prstClr val="black"/>
                </a:outerShdw>
              </a:effectLst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50800" dist="38100" dir="5400000" sx="104000" sy="104000" algn="t" rotWithShape="0">
                    <a:prstClr val="black"/>
                  </a:outerShdw>
                </a:effectLst>
              </a:rPr>
              <a:t>Advocate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sx="104000" sy="104000" algn="t" rotWithShape="0">
                    <a:prstClr val="black"/>
                  </a:outerShdw>
                </a:effectLst>
              </a:rPr>
              <a:t>training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sx="104000" sy="104000" algn="t" rotWithShape="0">
                    <a:prstClr val="black"/>
                  </a:outerShdw>
                </a:effectLst>
              </a:rPr>
              <a:t>Fund assistance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sx="104000" sy="104000" algn="t" rotWithShape="0">
                    <a:prstClr val="black"/>
                  </a:outerShdw>
                </a:effectLst>
              </a:rPr>
              <a:t>Tracking &amp; Reporting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sx="104000" sy="104000" algn="t" rotWithShape="0">
                    <a:prstClr val="black"/>
                  </a:outerShdw>
                </a:effectLst>
              </a:rPr>
              <a:t>Foundation social media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sx="104000" sy="104000" algn="t" rotWithShape="0">
                    <a:prstClr val="black"/>
                  </a:outerShdw>
                </a:effectLst>
              </a:rPr>
              <a:t>Additional promoting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63500">
                    <a:schemeClr val="bg1"/>
                  </a:glow>
                  <a:outerShdw blurRad="50800" dist="38100" dir="5400000" sx="104000" sy="104000" algn="t" rotWithShape="0">
                    <a:prstClr val="black"/>
                  </a:outerShdw>
                </a:effectLst>
                <a:hlinkClick r:id="rId8" action="ppaction://hlinkfile"/>
              </a:rPr>
              <a:t>5 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bg1"/>
                  </a:glow>
                  <a:outerShdw blurRad="50800" dist="38100" dir="5400000" sx="104000" sy="104000" algn="t" rotWithShape="0">
                    <a:prstClr val="black"/>
                  </a:outerShdw>
                </a:effectLst>
                <a:hlinkClick r:id="rId8" action="ppaction://hlinkfile"/>
              </a:rPr>
              <a:t>Things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bg1"/>
                </a:glow>
                <a:outerShdw blurRad="50800" dist="38100" dir="5400000" sx="104000" sy="104000" algn="t" rotWithShape="0">
                  <a:prstClr val="black"/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sx="104000" sy="104000" algn="t" rotWithShape="0">
                    <a:prstClr val="black"/>
                  </a:outerShdw>
                </a:effectLst>
              </a:rPr>
              <a:t>Check-ins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62" b="96104" l="5333" r="94111">
                        <a14:foregroundMark x1="56000" y1="87755" x2="56000" y2="87755"/>
                        <a14:foregroundMark x1="37667" y1="96104" x2="37667" y2="96104"/>
                        <a14:foregroundMark x1="7111" y1="88683" x2="7111" y2="88683"/>
                        <a14:foregroundMark x1="93000" y1="47681" x2="93000" y2="47681"/>
                        <a14:foregroundMark x1="94222" y1="89239" x2="94222" y2="89239"/>
                        <a14:foregroundMark x1="5333" y1="89239" x2="5333" y2="89239"/>
                        <a14:foregroundMark x1="17778" y1="93692" x2="17778" y2="93692"/>
                        <a14:foregroundMark x1="18111" y1="94063" x2="18111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0246" y="4128371"/>
            <a:ext cx="2808003" cy="168168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32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E8AC6-424E-904F-AE4A-648F5E9D72F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9931" y="4488873"/>
            <a:ext cx="7866042" cy="791315"/>
          </a:xfrm>
        </p:spPr>
        <p:txBody>
          <a:bodyPr/>
          <a:lstStyle/>
          <a:p>
            <a:pPr algn="ctr"/>
            <a:r>
              <a:rPr lang="en-US" dirty="0" smtClean="0"/>
              <a:t>http://givecampus.com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75956" y="199505"/>
            <a:ext cx="4854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Getting Started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" y="948264"/>
            <a:ext cx="8600197" cy="4629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589" y="1431114"/>
            <a:ext cx="719390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5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irit">
  <a:themeElements>
    <a:clrScheme name="Spirit">
      <a:dk1>
        <a:srgbClr val="000000"/>
      </a:dk1>
      <a:lt1>
        <a:srgbClr val="FFFFFF"/>
      </a:lt1>
      <a:dk2>
        <a:srgbClr val="425563"/>
      </a:dk2>
      <a:lt2>
        <a:srgbClr val="BFCED6"/>
      </a:lt2>
      <a:accent1>
        <a:srgbClr val="5E0009"/>
      </a:accent1>
      <a:accent2>
        <a:srgbClr val="EB002B"/>
      </a:accent2>
      <a:accent3>
        <a:srgbClr val="0093B2"/>
      </a:accent3>
      <a:accent4>
        <a:srgbClr val="CFB500"/>
      </a:accent4>
      <a:accent5>
        <a:srgbClr val="AF1685"/>
      </a:accent5>
      <a:accent6>
        <a:srgbClr val="E35205"/>
      </a:accent6>
      <a:hlink>
        <a:srgbClr val="5E0009"/>
      </a:hlink>
      <a:folHlink>
        <a:srgbClr val="5E0009"/>
      </a:folHlink>
    </a:clrScheme>
    <a:fontScheme name="Spir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pirit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issouri State Maroon">
      <a:srgbClr val="5E0009"/>
    </a:custClr>
    <a:custClr name="Brick City">
      <a:srgbClr val="EB002B"/>
    </a:custClr>
    <a:custClr name="Boomer Sky">
      <a:srgbClr val="0093B2"/>
    </a:custClr>
    <a:custClr name="Pride Band Brass">
      <a:srgbClr val="CFB500"/>
    </a:custClr>
    <a:custClr name="Midnight Oil">
      <a:srgbClr val="425563"/>
    </a:custClr>
    <a:custClr name="Hammons Fountain">
      <a:srgbClr val="6BA4B8"/>
    </a:custClr>
    <a:custClr name="Carrington">
      <a:srgbClr val="BFCED6"/>
    </a:custClr>
    <a:custClr name="Bear Hug">
      <a:srgbClr val="AF1685"/>
    </a:custClr>
    <a:custClr name="Tent Theatre">
      <a:srgbClr val="E35205"/>
    </a:custClr>
    <a:custClr name="May Day">
      <a:srgbClr val="A4D65E"/>
    </a:custClr>
  </a:custClrLst>
  <a:extLst>
    <a:ext uri="{05A4C25C-085E-4340-85A3-A5531E510DB2}">
      <thm15:themeFamily xmlns:thm15="http://schemas.microsoft.com/office/thememl/2012/main" name="spirit-dark-standard" id="{0730729A-DED2-9445-A2E1-8ECF7EE9F1C2}" vid="{CDBC1D4B-1903-0545-AD61-032CBEBAF7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pirit">
    <a:dk1>
      <a:srgbClr val="000000"/>
    </a:dk1>
    <a:lt1>
      <a:srgbClr val="FFFFFF"/>
    </a:lt1>
    <a:dk2>
      <a:srgbClr val="425563"/>
    </a:dk2>
    <a:lt2>
      <a:srgbClr val="BFCED6"/>
    </a:lt2>
    <a:accent1>
      <a:srgbClr val="5E0009"/>
    </a:accent1>
    <a:accent2>
      <a:srgbClr val="EB002B"/>
    </a:accent2>
    <a:accent3>
      <a:srgbClr val="0093B2"/>
    </a:accent3>
    <a:accent4>
      <a:srgbClr val="CFB500"/>
    </a:accent4>
    <a:accent5>
      <a:srgbClr val="AF1685"/>
    </a:accent5>
    <a:accent6>
      <a:srgbClr val="E35205"/>
    </a:accent6>
    <a:hlink>
      <a:srgbClr val="5E0009"/>
    </a:hlink>
    <a:folHlink>
      <a:srgbClr val="5E000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7548</TotalTime>
  <Words>262</Words>
  <Application>Microsoft Office PowerPoint</Application>
  <PresentationFormat>On-screen Show (4:3)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Arial Rounded MT Bold</vt:lpstr>
      <vt:lpstr>Calibri</vt:lpstr>
      <vt:lpstr>Georgia</vt:lpstr>
      <vt:lpstr>Spirit</vt:lpstr>
      <vt:lpstr>Crowdfunding @ Missouri State</vt:lpstr>
      <vt:lpstr>Background Information</vt:lpstr>
      <vt:lpstr>http://www.missouristatecrowdfunding.org/ </vt:lpstr>
      <vt:lpstr>Steps to a Campaign</vt:lpstr>
      <vt:lpstr>Basics</vt:lpstr>
      <vt:lpstr>PowerPoint Presentation</vt:lpstr>
      <vt:lpstr>PowerPoint Presentation</vt:lpstr>
      <vt:lpstr>Resources</vt:lpstr>
      <vt:lpstr>http://givecampus.com</vt:lpstr>
      <vt:lpstr>PowerPoint Presentation</vt:lpstr>
      <vt:lpstr>How to Apply</vt:lpstr>
      <vt:lpstr>PowerPoint Presentation</vt:lpstr>
      <vt:lpstr>PowerPoint Presentation</vt:lpstr>
      <vt:lpstr>Application</vt:lpstr>
      <vt:lpstr>PowerPoint Presentation</vt:lpstr>
      <vt:lpstr>The only time you’re encouraged to overshare</vt:lpstr>
      <vt:lpstr>PowerPoint Presentation</vt:lpstr>
    </vt:vector>
  </TitlesOfParts>
  <Company>Missouri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Crowdfunding @ Missouri State</dc:title>
  <dc:creator>Harper, Alison K</dc:creator>
  <cp:lastModifiedBy>Harper, Alison K</cp:lastModifiedBy>
  <cp:revision>36</cp:revision>
  <cp:lastPrinted>2016-06-23T14:22:09Z</cp:lastPrinted>
  <dcterms:created xsi:type="dcterms:W3CDTF">2018-11-06T19:48:46Z</dcterms:created>
  <dcterms:modified xsi:type="dcterms:W3CDTF">2018-11-26T20:54:27Z</dcterms:modified>
</cp:coreProperties>
</file>