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69" r:id="rId16"/>
    <p:sldId id="275" r:id="rId17"/>
    <p:sldId id="270" r:id="rId18"/>
    <p:sldId id="271" r:id="rId19"/>
    <p:sldId id="272" r:id="rId20"/>
    <p:sldId id="273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07">
          <p15:clr>
            <a:srgbClr val="A4A3A4"/>
          </p15:clr>
        </p15:guide>
        <p15:guide id="2" pos="223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0009"/>
    <a:srgbClr val="E4002B"/>
    <a:srgbClr val="303031"/>
    <a:srgbClr val="4A0009"/>
    <a:srgbClr val="352F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04"/>
    <p:restoredTop sz="94650"/>
  </p:normalViewPr>
  <p:slideViewPr>
    <p:cSldViewPr snapToGrid="0" snapToObjects="1">
      <p:cViewPr>
        <p:scale>
          <a:sx n="135" d="100"/>
          <a:sy n="135" d="100"/>
        </p:scale>
        <p:origin x="840" y="1608"/>
      </p:cViewPr>
      <p:guideLst>
        <p:guide orient="horz" pos="2807"/>
        <p:guide pos="223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5" d="100"/>
        <a:sy n="15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43945F-5519-A347-8B03-E77DFAB74F8F}" type="doc">
      <dgm:prSet loTypeId="urn:microsoft.com/office/officeart/2005/8/layout/hLis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076DC7-727C-5045-AEDC-355E1341657E}">
      <dgm:prSet phldrT="[Text]" custT="1"/>
      <dgm:spPr>
        <a:solidFill>
          <a:srgbClr val="5E0009"/>
        </a:solidFill>
      </dgm:spPr>
      <dgm:t>
        <a:bodyPr/>
        <a:lstStyle/>
        <a:p>
          <a:r>
            <a:rPr lang="en-US" sz="2800" b="1" dirty="0" smtClean="0">
              <a:latin typeface="Arial" charset="0"/>
              <a:ea typeface="Arial" charset="0"/>
              <a:cs typeface="Arial" charset="0"/>
            </a:rPr>
            <a:t>Foundations</a:t>
          </a:r>
        </a:p>
        <a:p>
          <a:r>
            <a:rPr lang="en-US" sz="2000" b="0" dirty="0" smtClean="0">
              <a:latin typeface="Arial" charset="0"/>
              <a:ea typeface="Arial" charset="0"/>
              <a:cs typeface="Arial" charset="0"/>
            </a:rPr>
            <a:t>14-16 hours</a:t>
          </a:r>
          <a:endParaRPr lang="en-US" sz="2000" b="0" dirty="0">
            <a:latin typeface="Arial" charset="0"/>
            <a:ea typeface="Arial" charset="0"/>
            <a:cs typeface="Arial" charset="0"/>
          </a:endParaRPr>
        </a:p>
      </dgm:t>
    </dgm:pt>
    <dgm:pt modelId="{382D2907-D67F-6649-ABBB-2D06C045F7DF}" type="parTrans" cxnId="{C1809ED2-8CD7-0B48-9B81-4299D2F32419}">
      <dgm:prSet/>
      <dgm:spPr/>
      <dgm:t>
        <a:bodyPr/>
        <a:lstStyle/>
        <a:p>
          <a:endParaRPr lang="en-US"/>
        </a:p>
      </dgm:t>
    </dgm:pt>
    <dgm:pt modelId="{D4243C1B-8D17-9446-9B93-9C8475DE1315}" type="sibTrans" cxnId="{C1809ED2-8CD7-0B48-9B81-4299D2F32419}">
      <dgm:prSet/>
      <dgm:spPr/>
      <dgm:t>
        <a:bodyPr/>
        <a:lstStyle/>
        <a:p>
          <a:endParaRPr lang="en-US"/>
        </a:p>
      </dgm:t>
    </dgm:pt>
    <dgm:pt modelId="{71DA0D46-2013-C242-B996-4FA0656F2C82}">
      <dgm:prSet phldrT="[Text]"/>
      <dgm:spPr>
        <a:solidFill>
          <a:srgbClr val="5E0009"/>
        </a:solidFill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 smtClean="0">
              <a:latin typeface="Arial" charset="0"/>
              <a:ea typeface="Arial" charset="0"/>
              <a:cs typeface="Arial" charset="0"/>
            </a:rPr>
            <a:t>Writing I</a:t>
          </a:r>
          <a:endParaRPr lang="en-US" b="1" dirty="0">
            <a:latin typeface="Arial" charset="0"/>
            <a:ea typeface="Arial" charset="0"/>
            <a:cs typeface="Arial" charset="0"/>
          </a:endParaRPr>
        </a:p>
      </dgm:t>
    </dgm:pt>
    <dgm:pt modelId="{6656A0D9-958E-644A-8BBA-635364775649}" type="parTrans" cxnId="{4F65E7FC-52EA-B14F-9B8F-782ED0C899DB}">
      <dgm:prSet/>
      <dgm:spPr/>
      <dgm:t>
        <a:bodyPr/>
        <a:lstStyle/>
        <a:p>
          <a:endParaRPr lang="en-US"/>
        </a:p>
      </dgm:t>
    </dgm:pt>
    <dgm:pt modelId="{C0CB903C-9B64-EF41-B88D-D95A562249DE}" type="sibTrans" cxnId="{4F65E7FC-52EA-B14F-9B8F-782ED0C899DB}">
      <dgm:prSet/>
      <dgm:spPr/>
      <dgm:t>
        <a:bodyPr/>
        <a:lstStyle/>
        <a:p>
          <a:endParaRPr lang="en-US"/>
        </a:p>
      </dgm:t>
    </dgm:pt>
    <dgm:pt modelId="{D7782799-09FC-674B-A1F2-A7B8E954F41E}">
      <dgm:prSet phldrT="[Text]"/>
      <dgm:spPr>
        <a:solidFill>
          <a:srgbClr val="5E0009"/>
        </a:solidFill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 smtClean="0">
              <a:latin typeface="Arial" charset="0"/>
              <a:ea typeface="Arial" charset="0"/>
              <a:cs typeface="Arial" charset="0"/>
            </a:rPr>
            <a:t>Public Speaking</a:t>
          </a:r>
          <a:endParaRPr lang="en-US" b="1" dirty="0">
            <a:latin typeface="Arial" charset="0"/>
            <a:ea typeface="Arial" charset="0"/>
            <a:cs typeface="Arial" charset="0"/>
          </a:endParaRPr>
        </a:p>
      </dgm:t>
    </dgm:pt>
    <dgm:pt modelId="{F9E6C893-5502-FB45-B760-7607466DA2D4}" type="parTrans" cxnId="{740036D6-7589-E846-994B-DF9CA21BBD60}">
      <dgm:prSet/>
      <dgm:spPr/>
      <dgm:t>
        <a:bodyPr/>
        <a:lstStyle/>
        <a:p>
          <a:endParaRPr lang="en-US"/>
        </a:p>
      </dgm:t>
    </dgm:pt>
    <dgm:pt modelId="{BE4D5F68-182F-1043-B2DA-CC7CA547BEDF}" type="sibTrans" cxnId="{740036D6-7589-E846-994B-DF9CA21BBD60}">
      <dgm:prSet/>
      <dgm:spPr/>
      <dgm:t>
        <a:bodyPr/>
        <a:lstStyle/>
        <a:p>
          <a:endParaRPr lang="en-US"/>
        </a:p>
      </dgm:t>
    </dgm:pt>
    <dgm:pt modelId="{877BE971-C9C8-A74E-9EC8-CCC419816DAA}">
      <dgm:prSet phldrT="[Text]"/>
      <dgm:spPr>
        <a:solidFill>
          <a:srgbClr val="5E0009"/>
        </a:solidFill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 smtClean="0">
              <a:latin typeface="Arial" charset="0"/>
              <a:ea typeface="Arial" charset="0"/>
              <a:cs typeface="Arial" charset="0"/>
            </a:rPr>
            <a:t>Quantitative Literacy</a:t>
          </a:r>
        </a:p>
        <a:p>
          <a:pPr algn="l">
            <a:lnSpc>
              <a:spcPct val="100000"/>
            </a:lnSpc>
          </a:pPr>
          <a:r>
            <a:rPr lang="en-US" b="1" dirty="0" smtClean="0">
              <a:latin typeface="Arial" charset="0"/>
              <a:ea typeface="Arial" charset="0"/>
              <a:cs typeface="Arial" charset="0"/>
            </a:rPr>
            <a:t>(Math)</a:t>
          </a:r>
          <a:endParaRPr lang="en-US" b="1" dirty="0">
            <a:latin typeface="Arial" charset="0"/>
            <a:ea typeface="Arial" charset="0"/>
            <a:cs typeface="Arial" charset="0"/>
          </a:endParaRPr>
        </a:p>
      </dgm:t>
    </dgm:pt>
    <dgm:pt modelId="{6C065385-76CC-0041-B0D7-46334BD5183A}" type="parTrans" cxnId="{7B9EB386-5409-0640-8427-2DCE44A0E34A}">
      <dgm:prSet/>
      <dgm:spPr/>
      <dgm:t>
        <a:bodyPr/>
        <a:lstStyle/>
        <a:p>
          <a:endParaRPr lang="en-US"/>
        </a:p>
      </dgm:t>
    </dgm:pt>
    <dgm:pt modelId="{1ED07923-5920-1441-9762-F61A94308447}" type="sibTrans" cxnId="{7B9EB386-5409-0640-8427-2DCE44A0E34A}">
      <dgm:prSet/>
      <dgm:spPr/>
      <dgm:t>
        <a:bodyPr/>
        <a:lstStyle/>
        <a:p>
          <a:endParaRPr lang="en-US"/>
        </a:p>
      </dgm:t>
    </dgm:pt>
    <dgm:pt modelId="{BCD8CE0F-137A-3548-9461-F92640C46508}">
      <dgm:prSet phldrT="[Text]"/>
      <dgm:spPr>
        <a:solidFill>
          <a:srgbClr val="5E0009"/>
        </a:solidFill>
      </dgm:spPr>
      <dgm:t>
        <a:bodyPr anchor="t"/>
        <a:lstStyle/>
        <a:p>
          <a:pPr algn="l">
            <a:lnSpc>
              <a:spcPct val="100000"/>
            </a:lnSpc>
          </a:pPr>
          <a:r>
            <a:rPr lang="en-US" b="1" dirty="0" smtClean="0">
              <a:latin typeface="Arial" charset="0"/>
              <a:ea typeface="Arial" charset="0"/>
              <a:cs typeface="Arial" charset="0"/>
            </a:rPr>
            <a:t>Written Communication and Integrative and Applied Learning</a:t>
          </a:r>
        </a:p>
        <a:p>
          <a:pPr algn="l">
            <a:lnSpc>
              <a:spcPct val="100000"/>
            </a:lnSpc>
          </a:pPr>
          <a:r>
            <a:rPr lang="en-US" b="1" dirty="0" smtClean="0">
              <a:latin typeface="Arial" charset="0"/>
              <a:ea typeface="Arial" charset="0"/>
              <a:cs typeface="Arial" charset="0"/>
            </a:rPr>
            <a:t>(Writing II)</a:t>
          </a:r>
          <a:endParaRPr lang="en-US" b="1" dirty="0">
            <a:latin typeface="Arial" charset="0"/>
            <a:ea typeface="Arial" charset="0"/>
            <a:cs typeface="Arial" charset="0"/>
          </a:endParaRPr>
        </a:p>
      </dgm:t>
    </dgm:pt>
    <dgm:pt modelId="{80DAE230-3E90-B946-842B-933797059617}" type="parTrans" cxnId="{ED43A851-54E2-DE4A-8939-A21F9ACC5775}">
      <dgm:prSet/>
      <dgm:spPr/>
      <dgm:t>
        <a:bodyPr/>
        <a:lstStyle/>
        <a:p>
          <a:endParaRPr lang="en-US"/>
        </a:p>
      </dgm:t>
    </dgm:pt>
    <dgm:pt modelId="{E026DFB1-9D14-F545-A1CF-4C8ED0BAFF8C}" type="sibTrans" cxnId="{ED43A851-54E2-DE4A-8939-A21F9ACC5775}">
      <dgm:prSet/>
      <dgm:spPr/>
      <dgm:t>
        <a:bodyPr/>
        <a:lstStyle/>
        <a:p>
          <a:endParaRPr lang="en-US"/>
        </a:p>
      </dgm:t>
    </dgm:pt>
    <dgm:pt modelId="{61E4079F-8F68-634F-A81D-CFC27924D174}">
      <dgm:prSet/>
      <dgm:spPr>
        <a:solidFill>
          <a:srgbClr val="5E0009"/>
        </a:solidFill>
      </dgm:spPr>
      <dgm:t>
        <a:bodyPr anchor="t"/>
        <a:lstStyle/>
        <a:p>
          <a:pPr algn="l"/>
          <a:r>
            <a:rPr lang="en-US" b="1" dirty="0" smtClean="0">
              <a:ln/>
              <a:latin typeface="Arial" charset="0"/>
              <a:ea typeface="Arial" charset="0"/>
              <a:cs typeface="Arial" charset="0"/>
            </a:rPr>
            <a:t>First Year Foundations</a:t>
          </a:r>
          <a:endParaRPr lang="en-US" b="1" dirty="0">
            <a:ln/>
            <a:latin typeface="Arial" charset="0"/>
            <a:ea typeface="Arial" charset="0"/>
            <a:cs typeface="Arial" charset="0"/>
          </a:endParaRPr>
        </a:p>
      </dgm:t>
    </dgm:pt>
    <dgm:pt modelId="{6543940E-1A79-7E49-A0D0-34DCCA27D96C}" type="parTrans" cxnId="{8FA0AA7B-2305-A342-AE7F-04A5349DE98E}">
      <dgm:prSet/>
      <dgm:spPr/>
      <dgm:t>
        <a:bodyPr/>
        <a:lstStyle/>
        <a:p>
          <a:endParaRPr lang="en-US"/>
        </a:p>
      </dgm:t>
    </dgm:pt>
    <dgm:pt modelId="{6292EE18-2185-DE48-B9F8-34F1850E800D}" type="sibTrans" cxnId="{8FA0AA7B-2305-A342-AE7F-04A5349DE98E}">
      <dgm:prSet/>
      <dgm:spPr/>
      <dgm:t>
        <a:bodyPr/>
        <a:lstStyle/>
        <a:p>
          <a:endParaRPr lang="en-US"/>
        </a:p>
      </dgm:t>
    </dgm:pt>
    <dgm:pt modelId="{15BB2F3C-C9C2-484E-ACD7-C4E29340A6B9}" type="pres">
      <dgm:prSet presAssocID="{4943945F-5519-A347-8B03-E77DFAB74F8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665F74-1694-B246-9C7D-9DD789CEBF70}" type="pres">
      <dgm:prSet presAssocID="{79076DC7-727C-5045-AEDC-355E1341657E}" presName="roof" presStyleLbl="dkBgShp" presStyleIdx="0" presStyleCnt="2" custLinFactNeighborX="5517" custLinFactNeighborY="707"/>
      <dgm:spPr/>
      <dgm:t>
        <a:bodyPr/>
        <a:lstStyle/>
        <a:p>
          <a:endParaRPr lang="en-US"/>
        </a:p>
      </dgm:t>
    </dgm:pt>
    <dgm:pt modelId="{24A892F2-F0FB-B24C-84CE-EB502AFF7E9F}" type="pres">
      <dgm:prSet presAssocID="{79076DC7-727C-5045-AEDC-355E1341657E}" presName="pillars" presStyleCnt="0"/>
      <dgm:spPr/>
    </dgm:pt>
    <dgm:pt modelId="{9AA9F5E9-5F31-6545-91C5-E166E6DE2E21}" type="pres">
      <dgm:prSet presAssocID="{79076DC7-727C-5045-AEDC-355E1341657E}" presName="pillar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D8C61F-DD67-3441-82E7-A1DDC6FF56A8}" type="pres">
      <dgm:prSet presAssocID="{71DA0D46-2013-C242-B996-4FA0656F2C82}" presName="pillar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DF09E-62F5-AD4B-AA33-68B59B2D847F}" type="pres">
      <dgm:prSet presAssocID="{D7782799-09FC-674B-A1F2-A7B8E954F41E}" presName="pillar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000AE0-50F5-1542-839A-ECE4673840E4}" type="pres">
      <dgm:prSet presAssocID="{877BE971-C9C8-A74E-9EC8-CCC419816DAA}" presName="pillar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654C75-A5E3-9547-93EF-FC1E564E6542}" type="pres">
      <dgm:prSet presAssocID="{BCD8CE0F-137A-3548-9461-F92640C46508}" presName="pillar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B72E0-2F1D-E34B-9808-9816AD673CED}" type="pres">
      <dgm:prSet presAssocID="{79076DC7-727C-5045-AEDC-355E1341657E}" presName="base" presStyleLbl="dkBgShp" presStyleIdx="1" presStyleCnt="2" custLinFactNeighborX="-178" custLinFactNeighborY="5485"/>
      <dgm:spPr>
        <a:solidFill>
          <a:srgbClr val="5E0009"/>
        </a:solidFill>
      </dgm:spPr>
      <dgm:t>
        <a:bodyPr/>
        <a:lstStyle/>
        <a:p>
          <a:endParaRPr lang="en-US"/>
        </a:p>
      </dgm:t>
    </dgm:pt>
  </dgm:ptLst>
  <dgm:cxnLst>
    <dgm:cxn modelId="{D658EA47-E6FC-684F-893B-4A53D2281F99}" type="presOf" srcId="{71DA0D46-2013-C242-B996-4FA0656F2C82}" destId="{01D8C61F-DD67-3441-82E7-A1DDC6FF56A8}" srcOrd="0" destOrd="0" presId="urn:microsoft.com/office/officeart/2005/8/layout/hList3"/>
    <dgm:cxn modelId="{F0F5DEBB-2EC2-1E41-A9BC-C59C619978FB}" type="presOf" srcId="{BCD8CE0F-137A-3548-9461-F92640C46508}" destId="{CD654C75-A5E3-9547-93EF-FC1E564E6542}" srcOrd="0" destOrd="0" presId="urn:microsoft.com/office/officeart/2005/8/layout/hList3"/>
    <dgm:cxn modelId="{ED43A851-54E2-DE4A-8939-A21F9ACC5775}" srcId="{79076DC7-727C-5045-AEDC-355E1341657E}" destId="{BCD8CE0F-137A-3548-9461-F92640C46508}" srcOrd="4" destOrd="0" parTransId="{80DAE230-3E90-B946-842B-933797059617}" sibTransId="{E026DFB1-9D14-F545-A1CF-4C8ED0BAFF8C}"/>
    <dgm:cxn modelId="{1876D296-C439-EE4E-9E33-8A782B6422E7}" type="presOf" srcId="{61E4079F-8F68-634F-A81D-CFC27924D174}" destId="{9AA9F5E9-5F31-6545-91C5-E166E6DE2E21}" srcOrd="0" destOrd="0" presId="urn:microsoft.com/office/officeart/2005/8/layout/hList3"/>
    <dgm:cxn modelId="{F124D546-3D88-A24E-8B83-5AE2194CC1AD}" type="presOf" srcId="{4943945F-5519-A347-8B03-E77DFAB74F8F}" destId="{15BB2F3C-C9C2-484E-ACD7-C4E29340A6B9}" srcOrd="0" destOrd="0" presId="urn:microsoft.com/office/officeart/2005/8/layout/hList3"/>
    <dgm:cxn modelId="{8FA0AA7B-2305-A342-AE7F-04A5349DE98E}" srcId="{79076DC7-727C-5045-AEDC-355E1341657E}" destId="{61E4079F-8F68-634F-A81D-CFC27924D174}" srcOrd="0" destOrd="0" parTransId="{6543940E-1A79-7E49-A0D0-34DCCA27D96C}" sibTransId="{6292EE18-2185-DE48-B9F8-34F1850E800D}"/>
    <dgm:cxn modelId="{D07AD13A-333F-BA42-9BC3-CD1BAACDB3D1}" type="presOf" srcId="{877BE971-C9C8-A74E-9EC8-CCC419816DAA}" destId="{D9000AE0-50F5-1542-839A-ECE4673840E4}" srcOrd="0" destOrd="0" presId="urn:microsoft.com/office/officeart/2005/8/layout/hList3"/>
    <dgm:cxn modelId="{09FC4DB9-55A6-DC4F-96AB-9FAA3283286D}" type="presOf" srcId="{D7782799-09FC-674B-A1F2-A7B8E954F41E}" destId="{F5EDF09E-62F5-AD4B-AA33-68B59B2D847F}" srcOrd="0" destOrd="0" presId="urn:microsoft.com/office/officeart/2005/8/layout/hList3"/>
    <dgm:cxn modelId="{C1809ED2-8CD7-0B48-9B81-4299D2F32419}" srcId="{4943945F-5519-A347-8B03-E77DFAB74F8F}" destId="{79076DC7-727C-5045-AEDC-355E1341657E}" srcOrd="0" destOrd="0" parTransId="{382D2907-D67F-6649-ABBB-2D06C045F7DF}" sibTransId="{D4243C1B-8D17-9446-9B93-9C8475DE1315}"/>
    <dgm:cxn modelId="{7B9EB386-5409-0640-8427-2DCE44A0E34A}" srcId="{79076DC7-727C-5045-AEDC-355E1341657E}" destId="{877BE971-C9C8-A74E-9EC8-CCC419816DAA}" srcOrd="3" destOrd="0" parTransId="{6C065385-76CC-0041-B0D7-46334BD5183A}" sibTransId="{1ED07923-5920-1441-9762-F61A94308447}"/>
    <dgm:cxn modelId="{4F65E7FC-52EA-B14F-9B8F-782ED0C899DB}" srcId="{79076DC7-727C-5045-AEDC-355E1341657E}" destId="{71DA0D46-2013-C242-B996-4FA0656F2C82}" srcOrd="1" destOrd="0" parTransId="{6656A0D9-958E-644A-8BBA-635364775649}" sibTransId="{C0CB903C-9B64-EF41-B88D-D95A562249DE}"/>
    <dgm:cxn modelId="{740036D6-7589-E846-994B-DF9CA21BBD60}" srcId="{79076DC7-727C-5045-AEDC-355E1341657E}" destId="{D7782799-09FC-674B-A1F2-A7B8E954F41E}" srcOrd="2" destOrd="0" parTransId="{F9E6C893-5502-FB45-B760-7607466DA2D4}" sibTransId="{BE4D5F68-182F-1043-B2DA-CC7CA547BEDF}"/>
    <dgm:cxn modelId="{11268041-6EB9-5149-8346-B2F0CF7B65A0}" type="presOf" srcId="{79076DC7-727C-5045-AEDC-355E1341657E}" destId="{D6665F74-1694-B246-9C7D-9DD789CEBF70}" srcOrd="0" destOrd="0" presId="urn:microsoft.com/office/officeart/2005/8/layout/hList3"/>
    <dgm:cxn modelId="{F435DA10-4FF0-834E-B6D8-DD6F0AB8DE1C}" type="presParOf" srcId="{15BB2F3C-C9C2-484E-ACD7-C4E29340A6B9}" destId="{D6665F74-1694-B246-9C7D-9DD789CEBF70}" srcOrd="0" destOrd="0" presId="urn:microsoft.com/office/officeart/2005/8/layout/hList3"/>
    <dgm:cxn modelId="{0C5D7F72-3647-F448-BF32-AE23FA0B14C7}" type="presParOf" srcId="{15BB2F3C-C9C2-484E-ACD7-C4E29340A6B9}" destId="{24A892F2-F0FB-B24C-84CE-EB502AFF7E9F}" srcOrd="1" destOrd="0" presId="urn:microsoft.com/office/officeart/2005/8/layout/hList3"/>
    <dgm:cxn modelId="{5E4163A8-F55E-F142-9A3E-9A270D6353AC}" type="presParOf" srcId="{24A892F2-F0FB-B24C-84CE-EB502AFF7E9F}" destId="{9AA9F5E9-5F31-6545-91C5-E166E6DE2E21}" srcOrd="0" destOrd="0" presId="urn:microsoft.com/office/officeart/2005/8/layout/hList3"/>
    <dgm:cxn modelId="{2840B979-9F81-5C40-8DE5-389CF49C3319}" type="presParOf" srcId="{24A892F2-F0FB-B24C-84CE-EB502AFF7E9F}" destId="{01D8C61F-DD67-3441-82E7-A1DDC6FF56A8}" srcOrd="1" destOrd="0" presId="urn:microsoft.com/office/officeart/2005/8/layout/hList3"/>
    <dgm:cxn modelId="{D1C21EC3-8566-0047-9D34-8AE53277F3A8}" type="presParOf" srcId="{24A892F2-F0FB-B24C-84CE-EB502AFF7E9F}" destId="{F5EDF09E-62F5-AD4B-AA33-68B59B2D847F}" srcOrd="2" destOrd="0" presId="urn:microsoft.com/office/officeart/2005/8/layout/hList3"/>
    <dgm:cxn modelId="{0D6F948E-DE80-4C4F-B148-A5DF3B775BCB}" type="presParOf" srcId="{24A892F2-F0FB-B24C-84CE-EB502AFF7E9F}" destId="{D9000AE0-50F5-1542-839A-ECE4673840E4}" srcOrd="3" destOrd="0" presId="urn:microsoft.com/office/officeart/2005/8/layout/hList3"/>
    <dgm:cxn modelId="{D139EBA8-5EDF-A640-A9A4-CD097C7A0131}" type="presParOf" srcId="{24A892F2-F0FB-B24C-84CE-EB502AFF7E9F}" destId="{CD654C75-A5E3-9547-93EF-FC1E564E6542}" srcOrd="4" destOrd="0" presId="urn:microsoft.com/office/officeart/2005/8/layout/hList3"/>
    <dgm:cxn modelId="{91E10D66-33B7-524F-A130-347EB3EB3551}" type="presParOf" srcId="{15BB2F3C-C9C2-484E-ACD7-C4E29340A6B9}" destId="{4A9B72E0-2F1D-E34B-9808-9816AD673CED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43945F-5519-A347-8B03-E77DFAB74F8F}" type="doc">
      <dgm:prSet loTypeId="urn:microsoft.com/office/officeart/2005/8/layout/hLis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076DC7-727C-5045-AEDC-355E1341657E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 smtClean="0">
              <a:latin typeface="Arial" charset="0"/>
              <a:ea typeface="Arial" charset="0"/>
              <a:cs typeface="Arial" charset="0"/>
            </a:rPr>
            <a:t>Natural world</a:t>
          </a:r>
          <a:endParaRPr lang="en-US" sz="1600" b="1" dirty="0">
            <a:latin typeface="Arial" charset="0"/>
            <a:ea typeface="Arial" charset="0"/>
            <a:cs typeface="Arial" charset="0"/>
          </a:endParaRPr>
        </a:p>
      </dgm:t>
    </dgm:pt>
    <dgm:pt modelId="{382D2907-D67F-6649-ABBB-2D06C045F7DF}" type="parTrans" cxnId="{C1809ED2-8CD7-0B48-9B81-4299D2F32419}">
      <dgm:prSet/>
      <dgm:spPr/>
      <dgm:t>
        <a:bodyPr/>
        <a:lstStyle/>
        <a:p>
          <a:endParaRPr lang="en-US"/>
        </a:p>
      </dgm:t>
    </dgm:pt>
    <dgm:pt modelId="{D4243C1B-8D17-9446-9B93-9C8475DE1315}" type="sibTrans" cxnId="{C1809ED2-8CD7-0B48-9B81-4299D2F32419}">
      <dgm:prSet/>
      <dgm:spPr/>
      <dgm:t>
        <a:bodyPr/>
        <a:lstStyle/>
        <a:p>
          <a:endParaRPr lang="en-US"/>
        </a:p>
      </dgm:t>
    </dgm:pt>
    <dgm:pt modelId="{55BA2F50-240B-6248-827B-90B6D48BEAF0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Life sciences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C74FFFB1-773C-2242-B18A-8EB37B589586}" type="parTrans" cxnId="{07ABC486-BCF8-7544-97C3-E4C2B3495C0B}">
      <dgm:prSet/>
      <dgm:spPr/>
      <dgm:t>
        <a:bodyPr/>
        <a:lstStyle/>
        <a:p>
          <a:endParaRPr lang="en-US"/>
        </a:p>
      </dgm:t>
    </dgm:pt>
    <dgm:pt modelId="{4804BF3F-7949-6040-BEE7-00912B579C36}" type="sibTrans" cxnId="{07ABC486-BCF8-7544-97C3-E4C2B3495C0B}">
      <dgm:prSet/>
      <dgm:spPr/>
      <dgm:t>
        <a:bodyPr/>
        <a:lstStyle/>
        <a:p>
          <a:endParaRPr lang="en-US"/>
        </a:p>
      </dgm:t>
    </dgm:pt>
    <dgm:pt modelId="{C6AD6648-F69A-B147-B8E2-C8B7D489603A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Physical sciences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DD000E50-4CCA-4043-AFA0-47B802C9316F}" type="parTrans" cxnId="{9B849D69-15F3-A044-895D-0A242D9003FE}">
      <dgm:prSet/>
      <dgm:spPr/>
      <dgm:t>
        <a:bodyPr/>
        <a:lstStyle/>
        <a:p>
          <a:endParaRPr lang="en-US"/>
        </a:p>
      </dgm:t>
    </dgm:pt>
    <dgm:pt modelId="{FC331A2B-6FBB-2C4D-B282-A7DBC6EFF225}" type="sibTrans" cxnId="{9B849D69-15F3-A044-895D-0A242D9003FE}">
      <dgm:prSet/>
      <dgm:spPr/>
      <dgm:t>
        <a:bodyPr/>
        <a:lstStyle/>
        <a:p>
          <a:endParaRPr lang="en-US"/>
        </a:p>
      </dgm:t>
    </dgm:pt>
    <dgm:pt modelId="{DC2E3EBA-6BEF-DB40-BC55-7C1C8B425CCB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 smtClean="0">
              <a:latin typeface="Arial" charset="0"/>
              <a:ea typeface="Arial" charset="0"/>
              <a:cs typeface="Arial" charset="0"/>
            </a:rPr>
            <a:t>Human cultures</a:t>
          </a:r>
          <a:endParaRPr lang="en-US" sz="1600" b="1" dirty="0">
            <a:latin typeface="Arial" charset="0"/>
            <a:ea typeface="Arial" charset="0"/>
            <a:cs typeface="Arial" charset="0"/>
          </a:endParaRPr>
        </a:p>
      </dgm:t>
    </dgm:pt>
    <dgm:pt modelId="{4D65683B-14BD-ED4E-A0EC-68F045BA3557}" type="parTrans" cxnId="{1FED29CD-29B6-5B43-9A85-A273611D8C1E}">
      <dgm:prSet/>
      <dgm:spPr/>
      <dgm:t>
        <a:bodyPr/>
        <a:lstStyle/>
        <a:p>
          <a:endParaRPr lang="en-US"/>
        </a:p>
      </dgm:t>
    </dgm:pt>
    <dgm:pt modelId="{65BB8A5C-F6F9-F143-B434-D597C67EDCB0}" type="sibTrans" cxnId="{1FED29CD-29B6-5B43-9A85-A273611D8C1E}">
      <dgm:prSet/>
      <dgm:spPr/>
      <dgm:t>
        <a:bodyPr/>
        <a:lstStyle/>
        <a:p>
          <a:endParaRPr lang="en-US"/>
        </a:p>
      </dgm:t>
    </dgm:pt>
    <dgm:pt modelId="{9938410E-CC23-384E-82B4-829F65AC0DA6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Social and behavioral sciences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8DBD3D72-5227-4042-BD6A-CAD531C3880D}" type="parTrans" cxnId="{3758B7ED-22AE-324B-AA8F-C3950C2BA98E}">
      <dgm:prSet/>
      <dgm:spPr/>
      <dgm:t>
        <a:bodyPr/>
        <a:lstStyle/>
        <a:p>
          <a:endParaRPr lang="en-US"/>
        </a:p>
      </dgm:t>
    </dgm:pt>
    <dgm:pt modelId="{60001ABB-9ECD-EC44-9D38-392AE6C3313C}" type="sibTrans" cxnId="{3758B7ED-22AE-324B-AA8F-C3950C2BA98E}">
      <dgm:prSet/>
      <dgm:spPr/>
      <dgm:t>
        <a:bodyPr/>
        <a:lstStyle/>
        <a:p>
          <a:endParaRPr lang="en-US"/>
        </a:p>
      </dgm:t>
    </dgm:pt>
    <dgm:pt modelId="{9B6C1A27-CBEA-A34B-8A11-676F4C240DB8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Humanities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34936F89-7E65-084C-A319-8D859E721E49}" type="parTrans" cxnId="{5F5035AD-FE08-5942-8CA0-CC414369B9D4}">
      <dgm:prSet/>
      <dgm:spPr/>
      <dgm:t>
        <a:bodyPr/>
        <a:lstStyle/>
        <a:p>
          <a:endParaRPr lang="en-US"/>
        </a:p>
      </dgm:t>
    </dgm:pt>
    <dgm:pt modelId="{9DEEF4A6-FED3-E447-B9E2-29AF9C1DFB2F}" type="sibTrans" cxnId="{5F5035AD-FE08-5942-8CA0-CC414369B9D4}">
      <dgm:prSet/>
      <dgm:spPr/>
      <dgm:t>
        <a:bodyPr/>
        <a:lstStyle/>
        <a:p>
          <a:endParaRPr lang="en-US"/>
        </a:p>
      </dgm:t>
    </dgm:pt>
    <dgm:pt modelId="{1FEC18BC-AD41-CB42-B5B3-1AE68DD1F8FA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The arts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86C503FC-AF05-3241-BDC6-51B84E2070E1}" type="parTrans" cxnId="{37D2559D-F6D3-204A-8D19-75893187CC3D}">
      <dgm:prSet/>
      <dgm:spPr/>
      <dgm:t>
        <a:bodyPr/>
        <a:lstStyle/>
        <a:p>
          <a:endParaRPr lang="en-US"/>
        </a:p>
      </dgm:t>
    </dgm:pt>
    <dgm:pt modelId="{9CD169B7-4FFF-E049-9B41-5A05C98AA732}" type="sibTrans" cxnId="{37D2559D-F6D3-204A-8D19-75893187CC3D}">
      <dgm:prSet/>
      <dgm:spPr/>
      <dgm:t>
        <a:bodyPr/>
        <a:lstStyle/>
        <a:p>
          <a:endParaRPr lang="en-US"/>
        </a:p>
      </dgm:t>
    </dgm:pt>
    <dgm:pt modelId="{84BD794D-E66C-BF42-8E63-9E5976928CC7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b="1" dirty="0" smtClean="0">
              <a:latin typeface="Arial" charset="0"/>
              <a:ea typeface="Arial" charset="0"/>
              <a:cs typeface="Arial" charset="0"/>
            </a:rPr>
            <a:t>Public affairs</a:t>
          </a:r>
          <a:endParaRPr lang="en-US" sz="1600" b="1" dirty="0">
            <a:latin typeface="Arial" charset="0"/>
            <a:ea typeface="Arial" charset="0"/>
            <a:cs typeface="Arial" charset="0"/>
          </a:endParaRPr>
        </a:p>
      </dgm:t>
    </dgm:pt>
    <dgm:pt modelId="{98B3878F-65F8-8D45-8FB9-15CD3D4E3CD3}" type="parTrans" cxnId="{6440B298-AF01-B146-A1E9-E9CEBA994C10}">
      <dgm:prSet/>
      <dgm:spPr/>
      <dgm:t>
        <a:bodyPr/>
        <a:lstStyle/>
        <a:p>
          <a:endParaRPr lang="en-US"/>
        </a:p>
      </dgm:t>
    </dgm:pt>
    <dgm:pt modelId="{FA3A2833-8B6F-B04A-8518-5A7C8346917B}" type="sibTrans" cxnId="{6440B298-AF01-B146-A1E9-E9CEBA994C10}">
      <dgm:prSet/>
      <dgm:spPr/>
      <dgm:t>
        <a:bodyPr/>
        <a:lstStyle/>
        <a:p>
          <a:endParaRPr lang="en-US"/>
        </a:p>
      </dgm:t>
    </dgm:pt>
    <dgm:pt modelId="{9611CE27-C522-2043-B10F-B87595B22CA8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U.S. and Missouri Constitutions/American History and Institutions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BC597125-EFBF-FC44-845A-851873A3ADB2}" type="parTrans" cxnId="{92140415-15BE-A243-B5FF-8E38FF19E861}">
      <dgm:prSet/>
      <dgm:spPr/>
      <dgm:t>
        <a:bodyPr/>
        <a:lstStyle/>
        <a:p>
          <a:endParaRPr lang="en-US"/>
        </a:p>
      </dgm:t>
    </dgm:pt>
    <dgm:pt modelId="{7D672864-9473-0044-B2C6-688C99726936}" type="sibTrans" cxnId="{92140415-15BE-A243-B5FF-8E38FF19E861}">
      <dgm:prSet/>
      <dgm:spPr/>
      <dgm:t>
        <a:bodyPr/>
        <a:lstStyle/>
        <a:p>
          <a:endParaRPr lang="en-US"/>
        </a:p>
      </dgm:t>
    </dgm:pt>
    <dgm:pt modelId="{96AB6BAC-D17E-3F49-8B12-242D8ABE6CDD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Cultural competence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BE52C6A9-EF4F-DE42-8DA3-C3826D0946A0}" type="parTrans" cxnId="{14644059-2A9E-3D48-8960-DDECA02DEB14}">
      <dgm:prSet/>
      <dgm:spPr/>
      <dgm:t>
        <a:bodyPr/>
        <a:lstStyle/>
        <a:p>
          <a:endParaRPr lang="en-US"/>
        </a:p>
      </dgm:t>
    </dgm:pt>
    <dgm:pt modelId="{EE1D2EE0-13B9-344A-AF63-27C14A70782A}" type="sibTrans" cxnId="{14644059-2A9E-3D48-8960-DDECA02DEB14}">
      <dgm:prSet/>
      <dgm:spPr/>
      <dgm:t>
        <a:bodyPr/>
        <a:lstStyle/>
        <a:p>
          <a:endParaRPr lang="en-US"/>
        </a:p>
      </dgm:t>
    </dgm:pt>
    <dgm:pt modelId="{8F7CDB5F-D777-BD4B-81CE-F57C2A426A5F}">
      <dgm:prSet phldrT="[Text]" custT="1"/>
      <dgm:spPr>
        <a:solidFill>
          <a:srgbClr val="5E0009"/>
        </a:solidFill>
      </dgm:spPr>
      <dgm:t>
        <a:bodyPr/>
        <a:lstStyle/>
        <a:p>
          <a:pPr>
            <a:lnSpc>
              <a:spcPct val="100000"/>
            </a:lnSpc>
          </a:pPr>
          <a:r>
            <a:rPr lang="en-US" sz="1600" dirty="0" smtClean="0">
              <a:latin typeface="Arial" charset="0"/>
              <a:ea typeface="Arial" charset="0"/>
              <a:cs typeface="Arial" charset="0"/>
            </a:rPr>
            <a:t>Public Issues</a:t>
          </a:r>
          <a:endParaRPr lang="en-US" sz="1600" dirty="0">
            <a:latin typeface="Arial" charset="0"/>
            <a:ea typeface="Arial" charset="0"/>
            <a:cs typeface="Arial" charset="0"/>
          </a:endParaRPr>
        </a:p>
      </dgm:t>
    </dgm:pt>
    <dgm:pt modelId="{10F53860-8C4F-C64A-8480-C377D95F739F}" type="parTrans" cxnId="{0CD3EB0E-DDB8-C947-8D77-2DAA0AFC9804}">
      <dgm:prSet/>
      <dgm:spPr/>
      <dgm:t>
        <a:bodyPr/>
        <a:lstStyle/>
        <a:p>
          <a:endParaRPr lang="en-US"/>
        </a:p>
      </dgm:t>
    </dgm:pt>
    <dgm:pt modelId="{B7EDEA3B-1E16-2C48-8D3B-3BA790F92DEC}" type="sibTrans" cxnId="{0CD3EB0E-DDB8-C947-8D77-2DAA0AFC9804}">
      <dgm:prSet/>
      <dgm:spPr/>
      <dgm:t>
        <a:bodyPr/>
        <a:lstStyle/>
        <a:p>
          <a:endParaRPr lang="en-US"/>
        </a:p>
      </dgm:t>
    </dgm:pt>
    <dgm:pt modelId="{8ADDFF42-FD98-7C4D-8988-1DD6751FD8BF}">
      <dgm:prSet custT="1"/>
      <dgm:spPr>
        <a:solidFill>
          <a:srgbClr val="5E0009"/>
        </a:solidFill>
      </dgm:spPr>
      <dgm:t>
        <a:bodyPr/>
        <a:lstStyle/>
        <a:p>
          <a:r>
            <a:rPr lang="en-US" sz="2800" b="1" dirty="0" smtClean="0">
              <a:latin typeface="Arial" charset="0"/>
              <a:ea typeface="Arial" charset="0"/>
              <a:cs typeface="Arial" charset="0"/>
            </a:rPr>
            <a:t>Breadth of knowledge</a:t>
          </a:r>
        </a:p>
        <a:p>
          <a:r>
            <a:rPr lang="en-US" sz="2000" dirty="0" smtClean="0">
              <a:latin typeface="Arial" charset="0"/>
              <a:ea typeface="Arial" charset="0"/>
              <a:cs typeface="Arial" charset="0"/>
            </a:rPr>
            <a:t>31-33 hours</a:t>
          </a:r>
          <a:endParaRPr lang="en-US" sz="2000" dirty="0">
            <a:latin typeface="Arial" charset="0"/>
            <a:ea typeface="Arial" charset="0"/>
            <a:cs typeface="Arial" charset="0"/>
          </a:endParaRPr>
        </a:p>
      </dgm:t>
    </dgm:pt>
    <dgm:pt modelId="{39EC6959-1077-644B-B725-18B4D4FAF04E}" type="parTrans" cxnId="{579CC700-15EC-3C44-A029-B630FFF87A3E}">
      <dgm:prSet/>
      <dgm:spPr/>
      <dgm:t>
        <a:bodyPr/>
        <a:lstStyle/>
        <a:p>
          <a:endParaRPr lang="en-US"/>
        </a:p>
      </dgm:t>
    </dgm:pt>
    <dgm:pt modelId="{2F6552DC-DC6A-FB43-A032-7EC193508A07}" type="sibTrans" cxnId="{579CC700-15EC-3C44-A029-B630FFF87A3E}">
      <dgm:prSet/>
      <dgm:spPr/>
      <dgm:t>
        <a:bodyPr/>
        <a:lstStyle/>
        <a:p>
          <a:endParaRPr lang="en-US"/>
        </a:p>
      </dgm:t>
    </dgm:pt>
    <dgm:pt modelId="{0D5DEE7D-778F-A34A-8A3B-6364234FCB02}" type="pres">
      <dgm:prSet presAssocID="{4943945F-5519-A347-8B03-E77DFAB74F8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C064AD-2CB6-A54C-91E4-F8113AC3DFB0}" type="pres">
      <dgm:prSet presAssocID="{8ADDFF42-FD98-7C4D-8988-1DD6751FD8BF}" presName="roof" presStyleLbl="dkBgShp" presStyleIdx="0" presStyleCnt="2" custLinFactNeighborX="3144" custLinFactNeighborY="2756"/>
      <dgm:spPr/>
      <dgm:t>
        <a:bodyPr/>
        <a:lstStyle/>
        <a:p>
          <a:endParaRPr lang="en-US"/>
        </a:p>
      </dgm:t>
    </dgm:pt>
    <dgm:pt modelId="{190B9DC4-C9B3-8148-B8F5-877422692B62}" type="pres">
      <dgm:prSet presAssocID="{8ADDFF42-FD98-7C4D-8988-1DD6751FD8BF}" presName="pillars" presStyleCnt="0"/>
      <dgm:spPr/>
    </dgm:pt>
    <dgm:pt modelId="{A5938D86-9508-4447-BDC5-6E35DA7AE7BA}" type="pres">
      <dgm:prSet presAssocID="{8ADDFF42-FD98-7C4D-8988-1DD6751FD8BF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AC56A-13D6-0642-9E1F-006041AE0C45}" type="pres">
      <dgm:prSet presAssocID="{DC2E3EBA-6BEF-DB40-BC55-7C1C8B425CCB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C31846-F4A0-8940-923C-1E34B5B3B6FA}" type="pres">
      <dgm:prSet presAssocID="{84BD794D-E66C-BF42-8E63-9E5976928CC7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96B5C3-6368-D449-AF86-F7F93B68792E}" type="pres">
      <dgm:prSet presAssocID="{8ADDFF42-FD98-7C4D-8988-1DD6751FD8BF}" presName="base" presStyleLbl="dkBgShp" presStyleIdx="1" presStyleCnt="2"/>
      <dgm:spPr>
        <a:solidFill>
          <a:srgbClr val="5E0009"/>
        </a:solidFill>
      </dgm:spPr>
      <dgm:t>
        <a:bodyPr/>
        <a:lstStyle/>
        <a:p>
          <a:endParaRPr lang="en-US"/>
        </a:p>
      </dgm:t>
    </dgm:pt>
  </dgm:ptLst>
  <dgm:cxnLst>
    <dgm:cxn modelId="{37D2559D-F6D3-204A-8D19-75893187CC3D}" srcId="{DC2E3EBA-6BEF-DB40-BC55-7C1C8B425CCB}" destId="{1FEC18BC-AD41-CB42-B5B3-1AE68DD1F8FA}" srcOrd="2" destOrd="0" parTransId="{86C503FC-AF05-3241-BDC6-51B84E2070E1}" sibTransId="{9CD169B7-4FFF-E049-9B41-5A05C98AA732}"/>
    <dgm:cxn modelId="{92140415-15BE-A243-B5FF-8E38FF19E861}" srcId="{84BD794D-E66C-BF42-8E63-9E5976928CC7}" destId="{9611CE27-C522-2043-B10F-B87595B22CA8}" srcOrd="0" destOrd="0" parTransId="{BC597125-EFBF-FC44-845A-851873A3ADB2}" sibTransId="{7D672864-9473-0044-B2C6-688C99726936}"/>
    <dgm:cxn modelId="{B11ED2D4-CDEA-FB49-BA75-F7953E82B9B7}" type="presOf" srcId="{DC2E3EBA-6BEF-DB40-BC55-7C1C8B425CCB}" destId="{9D7AC56A-13D6-0642-9E1F-006041AE0C45}" srcOrd="0" destOrd="0" presId="urn:microsoft.com/office/officeart/2005/8/layout/hList3"/>
    <dgm:cxn modelId="{13A76A80-6EA7-4E42-B19E-1995F3911087}" type="presOf" srcId="{9611CE27-C522-2043-B10F-B87595B22CA8}" destId="{E4C31846-F4A0-8940-923C-1E34B5B3B6FA}" srcOrd="0" destOrd="1" presId="urn:microsoft.com/office/officeart/2005/8/layout/hList3"/>
    <dgm:cxn modelId="{579CC700-15EC-3C44-A029-B630FFF87A3E}" srcId="{4943945F-5519-A347-8B03-E77DFAB74F8F}" destId="{8ADDFF42-FD98-7C4D-8988-1DD6751FD8BF}" srcOrd="0" destOrd="0" parTransId="{39EC6959-1077-644B-B725-18B4D4FAF04E}" sibTransId="{2F6552DC-DC6A-FB43-A032-7EC193508A07}"/>
    <dgm:cxn modelId="{1D5D56FB-997F-D44B-B1C6-00E857583825}" type="presOf" srcId="{84BD794D-E66C-BF42-8E63-9E5976928CC7}" destId="{E4C31846-F4A0-8940-923C-1E34B5B3B6FA}" srcOrd="0" destOrd="0" presId="urn:microsoft.com/office/officeart/2005/8/layout/hList3"/>
    <dgm:cxn modelId="{A04A3365-AF79-464F-92E4-DA1835335422}" type="presOf" srcId="{79076DC7-727C-5045-AEDC-355E1341657E}" destId="{A5938D86-9508-4447-BDC5-6E35DA7AE7BA}" srcOrd="0" destOrd="0" presId="urn:microsoft.com/office/officeart/2005/8/layout/hList3"/>
    <dgm:cxn modelId="{B1F2854B-70F2-934C-BC58-0A706BAA9C58}" type="presOf" srcId="{1FEC18BC-AD41-CB42-B5B3-1AE68DD1F8FA}" destId="{9D7AC56A-13D6-0642-9E1F-006041AE0C45}" srcOrd="0" destOrd="3" presId="urn:microsoft.com/office/officeart/2005/8/layout/hList3"/>
    <dgm:cxn modelId="{1FED29CD-29B6-5B43-9A85-A273611D8C1E}" srcId="{8ADDFF42-FD98-7C4D-8988-1DD6751FD8BF}" destId="{DC2E3EBA-6BEF-DB40-BC55-7C1C8B425CCB}" srcOrd="1" destOrd="0" parTransId="{4D65683B-14BD-ED4E-A0EC-68F045BA3557}" sibTransId="{65BB8A5C-F6F9-F143-B434-D597C67EDCB0}"/>
    <dgm:cxn modelId="{9DA43BFC-892D-1249-9647-0DB7B045AFE8}" type="presOf" srcId="{9938410E-CC23-384E-82B4-829F65AC0DA6}" destId="{9D7AC56A-13D6-0642-9E1F-006041AE0C45}" srcOrd="0" destOrd="1" presId="urn:microsoft.com/office/officeart/2005/8/layout/hList3"/>
    <dgm:cxn modelId="{B0253A33-8639-3F47-8781-7A758CC4BB54}" type="presOf" srcId="{8F7CDB5F-D777-BD4B-81CE-F57C2A426A5F}" destId="{E4C31846-F4A0-8940-923C-1E34B5B3B6FA}" srcOrd="0" destOrd="3" presId="urn:microsoft.com/office/officeart/2005/8/layout/hList3"/>
    <dgm:cxn modelId="{D51D66D2-CCC6-8946-B854-EA2C563D98DB}" type="presOf" srcId="{9B6C1A27-CBEA-A34B-8A11-676F4C240DB8}" destId="{9D7AC56A-13D6-0642-9E1F-006041AE0C45}" srcOrd="0" destOrd="2" presId="urn:microsoft.com/office/officeart/2005/8/layout/hList3"/>
    <dgm:cxn modelId="{5F5035AD-FE08-5942-8CA0-CC414369B9D4}" srcId="{DC2E3EBA-6BEF-DB40-BC55-7C1C8B425CCB}" destId="{9B6C1A27-CBEA-A34B-8A11-676F4C240DB8}" srcOrd="1" destOrd="0" parTransId="{34936F89-7E65-084C-A319-8D859E721E49}" sibTransId="{9DEEF4A6-FED3-E447-B9E2-29AF9C1DFB2F}"/>
    <dgm:cxn modelId="{9CA964EB-6CF6-9245-9A35-BFA5327089ED}" type="presOf" srcId="{4943945F-5519-A347-8B03-E77DFAB74F8F}" destId="{0D5DEE7D-778F-A34A-8A3B-6364234FCB02}" srcOrd="0" destOrd="0" presId="urn:microsoft.com/office/officeart/2005/8/layout/hList3"/>
    <dgm:cxn modelId="{8FE605AA-E4AA-2B40-A2A2-832664BC7BD4}" type="presOf" srcId="{C6AD6648-F69A-B147-B8E2-C8B7D489603A}" destId="{A5938D86-9508-4447-BDC5-6E35DA7AE7BA}" srcOrd="0" destOrd="2" presId="urn:microsoft.com/office/officeart/2005/8/layout/hList3"/>
    <dgm:cxn modelId="{C1809ED2-8CD7-0B48-9B81-4299D2F32419}" srcId="{8ADDFF42-FD98-7C4D-8988-1DD6751FD8BF}" destId="{79076DC7-727C-5045-AEDC-355E1341657E}" srcOrd="0" destOrd="0" parTransId="{382D2907-D67F-6649-ABBB-2D06C045F7DF}" sibTransId="{D4243C1B-8D17-9446-9B93-9C8475DE1315}"/>
    <dgm:cxn modelId="{9B849D69-15F3-A044-895D-0A242D9003FE}" srcId="{79076DC7-727C-5045-AEDC-355E1341657E}" destId="{C6AD6648-F69A-B147-B8E2-C8B7D489603A}" srcOrd="1" destOrd="0" parTransId="{DD000E50-4CCA-4043-AFA0-47B802C9316F}" sibTransId="{FC331A2B-6FBB-2C4D-B282-A7DBC6EFF225}"/>
    <dgm:cxn modelId="{FBAF9803-D6EC-BE4F-BE14-EC143A065B05}" type="presOf" srcId="{8ADDFF42-FD98-7C4D-8988-1DD6751FD8BF}" destId="{D3C064AD-2CB6-A54C-91E4-F8113AC3DFB0}" srcOrd="0" destOrd="0" presId="urn:microsoft.com/office/officeart/2005/8/layout/hList3"/>
    <dgm:cxn modelId="{07ABC486-BCF8-7544-97C3-E4C2B3495C0B}" srcId="{79076DC7-727C-5045-AEDC-355E1341657E}" destId="{55BA2F50-240B-6248-827B-90B6D48BEAF0}" srcOrd="0" destOrd="0" parTransId="{C74FFFB1-773C-2242-B18A-8EB37B589586}" sibTransId="{4804BF3F-7949-6040-BEE7-00912B579C36}"/>
    <dgm:cxn modelId="{6440B298-AF01-B146-A1E9-E9CEBA994C10}" srcId="{8ADDFF42-FD98-7C4D-8988-1DD6751FD8BF}" destId="{84BD794D-E66C-BF42-8E63-9E5976928CC7}" srcOrd="2" destOrd="0" parTransId="{98B3878F-65F8-8D45-8FB9-15CD3D4E3CD3}" sibTransId="{FA3A2833-8B6F-B04A-8518-5A7C8346917B}"/>
    <dgm:cxn modelId="{14644059-2A9E-3D48-8960-DDECA02DEB14}" srcId="{84BD794D-E66C-BF42-8E63-9E5976928CC7}" destId="{96AB6BAC-D17E-3F49-8B12-242D8ABE6CDD}" srcOrd="1" destOrd="0" parTransId="{BE52C6A9-EF4F-DE42-8DA3-C3826D0946A0}" sibTransId="{EE1D2EE0-13B9-344A-AF63-27C14A70782A}"/>
    <dgm:cxn modelId="{0CD3EB0E-DDB8-C947-8D77-2DAA0AFC9804}" srcId="{84BD794D-E66C-BF42-8E63-9E5976928CC7}" destId="{8F7CDB5F-D777-BD4B-81CE-F57C2A426A5F}" srcOrd="2" destOrd="0" parTransId="{10F53860-8C4F-C64A-8480-C377D95F739F}" sibTransId="{B7EDEA3B-1E16-2C48-8D3B-3BA790F92DEC}"/>
    <dgm:cxn modelId="{DA02247F-47FA-6E4E-BDDB-0B315354C66F}" type="presOf" srcId="{55BA2F50-240B-6248-827B-90B6D48BEAF0}" destId="{A5938D86-9508-4447-BDC5-6E35DA7AE7BA}" srcOrd="0" destOrd="1" presId="urn:microsoft.com/office/officeart/2005/8/layout/hList3"/>
    <dgm:cxn modelId="{561BF9D8-A0EC-E347-8DA1-4859C448B787}" type="presOf" srcId="{96AB6BAC-D17E-3F49-8B12-242D8ABE6CDD}" destId="{E4C31846-F4A0-8940-923C-1E34B5B3B6FA}" srcOrd="0" destOrd="2" presId="urn:microsoft.com/office/officeart/2005/8/layout/hList3"/>
    <dgm:cxn modelId="{3758B7ED-22AE-324B-AA8F-C3950C2BA98E}" srcId="{DC2E3EBA-6BEF-DB40-BC55-7C1C8B425CCB}" destId="{9938410E-CC23-384E-82B4-829F65AC0DA6}" srcOrd="0" destOrd="0" parTransId="{8DBD3D72-5227-4042-BD6A-CAD531C3880D}" sibTransId="{60001ABB-9ECD-EC44-9D38-392AE6C3313C}"/>
    <dgm:cxn modelId="{82A3D2E2-96F4-F241-91D1-F54AB3240B7D}" type="presParOf" srcId="{0D5DEE7D-778F-A34A-8A3B-6364234FCB02}" destId="{D3C064AD-2CB6-A54C-91E4-F8113AC3DFB0}" srcOrd="0" destOrd="0" presId="urn:microsoft.com/office/officeart/2005/8/layout/hList3"/>
    <dgm:cxn modelId="{9EE408DE-63E1-2948-BF23-CDCCB243D3FB}" type="presParOf" srcId="{0D5DEE7D-778F-A34A-8A3B-6364234FCB02}" destId="{190B9DC4-C9B3-8148-B8F5-877422692B62}" srcOrd="1" destOrd="0" presId="urn:microsoft.com/office/officeart/2005/8/layout/hList3"/>
    <dgm:cxn modelId="{57DDB3C6-C5FA-414A-B0B8-FA4171D6EB40}" type="presParOf" srcId="{190B9DC4-C9B3-8148-B8F5-877422692B62}" destId="{A5938D86-9508-4447-BDC5-6E35DA7AE7BA}" srcOrd="0" destOrd="0" presId="urn:microsoft.com/office/officeart/2005/8/layout/hList3"/>
    <dgm:cxn modelId="{2C1647C4-74D5-2B42-B78E-A5F9E8D37B54}" type="presParOf" srcId="{190B9DC4-C9B3-8148-B8F5-877422692B62}" destId="{9D7AC56A-13D6-0642-9E1F-006041AE0C45}" srcOrd="1" destOrd="0" presId="urn:microsoft.com/office/officeart/2005/8/layout/hList3"/>
    <dgm:cxn modelId="{FB35366D-2754-6B4F-8A2A-97118D1948EC}" type="presParOf" srcId="{190B9DC4-C9B3-8148-B8F5-877422692B62}" destId="{E4C31846-F4A0-8940-923C-1E34B5B3B6FA}" srcOrd="2" destOrd="0" presId="urn:microsoft.com/office/officeart/2005/8/layout/hList3"/>
    <dgm:cxn modelId="{E8927719-0381-4A4D-A24C-54812B41D936}" type="presParOf" srcId="{0D5DEE7D-778F-A34A-8A3B-6364234FCB02}" destId="{4696B5C3-6368-D449-AF86-F7F93B68792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65F74-1694-B246-9C7D-9DD789CEBF70}">
      <dsp:nvSpPr>
        <dsp:cNvPr id="0" name=""/>
        <dsp:cNvSpPr/>
      </dsp:nvSpPr>
      <dsp:spPr>
        <a:xfrm>
          <a:off x="0" y="6427"/>
          <a:ext cx="7172325" cy="909161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Arial" charset="0"/>
              <a:ea typeface="Arial" charset="0"/>
              <a:cs typeface="Arial" charset="0"/>
            </a:rPr>
            <a:t>Foundations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 smtClean="0">
              <a:latin typeface="Arial" charset="0"/>
              <a:ea typeface="Arial" charset="0"/>
              <a:cs typeface="Arial" charset="0"/>
            </a:rPr>
            <a:t>14-16 hours</a:t>
          </a:r>
          <a:endParaRPr lang="en-US" sz="2000" b="0" kern="1200" dirty="0">
            <a:latin typeface="Arial" charset="0"/>
            <a:ea typeface="Arial" charset="0"/>
            <a:cs typeface="Arial" charset="0"/>
          </a:endParaRPr>
        </a:p>
      </dsp:txBody>
      <dsp:txXfrm>
        <a:off x="0" y="6427"/>
        <a:ext cx="7172325" cy="909161"/>
      </dsp:txXfrm>
    </dsp:sp>
    <dsp:sp modelId="{9AA9F5E9-5F31-6545-91C5-E166E6DE2E21}">
      <dsp:nvSpPr>
        <dsp:cNvPr id="0" name=""/>
        <dsp:cNvSpPr/>
      </dsp:nvSpPr>
      <dsp:spPr>
        <a:xfrm>
          <a:off x="875" y="909161"/>
          <a:ext cx="1434114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n/>
              <a:latin typeface="Arial" charset="0"/>
              <a:ea typeface="Arial" charset="0"/>
              <a:cs typeface="Arial" charset="0"/>
            </a:rPr>
            <a:t>First Year Foundations</a:t>
          </a:r>
          <a:endParaRPr lang="en-US" sz="1300" b="1" kern="1200" dirty="0">
            <a:ln/>
            <a:latin typeface="Arial" charset="0"/>
            <a:ea typeface="Arial" charset="0"/>
            <a:cs typeface="Arial" charset="0"/>
          </a:endParaRPr>
        </a:p>
      </dsp:txBody>
      <dsp:txXfrm>
        <a:off x="875" y="909161"/>
        <a:ext cx="1434114" cy="1909238"/>
      </dsp:txXfrm>
    </dsp:sp>
    <dsp:sp modelId="{01D8C61F-DD67-3441-82E7-A1DDC6FF56A8}">
      <dsp:nvSpPr>
        <dsp:cNvPr id="0" name=""/>
        <dsp:cNvSpPr/>
      </dsp:nvSpPr>
      <dsp:spPr>
        <a:xfrm>
          <a:off x="1434990" y="909161"/>
          <a:ext cx="1434114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charset="0"/>
              <a:ea typeface="Arial" charset="0"/>
              <a:cs typeface="Arial" charset="0"/>
            </a:rPr>
            <a:t>Writing I</a:t>
          </a:r>
          <a:endParaRPr lang="en-US" sz="1300" b="1" kern="1200" dirty="0">
            <a:latin typeface="Arial" charset="0"/>
            <a:ea typeface="Arial" charset="0"/>
            <a:cs typeface="Arial" charset="0"/>
          </a:endParaRPr>
        </a:p>
      </dsp:txBody>
      <dsp:txXfrm>
        <a:off x="1434990" y="909161"/>
        <a:ext cx="1434114" cy="1909238"/>
      </dsp:txXfrm>
    </dsp:sp>
    <dsp:sp modelId="{F5EDF09E-62F5-AD4B-AA33-68B59B2D847F}">
      <dsp:nvSpPr>
        <dsp:cNvPr id="0" name=""/>
        <dsp:cNvSpPr/>
      </dsp:nvSpPr>
      <dsp:spPr>
        <a:xfrm>
          <a:off x="2869105" y="909161"/>
          <a:ext cx="1434114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charset="0"/>
              <a:ea typeface="Arial" charset="0"/>
              <a:cs typeface="Arial" charset="0"/>
            </a:rPr>
            <a:t>Public Speaking</a:t>
          </a:r>
          <a:endParaRPr lang="en-US" sz="1300" b="1" kern="1200" dirty="0">
            <a:latin typeface="Arial" charset="0"/>
            <a:ea typeface="Arial" charset="0"/>
            <a:cs typeface="Arial" charset="0"/>
          </a:endParaRPr>
        </a:p>
      </dsp:txBody>
      <dsp:txXfrm>
        <a:off x="2869105" y="909161"/>
        <a:ext cx="1434114" cy="1909238"/>
      </dsp:txXfrm>
    </dsp:sp>
    <dsp:sp modelId="{D9000AE0-50F5-1542-839A-ECE4673840E4}">
      <dsp:nvSpPr>
        <dsp:cNvPr id="0" name=""/>
        <dsp:cNvSpPr/>
      </dsp:nvSpPr>
      <dsp:spPr>
        <a:xfrm>
          <a:off x="4303219" y="909161"/>
          <a:ext cx="1434114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charset="0"/>
              <a:ea typeface="Arial" charset="0"/>
              <a:cs typeface="Arial" charset="0"/>
            </a:rPr>
            <a:t>Quantitative Literacy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charset="0"/>
              <a:ea typeface="Arial" charset="0"/>
              <a:cs typeface="Arial" charset="0"/>
            </a:rPr>
            <a:t>(Math)</a:t>
          </a:r>
          <a:endParaRPr lang="en-US" sz="1300" b="1" kern="1200" dirty="0">
            <a:latin typeface="Arial" charset="0"/>
            <a:ea typeface="Arial" charset="0"/>
            <a:cs typeface="Arial" charset="0"/>
          </a:endParaRPr>
        </a:p>
      </dsp:txBody>
      <dsp:txXfrm>
        <a:off x="4303219" y="909161"/>
        <a:ext cx="1434114" cy="1909238"/>
      </dsp:txXfrm>
    </dsp:sp>
    <dsp:sp modelId="{CD654C75-A5E3-9547-93EF-FC1E564E6542}">
      <dsp:nvSpPr>
        <dsp:cNvPr id="0" name=""/>
        <dsp:cNvSpPr/>
      </dsp:nvSpPr>
      <dsp:spPr>
        <a:xfrm>
          <a:off x="5737334" y="909161"/>
          <a:ext cx="1434114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charset="0"/>
              <a:ea typeface="Arial" charset="0"/>
              <a:cs typeface="Arial" charset="0"/>
            </a:rPr>
            <a:t>Written Communication and Integrative and Applied Learning</a:t>
          </a:r>
        </a:p>
        <a:p>
          <a:pPr lvl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latin typeface="Arial" charset="0"/>
              <a:ea typeface="Arial" charset="0"/>
              <a:cs typeface="Arial" charset="0"/>
            </a:rPr>
            <a:t>(Writing II)</a:t>
          </a:r>
          <a:endParaRPr lang="en-US" sz="1300" b="1" kern="1200" dirty="0">
            <a:latin typeface="Arial" charset="0"/>
            <a:ea typeface="Arial" charset="0"/>
            <a:cs typeface="Arial" charset="0"/>
          </a:endParaRPr>
        </a:p>
      </dsp:txBody>
      <dsp:txXfrm>
        <a:off x="5737334" y="909161"/>
        <a:ext cx="1434114" cy="1909238"/>
      </dsp:txXfrm>
    </dsp:sp>
    <dsp:sp modelId="{4A9B72E0-2F1D-E34B-9808-9816AD673CED}">
      <dsp:nvSpPr>
        <dsp:cNvPr id="0" name=""/>
        <dsp:cNvSpPr/>
      </dsp:nvSpPr>
      <dsp:spPr>
        <a:xfrm>
          <a:off x="0" y="2818399"/>
          <a:ext cx="7172325" cy="212137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064AD-2CB6-A54C-91E4-F8113AC3DFB0}">
      <dsp:nvSpPr>
        <dsp:cNvPr id="0" name=""/>
        <dsp:cNvSpPr/>
      </dsp:nvSpPr>
      <dsp:spPr>
        <a:xfrm>
          <a:off x="0" y="25056"/>
          <a:ext cx="7172325" cy="909161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Arial" charset="0"/>
              <a:ea typeface="Arial" charset="0"/>
              <a:cs typeface="Arial" charset="0"/>
            </a:rPr>
            <a:t>Breadth of knowledge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charset="0"/>
              <a:ea typeface="Arial" charset="0"/>
              <a:cs typeface="Arial" charset="0"/>
            </a:rPr>
            <a:t>31-33 hours</a:t>
          </a:r>
          <a:endParaRPr lang="en-US" sz="2000" kern="1200" dirty="0">
            <a:latin typeface="Arial" charset="0"/>
            <a:ea typeface="Arial" charset="0"/>
            <a:cs typeface="Arial" charset="0"/>
          </a:endParaRPr>
        </a:p>
      </dsp:txBody>
      <dsp:txXfrm>
        <a:off x="0" y="25056"/>
        <a:ext cx="7172325" cy="909161"/>
      </dsp:txXfrm>
    </dsp:sp>
    <dsp:sp modelId="{A5938D86-9508-4447-BDC5-6E35DA7AE7BA}">
      <dsp:nvSpPr>
        <dsp:cNvPr id="0" name=""/>
        <dsp:cNvSpPr/>
      </dsp:nvSpPr>
      <dsp:spPr>
        <a:xfrm>
          <a:off x="3502" y="909161"/>
          <a:ext cx="2388440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" charset="0"/>
              <a:ea typeface="Arial" charset="0"/>
              <a:cs typeface="Arial" charset="0"/>
            </a:rPr>
            <a:t>Natural world</a:t>
          </a:r>
          <a:endParaRPr lang="en-US" sz="1600" b="1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Life sciences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Physical sciences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</dsp:txBody>
      <dsp:txXfrm>
        <a:off x="3502" y="909161"/>
        <a:ext cx="2388440" cy="1909238"/>
      </dsp:txXfrm>
    </dsp:sp>
    <dsp:sp modelId="{9D7AC56A-13D6-0642-9E1F-006041AE0C45}">
      <dsp:nvSpPr>
        <dsp:cNvPr id="0" name=""/>
        <dsp:cNvSpPr/>
      </dsp:nvSpPr>
      <dsp:spPr>
        <a:xfrm>
          <a:off x="2391942" y="909161"/>
          <a:ext cx="2388440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" charset="0"/>
              <a:ea typeface="Arial" charset="0"/>
              <a:cs typeface="Arial" charset="0"/>
            </a:rPr>
            <a:t>Human cultures</a:t>
          </a:r>
          <a:endParaRPr lang="en-US" sz="1600" b="1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Social and behavioral sciences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Humanities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The arts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</dsp:txBody>
      <dsp:txXfrm>
        <a:off x="2391942" y="909161"/>
        <a:ext cx="2388440" cy="1909238"/>
      </dsp:txXfrm>
    </dsp:sp>
    <dsp:sp modelId="{E4C31846-F4A0-8940-923C-1E34B5B3B6FA}">
      <dsp:nvSpPr>
        <dsp:cNvPr id="0" name=""/>
        <dsp:cNvSpPr/>
      </dsp:nvSpPr>
      <dsp:spPr>
        <a:xfrm>
          <a:off x="4780382" y="909161"/>
          <a:ext cx="2388440" cy="1909238"/>
        </a:xfrm>
        <a:prstGeom prst="rect">
          <a:avLst/>
        </a:prstGeom>
        <a:solidFill>
          <a:srgbClr val="5E000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" charset="0"/>
              <a:ea typeface="Arial" charset="0"/>
              <a:cs typeface="Arial" charset="0"/>
            </a:rPr>
            <a:t>Public affairs</a:t>
          </a:r>
          <a:endParaRPr lang="en-US" sz="1600" b="1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U.S. and Missouri Constitutions/American History and Institutions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Cultural competence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latin typeface="Arial" charset="0"/>
              <a:ea typeface="Arial" charset="0"/>
              <a:cs typeface="Arial" charset="0"/>
            </a:rPr>
            <a:t>Public Issues</a:t>
          </a:r>
          <a:endParaRPr lang="en-US" sz="1600" kern="1200" dirty="0">
            <a:latin typeface="Arial" charset="0"/>
            <a:ea typeface="Arial" charset="0"/>
            <a:cs typeface="Arial" charset="0"/>
          </a:endParaRPr>
        </a:p>
      </dsp:txBody>
      <dsp:txXfrm>
        <a:off x="4780382" y="909161"/>
        <a:ext cx="2388440" cy="1909238"/>
      </dsp:txXfrm>
    </dsp:sp>
    <dsp:sp modelId="{4696B5C3-6368-D449-AF86-F7F93B68792E}">
      <dsp:nvSpPr>
        <dsp:cNvPr id="0" name=""/>
        <dsp:cNvSpPr/>
      </dsp:nvSpPr>
      <dsp:spPr>
        <a:xfrm>
          <a:off x="0" y="2818399"/>
          <a:ext cx="7172325" cy="212137"/>
        </a:xfrm>
        <a:prstGeom prst="rect">
          <a:avLst/>
        </a:prstGeom>
        <a:solidFill>
          <a:srgbClr val="5E000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3A25F-73A6-E145-8C30-38717B962311}" type="datetimeFigureOut">
              <a:rPr lang="en-US" smtClean="0"/>
              <a:t>4/27/16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58D554-0724-7F4B-9831-5E36C7918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491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07C8C-B44C-3F47-8D7F-D397E909D0E1}" type="datetimeFigureOut">
              <a:rPr lang="en-US" smtClean="0"/>
              <a:t>4/27/16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98E30-DF30-A04D-B7E8-C8F148A4A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6759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Could be optional</a:t>
            </a:r>
            <a:r>
              <a:rPr lang="en-US" baseline="0" dirty="0" smtClean="0"/>
              <a:t> or used only by undeclared advisors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98E30-DF30-A04D-B7E8-C8F148A4A0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36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6.emf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Relationship Id="rId3" Type="http://schemas.openxmlformats.org/officeDocument/2006/relationships/image" Target="../media/image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nip Single Corner Rectangle 9"/>
          <p:cNvSpPr/>
          <p:nvPr userDrawn="1"/>
        </p:nvSpPr>
        <p:spPr>
          <a:xfrm rot="10800000" flipH="1">
            <a:off x="145474" y="145474"/>
            <a:ext cx="8853054" cy="4862945"/>
          </a:xfrm>
          <a:prstGeom prst="snip1Rect">
            <a:avLst/>
          </a:prstGeom>
          <a:noFill/>
          <a:ln w="381000">
            <a:solidFill>
              <a:srgbClr val="5E000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3993305" y="588987"/>
            <a:ext cx="4432083" cy="2131577"/>
          </a:xfrm>
        </p:spPr>
        <p:txBody>
          <a:bodyPr anchor="b"/>
          <a:lstStyle>
            <a:lvl1pPr algn="r">
              <a:defRPr sz="4500">
                <a:solidFill>
                  <a:srgbClr val="E4002B"/>
                </a:solidFill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4003695" y="2714204"/>
            <a:ext cx="4421693" cy="1241822"/>
          </a:xfrm>
        </p:spPr>
        <p:txBody>
          <a:bodyPr>
            <a:normAutofit/>
          </a:bodyPr>
          <a:lstStyle>
            <a:lvl1pPr marL="0" indent="0" algn="r">
              <a:buNone/>
              <a:defRPr sz="2100">
                <a:solidFill>
                  <a:srgbClr val="00000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4972" y="4387249"/>
            <a:ext cx="1329881" cy="256643"/>
          </a:xfrm>
          <a:prstGeom prst="rect">
            <a:avLst/>
          </a:prstGeom>
        </p:spPr>
      </p:pic>
      <p:sp>
        <p:nvSpPr>
          <p:cNvPr id="14" name="Right Triangle 13"/>
          <p:cNvSpPr/>
          <p:nvPr userDrawn="1"/>
        </p:nvSpPr>
        <p:spPr>
          <a:xfrm rot="16200000">
            <a:off x="7865919" y="3876530"/>
            <a:ext cx="1278082" cy="1278082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ight Triangle 14"/>
          <p:cNvSpPr/>
          <p:nvPr userDrawn="1"/>
        </p:nvSpPr>
        <p:spPr>
          <a:xfrm rot="5400000">
            <a:off x="20421" y="41361"/>
            <a:ext cx="1278082" cy="1278082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04918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6039" y="273844"/>
            <a:ext cx="7039842" cy="994172"/>
          </a:xfrm>
        </p:spPr>
        <p:txBody>
          <a:bodyPr/>
          <a:lstStyle>
            <a:lvl1pPr algn="l"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40" y="1369219"/>
            <a:ext cx="7039841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1611" y="4752214"/>
            <a:ext cx="1329879" cy="2566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8" t="11646" r="56095" b="48175"/>
          <a:stretch/>
        </p:blipFill>
        <p:spPr>
          <a:xfrm>
            <a:off x="6876788" y="2179528"/>
            <a:ext cx="2267211" cy="296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07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8551" y="529937"/>
            <a:ext cx="7039841" cy="41027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1611" y="4752214"/>
            <a:ext cx="1329879" cy="2566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28" t="11646" r="56095" b="48175"/>
          <a:stretch/>
        </p:blipFill>
        <p:spPr>
          <a:xfrm>
            <a:off x="6876788" y="2179528"/>
            <a:ext cx="2267211" cy="296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99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1611" y="4752214"/>
            <a:ext cx="1329879" cy="256643"/>
          </a:xfrm>
          <a:prstGeom prst="rect">
            <a:avLst/>
          </a:prstGeom>
        </p:spPr>
      </p:pic>
      <p:sp>
        <p:nvSpPr>
          <p:cNvPr id="4" name="Right Triangle 3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E0009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31490" y="273844"/>
            <a:ext cx="6077273" cy="99417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31490" y="1369219"/>
            <a:ext cx="6077273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369218" cy="1369218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E00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842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1611" y="4752214"/>
            <a:ext cx="1329879" cy="256643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31489" y="529937"/>
            <a:ext cx="6176903" cy="410278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ight Triangle 7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1" y="1"/>
            <a:ext cx="1371599" cy="1371599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54258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3023" y="549072"/>
            <a:ext cx="7172327" cy="891910"/>
          </a:xfrm>
        </p:spPr>
        <p:txBody>
          <a:bodyPr/>
          <a:lstStyle>
            <a:lvl1pPr algn="l"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2" y="1542184"/>
            <a:ext cx="7172328" cy="30298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38991" y="-15881"/>
            <a:ext cx="228600" cy="57150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1109231" y="-15880"/>
            <a:ext cx="233792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674111" y="-22429"/>
            <a:ext cx="228600" cy="571500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48729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3023" y="706582"/>
            <a:ext cx="7172327" cy="386541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233799" y="-27001"/>
            <a:ext cx="228600" cy="57150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1114423" y="-27001"/>
            <a:ext cx="228600" cy="576072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674111" y="-22429"/>
            <a:ext cx="228600" cy="57150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14378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628651" y="4764629"/>
            <a:ext cx="246044" cy="391287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1498493" y="4764629"/>
            <a:ext cx="246888" cy="39319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1063572" y="4764629"/>
            <a:ext cx="246044" cy="391287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80243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ctr">
            <a:noAutofit/>
          </a:bodyPr>
          <a:lstStyle>
            <a:lvl1pPr marL="0" indent="0">
              <a:buNone/>
              <a:defRPr sz="2100" b="1">
                <a:solidFill>
                  <a:srgbClr val="E4002B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57504"/>
            <a:ext cx="3868340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ctr">
            <a:noAutofit/>
          </a:bodyPr>
          <a:lstStyle>
            <a:lvl1pPr marL="0" indent="0">
              <a:buNone/>
              <a:defRPr sz="2100" b="1">
                <a:solidFill>
                  <a:srgbClr val="E4002B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57504"/>
            <a:ext cx="3887391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628651" y="4764629"/>
            <a:ext cx="246044" cy="391287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 userDrawn="1"/>
        </p:nvSpPr>
        <p:spPr>
          <a:xfrm>
            <a:off x="1498493" y="4764629"/>
            <a:ext cx="246888" cy="393192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1063572" y="4764629"/>
            <a:ext cx="246044" cy="391287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7813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74803" y="515000"/>
            <a:ext cx="7886700" cy="1351276"/>
          </a:xfrm>
        </p:spPr>
        <p:txBody>
          <a:bodyPr anchor="t">
            <a:normAutofit/>
          </a:bodyPr>
          <a:lstStyle>
            <a:lvl1pPr algn="l">
              <a:defRPr sz="4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 rot="16200000" flipV="1">
            <a:off x="163604" y="1241250"/>
            <a:ext cx="237744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E4002B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 rot="16200000" flipV="1">
            <a:off x="165580" y="372986"/>
            <a:ext cx="233792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E4002B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76288" y="1922860"/>
            <a:ext cx="6722269" cy="282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 rot="16200000" flipV="1">
            <a:off x="165580" y="810702"/>
            <a:ext cx="233792" cy="564952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E40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02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7148" y="1282996"/>
            <a:ext cx="3172506" cy="3052932"/>
          </a:xfrm>
        </p:spPr>
        <p:txBody>
          <a:bodyPr anchor="t"/>
          <a:lstStyle>
            <a:lvl1pPr algn="l">
              <a:defRPr sz="45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STYLE.”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587148" y="582064"/>
            <a:ext cx="710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800" dirty="0" smtClean="0">
                <a:solidFill>
                  <a:srgbClr val="E4002B"/>
                </a:solidFill>
                <a:latin typeface="Impact" charset="0"/>
                <a:ea typeface="Impact" charset="0"/>
                <a:cs typeface="Impact" charset="0"/>
              </a:rPr>
              <a:t>“</a:t>
            </a:r>
            <a:endParaRPr lang="en-US" sz="10800" dirty="0">
              <a:solidFill>
                <a:srgbClr val="E4002B"/>
              </a:solidFill>
              <a:latin typeface="Impact" charset="0"/>
              <a:ea typeface="Impact" charset="0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742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7" y="2263479"/>
            <a:ext cx="4254627" cy="262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065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Single Corner Rectangle 7"/>
          <p:cNvSpPr/>
          <p:nvPr userDrawn="1"/>
        </p:nvSpPr>
        <p:spPr>
          <a:xfrm rot="10800000" flipH="1">
            <a:off x="643346" y="1025724"/>
            <a:ext cx="3514724" cy="3431975"/>
          </a:xfrm>
          <a:prstGeom prst="snip1Rect">
            <a:avLst/>
          </a:prstGeom>
          <a:noFill/>
          <a:ln w="63500">
            <a:solidFill>
              <a:srgbClr val="E400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26118" y="1802803"/>
            <a:ext cx="2949178" cy="666695"/>
          </a:xfrm>
        </p:spPr>
        <p:txBody>
          <a:bodyPr anchor="ctr">
            <a:normAutofit/>
          </a:bodyPr>
          <a:lstStyle>
            <a:lvl1pPr>
              <a:defRPr sz="18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2433" y="226321"/>
            <a:ext cx="1956547" cy="1316507"/>
          </a:xfrm>
          <a:solidFill>
            <a:schemeClr val="bg1"/>
          </a:solidFill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36819" y="2729608"/>
            <a:ext cx="2949178" cy="14423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2143532" y="2469497"/>
            <a:ext cx="514350" cy="102254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Snip Single Corner Rectangle 14"/>
          <p:cNvSpPr/>
          <p:nvPr userDrawn="1"/>
        </p:nvSpPr>
        <p:spPr>
          <a:xfrm rot="10800000" flipH="1">
            <a:off x="5092710" y="1025724"/>
            <a:ext cx="3514724" cy="3431975"/>
          </a:xfrm>
          <a:prstGeom prst="snip1Rect">
            <a:avLst/>
          </a:prstGeom>
          <a:noFill/>
          <a:ln w="63500">
            <a:solidFill>
              <a:srgbClr val="E400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11"/>
          </p:nvPr>
        </p:nvSpPr>
        <p:spPr>
          <a:xfrm>
            <a:off x="5386182" y="2729608"/>
            <a:ext cx="2949178" cy="144234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6592895" y="2469498"/>
            <a:ext cx="514350" cy="102254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375481" y="1802803"/>
            <a:ext cx="2949178" cy="6552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5E0009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5882497" y="220215"/>
            <a:ext cx="1956547" cy="1316507"/>
          </a:xfrm>
          <a:solidFill>
            <a:schemeClr val="bg1"/>
          </a:solidFill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3151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2949178" cy="802481"/>
          </a:xfrm>
        </p:spPr>
        <p:txBody>
          <a:bodyPr anchor="ctr"/>
          <a:lstStyle>
            <a:lvl1pPr>
              <a:defRPr sz="24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ln w="63500">
            <a:noFill/>
            <a:miter lim="800000"/>
          </a:ln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57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6866858" y="2270521"/>
            <a:ext cx="1924873" cy="9043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063054" y="740568"/>
            <a:ext cx="1531144" cy="1529953"/>
          </a:xfrm>
        </p:spPr>
        <p:txBody>
          <a:bodyPr>
            <a:noAutofit/>
          </a:bodyPr>
          <a:lstStyle>
            <a:lvl1pPr>
              <a:defRPr sz="1350"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063053" y="2653688"/>
            <a:ext cx="1531144" cy="1529953"/>
          </a:xfrm>
        </p:spPr>
        <p:txBody>
          <a:bodyPr>
            <a:noAutofit/>
          </a:bodyPr>
          <a:lstStyle>
            <a:lvl1pPr>
              <a:defRPr sz="1350"/>
            </a:lvl1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6866858" y="4183641"/>
            <a:ext cx="1924873" cy="90430"/>
          </a:xfrm>
          <a:prstGeom prst="rect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73859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8287" y="817681"/>
            <a:ext cx="1085850" cy="9525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626259" y="1914049"/>
            <a:ext cx="369905" cy="7589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946207" y="2133814"/>
            <a:ext cx="1730009" cy="21026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662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626259" y="1914049"/>
            <a:ext cx="369905" cy="7589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946207" y="2133814"/>
            <a:ext cx="1730009" cy="21026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262" y="1141808"/>
            <a:ext cx="1485900" cy="69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12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740569"/>
            <a:ext cx="5597223" cy="802481"/>
          </a:xfrm>
        </p:spPr>
        <p:txBody>
          <a:bodyPr anchor="b">
            <a:noAutofit/>
          </a:bodyPr>
          <a:lstStyle>
            <a:lvl1pPr algn="l">
              <a:defRPr sz="33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5597223" cy="2858692"/>
          </a:xfrm>
        </p:spPr>
        <p:txBody>
          <a:bodyPr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9197" y="4752214"/>
            <a:ext cx="1329879" cy="256643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7626259" y="1914049"/>
            <a:ext cx="369905" cy="75896"/>
          </a:xfrm>
          <a:prstGeom prst="rect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946207" y="2133814"/>
            <a:ext cx="1730009" cy="21026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662" y="1061755"/>
            <a:ext cx="11811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06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021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39950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867" y="4752214"/>
            <a:ext cx="1329879" cy="256643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E0009"/>
              </a:solidFill>
            </a:endParaRPr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369218" cy="1369218"/>
          </a:xfrm>
          <a:prstGeom prst="rtTriangle">
            <a:avLst/>
          </a:prstGeom>
          <a:solidFill>
            <a:srgbClr val="5E00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E00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842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282700"/>
            <a:ext cx="7886700" cy="2139950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rgbClr val="5E000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867" y="4752214"/>
            <a:ext cx="1329879" cy="256643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rot="16200000">
            <a:off x="7765623" y="3765884"/>
            <a:ext cx="1378377" cy="1378377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E0009"/>
              </a:solidFill>
            </a:endParaRPr>
          </a:p>
        </p:txBody>
      </p:sp>
      <p:sp>
        <p:nvSpPr>
          <p:cNvPr id="9" name="Right Triangle 8"/>
          <p:cNvSpPr/>
          <p:nvPr userDrawn="1"/>
        </p:nvSpPr>
        <p:spPr>
          <a:xfrm rot="5400000">
            <a:off x="0" y="1"/>
            <a:ext cx="1369218" cy="1369218"/>
          </a:xfrm>
          <a:prstGeom prst="rtTriangle">
            <a:avLst/>
          </a:prstGeom>
          <a:solidFill>
            <a:srgbClr val="E4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E00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87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53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8" r:id="rId20"/>
    <p:sldLayoutId id="2147483717" r:id="rId21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5E0009"/>
          </a:solidFill>
          <a:latin typeface="Impact" charset="0"/>
          <a:ea typeface="Impact" charset="0"/>
          <a:cs typeface="Impact" charset="0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missouristate.edu/soar/examinfo.htm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ADVISEMENT INFORMATION MEETING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Advisor name</a:t>
            </a:r>
          </a:p>
          <a:p>
            <a:r>
              <a:rPr lang="en-US" dirty="0" smtClean="0"/>
              <a:t>SOAR leader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0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Outline the general education program</a:t>
            </a:r>
          </a:p>
          <a:p>
            <a:pPr lvl="0"/>
            <a:r>
              <a:rPr lang="en-US" dirty="0" smtClean="0"/>
              <a:t>Discuss requirements of your major</a:t>
            </a:r>
          </a:p>
          <a:p>
            <a:pPr lvl="0"/>
            <a:r>
              <a:rPr lang="en-US" dirty="0" smtClean="0"/>
              <a:t>Explain the SOAR advising process</a:t>
            </a:r>
          </a:p>
          <a:p>
            <a:pPr lvl="0"/>
            <a:r>
              <a:rPr lang="en-US" dirty="0" smtClean="0"/>
              <a:t>Provide scheduling tips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13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EDUCATION AT </a:t>
            </a:r>
            <a:br>
              <a:rPr lang="en-US" dirty="0" smtClean="0"/>
            </a:br>
            <a:r>
              <a:rPr lang="en-US" dirty="0" smtClean="0"/>
              <a:t>MISSOURI STATE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128881"/>
            <a:ext cx="7886700" cy="11255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GENERAL EDUCATION?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Educated persons have both breadth of general knowledge and depth of knowledge in a major area.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4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GENERAL EDUCATION AT MSU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lnSpc>
                <a:spcPct val="110000"/>
              </a:lnSpc>
            </a:pPr>
            <a:r>
              <a:rPr lang="en-US" dirty="0" smtClean="0"/>
              <a:t>Consists of 45-49 credit hours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Serves as the common foundation of all undergraduate degrees at Missouri State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Reflects commitment to ethical leadership, cultural competence and community engagement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Prepares you for success in later courses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1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EDUCATION AREAS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8457857"/>
              </p:ext>
            </p:extLst>
          </p:nvPr>
        </p:nvGraphicFramePr>
        <p:xfrm>
          <a:off x="1455760" y="1478573"/>
          <a:ext cx="7172325" cy="303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16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EDUCATION AREAS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7962540"/>
              </p:ext>
            </p:extLst>
          </p:nvPr>
        </p:nvGraphicFramePr>
        <p:xfrm>
          <a:off x="1468285" y="1528937"/>
          <a:ext cx="7172325" cy="303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309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889508"/>
            <a:ext cx="7886700" cy="2139950"/>
          </a:xfrm>
        </p:spPr>
        <p:txBody>
          <a:bodyPr/>
          <a:lstStyle/>
          <a:p>
            <a:r>
              <a:rPr lang="en-US" dirty="0" smtClean="0"/>
              <a:t>PLACEMENT TESTS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623888" y="2591311"/>
            <a:ext cx="7886700" cy="1125538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Determine your level of skill in an area of study</a:t>
            </a:r>
          </a:p>
          <a:p>
            <a:pPr lvl="0"/>
            <a:r>
              <a:rPr lang="en-US" dirty="0" smtClean="0"/>
              <a:t>Helps place you in an appropriate course where you can learn and succeed</a:t>
            </a:r>
          </a:p>
          <a:p>
            <a:pPr lvl="0"/>
            <a:r>
              <a:rPr lang="en-US" dirty="0" smtClean="0"/>
              <a:t>Can choose to enroll in a course lower than your placement, but not higher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6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PLACEMENT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lnSpc>
                <a:spcPct val="120000"/>
              </a:lnSpc>
            </a:pPr>
            <a:r>
              <a:rPr lang="en-US" b="1" dirty="0" smtClean="0"/>
              <a:t>English:</a:t>
            </a:r>
            <a:r>
              <a:rPr lang="en-US" dirty="0" smtClean="0"/>
              <a:t> ACT or SAT English sub-score</a:t>
            </a:r>
          </a:p>
          <a:p>
            <a:pPr lvl="0">
              <a:lnSpc>
                <a:spcPct val="120000"/>
              </a:lnSpc>
            </a:pPr>
            <a:r>
              <a:rPr lang="en-US" b="1" dirty="0" smtClean="0"/>
              <a:t>Math:</a:t>
            </a:r>
            <a:r>
              <a:rPr lang="en-US" dirty="0" smtClean="0"/>
              <a:t> ACT/SAT math sub-score or departmental placement exam</a:t>
            </a:r>
          </a:p>
          <a:p>
            <a:pPr lvl="0">
              <a:lnSpc>
                <a:spcPct val="120000"/>
              </a:lnSpc>
            </a:pPr>
            <a:r>
              <a:rPr lang="en-US" b="1" dirty="0" smtClean="0"/>
              <a:t>Spanish, French or German: </a:t>
            </a:r>
            <a:r>
              <a:rPr lang="en-US" dirty="0" smtClean="0"/>
              <a:t>online placement exam</a:t>
            </a:r>
          </a:p>
          <a:p>
            <a:pPr>
              <a:lnSpc>
                <a:spcPct val="120000"/>
              </a:lnSpc>
            </a:pPr>
            <a:r>
              <a:rPr lang="en-US" b="1" dirty="0" smtClean="0"/>
              <a:t>Other foreign languages: </a:t>
            </a:r>
            <a:r>
              <a:rPr lang="en-US" dirty="0" smtClean="0"/>
              <a:t>Contact department of modern and classical languages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200" dirty="0" smtClean="0"/>
              <a:t>Visit 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  <a:hlinkClick r:id="rId2"/>
              </a:rPr>
              <a:t>http://www.missouristate.edu/soar/examinfo.htm</a:t>
            </a:r>
            <a:r>
              <a:rPr lang="en-US" sz="22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2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YEAR FOUNDATIONS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41" y="1156277"/>
            <a:ext cx="6611582" cy="3263504"/>
          </a:xfrm>
        </p:spPr>
        <p:txBody>
          <a:bodyPr>
            <a:normAutofit fontScale="92500"/>
          </a:bodyPr>
          <a:lstStyle/>
          <a:p>
            <a:pPr lvl="0">
              <a:lnSpc>
                <a:spcPct val="120000"/>
              </a:lnSpc>
            </a:pPr>
            <a:r>
              <a:rPr lang="en-US" dirty="0" smtClean="0"/>
              <a:t>GEP 101 or UHC 110 for Honors College students</a:t>
            </a:r>
          </a:p>
          <a:p>
            <a:pPr lvl="0">
              <a:lnSpc>
                <a:spcPct val="120000"/>
              </a:lnSpc>
            </a:pPr>
            <a:r>
              <a:rPr lang="en-US" dirty="0" smtClean="0"/>
              <a:t>Integrative and interdisciplinary class which addresses: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Public affairs issues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Academic success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The Common Reader: “Enrique’s Journey” by Sonia </a:t>
            </a:r>
            <a:r>
              <a:rPr lang="en-US" dirty="0" err="1" smtClean="0"/>
              <a:t>Nazario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 smtClean="0"/>
              <a:t>Campus resources</a:t>
            </a:r>
          </a:p>
          <a:p>
            <a:pPr lvl="0">
              <a:lnSpc>
                <a:spcPct val="120000"/>
              </a:lnSpc>
            </a:pPr>
            <a:r>
              <a:rPr lang="en-US" dirty="0" smtClean="0"/>
              <a:t>Some courses integrate service-learning (volunteering with a community organization)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2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PARTNERS </a:t>
            </a:r>
            <a:br>
              <a:rPr lang="en-US" dirty="0" smtClean="0"/>
            </a:br>
            <a:r>
              <a:rPr lang="en-US" dirty="0" smtClean="0"/>
              <a:t>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989231" y="1922860"/>
            <a:ext cx="5399043" cy="282892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Limited to freshmen students and their identified Partners in Education (PIE)</a:t>
            </a:r>
          </a:p>
          <a:p>
            <a:pPr lvl="0"/>
            <a:r>
              <a:rPr lang="en-US" dirty="0" smtClean="0"/>
              <a:t>Must sign a waiver to allow the release of academic information</a:t>
            </a:r>
          </a:p>
          <a:p>
            <a:pPr lvl="0"/>
            <a:r>
              <a:rPr lang="en-US" dirty="0" smtClean="0"/>
              <a:t>Partners receive:</a:t>
            </a:r>
          </a:p>
          <a:p>
            <a:pPr lvl="1"/>
            <a:r>
              <a:rPr lang="en-US" dirty="0" smtClean="0"/>
              <a:t>Welcome letters</a:t>
            </a:r>
          </a:p>
          <a:p>
            <a:pPr lvl="1"/>
            <a:r>
              <a:rPr lang="en-US" dirty="0" smtClean="0"/>
              <a:t>Mid-semester progress report</a:t>
            </a:r>
          </a:p>
          <a:p>
            <a:pPr lvl="1"/>
            <a:r>
              <a:rPr lang="en-US" dirty="0" smtClean="0"/>
              <a:t>Final grades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0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BECOME A PIE?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Family Educational Rights and Privacy Act (FERPA) protects the privacy of student education records.</a:t>
            </a:r>
            <a:endParaRPr lang="en-US" dirty="0"/>
          </a:p>
          <a:p>
            <a:pPr lvl="0"/>
            <a:r>
              <a:rPr lang="en-US" dirty="0" smtClean="0"/>
              <a:t>FERPA rights transfer to the student upon enrollment in a college.</a:t>
            </a:r>
          </a:p>
          <a:p>
            <a:r>
              <a:rPr lang="en-US" dirty="0" smtClean="0"/>
              <a:t>PIE allows students to release certain information to identified partners only.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OF XXX MAJOR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0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Insert major requirements here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03142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RESOURCES FOR CHOOSING A MAJOR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>
              <a:lnSpc>
                <a:spcPct val="110000"/>
              </a:lnSpc>
            </a:pPr>
            <a:r>
              <a:rPr lang="en-US" dirty="0" smtClean="0"/>
              <a:t>Explore areas of interest your freshman year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Take IDS 120 Exploring Majors and Careers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Attend the Majors Fair on September 25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Schedule an appointment with an academic advisor at the Academic Advisement Center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Visit with a career counselor at the Career Center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Take a career interest inventory at the Career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506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013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SOAR ADVISING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Discuss course selections over dinner or after the evening activities</a:t>
            </a:r>
          </a:p>
          <a:p>
            <a:pPr lvl="0"/>
            <a:r>
              <a:rPr lang="en-US" dirty="0" smtClean="0"/>
              <a:t>Brainstorm a list of possible courses and a possible schedule</a:t>
            </a:r>
          </a:p>
          <a:p>
            <a:pPr lvl="0"/>
            <a:r>
              <a:rPr lang="en-US" dirty="0" smtClean="0"/>
              <a:t>Bring those ideas to your SOAR advising session tomorrow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36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REGISTRATION AFTER SOAR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Changes to your schedule cannot be made online once you register until the first day of class.</a:t>
            </a:r>
          </a:p>
          <a:p>
            <a:pPr lvl="0"/>
            <a:r>
              <a:rPr lang="en-US" dirty="0" smtClean="0"/>
              <a:t>Needed schedule changes must be handled through the Academic Advisement Center during the summer.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227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SCHEDULING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040" y="1369219"/>
            <a:ext cx="6440613" cy="3263504"/>
          </a:xfrm>
        </p:spPr>
        <p:txBody>
          <a:bodyPr/>
          <a:lstStyle/>
          <a:p>
            <a:pPr lvl="0"/>
            <a:r>
              <a:rPr lang="en-US" dirty="0" smtClean="0"/>
              <a:t>Most classes meet either 3 times a week for 50 minutes each or twice a week for 75 minutes each.</a:t>
            </a:r>
          </a:p>
          <a:p>
            <a:pPr lvl="0"/>
            <a:r>
              <a:rPr lang="en-US" dirty="0" smtClean="0"/>
              <a:t>Full-time status is 12 hours; 14-16 hours is an average load.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478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STRATEGIES </a:t>
            </a:r>
            <a:br>
              <a:rPr lang="en-US" dirty="0" smtClean="0"/>
            </a:br>
            <a:r>
              <a:rPr lang="en-US" dirty="0" smtClean="0"/>
              <a:t>FOR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776288" y="1922860"/>
            <a:ext cx="5073367" cy="2828925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</a:pPr>
            <a:r>
              <a:rPr lang="en-US" dirty="0" smtClean="0"/>
              <a:t>Create a balanced schedule.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Plan appropriate amounts of study time.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Pay attention to syllabi.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Try to keep work to 15 hours or less (or cut back on classes proportionally).</a:t>
            </a:r>
          </a:p>
          <a:p>
            <a:pPr lvl="0">
              <a:lnSpc>
                <a:spcPct val="110000"/>
              </a:lnSpc>
            </a:pPr>
            <a:r>
              <a:rPr lang="en-US" dirty="0" smtClean="0"/>
              <a:t>Take at least one class that you expect to be interesting or enjoyable.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86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28635393-980A-0747-9400-6C3B93BAB933}" vid="{D9B33981-9A9B-EB4B-A296-6EF07A0285B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539</TotalTime>
  <Words>599</Words>
  <Application>Microsoft Macintosh PowerPoint</Application>
  <PresentationFormat>On-screen Show (16:9)</PresentationFormat>
  <Paragraphs>96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Impact</vt:lpstr>
      <vt:lpstr>Office Theme</vt:lpstr>
      <vt:lpstr>ADVISEMENT INFORMATION MEETING</vt:lpstr>
      <vt:lpstr>OVERVIEW OF MEETING</vt:lpstr>
      <vt:lpstr>GENERAL EDUCATION AT  MISSOURI STATE</vt:lpstr>
      <vt:lpstr>WHY GENERAL EDUCATION?</vt:lpstr>
      <vt:lpstr>ABOUT GENERAL EDUCATION AT MSU</vt:lpstr>
      <vt:lpstr>GENERAL EDUCATION AREAS</vt:lpstr>
      <vt:lpstr>GENERAL EDUCATION AREAS</vt:lpstr>
      <vt:lpstr>PLACEMENT TESTS</vt:lpstr>
      <vt:lpstr>PLACEMENT OPTIONS</vt:lpstr>
      <vt:lpstr>FIRST YEAR FOUNDATIONS</vt:lpstr>
      <vt:lpstr>PARTNERS  IN EDUCATION</vt:lpstr>
      <vt:lpstr>WHY BECOME A PIE?</vt:lpstr>
      <vt:lpstr>REQUIREMENTS OF XXX MAJOR</vt:lpstr>
      <vt:lpstr>PowerPoint Presentation</vt:lpstr>
      <vt:lpstr>RESOURCES FOR CHOOSING A MAJOR</vt:lpstr>
      <vt:lpstr>PowerPoint Presentation</vt:lpstr>
      <vt:lpstr>SOAR ADVISING PROCESS</vt:lpstr>
      <vt:lpstr>CHANGING REGISTRATION AFTER SOAR</vt:lpstr>
      <vt:lpstr>SCHEDULING TIPS</vt:lpstr>
      <vt:lpstr>STRATEGIES  FOR SUCCESS</vt:lpstr>
    </vt:vector>
  </TitlesOfParts>
  <Company>Missouri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Austin</dc:creator>
  <cp:lastModifiedBy>Microsoft Office User</cp:lastModifiedBy>
  <cp:revision>71</cp:revision>
  <dcterms:created xsi:type="dcterms:W3CDTF">2014-04-08T19:32:22Z</dcterms:created>
  <dcterms:modified xsi:type="dcterms:W3CDTF">2016-04-27T13:57:55Z</dcterms:modified>
</cp:coreProperties>
</file>