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5"/>
  </p:notesMasterIdLst>
  <p:sldIdLst>
    <p:sldId id="258" r:id="rId2"/>
    <p:sldId id="259" r:id="rId3"/>
    <p:sldId id="260" r:id="rId4"/>
    <p:sldId id="264" r:id="rId5"/>
    <p:sldId id="263" r:id="rId6"/>
    <p:sldId id="257" r:id="rId7"/>
    <p:sldId id="266" r:id="rId8"/>
    <p:sldId id="265"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87708" autoAdjust="0"/>
  </p:normalViewPr>
  <p:slideViewPr>
    <p:cSldViewPr>
      <p:cViewPr>
        <p:scale>
          <a:sx n="50" d="100"/>
          <a:sy n="50" d="100"/>
        </p:scale>
        <p:origin x="-112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7E80E2-9A2A-4BA4-9AC5-F7D4BA203B38}" type="datetimeFigureOut">
              <a:rPr lang="en-US" smtClean="0"/>
              <a:pPr/>
              <a:t>4/8/2015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74CB4E-9B35-4580-8C55-36D77D18BC2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Missouri is projected to lose its proportional share of the U.S. population,</a:t>
            </a:r>
            <a:r>
              <a:rPr lang="en-US" baseline="0" dirty="0" smtClean="0"/>
              <a:t> as are many other Midwestern states. </a:t>
            </a:r>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These figures come from the 2000 and 2010 Censuses.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B74CB4E-9B35-4580-8C55-36D77D18BC27}"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figures come from the 2000 and 2010 Censuses.</a:t>
            </a:r>
          </a:p>
          <a:p>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figures come from the 2010 Census. </a:t>
            </a:r>
          </a:p>
          <a:p>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figures come from the 2010 Census. </a:t>
            </a:r>
          </a:p>
          <a:p>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15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These figures come from the 2000 Census and the 2013 American Community Survey 5-year period estimates. </a:t>
            </a:r>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16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figures come from the 2013 American Community Survey 5-year period estimates.</a:t>
            </a:r>
            <a:endParaRPr lang="en-US" dirty="0" smtClean="0"/>
          </a:p>
          <a:p>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These figures come from the 2013 American Community Survey 5-year period estimates.</a:t>
            </a:r>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figures come from the 2013 American Community Survey 5-year period estimates.</a:t>
            </a:r>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These figures come from the 2013 American Community Survey 5-year period estimates.</a:t>
            </a:r>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figures come from the 2013 American Community Survey 5-year period estimates.</a:t>
            </a:r>
            <a:endParaRPr lang="en-US" dirty="0" smtClean="0"/>
          </a:p>
          <a:p>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Missouri is growing,</a:t>
            </a:r>
            <a:r>
              <a:rPr lang="en-US" baseline="0" dirty="0" smtClean="0"/>
              <a:t> but not as rapidly as the nation as a whole or some of its neighboring states.</a:t>
            </a:r>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figures come from the 2010 Census. </a:t>
            </a:r>
          </a:p>
          <a:p>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22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figures come from the 2010 Census. </a:t>
            </a:r>
          </a:p>
          <a:p>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23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percentage of persons over age 65 in</a:t>
            </a:r>
            <a:r>
              <a:rPr lang="en-US" baseline="0" dirty="0" smtClean="0"/>
              <a:t> the US is projected to peak around 2030, with approximately one in five being in this age group.  Missouri is projected to maintain its additional percentage point of seniors compared to the nation. </a:t>
            </a:r>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are Missouri’s residents located?</a:t>
            </a:r>
            <a:r>
              <a:rPr lang="en-US" baseline="0" dirty="0" smtClean="0"/>
              <a:t>  This dot density map shows clearly that residents are not evenly distributed within the state, county, city, or nearly any other geographical boundary that could be used to aggregate data. </a:t>
            </a:r>
            <a:r>
              <a:rPr lang="en-US" sz="1200" kern="1200" dirty="0" smtClean="0">
                <a:solidFill>
                  <a:schemeClr val="tx1"/>
                </a:solidFill>
                <a:latin typeface="+mn-lt"/>
                <a:ea typeface="+mn-ea"/>
                <a:cs typeface="+mn-cs"/>
              </a:rPr>
              <a:t>These data come from the 2010 Census.</a:t>
            </a:r>
            <a:endParaRPr lang="en-US" baseline="0" dirty="0" smtClean="0"/>
          </a:p>
        </p:txBody>
      </p:sp>
      <p:sp>
        <p:nvSpPr>
          <p:cNvPr id="4" name="Slide Number Placeholder 3"/>
          <p:cNvSpPr>
            <a:spLocks noGrp="1"/>
          </p:cNvSpPr>
          <p:nvPr>
            <p:ph type="sldNum" sz="quarter" idx="10"/>
          </p:nvPr>
        </p:nvSpPr>
        <p:spPr/>
        <p:txBody>
          <a:bodyPr/>
          <a:lstStyle/>
          <a:p>
            <a:fld id="{2B74CB4E-9B35-4580-8C55-36D77D18BC27}"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Missouri ranked</a:t>
            </a:r>
            <a:r>
              <a:rPr lang="en-US" baseline="0" dirty="0" smtClean="0"/>
              <a:t> 20</a:t>
            </a:r>
            <a:r>
              <a:rPr lang="en-US" baseline="30000" dirty="0" smtClean="0"/>
              <a:t>th</a:t>
            </a:r>
            <a:r>
              <a:rPr lang="en-US" baseline="0" dirty="0" smtClean="0"/>
              <a:t> in numeric growth during the 2000’s with and increase of 393,716 persons but ranked only 29</a:t>
            </a:r>
            <a:r>
              <a:rPr lang="en-US" baseline="30000" dirty="0" smtClean="0"/>
              <a:t>th</a:t>
            </a:r>
            <a:r>
              <a:rPr lang="en-US" baseline="0" dirty="0" smtClean="0"/>
              <a:t> when growth was looked at as a percentage of total population.  Missouri grew seven percent over the course of the decade compared to a national growth rate of 9.7 percent. </a:t>
            </a:r>
            <a:r>
              <a:rPr lang="en-US" sz="1200" kern="1200" dirty="0" smtClean="0">
                <a:solidFill>
                  <a:schemeClr val="tx1"/>
                </a:solidFill>
                <a:latin typeface="+mn-lt"/>
                <a:ea typeface="+mn-ea"/>
                <a:cs typeface="+mn-cs"/>
              </a:rPr>
              <a:t>These figures come from the 2010 Census.</a:t>
            </a:r>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These figures come from the 2000 and 2010 Censuses.</a:t>
            </a:r>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These figures come from the 2000 and 2010 Censuses.</a:t>
            </a:r>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figures come from the 2010 Census. </a:t>
            </a:r>
          </a:p>
          <a:p>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figures come from the 2010 Census. </a:t>
            </a:r>
          </a:p>
          <a:p>
            <a:endParaRPr lang="en-US" dirty="0"/>
          </a:p>
        </p:txBody>
      </p:sp>
      <p:sp>
        <p:nvSpPr>
          <p:cNvPr id="4" name="Slide Number Placeholder 3"/>
          <p:cNvSpPr>
            <a:spLocks noGrp="1"/>
          </p:cNvSpPr>
          <p:nvPr>
            <p:ph type="sldNum" sz="quarter" idx="10"/>
          </p:nvPr>
        </p:nvSpPr>
        <p:spPr/>
        <p:txBody>
          <a:bodyPr/>
          <a:lstStyle/>
          <a:p>
            <a:fld id="{2B74CB4E-9B35-4580-8C55-36D77D18BC27}"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B79AC2-7E35-4CCF-A31F-09D2FFBF235E}" type="datetimeFigureOut">
              <a:rPr lang="en-US" smtClean="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AC6FB5-1FB8-4F06-A73E-775D513741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B79AC2-7E35-4CCF-A31F-09D2FFBF235E}" type="datetimeFigureOut">
              <a:rPr lang="en-US" smtClean="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AC6FB5-1FB8-4F06-A73E-775D5137414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B79AC2-7E35-4CCF-A31F-09D2FFBF235E}" type="datetimeFigureOut">
              <a:rPr lang="en-US" smtClean="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AC6FB5-1FB8-4F06-A73E-775D5137414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B79AC2-7E35-4CCF-A31F-09D2FFBF235E}" type="datetimeFigureOut">
              <a:rPr lang="en-US" smtClean="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AC6FB5-1FB8-4F06-A73E-775D5137414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B79AC2-7E35-4CCF-A31F-09D2FFBF235E}" type="datetimeFigureOut">
              <a:rPr lang="en-US" smtClean="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AC6FB5-1FB8-4F06-A73E-775D5137414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B79AC2-7E35-4CCF-A31F-09D2FFBF235E}" type="datetimeFigureOut">
              <a:rPr lang="en-US" smtClean="0"/>
              <a:pPr/>
              <a:t>4/8/2015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AC6FB5-1FB8-4F06-A73E-775D5137414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B79AC2-7E35-4CCF-A31F-09D2FFBF235E}" type="datetimeFigureOut">
              <a:rPr lang="en-US" smtClean="0"/>
              <a:pPr/>
              <a:t>4/8/2015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AC6FB5-1FB8-4F06-A73E-775D5137414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B79AC2-7E35-4CCF-A31F-09D2FFBF235E}" type="datetimeFigureOut">
              <a:rPr lang="en-US" smtClean="0"/>
              <a:pPr/>
              <a:t>4/8/2015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AC6FB5-1FB8-4F06-A73E-775D5137414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79AC2-7E35-4CCF-A31F-09D2FFBF235E}" type="datetimeFigureOut">
              <a:rPr lang="en-US" smtClean="0"/>
              <a:pPr/>
              <a:t>4/8/2015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AC6FB5-1FB8-4F06-A73E-775D5137414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B79AC2-7E35-4CCF-A31F-09D2FFBF235E}" type="datetimeFigureOut">
              <a:rPr lang="en-US" smtClean="0"/>
              <a:pPr/>
              <a:t>4/8/2015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AC6FB5-1FB8-4F06-A73E-775D5137414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B79AC2-7E35-4CCF-A31F-09D2FFBF235E}" type="datetimeFigureOut">
              <a:rPr lang="en-US" smtClean="0"/>
              <a:pPr/>
              <a:t>4/8/2015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AC6FB5-1FB8-4F06-A73E-775D5137414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79AC2-7E35-4CCF-A31F-09D2FFBF235E}" type="datetimeFigureOut">
              <a:rPr lang="en-US" smtClean="0"/>
              <a:pPr/>
              <a:t>4/8/2015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AC6FB5-1FB8-4F06-A73E-775D5137414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73562"/>
          </a:xfrm>
        </p:spPr>
        <p:txBody>
          <a:bodyPr>
            <a:normAutofit/>
          </a:bodyPr>
          <a:lstStyle/>
          <a:p>
            <a:r>
              <a:rPr lang="en-US" dirty="0" smtClean="0"/>
              <a:t>General Demographics</a:t>
            </a:r>
            <a:br>
              <a:rPr lang="en-US" dirty="0" smtClean="0"/>
            </a:br>
            <a:r>
              <a:rPr lang="en-US" sz="3600" dirty="0" smtClean="0"/>
              <a:t>Missouri and Its Southwest Region in perspective</a:t>
            </a:r>
            <a:r>
              <a:rPr lang="en-US" dirty="0" smtClean="0"/>
              <a:t/>
            </a:r>
            <a:br>
              <a:rPr lang="en-US" dirty="0" smtClean="0"/>
            </a:b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Minority Population</a:t>
            </a:r>
            <a:br>
              <a:rPr lang="en-US" dirty="0" smtClean="0"/>
            </a:br>
            <a:r>
              <a:rPr lang="en-US" dirty="0" smtClean="0"/>
              <a:t>Missouri and Neighboring States</a:t>
            </a:r>
            <a:endParaRPr lang="en-US" dirty="0"/>
          </a:p>
        </p:txBody>
      </p:sp>
      <p:pic>
        <p:nvPicPr>
          <p:cNvPr id="29699" name="Picture 3"/>
          <p:cNvPicPr>
            <a:picLocks noChangeAspect="1" noChangeArrowheads="1"/>
          </p:cNvPicPr>
          <p:nvPr/>
        </p:nvPicPr>
        <p:blipFill>
          <a:blip r:embed="rId3" cstate="print"/>
          <a:srcRect/>
          <a:stretch>
            <a:fillRect/>
          </a:stretch>
        </p:blipFill>
        <p:spPr bwMode="auto">
          <a:xfrm>
            <a:off x="2209800" y="1600198"/>
            <a:ext cx="4572000" cy="5161935"/>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7" name="Rectangle 9"/>
          <p:cNvSpPr>
            <a:spLocks noChangeArrowheads="1"/>
          </p:cNvSpPr>
          <p:nvPr/>
        </p:nvSpPr>
        <p:spPr bwMode="auto">
          <a:xfrm>
            <a:off x="304800" y="6407408"/>
            <a:ext cx="407988" cy="203200"/>
          </a:xfrm>
          <a:prstGeom prst="rect">
            <a:avLst/>
          </a:prstGeom>
          <a:solidFill>
            <a:srgbClr val="CCFFCC"/>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79" name="Rectangle 11"/>
          <p:cNvSpPr>
            <a:spLocks noChangeArrowheads="1"/>
          </p:cNvSpPr>
          <p:nvPr/>
        </p:nvSpPr>
        <p:spPr bwMode="auto">
          <a:xfrm>
            <a:off x="1905000" y="6406614"/>
            <a:ext cx="407988" cy="204788"/>
          </a:xfrm>
          <a:prstGeom prst="rect">
            <a:avLst/>
          </a:prstGeom>
          <a:solidFill>
            <a:srgbClr val="A4F59D"/>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81" name="Rectangle 13"/>
          <p:cNvSpPr>
            <a:spLocks noChangeArrowheads="1"/>
          </p:cNvSpPr>
          <p:nvPr/>
        </p:nvSpPr>
        <p:spPr bwMode="auto">
          <a:xfrm>
            <a:off x="3733800" y="6407408"/>
            <a:ext cx="407988" cy="203200"/>
          </a:xfrm>
          <a:prstGeom prst="rect">
            <a:avLst/>
          </a:prstGeom>
          <a:solidFill>
            <a:srgbClr val="5FB054"/>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83" name="Rectangle 15"/>
          <p:cNvSpPr>
            <a:spLocks noChangeArrowheads="1"/>
          </p:cNvSpPr>
          <p:nvPr/>
        </p:nvSpPr>
        <p:spPr bwMode="auto">
          <a:xfrm>
            <a:off x="5412249" y="6407408"/>
            <a:ext cx="407988" cy="203200"/>
          </a:xfrm>
          <a:prstGeom prst="rect">
            <a:avLst/>
          </a:prstGeom>
          <a:solidFill>
            <a:srgbClr val="2A7524"/>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85" name="Rectangle 17"/>
          <p:cNvSpPr>
            <a:spLocks noChangeArrowheads="1"/>
          </p:cNvSpPr>
          <p:nvPr/>
        </p:nvSpPr>
        <p:spPr bwMode="auto">
          <a:xfrm>
            <a:off x="7086600" y="6406614"/>
            <a:ext cx="407988" cy="204788"/>
          </a:xfrm>
          <a:prstGeom prst="rect">
            <a:avLst/>
          </a:prstGeom>
          <a:solidFill>
            <a:srgbClr val="043604"/>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32770" name="Picture 2"/>
          <p:cNvPicPr>
            <a:picLocks noChangeAspect="1" noChangeArrowheads="1"/>
          </p:cNvPicPr>
          <p:nvPr/>
        </p:nvPicPr>
        <p:blipFill>
          <a:blip r:embed="rId3" cstate="print"/>
          <a:srcRect/>
          <a:stretch>
            <a:fillRect/>
          </a:stretch>
        </p:blipFill>
        <p:spPr bwMode="auto">
          <a:xfrm>
            <a:off x="1219200" y="1447800"/>
            <a:ext cx="6799235" cy="4520055"/>
          </a:xfrm>
          <a:prstGeom prst="rect">
            <a:avLst/>
          </a:prstGeom>
          <a:noFill/>
          <a:ln w="9525">
            <a:noFill/>
            <a:miter lim="800000"/>
            <a:headEnd/>
            <a:tailEnd/>
          </a:ln>
          <a:effectLst/>
        </p:spPr>
      </p:pic>
      <p:sp>
        <p:nvSpPr>
          <p:cNvPr id="2" name="Title 1"/>
          <p:cNvSpPr>
            <a:spLocks noGrp="1"/>
          </p:cNvSpPr>
          <p:nvPr>
            <p:ph type="title"/>
          </p:nvPr>
        </p:nvSpPr>
        <p:spPr>
          <a:xfrm>
            <a:off x="533400" y="0"/>
            <a:ext cx="8229600" cy="1371600"/>
          </a:xfrm>
        </p:spPr>
        <p:txBody>
          <a:bodyPr>
            <a:normAutofit fontScale="90000"/>
          </a:bodyPr>
          <a:lstStyle/>
          <a:p>
            <a:r>
              <a:rPr lang="en-US" dirty="0" smtClean="0"/>
              <a:t>Percent Minority Population</a:t>
            </a:r>
            <a:br>
              <a:rPr lang="en-US" dirty="0" smtClean="0"/>
            </a:br>
            <a:r>
              <a:rPr lang="en-US" dirty="0" smtClean="0"/>
              <a:t>2010</a:t>
            </a:r>
            <a:br>
              <a:rPr lang="en-US" dirty="0" smtClean="0"/>
            </a:br>
            <a:r>
              <a:rPr lang="en-US" sz="2200" dirty="0" smtClean="0"/>
              <a:t>Total Population minus White Non-Hispanic</a:t>
            </a:r>
            <a:endParaRPr lang="en-US" sz="2200" dirty="0"/>
          </a:p>
        </p:txBody>
      </p:sp>
      <p:sp>
        <p:nvSpPr>
          <p:cNvPr id="36" name="Rectangle 27"/>
          <p:cNvSpPr>
            <a:spLocks noChangeArrowheads="1"/>
          </p:cNvSpPr>
          <p:nvPr/>
        </p:nvSpPr>
        <p:spPr bwMode="auto">
          <a:xfrm>
            <a:off x="801687" y="6416675"/>
            <a:ext cx="101630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0.8</a:t>
            </a:r>
            <a:r>
              <a:rPr kumimoji="0" lang="en-US" sz="1200" b="1" i="0" u="none" strike="noStrike" cap="none" normalizeH="0" baseline="0" dirty="0" smtClean="0">
                <a:ln>
                  <a:noFill/>
                </a:ln>
                <a:solidFill>
                  <a:srgbClr val="000000"/>
                </a:solidFill>
                <a:effectLst/>
                <a:latin typeface="Arial" pitchFamily="34" charset="0"/>
                <a:cs typeface="Arial" pitchFamily="34" charset="0"/>
              </a:rPr>
              <a:t>% to 12.3%</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ectangle 29"/>
          <p:cNvSpPr>
            <a:spLocks noChangeArrowheads="1"/>
          </p:cNvSpPr>
          <p:nvPr/>
        </p:nvSpPr>
        <p:spPr bwMode="auto">
          <a:xfrm>
            <a:off x="2420144" y="6416675"/>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12.4 %to 26.9%</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2" name="Rectangle 31"/>
          <p:cNvSpPr>
            <a:spLocks noChangeArrowheads="1"/>
          </p:cNvSpPr>
          <p:nvPr/>
        </p:nvSpPr>
        <p:spPr bwMode="auto">
          <a:xfrm>
            <a:off x="4243387" y="6416675"/>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27.0% to 44.5%</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33"/>
          <p:cNvSpPr>
            <a:spLocks noChangeArrowheads="1"/>
          </p:cNvSpPr>
          <p:nvPr/>
        </p:nvSpPr>
        <p:spPr bwMode="auto">
          <a:xfrm>
            <a:off x="5909136" y="6416675"/>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44.6% to 65.9%</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35"/>
          <p:cNvSpPr>
            <a:spLocks noChangeArrowheads="1"/>
          </p:cNvSpPr>
          <p:nvPr/>
        </p:nvSpPr>
        <p:spPr bwMode="auto">
          <a:xfrm>
            <a:off x="7583487" y="6416675"/>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66.0% to 97.3%</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Change in Minority Population 2000 to 2010</a:t>
            </a:r>
            <a:br>
              <a:rPr lang="en-US" sz="3200" dirty="0" smtClean="0"/>
            </a:br>
            <a:r>
              <a:rPr lang="en-US" sz="3200" dirty="0" smtClean="0"/>
              <a:t>Missouri and Neighboring States</a:t>
            </a:r>
            <a:endParaRPr lang="en-US" sz="3200" dirty="0"/>
          </a:p>
        </p:txBody>
      </p:sp>
      <p:pic>
        <p:nvPicPr>
          <p:cNvPr id="33794" name="Picture 2"/>
          <p:cNvPicPr>
            <a:picLocks noChangeAspect="1" noChangeArrowheads="1"/>
          </p:cNvPicPr>
          <p:nvPr/>
        </p:nvPicPr>
        <p:blipFill>
          <a:blip r:embed="rId3" cstate="print"/>
          <a:srcRect/>
          <a:stretch>
            <a:fillRect/>
          </a:stretch>
        </p:blipFill>
        <p:spPr bwMode="auto">
          <a:xfrm>
            <a:off x="609600" y="1562235"/>
            <a:ext cx="7996886" cy="4990965"/>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35" name="Picture 19"/>
          <p:cNvPicPr>
            <a:picLocks noChangeAspect="1" noChangeArrowheads="1"/>
          </p:cNvPicPr>
          <p:nvPr/>
        </p:nvPicPr>
        <p:blipFill>
          <a:blip r:embed="rId3" cstate="print"/>
          <a:srcRect/>
          <a:stretch>
            <a:fillRect/>
          </a:stretch>
        </p:blipFill>
        <p:spPr bwMode="auto">
          <a:xfrm>
            <a:off x="1219200" y="1447800"/>
            <a:ext cx="6877372" cy="4572000"/>
          </a:xfrm>
          <a:prstGeom prst="rect">
            <a:avLst/>
          </a:prstGeom>
          <a:noFill/>
          <a:ln w="9525">
            <a:noFill/>
            <a:miter lim="800000"/>
            <a:headEnd/>
            <a:tailEnd/>
          </a:ln>
          <a:effectLst/>
        </p:spPr>
      </p:pic>
      <p:sp>
        <p:nvSpPr>
          <p:cNvPr id="34825" name="Rectangle 9"/>
          <p:cNvSpPr>
            <a:spLocks noChangeArrowheads="1"/>
          </p:cNvSpPr>
          <p:nvPr/>
        </p:nvSpPr>
        <p:spPr bwMode="auto">
          <a:xfrm>
            <a:off x="228600" y="6413500"/>
            <a:ext cx="409575" cy="204788"/>
          </a:xfrm>
          <a:prstGeom prst="rect">
            <a:avLst/>
          </a:prstGeom>
          <a:solidFill>
            <a:srgbClr val="FFFF73"/>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79" name="Rectangle 11"/>
          <p:cNvSpPr>
            <a:spLocks noChangeArrowheads="1"/>
          </p:cNvSpPr>
          <p:nvPr/>
        </p:nvSpPr>
        <p:spPr bwMode="auto">
          <a:xfrm>
            <a:off x="1905000" y="6406614"/>
            <a:ext cx="407988" cy="204788"/>
          </a:xfrm>
          <a:prstGeom prst="rect">
            <a:avLst/>
          </a:prstGeom>
          <a:solidFill>
            <a:srgbClr val="A4F59D"/>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81" name="Rectangle 13"/>
          <p:cNvSpPr>
            <a:spLocks noChangeArrowheads="1"/>
          </p:cNvSpPr>
          <p:nvPr/>
        </p:nvSpPr>
        <p:spPr bwMode="auto">
          <a:xfrm>
            <a:off x="3581400" y="6407408"/>
            <a:ext cx="407988" cy="203200"/>
          </a:xfrm>
          <a:prstGeom prst="rect">
            <a:avLst/>
          </a:prstGeom>
          <a:solidFill>
            <a:srgbClr val="5FB054"/>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83" name="Rectangle 15"/>
          <p:cNvSpPr>
            <a:spLocks noChangeArrowheads="1"/>
          </p:cNvSpPr>
          <p:nvPr/>
        </p:nvSpPr>
        <p:spPr bwMode="auto">
          <a:xfrm>
            <a:off x="5334000" y="6407408"/>
            <a:ext cx="407988" cy="203200"/>
          </a:xfrm>
          <a:prstGeom prst="rect">
            <a:avLst/>
          </a:prstGeom>
          <a:solidFill>
            <a:srgbClr val="2A7524"/>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85" name="Rectangle 17"/>
          <p:cNvSpPr>
            <a:spLocks noChangeArrowheads="1"/>
          </p:cNvSpPr>
          <p:nvPr/>
        </p:nvSpPr>
        <p:spPr bwMode="auto">
          <a:xfrm>
            <a:off x="7147331" y="6406614"/>
            <a:ext cx="407988" cy="204788"/>
          </a:xfrm>
          <a:prstGeom prst="rect">
            <a:avLst/>
          </a:prstGeom>
          <a:solidFill>
            <a:srgbClr val="043604"/>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533400" y="0"/>
            <a:ext cx="8229600" cy="1371600"/>
          </a:xfrm>
        </p:spPr>
        <p:txBody>
          <a:bodyPr>
            <a:normAutofit fontScale="90000"/>
          </a:bodyPr>
          <a:lstStyle/>
          <a:p>
            <a:r>
              <a:rPr lang="en-US" dirty="0" smtClean="0"/>
              <a:t>Percent Change in Minority Population</a:t>
            </a:r>
            <a:br>
              <a:rPr lang="en-US" dirty="0" smtClean="0"/>
            </a:br>
            <a:r>
              <a:rPr lang="en-US" dirty="0" smtClean="0"/>
              <a:t>2000 to 2010</a:t>
            </a:r>
            <a:br>
              <a:rPr lang="en-US" dirty="0" smtClean="0"/>
            </a:br>
            <a:r>
              <a:rPr lang="en-US" sz="2200" dirty="0" smtClean="0"/>
              <a:t>Total Population minus White Non-Hispanic</a:t>
            </a:r>
            <a:endParaRPr lang="en-US" sz="2200" dirty="0"/>
          </a:p>
        </p:txBody>
      </p:sp>
      <p:sp>
        <p:nvSpPr>
          <p:cNvPr id="36" name="Rectangle 27"/>
          <p:cNvSpPr>
            <a:spLocks noChangeArrowheads="1"/>
          </p:cNvSpPr>
          <p:nvPr/>
        </p:nvSpPr>
        <p:spPr bwMode="auto">
          <a:xfrm>
            <a:off x="725487" y="6416675"/>
            <a:ext cx="10676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-78.6</a:t>
            </a:r>
            <a:r>
              <a:rPr kumimoji="0" lang="en-US" sz="1200" b="1" i="0" u="none" strike="noStrike" cap="none" normalizeH="0" baseline="0" dirty="0" smtClean="0">
                <a:ln>
                  <a:noFill/>
                </a:ln>
                <a:solidFill>
                  <a:srgbClr val="000000"/>
                </a:solidFill>
                <a:effectLst/>
                <a:latin typeface="Arial" pitchFamily="34" charset="0"/>
                <a:cs typeface="Arial" pitchFamily="34" charset="0"/>
              </a:rPr>
              <a:t>% to 0.0%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ectangle 29"/>
          <p:cNvSpPr>
            <a:spLocks noChangeArrowheads="1"/>
          </p:cNvSpPr>
          <p:nvPr/>
        </p:nvSpPr>
        <p:spPr bwMode="auto">
          <a:xfrm>
            <a:off x="2420144" y="6416675"/>
            <a:ext cx="101630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0.1 %to 25.0%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2" name="Rectangle 31"/>
          <p:cNvSpPr>
            <a:spLocks noChangeArrowheads="1"/>
          </p:cNvSpPr>
          <p:nvPr/>
        </p:nvSpPr>
        <p:spPr bwMode="auto">
          <a:xfrm>
            <a:off x="4090987" y="6416675"/>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25.1% to 50.0%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33"/>
          <p:cNvSpPr>
            <a:spLocks noChangeArrowheads="1"/>
          </p:cNvSpPr>
          <p:nvPr/>
        </p:nvSpPr>
        <p:spPr bwMode="auto">
          <a:xfrm>
            <a:off x="5830887" y="6416675"/>
            <a:ext cx="118622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50.1% to 100.0%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35"/>
          <p:cNvSpPr>
            <a:spLocks noChangeArrowheads="1"/>
          </p:cNvSpPr>
          <p:nvPr/>
        </p:nvSpPr>
        <p:spPr bwMode="auto">
          <a:xfrm>
            <a:off x="7644218" y="6416675"/>
            <a:ext cx="127118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100.1% to 746.0%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Median Age</a:t>
            </a:r>
            <a:br>
              <a:rPr lang="en-US" dirty="0" smtClean="0"/>
            </a:br>
            <a:r>
              <a:rPr lang="en-US" dirty="0" smtClean="0"/>
              <a:t>Missouri and Neighboring States</a:t>
            </a:r>
            <a:endParaRPr lang="en-US" dirty="0"/>
          </a:p>
        </p:txBody>
      </p:sp>
      <p:pic>
        <p:nvPicPr>
          <p:cNvPr id="36866" name="Picture 2"/>
          <p:cNvPicPr>
            <a:picLocks noChangeAspect="1" noChangeArrowheads="1"/>
          </p:cNvPicPr>
          <p:nvPr/>
        </p:nvPicPr>
        <p:blipFill>
          <a:blip r:embed="rId3" cstate="print"/>
          <a:srcRect/>
          <a:stretch>
            <a:fillRect/>
          </a:stretch>
        </p:blipFill>
        <p:spPr bwMode="auto">
          <a:xfrm>
            <a:off x="1932708" y="1676400"/>
            <a:ext cx="5153892" cy="4876801"/>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9" name="Rectangle 9"/>
          <p:cNvSpPr>
            <a:spLocks noChangeArrowheads="1"/>
          </p:cNvSpPr>
          <p:nvPr/>
        </p:nvSpPr>
        <p:spPr bwMode="auto">
          <a:xfrm>
            <a:off x="228600" y="6413500"/>
            <a:ext cx="414338" cy="204788"/>
          </a:xfrm>
          <a:prstGeom prst="rect">
            <a:avLst/>
          </a:prstGeom>
          <a:solidFill>
            <a:srgbClr val="E8FFE8"/>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51" name="Rectangle 11"/>
          <p:cNvSpPr>
            <a:spLocks noChangeArrowheads="1"/>
          </p:cNvSpPr>
          <p:nvPr/>
        </p:nvSpPr>
        <p:spPr bwMode="auto">
          <a:xfrm>
            <a:off x="1905000" y="6400800"/>
            <a:ext cx="414338" cy="207963"/>
          </a:xfrm>
          <a:prstGeom prst="rect">
            <a:avLst/>
          </a:prstGeom>
          <a:solidFill>
            <a:srgbClr val="C1FAB9"/>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53" name="Rectangle 13"/>
          <p:cNvSpPr>
            <a:spLocks noChangeArrowheads="1"/>
          </p:cNvSpPr>
          <p:nvPr/>
        </p:nvSpPr>
        <p:spPr bwMode="auto">
          <a:xfrm>
            <a:off x="3581400" y="6413500"/>
            <a:ext cx="414338" cy="206375"/>
          </a:xfrm>
          <a:prstGeom prst="rect">
            <a:avLst/>
          </a:prstGeom>
          <a:solidFill>
            <a:srgbClr val="58D44A"/>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55" name="Rectangle 15"/>
          <p:cNvSpPr>
            <a:spLocks noChangeArrowheads="1"/>
          </p:cNvSpPr>
          <p:nvPr/>
        </p:nvSpPr>
        <p:spPr bwMode="auto">
          <a:xfrm>
            <a:off x="5334000" y="6413500"/>
            <a:ext cx="414338" cy="204788"/>
          </a:xfrm>
          <a:prstGeom prst="rect">
            <a:avLst/>
          </a:prstGeom>
          <a:solidFill>
            <a:srgbClr val="2F7D27"/>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57" name="Rectangle 17"/>
          <p:cNvSpPr>
            <a:spLocks noChangeArrowheads="1"/>
          </p:cNvSpPr>
          <p:nvPr/>
        </p:nvSpPr>
        <p:spPr bwMode="auto">
          <a:xfrm>
            <a:off x="7150100" y="6400800"/>
            <a:ext cx="414338" cy="207963"/>
          </a:xfrm>
          <a:prstGeom prst="rect">
            <a:avLst/>
          </a:prstGeom>
          <a:solidFill>
            <a:srgbClr val="054505"/>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35842" name="Picture 2"/>
          <p:cNvPicPr>
            <a:picLocks noChangeAspect="1" noChangeArrowheads="1"/>
          </p:cNvPicPr>
          <p:nvPr/>
        </p:nvPicPr>
        <p:blipFill>
          <a:blip r:embed="rId3" cstate="print"/>
          <a:srcRect/>
          <a:stretch>
            <a:fillRect/>
          </a:stretch>
        </p:blipFill>
        <p:spPr bwMode="auto">
          <a:xfrm>
            <a:off x="1231900" y="1422400"/>
            <a:ext cx="6915580" cy="4597400"/>
          </a:xfrm>
          <a:prstGeom prst="rect">
            <a:avLst/>
          </a:prstGeom>
          <a:noFill/>
          <a:ln w="9525">
            <a:noFill/>
            <a:miter lim="800000"/>
            <a:headEnd/>
            <a:tailEnd/>
          </a:ln>
          <a:effectLst/>
        </p:spPr>
      </p:pic>
      <p:sp>
        <p:nvSpPr>
          <p:cNvPr id="2" name="Title 1"/>
          <p:cNvSpPr>
            <a:spLocks noGrp="1"/>
          </p:cNvSpPr>
          <p:nvPr>
            <p:ph type="title"/>
          </p:nvPr>
        </p:nvSpPr>
        <p:spPr>
          <a:xfrm>
            <a:off x="533400" y="0"/>
            <a:ext cx="8229600" cy="1371600"/>
          </a:xfrm>
        </p:spPr>
        <p:txBody>
          <a:bodyPr>
            <a:normAutofit fontScale="90000"/>
          </a:bodyPr>
          <a:lstStyle/>
          <a:p>
            <a:r>
              <a:rPr lang="en-US" dirty="0" smtClean="0"/>
              <a:t>Median Age</a:t>
            </a:r>
            <a:br>
              <a:rPr lang="en-US" dirty="0" smtClean="0"/>
            </a:br>
            <a:r>
              <a:rPr lang="en-US" dirty="0" smtClean="0"/>
              <a:t>2010</a:t>
            </a:r>
            <a:endParaRPr lang="en-US" sz="2200" dirty="0"/>
          </a:p>
        </p:txBody>
      </p:sp>
      <p:sp>
        <p:nvSpPr>
          <p:cNvPr id="36" name="Rectangle 27"/>
          <p:cNvSpPr>
            <a:spLocks noChangeArrowheads="1"/>
          </p:cNvSpPr>
          <p:nvPr/>
        </p:nvSpPr>
        <p:spPr bwMode="auto">
          <a:xfrm>
            <a:off x="725487" y="6416675"/>
            <a:ext cx="82875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21.9 </a:t>
            </a:r>
            <a:r>
              <a:rPr kumimoji="0" lang="en-US" sz="1200" b="1" i="0" u="none" strike="noStrike" cap="none" normalizeH="0" baseline="0" dirty="0" smtClean="0">
                <a:ln>
                  <a:noFill/>
                </a:ln>
                <a:solidFill>
                  <a:srgbClr val="000000"/>
                </a:solidFill>
                <a:effectLst/>
                <a:latin typeface="Arial" pitchFamily="34" charset="0"/>
                <a:cs typeface="Arial" pitchFamily="34" charset="0"/>
              </a:rPr>
              <a:t>to 33.0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ectangle 29"/>
          <p:cNvSpPr>
            <a:spLocks noChangeArrowheads="1"/>
          </p:cNvSpPr>
          <p:nvPr/>
        </p:nvSpPr>
        <p:spPr bwMode="auto">
          <a:xfrm>
            <a:off x="2420144" y="6416675"/>
            <a:ext cx="82875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33.1 to 37.8</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2" name="Rectangle 31"/>
          <p:cNvSpPr>
            <a:spLocks noChangeArrowheads="1"/>
          </p:cNvSpPr>
          <p:nvPr/>
        </p:nvSpPr>
        <p:spPr bwMode="auto">
          <a:xfrm>
            <a:off x="4090987" y="6416675"/>
            <a:ext cx="82875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37.9 to 41.7</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33"/>
          <p:cNvSpPr>
            <a:spLocks noChangeArrowheads="1"/>
          </p:cNvSpPr>
          <p:nvPr/>
        </p:nvSpPr>
        <p:spPr bwMode="auto">
          <a:xfrm>
            <a:off x="5830887" y="6416675"/>
            <a:ext cx="82875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41.8 to 46.1</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35"/>
          <p:cNvSpPr>
            <a:spLocks noChangeArrowheads="1"/>
          </p:cNvSpPr>
          <p:nvPr/>
        </p:nvSpPr>
        <p:spPr bwMode="auto">
          <a:xfrm>
            <a:off x="7644218" y="6416675"/>
            <a:ext cx="82875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46.2 to 62.7</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the Population with a Bachelor’s Degree or Above </a:t>
            </a:r>
            <a:br>
              <a:rPr lang="en-US" sz="2400" dirty="0" smtClean="0"/>
            </a:br>
            <a:r>
              <a:rPr lang="en-US" sz="2400" dirty="0" smtClean="0"/>
              <a:t>2000 SF3 to 2009-2013 ACS</a:t>
            </a:r>
            <a:br>
              <a:rPr lang="en-US" sz="2400" dirty="0" smtClean="0"/>
            </a:br>
            <a:r>
              <a:rPr lang="en-US" sz="2400" dirty="0" smtClean="0"/>
              <a:t>Missouri and Neighboring States</a:t>
            </a:r>
            <a:endParaRPr lang="en-US" sz="2400" dirty="0"/>
          </a:p>
        </p:txBody>
      </p:sp>
      <p:pic>
        <p:nvPicPr>
          <p:cNvPr id="1026" name="Picture 2"/>
          <p:cNvPicPr>
            <a:picLocks noChangeAspect="1" noChangeArrowheads="1"/>
          </p:cNvPicPr>
          <p:nvPr/>
        </p:nvPicPr>
        <p:blipFill>
          <a:blip r:embed="rId3" cstate="print"/>
          <a:srcRect/>
          <a:stretch>
            <a:fillRect/>
          </a:stretch>
        </p:blipFill>
        <p:spPr bwMode="auto">
          <a:xfrm>
            <a:off x="533400" y="1626674"/>
            <a:ext cx="8153400" cy="4926526"/>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Percent of the Population with a Bachelor's Degree or Above </a:t>
            </a:r>
            <a:br>
              <a:rPr lang="en-US" sz="2400" dirty="0" smtClean="0"/>
            </a:br>
            <a:r>
              <a:rPr lang="en-US" sz="2400" dirty="0" smtClean="0"/>
              <a:t>2013 Five-year Period Estimates</a:t>
            </a:r>
            <a:endParaRPr lang="en-US" sz="2400" dirty="0"/>
          </a:p>
        </p:txBody>
      </p:sp>
      <p:grpSp>
        <p:nvGrpSpPr>
          <p:cNvPr id="3" name="Group 34"/>
          <p:cNvGrpSpPr/>
          <p:nvPr/>
        </p:nvGrpSpPr>
        <p:grpSpPr>
          <a:xfrm>
            <a:off x="304800" y="6403975"/>
            <a:ext cx="1513191" cy="213241"/>
            <a:chOff x="-901700" y="4792663"/>
            <a:chExt cx="1513191" cy="213241"/>
          </a:xfrm>
        </p:grpSpPr>
        <p:sp>
          <p:nvSpPr>
            <p:cNvPr id="35" name="Rectangle 26"/>
            <p:cNvSpPr>
              <a:spLocks noChangeArrowheads="1"/>
            </p:cNvSpPr>
            <p:nvPr/>
          </p:nvSpPr>
          <p:spPr bwMode="auto">
            <a:xfrm>
              <a:off x="-901700" y="4792663"/>
              <a:ext cx="420688" cy="211138"/>
            </a:xfrm>
            <a:prstGeom prst="rect">
              <a:avLst/>
            </a:prstGeom>
            <a:solidFill>
              <a:srgbClr val="F500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Rectangle 27"/>
            <p:cNvSpPr>
              <a:spLocks noChangeArrowheads="1"/>
            </p:cNvSpPr>
            <p:nvPr/>
          </p:nvSpPr>
          <p:spPr bwMode="auto">
            <a:xfrm>
              <a:off x="-404813" y="4821238"/>
              <a:ext cx="101630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cs typeface="Arial" pitchFamily="34" charset="0"/>
                </a:rPr>
                <a:t>3.0% to 15.0%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4" name="Group 35"/>
          <p:cNvGrpSpPr/>
          <p:nvPr/>
        </p:nvGrpSpPr>
        <p:grpSpPr>
          <a:xfrm>
            <a:off x="1981200" y="6405562"/>
            <a:ext cx="1598151" cy="212725"/>
            <a:chOff x="-901700" y="5080000"/>
            <a:chExt cx="1598151" cy="212725"/>
          </a:xfrm>
        </p:grpSpPr>
        <p:sp>
          <p:nvSpPr>
            <p:cNvPr id="33" name="Rectangle 28"/>
            <p:cNvSpPr>
              <a:spLocks noChangeArrowheads="1"/>
            </p:cNvSpPr>
            <p:nvPr/>
          </p:nvSpPr>
          <p:spPr bwMode="auto">
            <a:xfrm>
              <a:off x="-901700" y="5080000"/>
              <a:ext cx="420688" cy="212725"/>
            </a:xfrm>
            <a:prstGeom prst="rect">
              <a:avLst/>
            </a:prstGeom>
            <a:solidFill>
              <a:srgbClr val="FC8B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Rectangle 29"/>
            <p:cNvSpPr>
              <a:spLocks noChangeArrowheads="1"/>
            </p:cNvSpPr>
            <p:nvPr/>
          </p:nvSpPr>
          <p:spPr bwMode="auto">
            <a:xfrm>
              <a:off x="-404813" y="5106988"/>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15.1</a:t>
              </a:r>
              <a:r>
                <a:rPr kumimoji="0" lang="en-US" sz="1200" b="1" i="0" u="none" strike="noStrike" cap="none" normalizeH="0" baseline="0" dirty="0" smtClean="0">
                  <a:ln>
                    <a:noFill/>
                  </a:ln>
                  <a:solidFill>
                    <a:srgbClr val="000000"/>
                  </a:solidFill>
                  <a:effectLst/>
                  <a:latin typeface="Arial" pitchFamily="34" charset="0"/>
                  <a:cs typeface="Arial" pitchFamily="34" charset="0"/>
                </a:rPr>
                <a:t>% to 22.0%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5" name="Group 36"/>
          <p:cNvGrpSpPr/>
          <p:nvPr/>
        </p:nvGrpSpPr>
        <p:grpSpPr>
          <a:xfrm>
            <a:off x="3746500" y="6403975"/>
            <a:ext cx="1598151" cy="213241"/>
            <a:chOff x="-901700" y="5367338"/>
            <a:chExt cx="1598151" cy="213241"/>
          </a:xfrm>
        </p:grpSpPr>
        <p:sp>
          <p:nvSpPr>
            <p:cNvPr id="31" name="Rectangle 30"/>
            <p:cNvSpPr>
              <a:spLocks noChangeArrowheads="1"/>
            </p:cNvSpPr>
            <p:nvPr/>
          </p:nvSpPr>
          <p:spPr bwMode="auto">
            <a:xfrm>
              <a:off x="-901700" y="5367338"/>
              <a:ext cx="420688" cy="211138"/>
            </a:xfrm>
            <a:prstGeom prst="rect">
              <a:avLst/>
            </a:prstGeom>
            <a:solidFill>
              <a:srgbClr val="F5F5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Rectangle 31"/>
            <p:cNvSpPr>
              <a:spLocks noChangeArrowheads="1"/>
            </p:cNvSpPr>
            <p:nvPr/>
          </p:nvSpPr>
          <p:spPr bwMode="auto">
            <a:xfrm>
              <a:off x="-404813" y="5395913"/>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22.1%</a:t>
              </a:r>
              <a:r>
                <a:rPr kumimoji="0" lang="en-US" sz="1200" b="1" i="0" u="none" strike="noStrike" cap="none" normalizeH="0" baseline="0" dirty="0" smtClean="0">
                  <a:ln>
                    <a:noFill/>
                  </a:ln>
                  <a:solidFill>
                    <a:srgbClr val="000000"/>
                  </a:solidFill>
                  <a:effectLst/>
                  <a:latin typeface="Arial" pitchFamily="34" charset="0"/>
                  <a:cs typeface="Arial" pitchFamily="34" charset="0"/>
                </a:rPr>
                <a:t> to 31.0%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6" name="Group 37"/>
          <p:cNvGrpSpPr/>
          <p:nvPr/>
        </p:nvGrpSpPr>
        <p:grpSpPr>
          <a:xfrm>
            <a:off x="5445169" y="6403975"/>
            <a:ext cx="1641431" cy="213241"/>
            <a:chOff x="-901700" y="5653088"/>
            <a:chExt cx="1641431" cy="213241"/>
          </a:xfrm>
        </p:grpSpPr>
        <p:sp>
          <p:nvSpPr>
            <p:cNvPr id="29" name="Rectangle 32"/>
            <p:cNvSpPr>
              <a:spLocks noChangeArrowheads="1"/>
            </p:cNvSpPr>
            <p:nvPr/>
          </p:nvSpPr>
          <p:spPr bwMode="auto">
            <a:xfrm>
              <a:off x="-901700" y="5653088"/>
              <a:ext cx="420688" cy="211138"/>
            </a:xfrm>
            <a:prstGeom prst="rect">
              <a:avLst/>
            </a:prstGeom>
            <a:solidFill>
              <a:srgbClr val="94F7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Rectangle 33"/>
            <p:cNvSpPr>
              <a:spLocks noChangeArrowheads="1"/>
            </p:cNvSpPr>
            <p:nvPr/>
          </p:nvSpPr>
          <p:spPr bwMode="auto">
            <a:xfrm>
              <a:off x="-404813" y="5681663"/>
              <a:ext cx="114454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31.</a:t>
              </a:r>
              <a:r>
                <a:rPr kumimoji="0" lang="en-US" sz="1200" b="1" i="0" u="none" strike="noStrike" cap="none" normalizeH="0" baseline="0" dirty="0" smtClean="0">
                  <a:ln>
                    <a:noFill/>
                  </a:ln>
                  <a:solidFill>
                    <a:srgbClr val="000000"/>
                  </a:solidFill>
                  <a:effectLst/>
                  <a:latin typeface="Arial" pitchFamily="34" charset="0"/>
                  <a:cs typeface="Arial" pitchFamily="34" charset="0"/>
                </a:rPr>
                <a:t>1% to 42.0%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7" name="Group 38"/>
          <p:cNvGrpSpPr/>
          <p:nvPr/>
        </p:nvGrpSpPr>
        <p:grpSpPr>
          <a:xfrm>
            <a:off x="7164849" y="6400800"/>
            <a:ext cx="1598151" cy="216416"/>
            <a:chOff x="-901700" y="5938838"/>
            <a:chExt cx="1598151" cy="216416"/>
          </a:xfrm>
        </p:grpSpPr>
        <p:sp>
          <p:nvSpPr>
            <p:cNvPr id="27" name="Rectangle 34"/>
            <p:cNvSpPr>
              <a:spLocks noChangeArrowheads="1"/>
            </p:cNvSpPr>
            <p:nvPr/>
          </p:nvSpPr>
          <p:spPr bwMode="auto">
            <a:xfrm>
              <a:off x="-901700" y="5938838"/>
              <a:ext cx="420688" cy="214313"/>
            </a:xfrm>
            <a:prstGeom prst="rect">
              <a:avLst/>
            </a:prstGeom>
            <a:solidFill>
              <a:srgbClr val="005C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Rectangle 35"/>
            <p:cNvSpPr>
              <a:spLocks noChangeArrowheads="1"/>
            </p:cNvSpPr>
            <p:nvPr/>
          </p:nvSpPr>
          <p:spPr bwMode="auto">
            <a:xfrm>
              <a:off x="-404813" y="5970588"/>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42.1%</a:t>
              </a:r>
              <a:r>
                <a:rPr kumimoji="0" lang="en-US" sz="1200" b="1" i="0" u="none" strike="noStrike" cap="none" normalizeH="0" baseline="0" dirty="0" smtClean="0">
                  <a:ln>
                    <a:noFill/>
                  </a:ln>
                  <a:solidFill>
                    <a:srgbClr val="000000"/>
                  </a:solidFill>
                  <a:effectLst/>
                  <a:latin typeface="Arial" pitchFamily="34" charset="0"/>
                  <a:cs typeface="Arial" pitchFamily="34" charset="0"/>
                </a:rPr>
                <a:t> to 74.0%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41986" name="Picture 2"/>
          <p:cNvPicPr>
            <a:picLocks noChangeAspect="1" noChangeArrowheads="1"/>
          </p:cNvPicPr>
          <p:nvPr/>
        </p:nvPicPr>
        <p:blipFill>
          <a:blip r:embed="rId3" cstate="print"/>
          <a:srcRect/>
          <a:stretch>
            <a:fillRect/>
          </a:stretch>
        </p:blipFill>
        <p:spPr bwMode="auto">
          <a:xfrm>
            <a:off x="1143000" y="1420960"/>
            <a:ext cx="6803123" cy="45226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Per Capita Income in the Past 12 Months</a:t>
            </a:r>
            <a:br>
              <a:rPr lang="en-US" sz="3600" dirty="0" smtClean="0"/>
            </a:br>
            <a:r>
              <a:rPr lang="en-US" sz="3600" dirty="0" smtClean="0"/>
              <a:t>Missouri and Neighboring States</a:t>
            </a:r>
            <a:endParaRPr lang="en-US" sz="3600" dirty="0"/>
          </a:p>
        </p:txBody>
      </p:sp>
      <p:pic>
        <p:nvPicPr>
          <p:cNvPr id="43009" name="Picture 1"/>
          <p:cNvPicPr>
            <a:picLocks noChangeAspect="1" noChangeArrowheads="1"/>
          </p:cNvPicPr>
          <p:nvPr/>
        </p:nvPicPr>
        <p:blipFill>
          <a:blip r:embed="rId3" cstate="print"/>
          <a:srcRect/>
          <a:stretch>
            <a:fillRect/>
          </a:stretch>
        </p:blipFill>
        <p:spPr bwMode="auto">
          <a:xfrm>
            <a:off x="1905000" y="1594464"/>
            <a:ext cx="5181600" cy="490302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5" name="Rectangle 9"/>
          <p:cNvSpPr>
            <a:spLocks noChangeArrowheads="1"/>
          </p:cNvSpPr>
          <p:nvPr/>
        </p:nvSpPr>
        <p:spPr bwMode="auto">
          <a:xfrm>
            <a:off x="152400" y="6362700"/>
            <a:ext cx="428625" cy="212725"/>
          </a:xfrm>
          <a:prstGeom prst="rect">
            <a:avLst/>
          </a:prstGeom>
          <a:solidFill>
            <a:srgbClr val="E6FFE6"/>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67" name="Rectangle 11"/>
          <p:cNvSpPr>
            <a:spLocks noChangeArrowheads="1"/>
          </p:cNvSpPr>
          <p:nvPr/>
        </p:nvSpPr>
        <p:spPr bwMode="auto">
          <a:xfrm>
            <a:off x="1828800" y="6362700"/>
            <a:ext cx="428625" cy="215900"/>
          </a:xfrm>
          <a:prstGeom prst="rect">
            <a:avLst/>
          </a:prstGeom>
          <a:solidFill>
            <a:srgbClr val="A4F59D"/>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69" name="Rectangle 13"/>
          <p:cNvSpPr>
            <a:spLocks noChangeArrowheads="1"/>
          </p:cNvSpPr>
          <p:nvPr/>
        </p:nvSpPr>
        <p:spPr bwMode="auto">
          <a:xfrm>
            <a:off x="3581400" y="6375400"/>
            <a:ext cx="428625" cy="214313"/>
          </a:xfrm>
          <a:prstGeom prst="rect">
            <a:avLst/>
          </a:prstGeom>
          <a:solidFill>
            <a:srgbClr val="5AA851"/>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71" name="Rectangle 15"/>
          <p:cNvSpPr>
            <a:spLocks noChangeArrowheads="1"/>
          </p:cNvSpPr>
          <p:nvPr/>
        </p:nvSpPr>
        <p:spPr bwMode="auto">
          <a:xfrm>
            <a:off x="5312954" y="6362700"/>
            <a:ext cx="428625" cy="212725"/>
          </a:xfrm>
          <a:prstGeom prst="rect">
            <a:avLst/>
          </a:prstGeom>
          <a:solidFill>
            <a:srgbClr val="1F571B"/>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73" name="Rectangle 17"/>
          <p:cNvSpPr>
            <a:spLocks noChangeArrowheads="1"/>
          </p:cNvSpPr>
          <p:nvPr/>
        </p:nvSpPr>
        <p:spPr bwMode="auto">
          <a:xfrm>
            <a:off x="7220335" y="6350000"/>
            <a:ext cx="428625" cy="214313"/>
          </a:xfrm>
          <a:prstGeom prst="rect">
            <a:avLst/>
          </a:prstGeom>
          <a:solidFill>
            <a:srgbClr val="032B03"/>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Rectangle 27"/>
          <p:cNvSpPr>
            <a:spLocks noChangeArrowheads="1"/>
          </p:cNvSpPr>
          <p:nvPr/>
        </p:nvSpPr>
        <p:spPr bwMode="auto">
          <a:xfrm>
            <a:off x="649287" y="6386513"/>
            <a:ext cx="1038746"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fontAlgn="base">
              <a:spcBef>
                <a:spcPct val="0"/>
              </a:spcBef>
              <a:spcAft>
                <a:spcPct val="0"/>
              </a:spcAft>
            </a:pPr>
            <a:r>
              <a:rPr lang="en-US" sz="1000" b="1" dirty="0" smtClean="0">
                <a:solidFill>
                  <a:srgbClr val="000000"/>
                </a:solidFill>
                <a:latin typeface="Arial" pitchFamily="34" charset="0"/>
                <a:cs typeface="Arial" pitchFamily="34" charset="0"/>
              </a:rPr>
              <a:t>$8,768 </a:t>
            </a:r>
            <a:r>
              <a:rPr kumimoji="0" lang="en-US" sz="1000" b="1" i="0" u="none" strike="noStrike" cap="none" normalizeH="0" baseline="0" dirty="0" smtClean="0">
                <a:ln>
                  <a:noFill/>
                </a:ln>
                <a:solidFill>
                  <a:srgbClr val="000000"/>
                </a:solidFill>
                <a:effectLst/>
                <a:latin typeface="Arial" pitchFamily="34" charset="0"/>
                <a:cs typeface="Arial" pitchFamily="34" charset="0"/>
              </a:rPr>
              <a:t>to $19,939</a:t>
            </a:r>
            <a:endParaRPr kumimoji="0" lang="en-US" sz="1000" b="1" i="0" u="none" strike="noStrike" cap="none" normalizeH="0" baseline="0" dirty="0" smtClean="0">
              <a:ln>
                <a:noFill/>
              </a:ln>
              <a:solidFill>
                <a:schemeClr val="tx1"/>
              </a:solidFill>
              <a:effectLst/>
              <a:latin typeface="Arial" pitchFamily="34" charset="0"/>
              <a:cs typeface="Arial" pitchFamily="34" charset="0"/>
            </a:endParaRPr>
          </a:p>
        </p:txBody>
      </p:sp>
      <p:sp>
        <p:nvSpPr>
          <p:cNvPr id="45" name="Rectangle 29"/>
          <p:cNvSpPr>
            <a:spLocks noChangeArrowheads="1"/>
          </p:cNvSpPr>
          <p:nvPr/>
        </p:nvSpPr>
        <p:spPr bwMode="auto">
          <a:xfrm>
            <a:off x="2331244" y="6386513"/>
            <a:ext cx="1109278"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cs typeface="Arial" pitchFamily="34" charset="0"/>
              </a:rPr>
              <a:t>$19,940 to $24,357</a:t>
            </a:r>
            <a:endParaRPr kumimoji="0" lang="en-US" sz="1000" b="1" i="0" u="none" strike="noStrike" cap="none" normalizeH="0" baseline="0" dirty="0" smtClean="0">
              <a:ln>
                <a:noFill/>
              </a:ln>
              <a:solidFill>
                <a:schemeClr val="tx1"/>
              </a:solidFill>
              <a:effectLst/>
              <a:latin typeface="Arial" pitchFamily="34" charset="0"/>
              <a:cs typeface="Arial" pitchFamily="34" charset="0"/>
            </a:endParaRPr>
          </a:p>
        </p:txBody>
      </p:sp>
      <p:sp>
        <p:nvSpPr>
          <p:cNvPr id="47" name="Rectangle 31"/>
          <p:cNvSpPr>
            <a:spLocks noChangeArrowheads="1"/>
          </p:cNvSpPr>
          <p:nvPr/>
        </p:nvSpPr>
        <p:spPr bwMode="auto">
          <a:xfrm>
            <a:off x="4090987" y="6386513"/>
            <a:ext cx="1109278"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b="1" dirty="0" smtClean="0">
                <a:solidFill>
                  <a:srgbClr val="000000"/>
                </a:solidFill>
                <a:latin typeface="Arial" pitchFamily="34" charset="0"/>
                <a:cs typeface="Arial" pitchFamily="34" charset="0"/>
              </a:rPr>
              <a:t>$24,358</a:t>
            </a:r>
            <a:r>
              <a:rPr kumimoji="0" lang="en-US" sz="1000" b="1" i="0" u="none" strike="noStrike" cap="none" normalizeH="0" baseline="0" dirty="0" smtClean="0">
                <a:ln>
                  <a:noFill/>
                </a:ln>
                <a:solidFill>
                  <a:srgbClr val="000000"/>
                </a:solidFill>
                <a:effectLst/>
                <a:latin typeface="Arial" pitchFamily="34" charset="0"/>
                <a:cs typeface="Arial" pitchFamily="34" charset="0"/>
              </a:rPr>
              <a:t> to $29,905</a:t>
            </a:r>
            <a:endParaRPr kumimoji="0" lang="en-US" sz="1000" b="1" i="0" u="none" strike="noStrike" cap="none" normalizeH="0" baseline="0" dirty="0" smtClean="0">
              <a:ln>
                <a:noFill/>
              </a:ln>
              <a:solidFill>
                <a:schemeClr val="tx1"/>
              </a:solidFill>
              <a:effectLst/>
              <a:latin typeface="Arial" pitchFamily="34" charset="0"/>
              <a:cs typeface="Arial" pitchFamily="34" charset="0"/>
            </a:endParaRPr>
          </a:p>
        </p:txBody>
      </p:sp>
      <p:sp>
        <p:nvSpPr>
          <p:cNvPr id="49" name="Rectangle 33"/>
          <p:cNvSpPr>
            <a:spLocks noChangeArrowheads="1"/>
          </p:cNvSpPr>
          <p:nvPr/>
        </p:nvSpPr>
        <p:spPr bwMode="auto">
          <a:xfrm>
            <a:off x="5824922" y="6386513"/>
            <a:ext cx="1109278"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b="1" dirty="0" smtClean="0">
                <a:solidFill>
                  <a:srgbClr val="000000"/>
                </a:solidFill>
                <a:latin typeface="Arial" pitchFamily="34" charset="0"/>
                <a:cs typeface="Arial" pitchFamily="34" charset="0"/>
              </a:rPr>
              <a:t>$29,906</a:t>
            </a:r>
            <a:r>
              <a:rPr kumimoji="0" lang="en-US" sz="1000" b="1" i="0" u="none" strike="noStrike" cap="none" normalizeH="0" baseline="0" dirty="0" smtClean="0">
                <a:ln>
                  <a:noFill/>
                </a:ln>
                <a:solidFill>
                  <a:srgbClr val="000000"/>
                </a:solidFill>
                <a:effectLst/>
                <a:latin typeface="Arial" pitchFamily="34" charset="0"/>
                <a:cs typeface="Arial" pitchFamily="34" charset="0"/>
              </a:rPr>
              <a:t> to $39,600</a:t>
            </a:r>
            <a:endParaRPr kumimoji="0" lang="en-US" sz="1000" b="1" i="0" u="none" strike="noStrike" cap="none" normalizeH="0" baseline="0" dirty="0" smtClean="0">
              <a:ln>
                <a:noFill/>
              </a:ln>
              <a:solidFill>
                <a:schemeClr val="tx1"/>
              </a:solidFill>
              <a:effectLst/>
              <a:latin typeface="Arial" pitchFamily="34" charset="0"/>
              <a:cs typeface="Arial" pitchFamily="34" charset="0"/>
            </a:endParaRPr>
          </a:p>
        </p:txBody>
      </p:sp>
      <p:sp>
        <p:nvSpPr>
          <p:cNvPr id="51" name="Rectangle 35"/>
          <p:cNvSpPr>
            <a:spLocks noChangeArrowheads="1"/>
          </p:cNvSpPr>
          <p:nvPr/>
        </p:nvSpPr>
        <p:spPr bwMode="auto">
          <a:xfrm>
            <a:off x="7729922" y="6386513"/>
            <a:ext cx="1109278"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b="1" dirty="0" smtClean="0">
                <a:solidFill>
                  <a:srgbClr val="000000"/>
                </a:solidFill>
                <a:latin typeface="Arial" pitchFamily="34" charset="0"/>
                <a:cs typeface="Arial" pitchFamily="34" charset="0"/>
              </a:rPr>
              <a:t>$39,601</a:t>
            </a:r>
            <a:r>
              <a:rPr kumimoji="0" lang="en-US" sz="1000" b="1" i="0" u="none" strike="noStrike" cap="none" normalizeH="0" baseline="0" dirty="0" smtClean="0">
                <a:ln>
                  <a:noFill/>
                </a:ln>
                <a:solidFill>
                  <a:srgbClr val="000000"/>
                </a:solidFill>
                <a:effectLst/>
                <a:latin typeface="Arial" pitchFamily="34" charset="0"/>
                <a:cs typeface="Arial" pitchFamily="34" charset="0"/>
              </a:rPr>
              <a:t> to $62,498</a:t>
            </a:r>
            <a:endParaRPr kumimoji="0" lang="en-US" sz="1000" b="1" i="0" u="none" strike="noStrike" cap="none" normalizeH="0" baseline="0" dirty="0" smtClean="0">
              <a:ln>
                <a:noFill/>
              </a:ln>
              <a:solidFill>
                <a:schemeClr val="tx1"/>
              </a:solidFill>
              <a:effectLst/>
              <a:latin typeface="Arial" pitchFamily="34" charset="0"/>
              <a:cs typeface="Arial" pitchFamily="34" charset="0"/>
            </a:endParaRPr>
          </a:p>
        </p:txBody>
      </p:sp>
      <p:sp>
        <p:nvSpPr>
          <p:cNvPr id="2" name="Title 1"/>
          <p:cNvSpPr>
            <a:spLocks noGrp="1"/>
          </p:cNvSpPr>
          <p:nvPr>
            <p:ph type="title"/>
          </p:nvPr>
        </p:nvSpPr>
        <p:spPr/>
        <p:txBody>
          <a:bodyPr>
            <a:noAutofit/>
          </a:bodyPr>
          <a:lstStyle/>
          <a:p>
            <a:r>
              <a:rPr lang="en-US" sz="3600" dirty="0" smtClean="0"/>
              <a:t>Per Capita Income in the Past 12 Months</a:t>
            </a:r>
            <a:br>
              <a:rPr lang="en-US" sz="3600" dirty="0" smtClean="0"/>
            </a:br>
            <a:r>
              <a:rPr lang="en-US" sz="3600" dirty="0" smtClean="0"/>
              <a:t>2013 Adjusted Dollars</a:t>
            </a:r>
            <a:endParaRPr lang="en-US" sz="3600" dirty="0"/>
          </a:p>
        </p:txBody>
      </p:sp>
      <p:pic>
        <p:nvPicPr>
          <p:cNvPr id="45058" name="Picture 2"/>
          <p:cNvPicPr>
            <a:picLocks noChangeAspect="1" noChangeArrowheads="1"/>
          </p:cNvPicPr>
          <p:nvPr/>
        </p:nvPicPr>
        <p:blipFill>
          <a:blip r:embed="rId3" cstate="print"/>
          <a:srcRect/>
          <a:stretch>
            <a:fillRect/>
          </a:stretch>
        </p:blipFill>
        <p:spPr bwMode="auto">
          <a:xfrm>
            <a:off x="1219200" y="1524000"/>
            <a:ext cx="6762749" cy="449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935162"/>
          </a:xfrm>
        </p:spPr>
        <p:txBody>
          <a:bodyPr>
            <a:noAutofit/>
          </a:bodyPr>
          <a:lstStyle/>
          <a:p>
            <a:r>
              <a:rPr lang="en-US" sz="2600" b="1" dirty="0" smtClean="0"/>
              <a:t>Total Population for the U.S. and the States, 2010-2040</a:t>
            </a:r>
            <a:br>
              <a:rPr lang="en-US" sz="2600" b="1" dirty="0" smtClean="0"/>
            </a:br>
            <a:r>
              <a:rPr lang="en-US" sz="2600" b="1" dirty="0" smtClean="0"/>
              <a:t>Observed and Projected with Rankings</a:t>
            </a:r>
            <a:br>
              <a:rPr lang="en-US" sz="2600" b="1" dirty="0" smtClean="0"/>
            </a:br>
            <a:r>
              <a:rPr lang="en-US" sz="2600" b="1" dirty="0" smtClean="0"/>
              <a:t>Missouri and Neighboring States</a:t>
            </a:r>
            <a:br>
              <a:rPr lang="en-US" sz="2600" b="1" dirty="0" smtClean="0"/>
            </a:br>
            <a:r>
              <a:rPr lang="en-US" sz="1800" b="1" dirty="0" smtClean="0"/>
              <a:t>Rank among 50 States and D.C.</a:t>
            </a:r>
            <a:endParaRPr lang="en-US" sz="1800" b="1" dirty="0"/>
          </a:p>
        </p:txBody>
      </p:sp>
      <p:pic>
        <p:nvPicPr>
          <p:cNvPr id="11265" name="Picture 1"/>
          <p:cNvPicPr>
            <a:picLocks noChangeAspect="1" noChangeArrowheads="1"/>
          </p:cNvPicPr>
          <p:nvPr/>
        </p:nvPicPr>
        <p:blipFill>
          <a:blip r:embed="rId3" cstate="print"/>
          <a:srcRect/>
          <a:stretch>
            <a:fillRect/>
          </a:stretch>
        </p:blipFill>
        <p:spPr bwMode="auto">
          <a:xfrm>
            <a:off x="152400" y="2286000"/>
            <a:ext cx="8915400" cy="3891440"/>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Persons Below Poverty in the Past 12 Months </a:t>
            </a:r>
            <a:br>
              <a:rPr lang="en-US" sz="3200" dirty="0" smtClean="0"/>
            </a:br>
            <a:r>
              <a:rPr lang="en-US" sz="3200" dirty="0" smtClean="0"/>
              <a:t>Missouri and Neighboring States</a:t>
            </a:r>
            <a:endParaRPr lang="en-US" sz="3200" dirty="0"/>
          </a:p>
        </p:txBody>
      </p:sp>
      <p:pic>
        <p:nvPicPr>
          <p:cNvPr id="8193" name="Picture 1"/>
          <p:cNvPicPr>
            <a:picLocks noChangeAspect="1" noChangeArrowheads="1"/>
          </p:cNvPicPr>
          <p:nvPr/>
        </p:nvPicPr>
        <p:blipFill>
          <a:blip r:embed="rId3" cstate="print"/>
          <a:srcRect/>
          <a:stretch>
            <a:fillRect/>
          </a:stretch>
        </p:blipFill>
        <p:spPr bwMode="auto">
          <a:xfrm>
            <a:off x="1828800" y="1524000"/>
            <a:ext cx="5334000" cy="5047226"/>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3" name="Rectangle 9"/>
          <p:cNvSpPr>
            <a:spLocks noChangeArrowheads="1"/>
          </p:cNvSpPr>
          <p:nvPr/>
        </p:nvSpPr>
        <p:spPr bwMode="auto">
          <a:xfrm>
            <a:off x="304800" y="6400800"/>
            <a:ext cx="420688" cy="211138"/>
          </a:xfrm>
          <a:prstGeom prst="rect">
            <a:avLst/>
          </a:prstGeom>
          <a:solidFill>
            <a:srgbClr val="FFF0F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15" name="Rectangle 11"/>
          <p:cNvSpPr>
            <a:spLocks noChangeArrowheads="1"/>
          </p:cNvSpPr>
          <p:nvPr/>
        </p:nvSpPr>
        <p:spPr bwMode="auto">
          <a:xfrm>
            <a:off x="1981200" y="6400800"/>
            <a:ext cx="420688" cy="212725"/>
          </a:xfrm>
          <a:prstGeom prst="rect">
            <a:avLst/>
          </a:prstGeom>
          <a:solidFill>
            <a:srgbClr val="FFBFB5"/>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17" name="Rectangle 13"/>
          <p:cNvSpPr>
            <a:spLocks noChangeArrowheads="1"/>
          </p:cNvSpPr>
          <p:nvPr/>
        </p:nvSpPr>
        <p:spPr bwMode="auto">
          <a:xfrm>
            <a:off x="3733800" y="6400800"/>
            <a:ext cx="420688" cy="211138"/>
          </a:xfrm>
          <a:prstGeom prst="rect">
            <a:avLst/>
          </a:prstGeom>
          <a:solidFill>
            <a:srgbClr val="FA725A"/>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19" name="Rectangle 15"/>
          <p:cNvSpPr>
            <a:spLocks noChangeArrowheads="1"/>
          </p:cNvSpPr>
          <p:nvPr/>
        </p:nvSpPr>
        <p:spPr bwMode="auto">
          <a:xfrm>
            <a:off x="5435600" y="6400800"/>
            <a:ext cx="420688" cy="211138"/>
          </a:xfrm>
          <a:prstGeom prst="rect">
            <a:avLst/>
          </a:prstGeom>
          <a:solidFill>
            <a:srgbClr val="DE240B"/>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21" name="Rectangle 17"/>
          <p:cNvSpPr>
            <a:spLocks noChangeArrowheads="1"/>
          </p:cNvSpPr>
          <p:nvPr/>
        </p:nvSpPr>
        <p:spPr bwMode="auto">
          <a:xfrm>
            <a:off x="7162800" y="6400800"/>
            <a:ext cx="420688" cy="214313"/>
          </a:xfrm>
          <a:prstGeom prst="rect">
            <a:avLst/>
          </a:prstGeom>
          <a:solidFill>
            <a:srgbClr val="B800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p:txBody>
          <a:bodyPr>
            <a:normAutofit/>
          </a:bodyPr>
          <a:lstStyle/>
          <a:p>
            <a:r>
              <a:rPr lang="en-US" sz="3200" dirty="0" smtClean="0"/>
              <a:t>Persons Below Poverty in the Past 12 Months </a:t>
            </a:r>
            <a:br>
              <a:rPr lang="en-US" sz="3200" dirty="0" smtClean="0"/>
            </a:br>
            <a:r>
              <a:rPr lang="en-US" sz="3200" dirty="0" smtClean="0"/>
              <a:t>2013 Five-year Period Estimates</a:t>
            </a:r>
            <a:endParaRPr lang="en-US" sz="3200" dirty="0"/>
          </a:p>
        </p:txBody>
      </p:sp>
      <p:sp>
        <p:nvSpPr>
          <p:cNvPr id="36" name="Rectangle 27"/>
          <p:cNvSpPr>
            <a:spLocks noChangeArrowheads="1"/>
          </p:cNvSpPr>
          <p:nvPr/>
        </p:nvSpPr>
        <p:spPr bwMode="auto">
          <a:xfrm>
            <a:off x="801687" y="6432550"/>
            <a:ext cx="100784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0.9</a:t>
            </a:r>
            <a:r>
              <a:rPr kumimoji="0" lang="en-US" sz="1200" b="1" i="0" u="none" strike="noStrike" cap="none" normalizeH="0" baseline="0" dirty="0" smtClean="0">
                <a:ln>
                  <a:noFill/>
                </a:ln>
                <a:solidFill>
                  <a:srgbClr val="000000"/>
                </a:solidFill>
                <a:effectLst/>
                <a:latin typeface="Arial" pitchFamily="34" charset="0"/>
                <a:cs typeface="Arial" pitchFamily="34" charset="0"/>
              </a:rPr>
              <a:t>% to 11.4%</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ectangle 29"/>
          <p:cNvSpPr>
            <a:spLocks noChangeArrowheads="1"/>
          </p:cNvSpPr>
          <p:nvPr/>
        </p:nvSpPr>
        <p:spPr bwMode="auto">
          <a:xfrm>
            <a:off x="2478087" y="6432550"/>
            <a:ext cx="10928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11.5</a:t>
            </a:r>
            <a:r>
              <a:rPr kumimoji="0" lang="en-US" sz="1200" b="1" i="0" u="none" strike="noStrike" cap="none" normalizeH="0" baseline="0" dirty="0" smtClean="0">
                <a:ln>
                  <a:noFill/>
                </a:ln>
                <a:solidFill>
                  <a:srgbClr val="000000"/>
                </a:solidFill>
                <a:effectLst/>
                <a:latin typeface="Arial" pitchFamily="34" charset="0"/>
                <a:cs typeface="Arial" pitchFamily="34" charset="0"/>
              </a:rPr>
              <a:t>% to 16.3%</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2" name="Rectangle 31"/>
          <p:cNvSpPr>
            <a:spLocks noChangeArrowheads="1"/>
          </p:cNvSpPr>
          <p:nvPr/>
        </p:nvSpPr>
        <p:spPr bwMode="auto">
          <a:xfrm>
            <a:off x="4243387" y="6432550"/>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16.4%</a:t>
            </a:r>
            <a:r>
              <a:rPr kumimoji="0" lang="en-US" sz="1200" b="1" i="0" u="none" strike="noStrike" cap="none" normalizeH="0" baseline="0" dirty="0" smtClean="0">
                <a:ln>
                  <a:noFill/>
                </a:ln>
                <a:solidFill>
                  <a:srgbClr val="000000"/>
                </a:solidFill>
                <a:effectLst/>
                <a:latin typeface="Arial" pitchFamily="34" charset="0"/>
                <a:cs typeface="Arial" pitchFamily="34" charset="0"/>
              </a:rPr>
              <a:t> to 21.7%</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33"/>
          <p:cNvSpPr>
            <a:spLocks noChangeArrowheads="1"/>
          </p:cNvSpPr>
          <p:nvPr/>
        </p:nvSpPr>
        <p:spPr bwMode="auto">
          <a:xfrm>
            <a:off x="5942056" y="6432550"/>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21.8</a:t>
            </a:r>
            <a:r>
              <a:rPr kumimoji="0" lang="en-US" sz="1200" b="1" i="0" u="none" strike="noStrike" cap="none" normalizeH="0" baseline="0" dirty="0" smtClean="0">
                <a:ln>
                  <a:noFill/>
                </a:ln>
                <a:solidFill>
                  <a:srgbClr val="000000"/>
                </a:solidFill>
                <a:effectLst/>
                <a:latin typeface="Arial" pitchFamily="34" charset="0"/>
                <a:cs typeface="Arial" pitchFamily="34" charset="0"/>
              </a:rPr>
              <a:t>% to 29.4%</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35"/>
          <p:cNvSpPr>
            <a:spLocks noChangeArrowheads="1"/>
          </p:cNvSpPr>
          <p:nvPr/>
        </p:nvSpPr>
        <p:spPr bwMode="auto">
          <a:xfrm>
            <a:off x="7661736" y="6432550"/>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29.4%</a:t>
            </a:r>
            <a:r>
              <a:rPr kumimoji="0" lang="en-US" sz="1200" b="1" i="0" u="none" strike="noStrike" cap="none" normalizeH="0" baseline="0" dirty="0" smtClean="0">
                <a:ln>
                  <a:noFill/>
                </a:ln>
                <a:solidFill>
                  <a:srgbClr val="000000"/>
                </a:solidFill>
                <a:effectLst/>
                <a:latin typeface="Arial" pitchFamily="34" charset="0"/>
                <a:cs typeface="Arial" pitchFamily="34" charset="0"/>
              </a:rPr>
              <a:t> to 53.2%</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47106" name="Picture 2"/>
          <p:cNvPicPr>
            <a:picLocks noChangeAspect="1" noChangeArrowheads="1"/>
          </p:cNvPicPr>
          <p:nvPr/>
        </p:nvPicPr>
        <p:blipFill>
          <a:blip r:embed="rId3" cstate="print"/>
          <a:srcRect/>
          <a:stretch>
            <a:fillRect/>
          </a:stretch>
        </p:blipFill>
        <p:spPr bwMode="auto">
          <a:xfrm>
            <a:off x="1219200" y="1524000"/>
            <a:ext cx="6762749" cy="449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 Population Age 65 and Over in 2010</a:t>
            </a:r>
            <a:br>
              <a:rPr lang="en-US" sz="2400" dirty="0" smtClean="0"/>
            </a:br>
            <a:r>
              <a:rPr lang="en-US" sz="2400" dirty="0" smtClean="0"/>
              <a:t>Missouri and Neighboring States</a:t>
            </a:r>
            <a:endParaRPr lang="en-US" sz="2400" dirty="0"/>
          </a:p>
        </p:txBody>
      </p:sp>
      <p:pic>
        <p:nvPicPr>
          <p:cNvPr id="48130" name="Picture 2"/>
          <p:cNvPicPr>
            <a:picLocks noChangeAspect="1" noChangeArrowheads="1"/>
          </p:cNvPicPr>
          <p:nvPr/>
        </p:nvPicPr>
        <p:blipFill>
          <a:blip r:embed="rId3" cstate="print"/>
          <a:srcRect/>
          <a:stretch>
            <a:fillRect/>
          </a:stretch>
        </p:blipFill>
        <p:spPr bwMode="auto">
          <a:xfrm>
            <a:off x="685800" y="1419020"/>
            <a:ext cx="8229600" cy="5136205"/>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1" name="Rectangle 9"/>
          <p:cNvSpPr>
            <a:spLocks noChangeArrowheads="1"/>
          </p:cNvSpPr>
          <p:nvPr/>
        </p:nvSpPr>
        <p:spPr bwMode="auto">
          <a:xfrm>
            <a:off x="304800" y="6400800"/>
            <a:ext cx="425450" cy="212725"/>
          </a:xfrm>
          <a:prstGeom prst="rect">
            <a:avLst/>
          </a:prstGeom>
          <a:solidFill>
            <a:srgbClr val="0061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163" name="Rectangle 11"/>
          <p:cNvSpPr>
            <a:spLocks noChangeArrowheads="1"/>
          </p:cNvSpPr>
          <p:nvPr/>
        </p:nvSpPr>
        <p:spPr bwMode="auto">
          <a:xfrm>
            <a:off x="1981200" y="6400800"/>
            <a:ext cx="425450" cy="215900"/>
          </a:xfrm>
          <a:prstGeom prst="rect">
            <a:avLst/>
          </a:prstGeom>
          <a:solidFill>
            <a:srgbClr val="7AAB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165" name="Rectangle 13"/>
          <p:cNvSpPr>
            <a:spLocks noChangeArrowheads="1"/>
          </p:cNvSpPr>
          <p:nvPr/>
        </p:nvSpPr>
        <p:spPr bwMode="auto">
          <a:xfrm>
            <a:off x="3733800" y="6400800"/>
            <a:ext cx="425450" cy="212725"/>
          </a:xfrm>
          <a:prstGeom prst="rect">
            <a:avLst/>
          </a:prstGeom>
          <a:solidFill>
            <a:srgbClr val="FFFF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167" name="Rectangle 15"/>
          <p:cNvSpPr>
            <a:spLocks noChangeArrowheads="1"/>
          </p:cNvSpPr>
          <p:nvPr/>
        </p:nvSpPr>
        <p:spPr bwMode="auto">
          <a:xfrm>
            <a:off x="5410200" y="6400800"/>
            <a:ext cx="425450" cy="212725"/>
          </a:xfrm>
          <a:prstGeom prst="rect">
            <a:avLst/>
          </a:prstGeom>
          <a:solidFill>
            <a:srgbClr val="FF99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169" name="Rectangle 17"/>
          <p:cNvSpPr>
            <a:spLocks noChangeArrowheads="1"/>
          </p:cNvSpPr>
          <p:nvPr/>
        </p:nvSpPr>
        <p:spPr bwMode="auto">
          <a:xfrm>
            <a:off x="7162800" y="6400800"/>
            <a:ext cx="425450" cy="214313"/>
          </a:xfrm>
          <a:prstGeom prst="rect">
            <a:avLst/>
          </a:prstGeom>
          <a:solidFill>
            <a:srgbClr val="FF22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p:txBody>
          <a:bodyPr>
            <a:noAutofit/>
          </a:bodyPr>
          <a:lstStyle/>
          <a:p>
            <a:r>
              <a:rPr lang="en-US" sz="4000" dirty="0" smtClean="0"/>
              <a:t>Population Age 65 and Over in 2010 </a:t>
            </a:r>
            <a:endParaRPr lang="en-US" sz="4000" dirty="0"/>
          </a:p>
        </p:txBody>
      </p:sp>
      <p:sp>
        <p:nvSpPr>
          <p:cNvPr id="36" name="Rectangle 27"/>
          <p:cNvSpPr>
            <a:spLocks noChangeArrowheads="1"/>
          </p:cNvSpPr>
          <p:nvPr/>
        </p:nvSpPr>
        <p:spPr bwMode="auto">
          <a:xfrm>
            <a:off x="801687" y="6432550"/>
            <a:ext cx="100784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3.5</a:t>
            </a:r>
            <a:r>
              <a:rPr kumimoji="0" lang="en-US" sz="1200" b="1" i="0" u="none" strike="noStrike" cap="none" normalizeH="0" baseline="0" dirty="0" smtClean="0">
                <a:ln>
                  <a:noFill/>
                </a:ln>
                <a:solidFill>
                  <a:srgbClr val="000000"/>
                </a:solidFill>
                <a:effectLst/>
                <a:latin typeface="Arial" pitchFamily="34" charset="0"/>
                <a:cs typeface="Arial" pitchFamily="34" charset="0"/>
              </a:rPr>
              <a:t>% to 11.7%</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ectangle 29"/>
          <p:cNvSpPr>
            <a:spLocks noChangeArrowheads="1"/>
          </p:cNvSpPr>
          <p:nvPr/>
        </p:nvSpPr>
        <p:spPr bwMode="auto">
          <a:xfrm>
            <a:off x="2478087" y="6432550"/>
            <a:ext cx="10928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11.8</a:t>
            </a:r>
            <a:r>
              <a:rPr kumimoji="0" lang="en-US" sz="1200" b="1" i="0" u="none" strike="noStrike" cap="none" normalizeH="0" baseline="0" dirty="0" smtClean="0">
                <a:ln>
                  <a:noFill/>
                </a:ln>
                <a:solidFill>
                  <a:srgbClr val="000000"/>
                </a:solidFill>
                <a:effectLst/>
                <a:latin typeface="Arial" pitchFamily="34" charset="0"/>
                <a:cs typeface="Arial" pitchFamily="34" charset="0"/>
              </a:rPr>
              <a:t>% to 15.1%</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2" name="Rectangle 31"/>
          <p:cNvSpPr>
            <a:spLocks noChangeArrowheads="1"/>
          </p:cNvSpPr>
          <p:nvPr/>
        </p:nvSpPr>
        <p:spPr bwMode="auto">
          <a:xfrm>
            <a:off x="4243387" y="6432550"/>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15.2%</a:t>
            </a:r>
            <a:r>
              <a:rPr kumimoji="0" lang="en-US" sz="1200" b="1" i="0" u="none" strike="noStrike" cap="none" normalizeH="0" baseline="0" dirty="0" smtClean="0">
                <a:ln>
                  <a:noFill/>
                </a:ln>
                <a:solidFill>
                  <a:srgbClr val="000000"/>
                </a:solidFill>
                <a:effectLst/>
                <a:latin typeface="Arial" pitchFamily="34" charset="0"/>
                <a:cs typeface="Arial" pitchFamily="34" charset="0"/>
              </a:rPr>
              <a:t> to 18.5%</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33"/>
          <p:cNvSpPr>
            <a:spLocks noChangeArrowheads="1"/>
          </p:cNvSpPr>
          <p:nvPr/>
        </p:nvSpPr>
        <p:spPr bwMode="auto">
          <a:xfrm>
            <a:off x="5942056" y="6432550"/>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18.6</a:t>
            </a:r>
            <a:r>
              <a:rPr kumimoji="0" lang="en-US" sz="1200" b="1" i="0" u="none" strike="noStrike" cap="none" normalizeH="0" baseline="0" dirty="0" smtClean="0">
                <a:ln>
                  <a:noFill/>
                </a:ln>
                <a:solidFill>
                  <a:srgbClr val="000000"/>
                </a:solidFill>
                <a:effectLst/>
                <a:latin typeface="Arial" pitchFamily="34" charset="0"/>
                <a:cs typeface="Arial" pitchFamily="34" charset="0"/>
              </a:rPr>
              <a:t>% to 22.9%</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35"/>
          <p:cNvSpPr>
            <a:spLocks noChangeArrowheads="1"/>
          </p:cNvSpPr>
          <p:nvPr/>
        </p:nvSpPr>
        <p:spPr bwMode="auto">
          <a:xfrm>
            <a:off x="7661736" y="6432550"/>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23.0%</a:t>
            </a:r>
            <a:r>
              <a:rPr kumimoji="0" lang="en-US" sz="1200" b="1" i="0" u="none" strike="noStrike" cap="none" normalizeH="0" baseline="0" dirty="0" smtClean="0">
                <a:ln>
                  <a:noFill/>
                </a:ln>
                <a:solidFill>
                  <a:srgbClr val="000000"/>
                </a:solidFill>
                <a:effectLst/>
                <a:latin typeface="Arial" pitchFamily="34" charset="0"/>
                <a:cs typeface="Arial" pitchFamily="34" charset="0"/>
              </a:rPr>
              <a:t> to 43.4%</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49154" name="Picture 2"/>
          <p:cNvPicPr>
            <a:picLocks noChangeAspect="1" noChangeArrowheads="1"/>
          </p:cNvPicPr>
          <p:nvPr/>
        </p:nvPicPr>
        <p:blipFill>
          <a:blip r:embed="rId3" cstate="print"/>
          <a:srcRect/>
          <a:stretch>
            <a:fillRect/>
          </a:stretch>
        </p:blipFill>
        <p:spPr bwMode="auto">
          <a:xfrm>
            <a:off x="1143000" y="1447800"/>
            <a:ext cx="6745596" cy="44843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2600" b="1" dirty="0" smtClean="0"/>
              <a:t>Total Population for the U.S. and the States, 2010-2040</a:t>
            </a:r>
            <a:br>
              <a:rPr lang="en-US" sz="2600" b="1" dirty="0" smtClean="0"/>
            </a:br>
            <a:r>
              <a:rPr lang="en-US" sz="2600" b="1" dirty="0" smtClean="0"/>
              <a:t>Projected Growth Rate</a:t>
            </a:r>
            <a:br>
              <a:rPr lang="en-US" sz="2600" b="1" dirty="0" smtClean="0"/>
            </a:br>
            <a:r>
              <a:rPr lang="en-US" sz="2600" b="1" dirty="0" smtClean="0"/>
              <a:t>Missouri and Neighboring States</a:t>
            </a:r>
            <a:endParaRPr lang="en-US" sz="2600" dirty="0"/>
          </a:p>
        </p:txBody>
      </p:sp>
      <p:pic>
        <p:nvPicPr>
          <p:cNvPr id="16386" name="Picture 2"/>
          <p:cNvPicPr>
            <a:picLocks noChangeAspect="1" noChangeArrowheads="1"/>
          </p:cNvPicPr>
          <p:nvPr/>
        </p:nvPicPr>
        <p:blipFill>
          <a:blip r:embed="rId3" cstate="print"/>
          <a:srcRect/>
          <a:stretch>
            <a:fillRect/>
          </a:stretch>
        </p:blipFill>
        <p:spPr bwMode="auto">
          <a:xfrm>
            <a:off x="290348" y="1524000"/>
            <a:ext cx="8548852" cy="4800600"/>
          </a:xfrm>
          <a:prstGeom prst="rect">
            <a:avLst/>
          </a:prstGeom>
          <a:noFill/>
          <a:ln w="9525">
            <a:noFill/>
            <a:miter lim="800000"/>
            <a:headEnd/>
            <a:tailEnd/>
          </a:ln>
          <a:effectLst/>
        </p:spPr>
      </p:pic>
      <p:sp>
        <p:nvSpPr>
          <p:cNvPr id="5" name="Rectangle 4"/>
          <p:cNvSpPr/>
          <p:nvPr/>
        </p:nvSpPr>
        <p:spPr>
          <a:xfrm>
            <a:off x="0" y="6472535"/>
            <a:ext cx="9144000" cy="461665"/>
          </a:xfrm>
          <a:prstGeom prst="rect">
            <a:avLst/>
          </a:prstGeom>
        </p:spPr>
        <p:txBody>
          <a:bodyPr wrap="square">
            <a:spAutoFit/>
          </a:bodyPr>
          <a:lstStyle/>
          <a:p>
            <a:r>
              <a:rPr lang="en-US" sz="1200" dirty="0" smtClean="0"/>
              <a:t>Updated August 2013 by the Weldon Cooper Center for Public Service, Demographics &amp; Workforce Group, www.coopercenter.org/demographics				</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Autofit/>
          </a:bodyPr>
          <a:lstStyle/>
          <a:p>
            <a:r>
              <a:rPr lang="en-US" sz="2600" b="1" dirty="0" smtClean="0"/>
              <a:t>Percent of the Population Age 65 Plus, 2010-2040</a:t>
            </a:r>
            <a:br>
              <a:rPr lang="en-US" sz="2600" b="1" dirty="0" smtClean="0"/>
            </a:br>
            <a:r>
              <a:rPr lang="en-US" sz="2600" b="1" dirty="0" smtClean="0"/>
              <a:t>Observed and Projected </a:t>
            </a:r>
            <a:br>
              <a:rPr lang="en-US" sz="2600" b="1" dirty="0" smtClean="0"/>
            </a:br>
            <a:r>
              <a:rPr lang="en-US" sz="2600" b="1" dirty="0" smtClean="0"/>
              <a:t>Missouri and Neighboring States</a:t>
            </a:r>
            <a:endParaRPr lang="en-US" sz="2600" b="1" dirty="0"/>
          </a:p>
        </p:txBody>
      </p:sp>
      <p:pic>
        <p:nvPicPr>
          <p:cNvPr id="2049" name="Picture 1"/>
          <p:cNvPicPr>
            <a:picLocks noChangeAspect="1" noChangeArrowheads="1"/>
          </p:cNvPicPr>
          <p:nvPr/>
        </p:nvPicPr>
        <p:blipFill>
          <a:blip r:embed="rId3" cstate="print"/>
          <a:srcRect/>
          <a:stretch>
            <a:fillRect/>
          </a:stretch>
        </p:blipFill>
        <p:spPr bwMode="auto">
          <a:xfrm>
            <a:off x="1219200" y="1817349"/>
            <a:ext cx="7010400" cy="4812051"/>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73562"/>
          </a:xfrm>
        </p:spPr>
        <p:txBody>
          <a:bodyPr>
            <a:normAutofit/>
          </a:bodyPr>
          <a:lstStyle/>
          <a:p>
            <a:r>
              <a:rPr lang="en-US" dirty="0" smtClean="0"/>
              <a:t>The Distribution of Population in the Show-Me State</a:t>
            </a:r>
            <a:br>
              <a:rPr lang="en-US" dirty="0" smtClean="0"/>
            </a:b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600" y="533400"/>
            <a:ext cx="13250797" cy="6477000"/>
          </a:xfrm>
          <a:prstGeom prst="rect">
            <a:avLst/>
          </a:prstGeom>
          <a:noFill/>
          <a:ln w="9525" algn="in">
            <a:noFill/>
            <a:miter lim="800000"/>
            <a:headEnd/>
            <a:tailEnd/>
          </a:ln>
          <a:effectLst/>
        </p:spPr>
      </p:pic>
      <p:sp>
        <p:nvSpPr>
          <p:cNvPr id="5" name="Title 4"/>
          <p:cNvSpPr>
            <a:spLocks noGrp="1"/>
          </p:cNvSpPr>
          <p:nvPr>
            <p:ph type="title"/>
          </p:nvPr>
        </p:nvSpPr>
        <p:spPr>
          <a:xfrm>
            <a:off x="457200" y="152400"/>
            <a:ext cx="8229600" cy="487362"/>
          </a:xfrm>
        </p:spPr>
        <p:txBody>
          <a:bodyPr>
            <a:normAutofit fontScale="90000"/>
          </a:bodyPr>
          <a:lstStyle/>
          <a:p>
            <a:r>
              <a:rPr lang="en-US" dirty="0" smtClean="0"/>
              <a:t>2010 Population by Block</a:t>
            </a:r>
            <a:endParaRPr lang="en-US" dirty="0"/>
          </a:p>
        </p:txBody>
      </p:sp>
      <p:sp>
        <p:nvSpPr>
          <p:cNvPr id="7" name="Title 4"/>
          <p:cNvSpPr txBox="1">
            <a:spLocks/>
          </p:cNvSpPr>
          <p:nvPr/>
        </p:nvSpPr>
        <p:spPr>
          <a:xfrm>
            <a:off x="3505200" y="6248400"/>
            <a:ext cx="2362200" cy="381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tx1"/>
                </a:solidFill>
                <a:effectLst/>
                <a:uLnTx/>
                <a:uFillTx/>
                <a:latin typeface="+mj-lt"/>
                <a:ea typeface="+mj-ea"/>
                <a:cs typeface="+mj-cs"/>
              </a:rPr>
              <a:t>One Dot = Five Persons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Change 2000 to 2010</a:t>
            </a:r>
            <a:br>
              <a:rPr lang="en-US" dirty="0" smtClean="0"/>
            </a:br>
            <a:r>
              <a:rPr lang="en-US" dirty="0" smtClean="0"/>
              <a:t>Missouri and Neighboring States</a:t>
            </a:r>
            <a:endParaRPr lang="en-US" dirty="0"/>
          </a:p>
        </p:txBody>
      </p:sp>
      <p:pic>
        <p:nvPicPr>
          <p:cNvPr id="27650" name="Picture 2"/>
          <p:cNvPicPr>
            <a:picLocks noChangeAspect="1" noChangeArrowheads="1"/>
          </p:cNvPicPr>
          <p:nvPr/>
        </p:nvPicPr>
        <p:blipFill>
          <a:blip r:embed="rId3" cstate="print"/>
          <a:srcRect/>
          <a:stretch>
            <a:fillRect/>
          </a:stretch>
        </p:blipFill>
        <p:spPr bwMode="auto">
          <a:xfrm>
            <a:off x="990599" y="1676400"/>
            <a:ext cx="7447684" cy="46482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304800" y="6354763"/>
            <a:ext cx="8617195" cy="217487"/>
            <a:chOff x="304800" y="6354763"/>
            <a:chExt cx="8617195" cy="217487"/>
          </a:xfrm>
        </p:grpSpPr>
        <p:sp>
          <p:nvSpPr>
            <p:cNvPr id="42" name="Rectangle 26"/>
            <p:cNvSpPr>
              <a:spLocks noChangeArrowheads="1"/>
            </p:cNvSpPr>
            <p:nvPr/>
          </p:nvSpPr>
          <p:spPr bwMode="auto">
            <a:xfrm>
              <a:off x="304800" y="6357938"/>
              <a:ext cx="420688" cy="211138"/>
            </a:xfrm>
            <a:prstGeom prst="rect">
              <a:avLst/>
            </a:prstGeom>
            <a:solidFill>
              <a:srgbClr val="F500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Rectangle 27"/>
            <p:cNvSpPr>
              <a:spLocks noChangeArrowheads="1"/>
            </p:cNvSpPr>
            <p:nvPr/>
          </p:nvSpPr>
          <p:spPr bwMode="auto">
            <a:xfrm>
              <a:off x="801687" y="6386513"/>
              <a:ext cx="13128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cs typeface="Arial" pitchFamily="34" charset="0"/>
                </a:rPr>
                <a:t>-240578 to -10,000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44" name="Rectangle 28"/>
            <p:cNvSpPr>
              <a:spLocks noChangeArrowheads="1"/>
            </p:cNvSpPr>
            <p:nvPr/>
          </p:nvSpPr>
          <p:spPr bwMode="auto">
            <a:xfrm>
              <a:off x="2304257" y="6359525"/>
              <a:ext cx="420688" cy="212725"/>
            </a:xfrm>
            <a:prstGeom prst="rect">
              <a:avLst/>
            </a:prstGeom>
            <a:solidFill>
              <a:srgbClr val="FC8B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Rectangle 29"/>
            <p:cNvSpPr>
              <a:spLocks noChangeArrowheads="1"/>
            </p:cNvSpPr>
            <p:nvPr/>
          </p:nvSpPr>
          <p:spPr bwMode="auto">
            <a:xfrm>
              <a:off x="2801144" y="6386513"/>
              <a:ext cx="75180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cs typeface="Arial" pitchFamily="34" charset="0"/>
                </a:rPr>
                <a:t>-9,999 to 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46" name="Rectangle 30"/>
            <p:cNvSpPr>
              <a:spLocks noChangeArrowheads="1"/>
            </p:cNvSpPr>
            <p:nvPr/>
          </p:nvSpPr>
          <p:spPr bwMode="auto">
            <a:xfrm>
              <a:off x="3746500" y="6357938"/>
              <a:ext cx="420688" cy="211138"/>
            </a:xfrm>
            <a:prstGeom prst="rect">
              <a:avLst/>
            </a:prstGeom>
            <a:solidFill>
              <a:srgbClr val="F5F5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Rectangle 31"/>
            <p:cNvSpPr>
              <a:spLocks noChangeArrowheads="1"/>
            </p:cNvSpPr>
            <p:nvPr/>
          </p:nvSpPr>
          <p:spPr bwMode="auto">
            <a:xfrm>
              <a:off x="4243387" y="6386513"/>
              <a:ext cx="78547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cs typeface="Arial" pitchFamily="34" charset="0"/>
                </a:rPr>
                <a:t>1 to 10,000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48" name="Rectangle 32"/>
            <p:cNvSpPr>
              <a:spLocks noChangeArrowheads="1"/>
            </p:cNvSpPr>
            <p:nvPr/>
          </p:nvSpPr>
          <p:spPr bwMode="auto">
            <a:xfrm>
              <a:off x="5222081" y="6357938"/>
              <a:ext cx="420688" cy="211138"/>
            </a:xfrm>
            <a:prstGeom prst="rect">
              <a:avLst/>
            </a:prstGeom>
            <a:solidFill>
              <a:srgbClr val="94F7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Rectangle 33"/>
            <p:cNvSpPr>
              <a:spLocks noChangeArrowheads="1"/>
            </p:cNvSpPr>
            <p:nvPr/>
          </p:nvSpPr>
          <p:spPr bwMode="auto">
            <a:xfrm>
              <a:off x="5718968" y="6386513"/>
              <a:ext cx="125354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cs typeface="Arial" pitchFamily="34" charset="0"/>
                </a:rPr>
                <a:t>10,001 to 100,000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50" name="Rectangle 34"/>
            <p:cNvSpPr>
              <a:spLocks noChangeArrowheads="1"/>
            </p:cNvSpPr>
            <p:nvPr/>
          </p:nvSpPr>
          <p:spPr bwMode="auto">
            <a:xfrm>
              <a:off x="7086600" y="6354763"/>
              <a:ext cx="420688" cy="214313"/>
            </a:xfrm>
            <a:prstGeom prst="rect">
              <a:avLst/>
            </a:prstGeom>
            <a:solidFill>
              <a:srgbClr val="005C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Rectangle 35"/>
            <p:cNvSpPr>
              <a:spLocks noChangeArrowheads="1"/>
            </p:cNvSpPr>
            <p:nvPr/>
          </p:nvSpPr>
          <p:spPr bwMode="auto">
            <a:xfrm>
              <a:off x="7583487" y="6386513"/>
              <a:ext cx="133850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cs typeface="Arial" pitchFamily="34" charset="0"/>
                </a:rPr>
                <a:t>100,001 to 744,968</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 name="Title 1"/>
          <p:cNvSpPr>
            <a:spLocks noGrp="1"/>
          </p:cNvSpPr>
          <p:nvPr>
            <p:ph type="title"/>
          </p:nvPr>
        </p:nvSpPr>
        <p:spPr/>
        <p:txBody>
          <a:bodyPr>
            <a:normAutofit fontScale="90000"/>
          </a:bodyPr>
          <a:lstStyle/>
          <a:p>
            <a:r>
              <a:rPr lang="en-US" dirty="0" smtClean="0"/>
              <a:t>Population Change - Numeric </a:t>
            </a:r>
            <a:br>
              <a:rPr lang="en-US" dirty="0" smtClean="0"/>
            </a:br>
            <a:r>
              <a:rPr lang="en-US" dirty="0" smtClean="0"/>
              <a:t>2000 to 2010</a:t>
            </a:r>
            <a:endParaRPr lang="en-US" dirty="0"/>
          </a:p>
        </p:txBody>
      </p:sp>
      <p:pic>
        <p:nvPicPr>
          <p:cNvPr id="26643" name="Picture 19"/>
          <p:cNvPicPr>
            <a:picLocks noChangeAspect="1" noChangeArrowheads="1"/>
          </p:cNvPicPr>
          <p:nvPr/>
        </p:nvPicPr>
        <p:blipFill>
          <a:blip r:embed="rId3" cstate="print"/>
          <a:srcRect/>
          <a:stretch>
            <a:fillRect/>
          </a:stretch>
        </p:blipFill>
        <p:spPr bwMode="auto">
          <a:xfrm>
            <a:off x="1143000" y="1447800"/>
            <a:ext cx="6781800" cy="4508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Change - Percent </a:t>
            </a:r>
            <a:br>
              <a:rPr lang="en-US" dirty="0" smtClean="0"/>
            </a:br>
            <a:r>
              <a:rPr lang="en-US" dirty="0" smtClean="0"/>
              <a:t>2000 to 2010</a:t>
            </a:r>
            <a:endParaRPr lang="en-US" dirty="0"/>
          </a:p>
        </p:txBody>
      </p:sp>
      <p:pic>
        <p:nvPicPr>
          <p:cNvPr id="28675" name="Picture 3"/>
          <p:cNvPicPr>
            <a:picLocks noChangeAspect="1" noChangeArrowheads="1"/>
          </p:cNvPicPr>
          <p:nvPr/>
        </p:nvPicPr>
        <p:blipFill>
          <a:blip r:embed="rId3" cstate="print"/>
          <a:srcRect/>
          <a:stretch>
            <a:fillRect/>
          </a:stretch>
        </p:blipFill>
        <p:spPr bwMode="auto">
          <a:xfrm>
            <a:off x="1219200" y="1447800"/>
            <a:ext cx="6762749" cy="4495800"/>
          </a:xfrm>
          <a:prstGeom prst="rect">
            <a:avLst/>
          </a:prstGeom>
          <a:noFill/>
          <a:ln w="9525">
            <a:noFill/>
            <a:miter lim="800000"/>
            <a:headEnd/>
            <a:tailEnd/>
          </a:ln>
          <a:effectLst/>
        </p:spPr>
      </p:pic>
      <p:grpSp>
        <p:nvGrpSpPr>
          <p:cNvPr id="22" name="Group 34"/>
          <p:cNvGrpSpPr/>
          <p:nvPr/>
        </p:nvGrpSpPr>
        <p:grpSpPr>
          <a:xfrm>
            <a:off x="304800" y="6403975"/>
            <a:ext cx="1615783" cy="213241"/>
            <a:chOff x="-901700" y="4792663"/>
            <a:chExt cx="1615783" cy="213241"/>
          </a:xfrm>
        </p:grpSpPr>
        <p:sp>
          <p:nvSpPr>
            <p:cNvPr id="35" name="Rectangle 26"/>
            <p:cNvSpPr>
              <a:spLocks noChangeArrowheads="1"/>
            </p:cNvSpPr>
            <p:nvPr/>
          </p:nvSpPr>
          <p:spPr bwMode="auto">
            <a:xfrm>
              <a:off x="-901700" y="4792663"/>
              <a:ext cx="420688" cy="211138"/>
            </a:xfrm>
            <a:prstGeom prst="rect">
              <a:avLst/>
            </a:prstGeom>
            <a:solidFill>
              <a:srgbClr val="F500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Rectangle 27"/>
            <p:cNvSpPr>
              <a:spLocks noChangeArrowheads="1"/>
            </p:cNvSpPr>
            <p:nvPr/>
          </p:nvSpPr>
          <p:spPr bwMode="auto">
            <a:xfrm>
              <a:off x="-404813" y="4821238"/>
              <a:ext cx="111889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cs typeface="Arial" pitchFamily="34" charset="0"/>
                </a:rPr>
                <a:t>-46.6% to -5.0%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3" name="Group 35"/>
          <p:cNvGrpSpPr/>
          <p:nvPr/>
        </p:nvGrpSpPr>
        <p:grpSpPr>
          <a:xfrm>
            <a:off x="2304257" y="6405562"/>
            <a:ext cx="1351288" cy="212725"/>
            <a:chOff x="-901700" y="5080000"/>
            <a:chExt cx="1351288" cy="212725"/>
          </a:xfrm>
        </p:grpSpPr>
        <p:sp>
          <p:nvSpPr>
            <p:cNvPr id="33" name="Rectangle 28"/>
            <p:cNvSpPr>
              <a:spLocks noChangeArrowheads="1"/>
            </p:cNvSpPr>
            <p:nvPr/>
          </p:nvSpPr>
          <p:spPr bwMode="auto">
            <a:xfrm>
              <a:off x="-901700" y="5080000"/>
              <a:ext cx="420688" cy="212725"/>
            </a:xfrm>
            <a:prstGeom prst="rect">
              <a:avLst/>
            </a:prstGeom>
            <a:solidFill>
              <a:srgbClr val="FC8B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Rectangle 29"/>
            <p:cNvSpPr>
              <a:spLocks noChangeArrowheads="1"/>
            </p:cNvSpPr>
            <p:nvPr/>
          </p:nvSpPr>
          <p:spPr bwMode="auto">
            <a:xfrm>
              <a:off x="-404813" y="5106988"/>
              <a:ext cx="85440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cs typeface="Arial" pitchFamily="34" charset="0"/>
                </a:rPr>
                <a:t>-4.9% to 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4" name="Group 36"/>
          <p:cNvGrpSpPr/>
          <p:nvPr/>
        </p:nvGrpSpPr>
        <p:grpSpPr>
          <a:xfrm>
            <a:off x="3746500" y="6403975"/>
            <a:ext cx="1513191" cy="213241"/>
            <a:chOff x="-901700" y="5367338"/>
            <a:chExt cx="1513191" cy="213241"/>
          </a:xfrm>
        </p:grpSpPr>
        <p:sp>
          <p:nvSpPr>
            <p:cNvPr id="31" name="Rectangle 30"/>
            <p:cNvSpPr>
              <a:spLocks noChangeArrowheads="1"/>
            </p:cNvSpPr>
            <p:nvPr/>
          </p:nvSpPr>
          <p:spPr bwMode="auto">
            <a:xfrm>
              <a:off x="-901700" y="5367338"/>
              <a:ext cx="420688" cy="211138"/>
            </a:xfrm>
            <a:prstGeom prst="rect">
              <a:avLst/>
            </a:prstGeom>
            <a:solidFill>
              <a:srgbClr val="F5F5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Rectangle 31"/>
            <p:cNvSpPr>
              <a:spLocks noChangeArrowheads="1"/>
            </p:cNvSpPr>
            <p:nvPr/>
          </p:nvSpPr>
          <p:spPr bwMode="auto">
            <a:xfrm>
              <a:off x="-404813" y="5395913"/>
              <a:ext cx="101630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0.1%</a:t>
              </a:r>
              <a:r>
                <a:rPr kumimoji="0" lang="en-US" sz="1200" b="1" i="0" u="none" strike="noStrike" cap="none" normalizeH="0" baseline="0" dirty="0" smtClean="0">
                  <a:ln>
                    <a:noFill/>
                  </a:ln>
                  <a:solidFill>
                    <a:srgbClr val="000000"/>
                  </a:solidFill>
                  <a:effectLst/>
                  <a:latin typeface="Arial" pitchFamily="34" charset="0"/>
                  <a:cs typeface="Arial" pitchFamily="34" charset="0"/>
                </a:rPr>
                <a:t> to 15.0%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5" name="Group 37"/>
          <p:cNvGrpSpPr/>
          <p:nvPr/>
        </p:nvGrpSpPr>
        <p:grpSpPr>
          <a:xfrm>
            <a:off x="5334000" y="6403975"/>
            <a:ext cx="1598151" cy="213241"/>
            <a:chOff x="-901700" y="5653088"/>
            <a:chExt cx="1598151" cy="213241"/>
          </a:xfrm>
        </p:grpSpPr>
        <p:sp>
          <p:nvSpPr>
            <p:cNvPr id="29" name="Rectangle 32"/>
            <p:cNvSpPr>
              <a:spLocks noChangeArrowheads="1"/>
            </p:cNvSpPr>
            <p:nvPr/>
          </p:nvSpPr>
          <p:spPr bwMode="auto">
            <a:xfrm>
              <a:off x="-901700" y="5653088"/>
              <a:ext cx="420688" cy="211138"/>
            </a:xfrm>
            <a:prstGeom prst="rect">
              <a:avLst/>
            </a:prstGeom>
            <a:solidFill>
              <a:srgbClr val="94F7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Rectangle 33"/>
            <p:cNvSpPr>
              <a:spLocks noChangeArrowheads="1"/>
            </p:cNvSpPr>
            <p:nvPr/>
          </p:nvSpPr>
          <p:spPr bwMode="auto">
            <a:xfrm>
              <a:off x="-404813" y="5681663"/>
              <a:ext cx="110126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15.</a:t>
              </a:r>
              <a:r>
                <a:rPr kumimoji="0" lang="en-US" sz="1200" b="1" i="0" u="none" strike="noStrike" cap="none" normalizeH="0" baseline="0" dirty="0" smtClean="0">
                  <a:ln>
                    <a:noFill/>
                  </a:ln>
                  <a:solidFill>
                    <a:srgbClr val="000000"/>
                  </a:solidFill>
                  <a:effectLst/>
                  <a:latin typeface="Arial" pitchFamily="34" charset="0"/>
                  <a:cs typeface="Arial" pitchFamily="34" charset="0"/>
                </a:rPr>
                <a:t>1% to 35.0%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6" name="Group 38"/>
          <p:cNvGrpSpPr/>
          <p:nvPr/>
        </p:nvGrpSpPr>
        <p:grpSpPr>
          <a:xfrm>
            <a:off x="7086600" y="6400800"/>
            <a:ext cx="1683109" cy="216416"/>
            <a:chOff x="-901700" y="5938838"/>
            <a:chExt cx="1683109" cy="216416"/>
          </a:xfrm>
        </p:grpSpPr>
        <p:sp>
          <p:nvSpPr>
            <p:cNvPr id="27" name="Rectangle 34"/>
            <p:cNvSpPr>
              <a:spLocks noChangeArrowheads="1"/>
            </p:cNvSpPr>
            <p:nvPr/>
          </p:nvSpPr>
          <p:spPr bwMode="auto">
            <a:xfrm>
              <a:off x="-901700" y="5938838"/>
              <a:ext cx="420688" cy="214313"/>
            </a:xfrm>
            <a:prstGeom prst="rect">
              <a:avLst/>
            </a:prstGeom>
            <a:solidFill>
              <a:srgbClr val="005C00"/>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Rectangle 35"/>
            <p:cNvSpPr>
              <a:spLocks noChangeArrowheads="1"/>
            </p:cNvSpPr>
            <p:nvPr/>
          </p:nvSpPr>
          <p:spPr bwMode="auto">
            <a:xfrm>
              <a:off x="-404813" y="5970588"/>
              <a:ext cx="118622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pitchFamily="34" charset="0"/>
                  <a:cs typeface="Arial" pitchFamily="34" charset="0"/>
                </a:rPr>
                <a:t>35.1%</a:t>
              </a:r>
              <a:r>
                <a:rPr kumimoji="0" lang="en-US" sz="1200" b="1" i="0" u="none" strike="noStrike" cap="none" normalizeH="0" baseline="0" dirty="0" smtClean="0">
                  <a:ln>
                    <a:noFill/>
                  </a:ln>
                  <a:solidFill>
                    <a:srgbClr val="000000"/>
                  </a:solidFill>
                  <a:effectLst/>
                  <a:latin typeface="Arial" pitchFamily="34" charset="0"/>
                  <a:cs typeface="Arial" pitchFamily="34" charset="0"/>
                </a:rPr>
                <a:t> to 100.4%</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2813</TotalTime>
  <Words>766</Words>
  <Application>Microsoft Office PowerPoint</Application>
  <PresentationFormat>On-screen Show (4:3)</PresentationFormat>
  <Paragraphs>112</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General Demographics Missouri and Its Southwest Region in perspective </vt:lpstr>
      <vt:lpstr>Total Population for the U.S. and the States, 2010-2040 Observed and Projected with Rankings Missouri and Neighboring States Rank among 50 States and D.C.</vt:lpstr>
      <vt:lpstr>Total Population for the U.S. and the States, 2010-2040 Projected Growth Rate Missouri and Neighboring States</vt:lpstr>
      <vt:lpstr>Percent of the Population Age 65 Plus, 2010-2040 Observed and Projected  Missouri and Neighboring States</vt:lpstr>
      <vt:lpstr>The Distribution of Population in the Show-Me State </vt:lpstr>
      <vt:lpstr>2010 Population by Block</vt:lpstr>
      <vt:lpstr>Population Change 2000 to 2010 Missouri and Neighboring States</vt:lpstr>
      <vt:lpstr>Population Change - Numeric  2000 to 2010</vt:lpstr>
      <vt:lpstr>Population Change - Percent  2000 to 2010</vt:lpstr>
      <vt:lpstr>Percent Minority Population Missouri and Neighboring States</vt:lpstr>
      <vt:lpstr>Percent Minority Population 2010 Total Population minus White Non-Hispanic</vt:lpstr>
      <vt:lpstr>Change in Minority Population 2000 to 2010 Missouri and Neighboring States</vt:lpstr>
      <vt:lpstr>Percent Change in Minority Population 2000 to 2010 Total Population minus White Non-Hispanic</vt:lpstr>
      <vt:lpstr>Median Age Missouri and Neighboring States</vt:lpstr>
      <vt:lpstr>Median Age 2010</vt:lpstr>
      <vt:lpstr>Percent of the Population with a Bachelor’s Degree or Above  2000 SF3 to 2009-2013 ACS Missouri and Neighboring States</vt:lpstr>
      <vt:lpstr>Percent of the Population with a Bachelor's Degree or Above  2013 Five-year Period Estimates</vt:lpstr>
      <vt:lpstr>Per Capita Income in the Past 12 Months Missouri and Neighboring States</vt:lpstr>
      <vt:lpstr>Per Capita Income in the Past 12 Months 2013 Adjusted Dollars</vt:lpstr>
      <vt:lpstr>Persons Below Poverty in the Past 12 Months  Missouri and Neighboring States</vt:lpstr>
      <vt:lpstr>Persons Below Poverty in the Past 12 Months  2013 Five-year Period Estimates</vt:lpstr>
      <vt:lpstr> Population Age 65 and Over in 2010 Missouri and Neighboring States</vt:lpstr>
      <vt:lpstr>Population Age 65 and Over in 2010 </vt:lpstr>
    </vt:vector>
  </TitlesOfParts>
  <Company>Office of Administration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HesseM</dc:creator>
  <cp:lastModifiedBy>HesseM</cp:lastModifiedBy>
  <cp:revision>267</cp:revision>
  <dcterms:created xsi:type="dcterms:W3CDTF">2015-02-26T17:22:45Z</dcterms:created>
  <dcterms:modified xsi:type="dcterms:W3CDTF">2015-04-08T16:20:24Z</dcterms:modified>
</cp:coreProperties>
</file>