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85" r:id="rId2"/>
    <p:sldId id="366" r:id="rId3"/>
    <p:sldId id="369" r:id="rId4"/>
    <p:sldId id="370" r:id="rId5"/>
    <p:sldId id="350" r:id="rId6"/>
    <p:sldId id="351" r:id="rId7"/>
    <p:sldId id="371" r:id="rId8"/>
    <p:sldId id="352" r:id="rId9"/>
    <p:sldId id="357" r:id="rId10"/>
    <p:sldId id="375" r:id="rId11"/>
    <p:sldId id="368" r:id="rId12"/>
    <p:sldId id="372" r:id="rId13"/>
    <p:sldId id="373" r:id="rId14"/>
    <p:sldId id="319" r:id="rId15"/>
    <p:sldId id="342" r:id="rId16"/>
  </p:sldIdLst>
  <p:sldSz cx="9144000" cy="6858000" type="screen4x3"/>
  <p:notesSz cx="7315200" cy="96012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D328BE-FBA3-4120-8A9C-E71AD09A7186}">
          <p14:sldIdLst>
            <p14:sldId id="285"/>
            <p14:sldId id="366"/>
            <p14:sldId id="369"/>
            <p14:sldId id="370"/>
            <p14:sldId id="350"/>
            <p14:sldId id="351"/>
            <p14:sldId id="371"/>
            <p14:sldId id="352"/>
            <p14:sldId id="357"/>
            <p14:sldId id="375"/>
            <p14:sldId id="368"/>
            <p14:sldId id="372"/>
            <p14:sldId id="373"/>
            <p14:sldId id="319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736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1E315-87EB-4A5B-9F91-116F818B94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79395A-06E9-4565-9C0A-8C4CD42E6A02}">
      <dgm:prSet phldrT="[Text]"/>
      <dgm:spPr/>
      <dgm:t>
        <a:bodyPr/>
        <a:lstStyle/>
        <a:p>
          <a:r>
            <a:rPr lang="en-US" dirty="0"/>
            <a:t>Jul1-Aug 31 - Goal Setting</a:t>
          </a:r>
        </a:p>
      </dgm:t>
    </dgm:pt>
    <dgm:pt modelId="{5734B5B7-BDF4-4CD1-AFEF-0EF389B8F40E}" type="parTrans" cxnId="{DDB32079-FD39-4B92-BE9B-639056226ECA}">
      <dgm:prSet/>
      <dgm:spPr/>
      <dgm:t>
        <a:bodyPr/>
        <a:lstStyle/>
        <a:p>
          <a:endParaRPr lang="en-US"/>
        </a:p>
      </dgm:t>
    </dgm:pt>
    <dgm:pt modelId="{A1218023-6240-482C-B7BF-07DABE610744}" type="sibTrans" cxnId="{DDB32079-FD39-4B92-BE9B-639056226ECA}">
      <dgm:prSet/>
      <dgm:spPr>
        <a:solidFill>
          <a:srgbClr val="6D2B31"/>
        </a:solidFill>
      </dgm:spPr>
      <dgm:t>
        <a:bodyPr/>
        <a:lstStyle/>
        <a:p>
          <a:endParaRPr lang="en-US"/>
        </a:p>
      </dgm:t>
    </dgm:pt>
    <dgm:pt modelId="{4159E3AE-338C-4684-A9BE-D4508B20B516}">
      <dgm:prSet phldrT="[Text]"/>
      <dgm:spPr/>
      <dgm:t>
        <a:bodyPr/>
        <a:lstStyle/>
        <a:p>
          <a:r>
            <a:rPr lang="en-US" dirty="0"/>
            <a:t>Track &amp; Manage Goals</a:t>
          </a:r>
        </a:p>
      </dgm:t>
    </dgm:pt>
    <dgm:pt modelId="{B223FE27-EBB7-4CA6-ACE4-0B53A7087E90}" type="parTrans" cxnId="{2A84E583-4BA3-4EFD-B853-A8E6800A3A5A}">
      <dgm:prSet/>
      <dgm:spPr/>
      <dgm:t>
        <a:bodyPr/>
        <a:lstStyle/>
        <a:p>
          <a:endParaRPr lang="en-US"/>
        </a:p>
      </dgm:t>
    </dgm:pt>
    <dgm:pt modelId="{872C4672-2315-49FE-8A36-1020B66E2EF0}" type="sibTrans" cxnId="{2A84E583-4BA3-4EFD-B853-A8E6800A3A5A}">
      <dgm:prSet/>
      <dgm:spPr>
        <a:solidFill>
          <a:srgbClr val="6D2B31"/>
        </a:solidFill>
      </dgm:spPr>
      <dgm:t>
        <a:bodyPr/>
        <a:lstStyle/>
        <a:p>
          <a:endParaRPr lang="en-US"/>
        </a:p>
      </dgm:t>
    </dgm:pt>
    <dgm:pt modelId="{A9607C77-F045-46BD-90B2-E4498CF9A70E}">
      <dgm:prSet phldrT="[Text]"/>
      <dgm:spPr/>
      <dgm:t>
        <a:bodyPr/>
        <a:lstStyle/>
        <a:p>
          <a:r>
            <a:rPr lang="en-US" dirty="0"/>
            <a:t>Mid-Year</a:t>
          </a:r>
        </a:p>
        <a:p>
          <a:r>
            <a:rPr lang="en-US" dirty="0"/>
            <a:t>Check-in  </a:t>
          </a:r>
        </a:p>
      </dgm:t>
    </dgm:pt>
    <dgm:pt modelId="{197213AC-C851-4408-BA33-00AFBD44F8E6}" type="parTrans" cxnId="{F4D8F604-8319-4AF4-886B-98CA779A0EED}">
      <dgm:prSet/>
      <dgm:spPr/>
      <dgm:t>
        <a:bodyPr/>
        <a:lstStyle/>
        <a:p>
          <a:endParaRPr lang="en-US"/>
        </a:p>
      </dgm:t>
    </dgm:pt>
    <dgm:pt modelId="{B973620B-118F-4910-8E81-D3D7617E4985}" type="sibTrans" cxnId="{F4D8F604-8319-4AF4-886B-98CA779A0EED}">
      <dgm:prSet/>
      <dgm:spPr>
        <a:solidFill>
          <a:srgbClr val="6D2B31"/>
        </a:solidFill>
      </dgm:spPr>
      <dgm:t>
        <a:bodyPr/>
        <a:lstStyle/>
        <a:p>
          <a:endParaRPr lang="en-US"/>
        </a:p>
      </dgm:t>
    </dgm:pt>
    <dgm:pt modelId="{C3567BD3-570C-4AC9-9E7F-DCF5A768AC2F}">
      <dgm:prSet phldrT="[Text]"/>
      <dgm:spPr/>
      <dgm:t>
        <a:bodyPr/>
        <a:lstStyle/>
        <a:p>
          <a:r>
            <a:rPr lang="en-US" dirty="0"/>
            <a:t>April 1 - Review Period Opens</a:t>
          </a:r>
        </a:p>
      </dgm:t>
    </dgm:pt>
    <dgm:pt modelId="{3937559A-2667-411D-8475-4A309BCA2AF6}" type="parTrans" cxnId="{5F32708C-8958-4FCB-BBB9-CB658D9240C0}">
      <dgm:prSet/>
      <dgm:spPr/>
      <dgm:t>
        <a:bodyPr/>
        <a:lstStyle/>
        <a:p>
          <a:endParaRPr lang="en-US"/>
        </a:p>
      </dgm:t>
    </dgm:pt>
    <dgm:pt modelId="{DE2BAD48-D1A0-4713-BF09-1179DF8CD66D}" type="sibTrans" cxnId="{5F32708C-8958-4FCB-BBB9-CB658D9240C0}">
      <dgm:prSet/>
      <dgm:spPr>
        <a:solidFill>
          <a:srgbClr val="6D2B31"/>
        </a:solidFill>
      </dgm:spPr>
      <dgm:t>
        <a:bodyPr/>
        <a:lstStyle/>
        <a:p>
          <a:endParaRPr lang="en-US"/>
        </a:p>
      </dgm:t>
    </dgm:pt>
    <dgm:pt modelId="{EFCE719A-0CB1-4193-BDC2-83333F16CAEA}">
      <dgm:prSet phldrT="[Text]"/>
      <dgm:spPr/>
      <dgm:t>
        <a:bodyPr/>
        <a:lstStyle/>
        <a:p>
          <a:r>
            <a:rPr lang="en-US" dirty="0"/>
            <a:t>June 30 - All Reviews Due</a:t>
          </a:r>
        </a:p>
      </dgm:t>
    </dgm:pt>
    <dgm:pt modelId="{E45964C8-EE75-45A2-8EB2-4B41BABDFCC2}" type="parTrans" cxnId="{808EAA4F-57AB-48F2-98F3-9E5DD6550959}">
      <dgm:prSet/>
      <dgm:spPr/>
      <dgm:t>
        <a:bodyPr/>
        <a:lstStyle/>
        <a:p>
          <a:endParaRPr lang="en-US"/>
        </a:p>
      </dgm:t>
    </dgm:pt>
    <dgm:pt modelId="{33051B5B-41E4-4754-8AFF-17438D1E98B6}" type="sibTrans" cxnId="{808EAA4F-57AB-48F2-98F3-9E5DD6550959}">
      <dgm:prSet/>
      <dgm:spPr>
        <a:solidFill>
          <a:srgbClr val="6D2B31"/>
        </a:solidFill>
      </dgm:spPr>
      <dgm:t>
        <a:bodyPr/>
        <a:lstStyle/>
        <a:p>
          <a:endParaRPr lang="en-US"/>
        </a:p>
      </dgm:t>
    </dgm:pt>
    <dgm:pt modelId="{BFCCD2FE-9F9C-433E-B56D-D3F97249B9DA}" type="pres">
      <dgm:prSet presAssocID="{E471E315-87EB-4A5B-9F91-116F818B94DE}" presName="cycle" presStyleCnt="0">
        <dgm:presLayoutVars>
          <dgm:dir/>
          <dgm:resizeHandles val="exact"/>
        </dgm:presLayoutVars>
      </dgm:prSet>
      <dgm:spPr/>
    </dgm:pt>
    <dgm:pt modelId="{9E6D3A0E-68B6-49C7-BCFF-2408C8CA35EE}" type="pres">
      <dgm:prSet presAssocID="{7179395A-06E9-4565-9C0A-8C4CD42E6A02}" presName="dummy" presStyleCnt="0"/>
      <dgm:spPr/>
    </dgm:pt>
    <dgm:pt modelId="{B4EC47EA-8314-4D6F-B8A0-482192A5A8BA}" type="pres">
      <dgm:prSet presAssocID="{7179395A-06E9-4565-9C0A-8C4CD42E6A02}" presName="node" presStyleLbl="revTx" presStyleIdx="0" presStyleCnt="5" custScaleX="123061">
        <dgm:presLayoutVars>
          <dgm:bulletEnabled val="1"/>
        </dgm:presLayoutVars>
      </dgm:prSet>
      <dgm:spPr/>
    </dgm:pt>
    <dgm:pt modelId="{73720AB9-B8EC-4C73-BCD9-37D8AA12B772}" type="pres">
      <dgm:prSet presAssocID="{A1218023-6240-482C-B7BF-07DABE610744}" presName="sibTrans" presStyleLbl="node1" presStyleIdx="0" presStyleCnt="5"/>
      <dgm:spPr/>
    </dgm:pt>
    <dgm:pt modelId="{BC2C9689-A622-46FD-BAED-1AAFF41DFB33}" type="pres">
      <dgm:prSet presAssocID="{4159E3AE-338C-4684-A9BE-D4508B20B516}" presName="dummy" presStyleCnt="0"/>
      <dgm:spPr/>
    </dgm:pt>
    <dgm:pt modelId="{7B4A9202-62D3-4C7A-9D16-5D621C63E3D8}" type="pres">
      <dgm:prSet presAssocID="{4159E3AE-338C-4684-A9BE-D4508B20B516}" presName="node" presStyleLbl="revTx" presStyleIdx="1" presStyleCnt="5">
        <dgm:presLayoutVars>
          <dgm:bulletEnabled val="1"/>
        </dgm:presLayoutVars>
      </dgm:prSet>
      <dgm:spPr/>
    </dgm:pt>
    <dgm:pt modelId="{9943E4FC-52EF-47EB-B5C1-2D32A2D45078}" type="pres">
      <dgm:prSet presAssocID="{872C4672-2315-49FE-8A36-1020B66E2EF0}" presName="sibTrans" presStyleLbl="node1" presStyleIdx="1" presStyleCnt="5"/>
      <dgm:spPr/>
    </dgm:pt>
    <dgm:pt modelId="{9E4AEEC9-683E-4620-A7BA-B9791B878D76}" type="pres">
      <dgm:prSet presAssocID="{A9607C77-F045-46BD-90B2-E4498CF9A70E}" presName="dummy" presStyleCnt="0"/>
      <dgm:spPr/>
    </dgm:pt>
    <dgm:pt modelId="{A3EB88E0-AD0E-441A-960F-16DEE9232C43}" type="pres">
      <dgm:prSet presAssocID="{A9607C77-F045-46BD-90B2-E4498CF9A70E}" presName="node" presStyleLbl="revTx" presStyleIdx="2" presStyleCnt="5">
        <dgm:presLayoutVars>
          <dgm:bulletEnabled val="1"/>
        </dgm:presLayoutVars>
      </dgm:prSet>
      <dgm:spPr/>
    </dgm:pt>
    <dgm:pt modelId="{C7C04F01-7B01-447A-B10F-E2F47D5F6F75}" type="pres">
      <dgm:prSet presAssocID="{B973620B-118F-4910-8E81-D3D7617E4985}" presName="sibTrans" presStyleLbl="node1" presStyleIdx="2" presStyleCnt="5"/>
      <dgm:spPr/>
    </dgm:pt>
    <dgm:pt modelId="{2227B0E8-549B-4308-AF11-A1B62083D096}" type="pres">
      <dgm:prSet presAssocID="{C3567BD3-570C-4AC9-9E7F-DCF5A768AC2F}" presName="dummy" presStyleCnt="0"/>
      <dgm:spPr/>
    </dgm:pt>
    <dgm:pt modelId="{00E07DDD-D760-4863-96CC-7E7CA0A617FE}" type="pres">
      <dgm:prSet presAssocID="{C3567BD3-570C-4AC9-9E7F-DCF5A768AC2F}" presName="node" presStyleLbl="revTx" presStyleIdx="3" presStyleCnt="5">
        <dgm:presLayoutVars>
          <dgm:bulletEnabled val="1"/>
        </dgm:presLayoutVars>
      </dgm:prSet>
      <dgm:spPr/>
    </dgm:pt>
    <dgm:pt modelId="{6EF30AB1-1A1C-426E-B69C-F35BB11EA8A0}" type="pres">
      <dgm:prSet presAssocID="{DE2BAD48-D1A0-4713-BF09-1179DF8CD66D}" presName="sibTrans" presStyleLbl="node1" presStyleIdx="3" presStyleCnt="5"/>
      <dgm:spPr/>
    </dgm:pt>
    <dgm:pt modelId="{B0E90834-4DD5-490A-B35D-4E539DD51E94}" type="pres">
      <dgm:prSet presAssocID="{EFCE719A-0CB1-4193-BDC2-83333F16CAEA}" presName="dummy" presStyleCnt="0"/>
      <dgm:spPr/>
    </dgm:pt>
    <dgm:pt modelId="{52B3CFC8-2075-48D8-A479-E2424ECAEC76}" type="pres">
      <dgm:prSet presAssocID="{EFCE719A-0CB1-4193-BDC2-83333F16CAEA}" presName="node" presStyleLbl="revTx" presStyleIdx="4" presStyleCnt="5">
        <dgm:presLayoutVars>
          <dgm:bulletEnabled val="1"/>
        </dgm:presLayoutVars>
      </dgm:prSet>
      <dgm:spPr/>
    </dgm:pt>
    <dgm:pt modelId="{0D8F0DE7-EADA-4242-9448-EB16682FADD8}" type="pres">
      <dgm:prSet presAssocID="{33051B5B-41E4-4754-8AFF-17438D1E98B6}" presName="sibTrans" presStyleLbl="node1" presStyleIdx="4" presStyleCnt="5"/>
      <dgm:spPr/>
    </dgm:pt>
  </dgm:ptLst>
  <dgm:cxnLst>
    <dgm:cxn modelId="{F4D8F604-8319-4AF4-886B-98CA779A0EED}" srcId="{E471E315-87EB-4A5B-9F91-116F818B94DE}" destId="{A9607C77-F045-46BD-90B2-E4498CF9A70E}" srcOrd="2" destOrd="0" parTransId="{197213AC-C851-4408-BA33-00AFBD44F8E6}" sibTransId="{B973620B-118F-4910-8E81-D3D7617E4985}"/>
    <dgm:cxn modelId="{D3DF2210-4778-4E33-9975-FF56F47F9C62}" type="presOf" srcId="{872C4672-2315-49FE-8A36-1020B66E2EF0}" destId="{9943E4FC-52EF-47EB-B5C1-2D32A2D45078}" srcOrd="0" destOrd="0" presId="urn:microsoft.com/office/officeart/2005/8/layout/cycle1"/>
    <dgm:cxn modelId="{C44C9117-8E41-4936-A828-14D80AE215D7}" type="presOf" srcId="{E471E315-87EB-4A5B-9F91-116F818B94DE}" destId="{BFCCD2FE-9F9C-433E-B56D-D3F97249B9DA}" srcOrd="0" destOrd="0" presId="urn:microsoft.com/office/officeart/2005/8/layout/cycle1"/>
    <dgm:cxn modelId="{B59F0B1C-53FA-42D1-8CFD-B7353D11FF27}" type="presOf" srcId="{B973620B-118F-4910-8E81-D3D7617E4985}" destId="{C7C04F01-7B01-447A-B10F-E2F47D5F6F75}" srcOrd="0" destOrd="0" presId="urn:microsoft.com/office/officeart/2005/8/layout/cycle1"/>
    <dgm:cxn modelId="{C0494732-1FD4-44B1-941B-602B60F96557}" type="presOf" srcId="{A9607C77-F045-46BD-90B2-E4498CF9A70E}" destId="{A3EB88E0-AD0E-441A-960F-16DEE9232C43}" srcOrd="0" destOrd="0" presId="urn:microsoft.com/office/officeart/2005/8/layout/cycle1"/>
    <dgm:cxn modelId="{9541F634-1B2C-415B-AB52-A3AE12A300AD}" type="presOf" srcId="{33051B5B-41E4-4754-8AFF-17438D1E98B6}" destId="{0D8F0DE7-EADA-4242-9448-EB16682FADD8}" srcOrd="0" destOrd="0" presId="urn:microsoft.com/office/officeart/2005/8/layout/cycle1"/>
    <dgm:cxn modelId="{B8830B4E-61C1-4D98-BCC3-1A9396A7A1E2}" type="presOf" srcId="{4159E3AE-338C-4684-A9BE-D4508B20B516}" destId="{7B4A9202-62D3-4C7A-9D16-5D621C63E3D8}" srcOrd="0" destOrd="0" presId="urn:microsoft.com/office/officeart/2005/8/layout/cycle1"/>
    <dgm:cxn modelId="{808EAA4F-57AB-48F2-98F3-9E5DD6550959}" srcId="{E471E315-87EB-4A5B-9F91-116F818B94DE}" destId="{EFCE719A-0CB1-4193-BDC2-83333F16CAEA}" srcOrd="4" destOrd="0" parTransId="{E45964C8-EE75-45A2-8EB2-4B41BABDFCC2}" sibTransId="{33051B5B-41E4-4754-8AFF-17438D1E98B6}"/>
    <dgm:cxn modelId="{DDB32079-FD39-4B92-BE9B-639056226ECA}" srcId="{E471E315-87EB-4A5B-9F91-116F818B94DE}" destId="{7179395A-06E9-4565-9C0A-8C4CD42E6A02}" srcOrd="0" destOrd="0" parTransId="{5734B5B7-BDF4-4CD1-AFEF-0EF389B8F40E}" sibTransId="{A1218023-6240-482C-B7BF-07DABE610744}"/>
    <dgm:cxn modelId="{2A84E583-4BA3-4EFD-B853-A8E6800A3A5A}" srcId="{E471E315-87EB-4A5B-9F91-116F818B94DE}" destId="{4159E3AE-338C-4684-A9BE-D4508B20B516}" srcOrd="1" destOrd="0" parTransId="{B223FE27-EBB7-4CA6-ACE4-0B53A7087E90}" sibTransId="{872C4672-2315-49FE-8A36-1020B66E2EF0}"/>
    <dgm:cxn modelId="{56354E84-DA29-4115-BBE0-465C219E27B4}" type="presOf" srcId="{7179395A-06E9-4565-9C0A-8C4CD42E6A02}" destId="{B4EC47EA-8314-4D6F-B8A0-482192A5A8BA}" srcOrd="0" destOrd="0" presId="urn:microsoft.com/office/officeart/2005/8/layout/cycle1"/>
    <dgm:cxn modelId="{C864128C-DA2C-48B6-BC9C-BB47EB38B4C4}" type="presOf" srcId="{C3567BD3-570C-4AC9-9E7F-DCF5A768AC2F}" destId="{00E07DDD-D760-4863-96CC-7E7CA0A617FE}" srcOrd="0" destOrd="0" presId="urn:microsoft.com/office/officeart/2005/8/layout/cycle1"/>
    <dgm:cxn modelId="{5F32708C-8958-4FCB-BBB9-CB658D9240C0}" srcId="{E471E315-87EB-4A5B-9F91-116F818B94DE}" destId="{C3567BD3-570C-4AC9-9E7F-DCF5A768AC2F}" srcOrd="3" destOrd="0" parTransId="{3937559A-2667-411D-8475-4A309BCA2AF6}" sibTransId="{DE2BAD48-D1A0-4713-BF09-1179DF8CD66D}"/>
    <dgm:cxn modelId="{F32463A2-80E6-45C2-A805-632DD796C65F}" type="presOf" srcId="{A1218023-6240-482C-B7BF-07DABE610744}" destId="{73720AB9-B8EC-4C73-BCD9-37D8AA12B772}" srcOrd="0" destOrd="0" presId="urn:microsoft.com/office/officeart/2005/8/layout/cycle1"/>
    <dgm:cxn modelId="{18706AAB-7F8D-4744-89D5-0220F97B56F0}" type="presOf" srcId="{EFCE719A-0CB1-4193-BDC2-83333F16CAEA}" destId="{52B3CFC8-2075-48D8-A479-E2424ECAEC76}" srcOrd="0" destOrd="0" presId="urn:microsoft.com/office/officeart/2005/8/layout/cycle1"/>
    <dgm:cxn modelId="{527064D0-AFA7-4773-B581-0B9D1A375D94}" type="presOf" srcId="{DE2BAD48-D1A0-4713-BF09-1179DF8CD66D}" destId="{6EF30AB1-1A1C-426E-B69C-F35BB11EA8A0}" srcOrd="0" destOrd="0" presId="urn:microsoft.com/office/officeart/2005/8/layout/cycle1"/>
    <dgm:cxn modelId="{BEBF24E7-A745-402A-BAF4-333DA5088AF7}" type="presParOf" srcId="{BFCCD2FE-9F9C-433E-B56D-D3F97249B9DA}" destId="{9E6D3A0E-68B6-49C7-BCFF-2408C8CA35EE}" srcOrd="0" destOrd="0" presId="urn:microsoft.com/office/officeart/2005/8/layout/cycle1"/>
    <dgm:cxn modelId="{DB7ED746-33F8-4AC5-81AD-FC39EE1B5DAF}" type="presParOf" srcId="{BFCCD2FE-9F9C-433E-B56D-D3F97249B9DA}" destId="{B4EC47EA-8314-4D6F-B8A0-482192A5A8BA}" srcOrd="1" destOrd="0" presId="urn:microsoft.com/office/officeart/2005/8/layout/cycle1"/>
    <dgm:cxn modelId="{8843ED66-A6A9-4204-9804-A685C86AE690}" type="presParOf" srcId="{BFCCD2FE-9F9C-433E-B56D-D3F97249B9DA}" destId="{73720AB9-B8EC-4C73-BCD9-37D8AA12B772}" srcOrd="2" destOrd="0" presId="urn:microsoft.com/office/officeart/2005/8/layout/cycle1"/>
    <dgm:cxn modelId="{30607E29-0B75-4F31-B817-D8EDB4CCC109}" type="presParOf" srcId="{BFCCD2FE-9F9C-433E-B56D-D3F97249B9DA}" destId="{BC2C9689-A622-46FD-BAED-1AAFF41DFB33}" srcOrd="3" destOrd="0" presId="urn:microsoft.com/office/officeart/2005/8/layout/cycle1"/>
    <dgm:cxn modelId="{3D19BB7F-4EB8-4714-8AD5-8758AD16E87E}" type="presParOf" srcId="{BFCCD2FE-9F9C-433E-B56D-D3F97249B9DA}" destId="{7B4A9202-62D3-4C7A-9D16-5D621C63E3D8}" srcOrd="4" destOrd="0" presId="urn:microsoft.com/office/officeart/2005/8/layout/cycle1"/>
    <dgm:cxn modelId="{8DD941BA-C369-47E6-9DDB-5188EDCC970B}" type="presParOf" srcId="{BFCCD2FE-9F9C-433E-B56D-D3F97249B9DA}" destId="{9943E4FC-52EF-47EB-B5C1-2D32A2D45078}" srcOrd="5" destOrd="0" presId="urn:microsoft.com/office/officeart/2005/8/layout/cycle1"/>
    <dgm:cxn modelId="{3F780ABA-B262-43C7-9840-6B8AC4F0A971}" type="presParOf" srcId="{BFCCD2FE-9F9C-433E-B56D-D3F97249B9DA}" destId="{9E4AEEC9-683E-4620-A7BA-B9791B878D76}" srcOrd="6" destOrd="0" presId="urn:microsoft.com/office/officeart/2005/8/layout/cycle1"/>
    <dgm:cxn modelId="{A962574E-A31E-476F-8083-44ED6D24306A}" type="presParOf" srcId="{BFCCD2FE-9F9C-433E-B56D-D3F97249B9DA}" destId="{A3EB88E0-AD0E-441A-960F-16DEE9232C43}" srcOrd="7" destOrd="0" presId="urn:microsoft.com/office/officeart/2005/8/layout/cycle1"/>
    <dgm:cxn modelId="{3F125CF2-2AA7-465C-81F6-FE164B7ADADD}" type="presParOf" srcId="{BFCCD2FE-9F9C-433E-B56D-D3F97249B9DA}" destId="{C7C04F01-7B01-447A-B10F-E2F47D5F6F75}" srcOrd="8" destOrd="0" presId="urn:microsoft.com/office/officeart/2005/8/layout/cycle1"/>
    <dgm:cxn modelId="{CFB3B043-2555-48B1-A31A-775CC1A5C0B1}" type="presParOf" srcId="{BFCCD2FE-9F9C-433E-B56D-D3F97249B9DA}" destId="{2227B0E8-549B-4308-AF11-A1B62083D096}" srcOrd="9" destOrd="0" presId="urn:microsoft.com/office/officeart/2005/8/layout/cycle1"/>
    <dgm:cxn modelId="{56082580-EB8A-404A-9CE0-7AD0962DF628}" type="presParOf" srcId="{BFCCD2FE-9F9C-433E-B56D-D3F97249B9DA}" destId="{00E07DDD-D760-4863-96CC-7E7CA0A617FE}" srcOrd="10" destOrd="0" presId="urn:microsoft.com/office/officeart/2005/8/layout/cycle1"/>
    <dgm:cxn modelId="{55A96610-9408-4FF1-9F68-CEF09178F8F2}" type="presParOf" srcId="{BFCCD2FE-9F9C-433E-B56D-D3F97249B9DA}" destId="{6EF30AB1-1A1C-426E-B69C-F35BB11EA8A0}" srcOrd="11" destOrd="0" presId="urn:microsoft.com/office/officeart/2005/8/layout/cycle1"/>
    <dgm:cxn modelId="{58862FA6-2619-4109-8A0E-9975591AC3C0}" type="presParOf" srcId="{BFCCD2FE-9F9C-433E-B56D-D3F97249B9DA}" destId="{B0E90834-4DD5-490A-B35D-4E539DD51E94}" srcOrd="12" destOrd="0" presId="urn:microsoft.com/office/officeart/2005/8/layout/cycle1"/>
    <dgm:cxn modelId="{008117A3-CE23-43B5-8AD5-ED0A14929377}" type="presParOf" srcId="{BFCCD2FE-9F9C-433E-B56D-D3F97249B9DA}" destId="{52B3CFC8-2075-48D8-A479-E2424ECAEC76}" srcOrd="13" destOrd="0" presId="urn:microsoft.com/office/officeart/2005/8/layout/cycle1"/>
    <dgm:cxn modelId="{5CF2ADCB-1CF4-46E7-A729-1E60F307AE22}" type="presParOf" srcId="{BFCCD2FE-9F9C-433E-B56D-D3F97249B9DA}" destId="{0D8F0DE7-EADA-4242-9448-EB16682FADD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895FF-B806-4487-8231-FEBCBD90996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431AA16-A6AF-476F-8000-1996A54F789F}">
      <dgm:prSet phldrT="[Text]"/>
      <dgm:spPr/>
      <dgm:t>
        <a:bodyPr/>
        <a:lstStyle/>
        <a:p>
          <a:r>
            <a:rPr lang="en-US" dirty="0"/>
            <a:t>First two weeks – Initial Goal Setting</a:t>
          </a:r>
        </a:p>
      </dgm:t>
    </dgm:pt>
    <dgm:pt modelId="{BA60F02E-736F-42FE-BDCF-6B5314792432}" type="parTrans" cxnId="{71057691-C10E-43C6-A03D-7F9D30376C24}">
      <dgm:prSet/>
      <dgm:spPr/>
      <dgm:t>
        <a:bodyPr/>
        <a:lstStyle/>
        <a:p>
          <a:endParaRPr lang="en-US"/>
        </a:p>
      </dgm:t>
    </dgm:pt>
    <dgm:pt modelId="{E484D0C8-9810-408F-8E27-DB44FE9F86F2}" type="sibTrans" cxnId="{71057691-C10E-43C6-A03D-7F9D30376C24}">
      <dgm:prSet/>
      <dgm:spPr/>
      <dgm:t>
        <a:bodyPr/>
        <a:lstStyle/>
        <a:p>
          <a:endParaRPr lang="en-US"/>
        </a:p>
      </dgm:t>
    </dgm:pt>
    <dgm:pt modelId="{9601949B-8E09-4E45-B0A6-03B853F0E87C}">
      <dgm:prSet phldrT="[Text]"/>
      <dgm:spPr/>
      <dgm:t>
        <a:bodyPr/>
        <a:lstStyle/>
        <a:p>
          <a:r>
            <a:rPr lang="en-US" dirty="0"/>
            <a:t>3-month Check-In Feedback and Goal Updates </a:t>
          </a:r>
        </a:p>
      </dgm:t>
    </dgm:pt>
    <dgm:pt modelId="{C4C72CA4-F0F8-4034-AB49-D187DA65692B}" type="parTrans" cxnId="{C540A887-689A-4E9E-9EAA-6B5661FCD1F0}">
      <dgm:prSet/>
      <dgm:spPr/>
      <dgm:t>
        <a:bodyPr/>
        <a:lstStyle/>
        <a:p>
          <a:endParaRPr lang="en-US"/>
        </a:p>
      </dgm:t>
    </dgm:pt>
    <dgm:pt modelId="{3A6F4C4E-E30E-4C2B-9892-A7864C629DDB}" type="sibTrans" cxnId="{C540A887-689A-4E9E-9EAA-6B5661FCD1F0}">
      <dgm:prSet/>
      <dgm:spPr/>
      <dgm:t>
        <a:bodyPr/>
        <a:lstStyle/>
        <a:p>
          <a:endParaRPr lang="en-US"/>
        </a:p>
      </dgm:t>
    </dgm:pt>
    <dgm:pt modelId="{9D0235EC-8CFB-4278-AE45-A068E30FCAC3}">
      <dgm:prSet phldrT="[Text]"/>
      <dgm:spPr/>
      <dgm:t>
        <a:bodyPr/>
        <a:lstStyle/>
        <a:p>
          <a:r>
            <a:rPr lang="en-US" dirty="0"/>
            <a:t>6-month Performance Review and set goals for Annual cycle </a:t>
          </a:r>
        </a:p>
      </dgm:t>
    </dgm:pt>
    <dgm:pt modelId="{8C013DDE-20FA-4FF0-8F2A-9AE35FED1763}" type="parTrans" cxnId="{1A032D8A-A1F8-4D2F-9A1A-D270E1F7ADF3}">
      <dgm:prSet/>
      <dgm:spPr/>
      <dgm:t>
        <a:bodyPr/>
        <a:lstStyle/>
        <a:p>
          <a:endParaRPr lang="en-US"/>
        </a:p>
      </dgm:t>
    </dgm:pt>
    <dgm:pt modelId="{EFAD2EE0-976F-4C5B-A89C-BF8DC89AD9BC}" type="sibTrans" cxnId="{1A032D8A-A1F8-4D2F-9A1A-D270E1F7ADF3}">
      <dgm:prSet/>
      <dgm:spPr/>
      <dgm:t>
        <a:bodyPr/>
        <a:lstStyle/>
        <a:p>
          <a:endParaRPr lang="en-US"/>
        </a:p>
      </dgm:t>
    </dgm:pt>
    <dgm:pt modelId="{69FF1819-61D8-4CA5-94C6-8E5D425DE215}" type="pres">
      <dgm:prSet presAssocID="{220895FF-B806-4487-8231-FEBCBD909968}" presName="arrowDiagram" presStyleCnt="0">
        <dgm:presLayoutVars>
          <dgm:chMax val="5"/>
          <dgm:dir/>
          <dgm:resizeHandles val="exact"/>
        </dgm:presLayoutVars>
      </dgm:prSet>
      <dgm:spPr/>
    </dgm:pt>
    <dgm:pt modelId="{395D0F5B-9C06-4AAB-B795-F065C6CFCD3E}" type="pres">
      <dgm:prSet presAssocID="{220895FF-B806-4487-8231-FEBCBD909968}" presName="arrow" presStyleLbl="bgShp" presStyleIdx="0" presStyleCnt="1"/>
      <dgm:spPr/>
    </dgm:pt>
    <dgm:pt modelId="{9DCC0CC5-63E0-47F1-A65D-2E038F31345A}" type="pres">
      <dgm:prSet presAssocID="{220895FF-B806-4487-8231-FEBCBD909968}" presName="arrowDiagram3" presStyleCnt="0"/>
      <dgm:spPr/>
    </dgm:pt>
    <dgm:pt modelId="{1916FE53-FD5E-4400-A61B-EE211C4B6DBC}" type="pres">
      <dgm:prSet presAssocID="{B431AA16-A6AF-476F-8000-1996A54F789F}" presName="bullet3a" presStyleLbl="node1" presStyleIdx="0" presStyleCnt="3"/>
      <dgm:spPr>
        <a:solidFill>
          <a:srgbClr val="6D2B31"/>
        </a:solidFill>
      </dgm:spPr>
    </dgm:pt>
    <dgm:pt modelId="{0BBE3388-D4CA-4A6C-89D0-353B70CB9B6E}" type="pres">
      <dgm:prSet presAssocID="{B431AA16-A6AF-476F-8000-1996A54F789F}" presName="textBox3a" presStyleLbl="revTx" presStyleIdx="0" presStyleCnt="3">
        <dgm:presLayoutVars>
          <dgm:bulletEnabled val="1"/>
        </dgm:presLayoutVars>
      </dgm:prSet>
      <dgm:spPr/>
    </dgm:pt>
    <dgm:pt modelId="{3BF05FA8-297D-4A26-8FAA-FFD2002B93F1}" type="pres">
      <dgm:prSet presAssocID="{9601949B-8E09-4E45-B0A6-03B853F0E87C}" presName="bullet3b" presStyleLbl="node1" presStyleIdx="1" presStyleCnt="3"/>
      <dgm:spPr>
        <a:solidFill>
          <a:srgbClr val="6D2B31"/>
        </a:solidFill>
      </dgm:spPr>
    </dgm:pt>
    <dgm:pt modelId="{230C7D33-B594-4979-812D-8C0265C58205}" type="pres">
      <dgm:prSet presAssocID="{9601949B-8E09-4E45-B0A6-03B853F0E87C}" presName="textBox3b" presStyleLbl="revTx" presStyleIdx="1" presStyleCnt="3">
        <dgm:presLayoutVars>
          <dgm:bulletEnabled val="1"/>
        </dgm:presLayoutVars>
      </dgm:prSet>
      <dgm:spPr/>
    </dgm:pt>
    <dgm:pt modelId="{3F004919-1265-49AA-8DA9-E26FCC2E728E}" type="pres">
      <dgm:prSet presAssocID="{9D0235EC-8CFB-4278-AE45-A068E30FCAC3}" presName="bullet3c" presStyleLbl="node1" presStyleIdx="2" presStyleCnt="3"/>
      <dgm:spPr>
        <a:solidFill>
          <a:srgbClr val="6D2B31"/>
        </a:solidFill>
      </dgm:spPr>
    </dgm:pt>
    <dgm:pt modelId="{AA6D869F-7800-4535-8658-7470092FF499}" type="pres">
      <dgm:prSet presAssocID="{9D0235EC-8CFB-4278-AE45-A068E30FCAC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656F7A3B-48D1-4AAA-B2C6-E5D9AAF39863}" type="presOf" srcId="{9D0235EC-8CFB-4278-AE45-A068E30FCAC3}" destId="{AA6D869F-7800-4535-8658-7470092FF499}" srcOrd="0" destOrd="0" presId="urn:microsoft.com/office/officeart/2005/8/layout/arrow2"/>
    <dgm:cxn modelId="{58E1A264-DEB5-4025-B66F-3BA71C27CBFD}" type="presOf" srcId="{9601949B-8E09-4E45-B0A6-03B853F0E87C}" destId="{230C7D33-B594-4979-812D-8C0265C58205}" srcOrd="0" destOrd="0" presId="urn:microsoft.com/office/officeart/2005/8/layout/arrow2"/>
    <dgm:cxn modelId="{E11CD171-29F1-4753-BC8C-C45044F2C521}" type="presOf" srcId="{B431AA16-A6AF-476F-8000-1996A54F789F}" destId="{0BBE3388-D4CA-4A6C-89D0-353B70CB9B6E}" srcOrd="0" destOrd="0" presId="urn:microsoft.com/office/officeart/2005/8/layout/arrow2"/>
    <dgm:cxn modelId="{C540A887-689A-4E9E-9EAA-6B5661FCD1F0}" srcId="{220895FF-B806-4487-8231-FEBCBD909968}" destId="{9601949B-8E09-4E45-B0A6-03B853F0E87C}" srcOrd="1" destOrd="0" parTransId="{C4C72CA4-F0F8-4034-AB49-D187DA65692B}" sibTransId="{3A6F4C4E-E30E-4C2B-9892-A7864C629DDB}"/>
    <dgm:cxn modelId="{1A032D8A-A1F8-4D2F-9A1A-D270E1F7ADF3}" srcId="{220895FF-B806-4487-8231-FEBCBD909968}" destId="{9D0235EC-8CFB-4278-AE45-A068E30FCAC3}" srcOrd="2" destOrd="0" parTransId="{8C013DDE-20FA-4FF0-8F2A-9AE35FED1763}" sibTransId="{EFAD2EE0-976F-4C5B-A89C-BF8DC89AD9BC}"/>
    <dgm:cxn modelId="{71057691-C10E-43C6-A03D-7F9D30376C24}" srcId="{220895FF-B806-4487-8231-FEBCBD909968}" destId="{B431AA16-A6AF-476F-8000-1996A54F789F}" srcOrd="0" destOrd="0" parTransId="{BA60F02E-736F-42FE-BDCF-6B5314792432}" sibTransId="{E484D0C8-9810-408F-8E27-DB44FE9F86F2}"/>
    <dgm:cxn modelId="{B355A4CE-D97F-4841-A9B2-ECBB52746C53}" type="presOf" srcId="{220895FF-B806-4487-8231-FEBCBD909968}" destId="{69FF1819-61D8-4CA5-94C6-8E5D425DE215}" srcOrd="0" destOrd="0" presId="urn:microsoft.com/office/officeart/2005/8/layout/arrow2"/>
    <dgm:cxn modelId="{45324EA3-5A5E-45D3-B3F0-77F5421DF0DF}" type="presParOf" srcId="{69FF1819-61D8-4CA5-94C6-8E5D425DE215}" destId="{395D0F5B-9C06-4AAB-B795-F065C6CFCD3E}" srcOrd="0" destOrd="0" presId="urn:microsoft.com/office/officeart/2005/8/layout/arrow2"/>
    <dgm:cxn modelId="{8BEC7FAC-06DB-4B61-9732-277675FF4043}" type="presParOf" srcId="{69FF1819-61D8-4CA5-94C6-8E5D425DE215}" destId="{9DCC0CC5-63E0-47F1-A65D-2E038F31345A}" srcOrd="1" destOrd="0" presId="urn:microsoft.com/office/officeart/2005/8/layout/arrow2"/>
    <dgm:cxn modelId="{0DDD8A19-EB70-4431-AF67-5C7AEDA4B393}" type="presParOf" srcId="{9DCC0CC5-63E0-47F1-A65D-2E038F31345A}" destId="{1916FE53-FD5E-4400-A61B-EE211C4B6DBC}" srcOrd="0" destOrd="0" presId="urn:microsoft.com/office/officeart/2005/8/layout/arrow2"/>
    <dgm:cxn modelId="{1A088DC5-F967-41CD-A068-0D3C99B75D67}" type="presParOf" srcId="{9DCC0CC5-63E0-47F1-A65D-2E038F31345A}" destId="{0BBE3388-D4CA-4A6C-89D0-353B70CB9B6E}" srcOrd="1" destOrd="0" presId="urn:microsoft.com/office/officeart/2005/8/layout/arrow2"/>
    <dgm:cxn modelId="{8C4B0D4D-F9AB-463B-9671-AFCF1C4E06AC}" type="presParOf" srcId="{9DCC0CC5-63E0-47F1-A65D-2E038F31345A}" destId="{3BF05FA8-297D-4A26-8FAA-FFD2002B93F1}" srcOrd="2" destOrd="0" presId="urn:microsoft.com/office/officeart/2005/8/layout/arrow2"/>
    <dgm:cxn modelId="{4EF754A9-C3FE-463F-B932-7DA78774CD9F}" type="presParOf" srcId="{9DCC0CC5-63E0-47F1-A65D-2E038F31345A}" destId="{230C7D33-B594-4979-812D-8C0265C58205}" srcOrd="3" destOrd="0" presId="urn:microsoft.com/office/officeart/2005/8/layout/arrow2"/>
    <dgm:cxn modelId="{4C1F7AFD-C177-4FAA-882C-388945B02163}" type="presParOf" srcId="{9DCC0CC5-63E0-47F1-A65D-2E038F31345A}" destId="{3F004919-1265-49AA-8DA9-E26FCC2E728E}" srcOrd="4" destOrd="0" presId="urn:microsoft.com/office/officeart/2005/8/layout/arrow2"/>
    <dgm:cxn modelId="{09C035C9-8FD3-4AF4-BB91-9D37CCD55988}" type="presParOf" srcId="{9DCC0CC5-63E0-47F1-A65D-2E038F31345A}" destId="{AA6D869F-7800-4535-8658-7470092FF49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47EA-8314-4D6F-B8A0-482192A5A8BA}">
      <dsp:nvSpPr>
        <dsp:cNvPr id="0" name=""/>
        <dsp:cNvSpPr/>
      </dsp:nvSpPr>
      <dsp:spPr>
        <a:xfrm>
          <a:off x="3412493" y="29355"/>
          <a:ext cx="1238089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Jul1-Aug 31 - Goal Setting</a:t>
          </a:r>
        </a:p>
      </dsp:txBody>
      <dsp:txXfrm>
        <a:off x="3412493" y="29355"/>
        <a:ext cx="1238089" cy="1006078"/>
      </dsp:txXfrm>
    </dsp:sp>
    <dsp:sp modelId="{73720AB9-B8EC-4C73-BCD9-37D8AA12B772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6D2B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A9202-62D3-4C7A-9D16-5D621C63E3D8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Track &amp; Manage Goals</a:t>
          </a:r>
        </a:p>
      </dsp:txBody>
      <dsp:txXfrm>
        <a:off x="4136359" y="1900156"/>
        <a:ext cx="1006078" cy="1006078"/>
      </dsp:txXfrm>
    </dsp:sp>
    <dsp:sp modelId="{9943E4FC-52EF-47EB-B5C1-2D32A2D45078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rgbClr val="6D2B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B88E0-AD0E-441A-960F-16DEE9232C43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Mid-Year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Check-in  </a:t>
          </a:r>
        </a:p>
      </dsp:txBody>
      <dsp:txXfrm>
        <a:off x="2544960" y="3056374"/>
        <a:ext cx="1006078" cy="1006078"/>
      </dsp:txXfrm>
    </dsp:sp>
    <dsp:sp modelId="{C7C04F01-7B01-447A-B10F-E2F47D5F6F75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rgbClr val="6D2B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07DDD-D760-4863-96CC-7E7CA0A617FE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April 1 - Review Period Opens</a:t>
          </a:r>
        </a:p>
      </dsp:txBody>
      <dsp:txXfrm>
        <a:off x="953562" y="1900156"/>
        <a:ext cx="1006078" cy="1006078"/>
      </dsp:txXfrm>
    </dsp:sp>
    <dsp:sp modelId="{6EF30AB1-1A1C-426E-B69C-F35BB11EA8A0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rgbClr val="6D2B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3CFC8-2075-48D8-A479-E2424ECAEC76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June 30 - All Reviews Due</a:t>
          </a:r>
        </a:p>
      </dsp:txBody>
      <dsp:txXfrm>
        <a:off x="1561422" y="29355"/>
        <a:ext cx="1006078" cy="1006078"/>
      </dsp:txXfrm>
    </dsp:sp>
    <dsp:sp modelId="{0D8F0DE7-EADA-4242-9448-EB16682FADD8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618880"/>
            <a:gd name="adj4" fmla="val 15198729"/>
            <a:gd name="adj5" fmla="val 6068"/>
          </a:avLst>
        </a:prstGeom>
        <a:solidFill>
          <a:srgbClr val="6D2B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D0F5B-9C06-4AAB-B795-F065C6CFCD3E}">
      <dsp:nvSpPr>
        <dsp:cNvPr id="0" name=""/>
        <dsp:cNvSpPr/>
      </dsp:nvSpPr>
      <dsp:spPr>
        <a:xfrm>
          <a:off x="0" y="232122"/>
          <a:ext cx="4645819" cy="29036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6FE53-FD5E-4400-A61B-EE211C4B6DBC}">
      <dsp:nvSpPr>
        <dsp:cNvPr id="0" name=""/>
        <dsp:cNvSpPr/>
      </dsp:nvSpPr>
      <dsp:spPr>
        <a:xfrm>
          <a:off x="590019" y="2236212"/>
          <a:ext cx="120791" cy="120791"/>
        </a:xfrm>
        <a:prstGeom prst="ellipse">
          <a:avLst/>
        </a:prstGeom>
        <a:solidFill>
          <a:srgbClr val="6D2B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E3388-D4CA-4A6C-89D0-353B70CB9B6E}">
      <dsp:nvSpPr>
        <dsp:cNvPr id="0" name=""/>
        <dsp:cNvSpPr/>
      </dsp:nvSpPr>
      <dsp:spPr>
        <a:xfrm>
          <a:off x="650414" y="2296608"/>
          <a:ext cx="1082475" cy="839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First two weeks – Initial Goal Setting</a:t>
          </a:r>
        </a:p>
      </dsp:txBody>
      <dsp:txXfrm>
        <a:off x="650414" y="2296608"/>
        <a:ext cx="1082475" cy="839151"/>
      </dsp:txXfrm>
    </dsp:sp>
    <dsp:sp modelId="{3BF05FA8-297D-4A26-8FAA-FFD2002B93F1}">
      <dsp:nvSpPr>
        <dsp:cNvPr id="0" name=""/>
        <dsp:cNvSpPr/>
      </dsp:nvSpPr>
      <dsp:spPr>
        <a:xfrm>
          <a:off x="1656234" y="1447004"/>
          <a:ext cx="218353" cy="218353"/>
        </a:xfrm>
        <a:prstGeom prst="ellipse">
          <a:avLst/>
        </a:prstGeom>
        <a:solidFill>
          <a:srgbClr val="6D2B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C7D33-B594-4979-812D-8C0265C58205}">
      <dsp:nvSpPr>
        <dsp:cNvPr id="0" name=""/>
        <dsp:cNvSpPr/>
      </dsp:nvSpPr>
      <dsp:spPr>
        <a:xfrm>
          <a:off x="1765411" y="1556180"/>
          <a:ext cx="1114996" cy="1579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0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3-month Check-In Feedback and Goal Updates </a:t>
          </a:r>
        </a:p>
      </dsp:txBody>
      <dsp:txXfrm>
        <a:off x="1765411" y="1556180"/>
        <a:ext cx="1114996" cy="1579578"/>
      </dsp:txXfrm>
    </dsp:sp>
    <dsp:sp modelId="{3F004919-1265-49AA-8DA9-E26FCC2E728E}">
      <dsp:nvSpPr>
        <dsp:cNvPr id="0" name=""/>
        <dsp:cNvSpPr/>
      </dsp:nvSpPr>
      <dsp:spPr>
        <a:xfrm>
          <a:off x="2938480" y="966742"/>
          <a:ext cx="301978" cy="301978"/>
        </a:xfrm>
        <a:prstGeom prst="ellipse">
          <a:avLst/>
        </a:prstGeom>
        <a:solidFill>
          <a:srgbClr val="6D2B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D869F-7800-4535-8658-7470092FF499}">
      <dsp:nvSpPr>
        <dsp:cNvPr id="0" name=""/>
        <dsp:cNvSpPr/>
      </dsp:nvSpPr>
      <dsp:spPr>
        <a:xfrm>
          <a:off x="3089469" y="1117731"/>
          <a:ext cx="1114996" cy="2018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1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6-month Performance Review and set goals for Annual cycle </a:t>
          </a:r>
        </a:p>
      </dsp:txBody>
      <dsp:txXfrm>
        <a:off x="3089469" y="1117731"/>
        <a:ext cx="1114996" cy="201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9502CA6F-423D-489C-A171-3996224F4368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1776266-A6CB-4655-B38F-5766795F4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33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948F239-9B85-438C-AB60-33448533DB70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4538885-4881-4564-92BC-719B7C292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1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38885-4881-4564-92BC-719B7C2928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0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17415-6D4A-D47D-08B0-36280063A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F1FC5-525E-F0F8-BD12-0913E1AF2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B254E-3BD9-6436-0386-EE210A98C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3E758-6688-AF1E-9E0E-249F015E2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38885-4881-4564-92BC-719B7C292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00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F13F0-3B5E-B908-3313-49A9F7746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CB522-3BD7-A293-EFE9-AB182A362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7B5BC-D583-FED4-5702-7C24F5EA1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83569-711F-14F9-04DA-1DB5D1415A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38885-4881-4564-92BC-719B7C292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33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42129-556E-D5DE-8A29-77CF874E5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E504FA-ABE8-636D-91F3-219663D8C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5B418-CD47-26C0-3951-098EA38F6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D10B3-1F22-E5F0-2336-5B7974DD8B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38885-4881-4564-92BC-719B7C2928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6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38885-4881-4564-92BC-719B7C2928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1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Single Corner Rectangle 17"/>
          <p:cNvSpPr/>
          <p:nvPr/>
        </p:nvSpPr>
        <p:spPr>
          <a:xfrm flipV="1">
            <a:off x="0" y="0"/>
            <a:ext cx="9144000" cy="6858000"/>
          </a:xfrm>
          <a:prstGeom prst="snip1Rect">
            <a:avLst>
              <a:gd name="adj" fmla="val 50000"/>
            </a:avLst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31032" y="1062112"/>
            <a:ext cx="6854739" cy="360836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72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032" y="5015132"/>
            <a:ext cx="5942097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51" y="6117002"/>
            <a:ext cx="1419225" cy="3662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31031" y="4797083"/>
            <a:ext cx="6858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" y="777924"/>
            <a:ext cx="3003709" cy="2389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844" y="5915465"/>
            <a:ext cx="2195834" cy="56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/>
        </p:nvSpPr>
        <p:spPr>
          <a:xfrm flipV="1">
            <a:off x="172593" y="228600"/>
            <a:ext cx="8798814" cy="64008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030" y="1386182"/>
            <a:ext cx="6860016" cy="3284293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aseline="0"/>
            </a:lvl1pPr>
          </a:lstStyle>
          <a:p>
            <a:r>
              <a:rPr lang="en-US" dirty="0"/>
              <a:t>Click to edit section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31031" y="4797083"/>
            <a:ext cx="6858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032" y="5015133"/>
            <a:ext cx="5942097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026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026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0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031" y="1690688"/>
            <a:ext cx="3867150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347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90688"/>
            <a:ext cx="3887391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347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9317"/>
            <a:ext cx="2949178" cy="13680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03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54028-CA46-477D-A897-723C329F46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3867150" y="688976"/>
            <a:ext cx="4648200" cy="5172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3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9317"/>
            <a:ext cx="2949178" cy="13680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03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54028-CA46-477D-A897-723C329F46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867150" y="688976"/>
            <a:ext cx="4648200" cy="51720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0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979" y="682284"/>
            <a:ext cx="7866042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825626"/>
            <a:ext cx="7866042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8342" y="6004389"/>
            <a:ext cx="6866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B54028-CA46-477D-A897-723C329F46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400" b="0" i="0" u="none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ouristate.edu/Human/appraisal-development-plan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RPerformance@MissouriState.edu" TargetMode="External"/><Relationship Id="rId5" Type="http://schemas.openxmlformats.org/officeDocument/2006/relationships/hyperlink" Target="https://www.missouristate.edu/StrategicPlan/default.htm" TargetMode="External"/><Relationship Id="rId4" Type="http://schemas.openxmlformats.org/officeDocument/2006/relationships/hyperlink" Target="https://www.missouristate.edu/Human/JobDescriptions/default.ht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9" y="457200"/>
            <a:ext cx="8962931" cy="3608363"/>
          </a:xfrm>
        </p:spPr>
        <p:txBody>
          <a:bodyPr>
            <a:noAutofit/>
          </a:bodyPr>
          <a:lstStyle/>
          <a:p>
            <a:r>
              <a:rPr lang="en-US" sz="5400" dirty="0"/>
              <a:t>HR Live: </a:t>
            </a:r>
            <a:br>
              <a:rPr lang="en-US" sz="5400" dirty="0"/>
            </a:br>
            <a:r>
              <a:rPr lang="en-US" sz="4800" dirty="0"/>
              <a:t>Goal Management for Performance the Review Process</a:t>
            </a:r>
            <a:br>
              <a:rPr lang="en-US" sz="5400" dirty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669" y="4065563"/>
            <a:ext cx="8514599" cy="218283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MSU Performance Review (ADP) Process </a:t>
            </a:r>
          </a:p>
          <a:p>
            <a:endParaRPr lang="en-US" sz="2600" dirty="0"/>
          </a:p>
          <a:p>
            <a:r>
              <a:rPr lang="en-US" sz="2600" dirty="0"/>
              <a:t>Paula Wilhelm</a:t>
            </a:r>
          </a:p>
          <a:p>
            <a:r>
              <a:rPr lang="en-US" sz="2600" dirty="0"/>
              <a:t>HR Employee Relations</a:t>
            </a:r>
            <a:br>
              <a:rPr lang="en-US" sz="2600" dirty="0"/>
            </a:br>
            <a:r>
              <a:rPr lang="en-US" sz="2600" dirty="0"/>
              <a:t>Office of Human Resources </a:t>
            </a:r>
          </a:p>
        </p:txBody>
      </p:sp>
    </p:spTree>
    <p:extLst>
      <p:ext uri="{BB962C8B-B14F-4D97-AF65-F5344CB8AC3E}">
        <p14:creationId xmlns:p14="http://schemas.microsoft.com/office/powerpoint/2010/main" val="236303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BB9A-E70A-5B8F-9E20-9CB8422D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Supervisor Standard Report -  Task User Status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4AF9-18B6-F87A-29ED-FE9B752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Navigate to your “Standard Report” tab: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Reports&gt;Standard Reports&gt;Performance  </a:t>
            </a:r>
          </a:p>
          <a:p>
            <a:pPr lvl="1"/>
            <a:r>
              <a:rPr lang="en-US" sz="1600" dirty="0"/>
              <a:t>Select </a:t>
            </a:r>
            <a:r>
              <a:rPr lang="en-US" sz="1600" dirty="0">
                <a:solidFill>
                  <a:srgbClr val="FF0000"/>
                </a:solidFill>
              </a:rPr>
              <a:t>Task User Status Report </a:t>
            </a:r>
            <a:br>
              <a:rPr lang="en-US" sz="1600" dirty="0">
                <a:solidFill>
                  <a:srgbClr val="FF0000"/>
                </a:solidFill>
              </a:rPr>
            </a:b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B9E033-CAD4-BB0E-2BC7-1EE1C450D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124200"/>
            <a:ext cx="56395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B1A980-7FD4-7EAA-5D2A-B8D2AF312FEB}"/>
              </a:ext>
            </a:extLst>
          </p:cNvPr>
          <p:cNvSpPr txBox="1"/>
          <p:nvPr/>
        </p:nvSpPr>
        <p:spPr>
          <a:xfrm>
            <a:off x="6278538" y="1981200"/>
            <a:ext cx="2819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Click to open options and select the task: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Check to include completion date and select to sort by task or users.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output to view the information for your unit the status of their Plans.  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60EC2-A750-D8A4-3B6B-95FE61E5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852" y="2762247"/>
            <a:ext cx="2079381" cy="10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5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2FDD2-827F-FCA9-CF3F-E707050DF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C8B5-3F9F-E01D-251F-FC51391BE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4296A-C58A-0A28-F712-9C1C88C1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Employee Actions:  </a:t>
            </a:r>
            <a:endParaRPr lang="en-US" sz="2400" dirty="0"/>
          </a:p>
          <a:p>
            <a:pPr lvl="1"/>
            <a:r>
              <a:rPr lang="en-US" dirty="0"/>
              <a:t>Review provided goals for understanding.</a:t>
            </a:r>
            <a:endParaRPr lang="en-US" sz="2000" dirty="0"/>
          </a:p>
          <a:p>
            <a:pPr lvl="1"/>
            <a:r>
              <a:rPr lang="en-US" dirty="0"/>
              <a:t>Provide comments or feedback if appropriate.  </a:t>
            </a:r>
            <a:endParaRPr lang="en-US" sz="2000" dirty="0"/>
          </a:p>
          <a:p>
            <a:pPr lvl="1"/>
            <a:r>
              <a:rPr lang="en-US" dirty="0"/>
              <a:t>Submit any supporting documents for the individual goal. </a:t>
            </a:r>
            <a:endParaRPr lang="en-US" sz="2000" dirty="0"/>
          </a:p>
          <a:p>
            <a:pPr lvl="1"/>
            <a:r>
              <a:rPr lang="en-US" dirty="0"/>
              <a:t>Update goal progress through the online tracking tool. </a:t>
            </a:r>
            <a:endParaRPr lang="en-US" sz="2000" dirty="0"/>
          </a:p>
          <a:p>
            <a:pPr lvl="1"/>
            <a:r>
              <a:rPr lang="en-US" dirty="0"/>
              <a:t>Submit recommended goals to your supervisor if requested by them through the Goal Setting process in the online system for approval.</a:t>
            </a:r>
          </a:p>
          <a:p>
            <a:pPr lvl="1"/>
            <a:r>
              <a:rPr lang="en-US" dirty="0"/>
              <a:t>Follow your supervisor’s guidance on updating goal progress and self-evaluations. </a:t>
            </a:r>
          </a:p>
        </p:txBody>
      </p:sp>
    </p:spTree>
    <p:extLst>
      <p:ext uri="{BB962C8B-B14F-4D97-AF65-F5344CB8AC3E}">
        <p14:creationId xmlns:p14="http://schemas.microsoft.com/office/powerpoint/2010/main" val="541183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63BC518-83DD-D66C-9817-06A6221C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457200"/>
            <a:ext cx="5257800" cy="910883"/>
          </a:xfrm>
        </p:spPr>
        <p:txBody>
          <a:bodyPr anchor="b">
            <a:normAutofit/>
          </a:bodyPr>
          <a:lstStyle/>
          <a:p>
            <a:r>
              <a:rPr lang="en-US" dirty="0"/>
              <a:t>Team Goals: </a:t>
            </a:r>
            <a:br>
              <a:rPr lang="en-US" dirty="0"/>
            </a:br>
            <a:r>
              <a:rPr lang="en-US" dirty="0"/>
              <a:t>Supervisor Actions 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7ACF5F1-C1B0-17EC-0B5F-018821D74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182" y="1219200"/>
            <a:ext cx="3227217" cy="46482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>
                <a:solidFill>
                  <a:srgbClr val="C00000"/>
                </a:solidFill>
              </a:rPr>
              <a:t>“Team Goals”.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Locate the employee in the list.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the </a:t>
            </a:r>
            <a:r>
              <a:rPr lang="en-US" dirty="0">
                <a:solidFill>
                  <a:srgbClr val="C00000"/>
                </a:solidFill>
              </a:rPr>
              <a:t>“Carrot” </a:t>
            </a:r>
            <a:r>
              <a:rPr lang="en-US" dirty="0"/>
              <a:t>to expand goal for access.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</a:t>
            </a:r>
            <a:r>
              <a:rPr lang="en-US" dirty="0">
                <a:solidFill>
                  <a:srgbClr val="C00000"/>
                </a:solidFill>
              </a:rPr>
              <a:t>“3 Dots” </a:t>
            </a:r>
            <a:r>
              <a:rPr lang="en-US" dirty="0"/>
              <a:t>to open Option menu: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the </a:t>
            </a:r>
            <a:r>
              <a:rPr lang="en-US" dirty="0">
                <a:solidFill>
                  <a:srgbClr val="C00000"/>
                </a:solidFill>
              </a:rPr>
              <a:t>“Create” </a:t>
            </a:r>
            <a:r>
              <a:rPr lang="en-US" dirty="0"/>
              <a:t>button to add a new goal.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</a:t>
            </a:r>
            <a:r>
              <a:rPr lang="en-US" dirty="0">
                <a:solidFill>
                  <a:srgbClr val="C00000"/>
                </a:solidFill>
              </a:rPr>
              <a:t>“Approvals Pending” </a:t>
            </a:r>
            <a:r>
              <a:rPr lang="en-US" dirty="0"/>
              <a:t>to access goals needing approval by the supervisor.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3ECEE-31D4-E571-4F0D-CC10DE2B4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2008379"/>
            <a:ext cx="4648200" cy="253326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7DDAD9-0CFB-30D6-6F2D-84459F3DB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12" y="3043679"/>
            <a:ext cx="2070321" cy="1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31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B8A54-6351-4F61-5D0A-8AC439AB8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0C51222-E3D4-8D5B-8840-817D3209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457200"/>
            <a:ext cx="5257800" cy="910883"/>
          </a:xfrm>
        </p:spPr>
        <p:txBody>
          <a:bodyPr anchor="b">
            <a:normAutofit/>
          </a:bodyPr>
          <a:lstStyle/>
          <a:p>
            <a:r>
              <a:rPr lang="en-US" dirty="0"/>
              <a:t>My Goals: </a:t>
            </a:r>
            <a:br>
              <a:rPr lang="en-US" dirty="0"/>
            </a:br>
            <a:r>
              <a:rPr lang="en-US" dirty="0"/>
              <a:t>Employee Actions 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25FCFBF-C0C8-AB8A-8DE1-D4029E35C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342" y="685800"/>
            <a:ext cx="2949178" cy="5867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Select </a:t>
            </a:r>
            <a:r>
              <a:rPr lang="en-US" sz="1400" dirty="0">
                <a:solidFill>
                  <a:srgbClr val="C00000"/>
                </a:solidFill>
              </a:rPr>
              <a:t>“My Goals”.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on the </a:t>
            </a:r>
            <a:r>
              <a:rPr lang="en-US" sz="1400" dirty="0">
                <a:solidFill>
                  <a:srgbClr val="C00000"/>
                </a:solidFill>
              </a:rPr>
              <a:t>“Carrot” </a:t>
            </a:r>
            <a:r>
              <a:rPr lang="en-US" sz="1400" dirty="0"/>
              <a:t>to expand goal for access.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on </a:t>
            </a:r>
            <a:r>
              <a:rPr lang="en-US" sz="1400" dirty="0">
                <a:solidFill>
                  <a:srgbClr val="C00000"/>
                </a:solidFill>
              </a:rPr>
              <a:t>“3 Dots” </a:t>
            </a:r>
            <a:r>
              <a:rPr lang="en-US" sz="1400" dirty="0"/>
              <a:t>to open Option menu.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on the </a:t>
            </a:r>
            <a:r>
              <a:rPr lang="en-US" sz="1400" dirty="0">
                <a:solidFill>
                  <a:srgbClr val="C00000"/>
                </a:solidFill>
              </a:rPr>
              <a:t>“Carrot ” </a:t>
            </a:r>
            <a:r>
              <a:rPr lang="en-US" sz="1400" dirty="0"/>
              <a:t>to open a window for updating progress.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Update goal status by % and include any comments.  Click </a:t>
            </a:r>
            <a:r>
              <a:rPr lang="en-US" sz="1400" dirty="0">
                <a:solidFill>
                  <a:srgbClr val="C00000"/>
                </a:solidFill>
              </a:rPr>
              <a:t>“Save” </a:t>
            </a:r>
            <a:r>
              <a:rPr lang="en-US" sz="1400" dirty="0"/>
              <a:t>to finalize update of goal.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Click on the </a:t>
            </a:r>
            <a:r>
              <a:rPr lang="en-US" sz="1400" dirty="0">
                <a:solidFill>
                  <a:srgbClr val="C00000"/>
                </a:solidFill>
              </a:rPr>
              <a:t>“Create” </a:t>
            </a:r>
            <a:r>
              <a:rPr lang="en-US" sz="1400" dirty="0"/>
              <a:t>button to add a new goal. 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r>
              <a:rPr lang="en-US" sz="1400" dirty="0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2E2C8-C813-996C-CB16-B32FE334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52600"/>
            <a:ext cx="5513892" cy="2514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C46D31-DC38-EF01-BF95-E8962414D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40810"/>
            <a:ext cx="1825571" cy="15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4EB637-54FA-A3A0-802B-4677741C1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733800"/>
            <a:ext cx="1557360" cy="1414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0808C2-1D12-CBC1-5D0E-9E5A0F8F5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440810"/>
            <a:ext cx="409524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66042" cy="4194174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>
                <a:hlinkClick r:id="rId3"/>
              </a:rPr>
              <a:t>HR Employee Relations website </a:t>
            </a:r>
            <a:endParaRPr lang="en-US" altLang="en-US" dirty="0"/>
          </a:p>
          <a:p>
            <a:r>
              <a:rPr lang="en-US" altLang="en-US" dirty="0"/>
              <a:t>HR Live Training Sessions</a:t>
            </a:r>
          </a:p>
          <a:p>
            <a:r>
              <a:rPr lang="en-US" altLang="en-US" dirty="0">
                <a:hlinkClick r:id="rId4"/>
              </a:rPr>
              <a:t>Job Descriptions  </a:t>
            </a:r>
            <a:endParaRPr lang="en-US" altLang="en-US" dirty="0"/>
          </a:p>
          <a:p>
            <a:r>
              <a:rPr lang="en-US" altLang="en-US" dirty="0"/>
              <a:t>Goal Development tools in the online system </a:t>
            </a:r>
          </a:p>
          <a:p>
            <a:r>
              <a:rPr lang="en-US" altLang="en-US" dirty="0"/>
              <a:t>MSU Igniting Opportunity </a:t>
            </a:r>
            <a:r>
              <a:rPr lang="en-US" altLang="en-US" dirty="0">
                <a:hlinkClick r:id="rId5"/>
              </a:rPr>
              <a:t>2025 – 2030 Strategic Plan </a:t>
            </a:r>
            <a:endParaRPr lang="en-US" altLang="en-US" dirty="0"/>
          </a:p>
          <a:p>
            <a:r>
              <a:rPr lang="en-US" altLang="en-US" dirty="0"/>
              <a:t>HR Performance Management</a:t>
            </a:r>
          </a:p>
          <a:p>
            <a:pPr lvl="1"/>
            <a:r>
              <a:rPr lang="en-US" altLang="en-US" dirty="0">
                <a:hlinkClick r:id="rId6"/>
              </a:rPr>
              <a:t>HRPerformance@MissouriState.edu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417.836.4592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03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of Human Resources </a:t>
            </a:r>
          </a:p>
          <a:p>
            <a:r>
              <a:rPr lang="en-US" dirty="0"/>
              <a:t>Paula Wilhelm </a:t>
            </a:r>
          </a:p>
        </p:txBody>
      </p:sp>
    </p:spTree>
    <p:extLst>
      <p:ext uri="{BB962C8B-B14F-4D97-AF65-F5344CB8AC3E}">
        <p14:creationId xmlns:p14="http://schemas.microsoft.com/office/powerpoint/2010/main" val="299060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AAD1-32CC-ABA0-74CB-24170BFC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System – Updated Process with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38F01-DFAC-C67A-44CD-34F0A11B79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Management Process </a:t>
            </a:r>
          </a:p>
        </p:txBody>
      </p:sp>
    </p:spTree>
    <p:extLst>
      <p:ext uri="{BB962C8B-B14F-4D97-AF65-F5344CB8AC3E}">
        <p14:creationId xmlns:p14="http://schemas.microsoft.com/office/powerpoint/2010/main" val="79074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6DC3-FA51-D4A6-3D71-4B76B129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for Goal Setting &amp; Plans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AF2FB-9896-4E22-DCAC-C8E0279DB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2285999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Annual Cycle:  Completed July 1 – August 31 of the year.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Probationary Cycle: Completed 2 weeks after last hire date 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0AA52-8D2C-CC74-DC85-5AD4FE55E8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Supervisors will be tasked with ensuring  that their employees’ Annual and Probationary Planning documents are completed. </a:t>
            </a:r>
          </a:p>
          <a:p>
            <a:r>
              <a:rPr lang="en-US" sz="2400" dirty="0"/>
              <a:t> This process includes setting goals and meeting with their employees at the start of the Annual rating year or the employee’s Probationary cycle.</a:t>
            </a:r>
          </a:p>
        </p:txBody>
      </p:sp>
    </p:spTree>
    <p:extLst>
      <p:ext uri="{BB962C8B-B14F-4D97-AF65-F5344CB8AC3E}">
        <p14:creationId xmlns:p14="http://schemas.microsoft.com/office/powerpoint/2010/main" val="162642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1720-409E-BE61-EC9A-B36E6F318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8F32-A039-09B7-20EC-045024CF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Initial Goal Setting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F161C-C222-0737-2D8B-62C77EBCF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2285999"/>
          </a:xfrm>
        </p:spPr>
        <p:txBody>
          <a:bodyPr/>
          <a:lstStyle/>
          <a:p>
            <a:r>
              <a:rPr lang="en-US" dirty="0"/>
              <a:t>Supervisors will need to approve the goals in the Performance Review Planning document, electronically sign off, and submit for completion with  either scenario.  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54B37-E64D-816B-224A-3A517306E0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Supervisors can submit the goals for their employees  on the Performance Review Planning document. </a:t>
            </a:r>
            <a:br>
              <a:rPr lang="en-US" dirty="0"/>
            </a:br>
            <a:r>
              <a:rPr lang="en-US" dirty="0"/>
              <a:t>OR</a:t>
            </a:r>
          </a:p>
          <a:p>
            <a:r>
              <a:rPr lang="en-US" sz="2400" dirty="0"/>
              <a:t> </a:t>
            </a:r>
            <a:r>
              <a:rPr lang="en-US" dirty="0"/>
              <a:t>Supervisors can instruct their employees to submit their goals online for approval.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95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1E88D-0182-D82A-F582-7B77A4DD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3A9E-D0B6-4D8B-E372-88394E8D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Performance Review Annual Cycle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81D07-75F9-C349-C8AF-AF834050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228850"/>
            <a:ext cx="6057900" cy="2971800"/>
          </a:xfrm>
        </p:spPr>
        <p:txBody>
          <a:bodyPr vert="horz" lIns="0" tIns="0" rIns="0" bIns="0" rtlCol="0" anchor="t">
            <a:normAutofit/>
          </a:bodyPr>
          <a:lstStyle/>
          <a:p>
            <a:pPr lvl="1">
              <a:lnSpc>
                <a:spcPct val="100000"/>
              </a:lnSpc>
            </a:pPr>
            <a:endParaRPr lang="en-US" altLang="en-US" sz="1200" dirty="0"/>
          </a:p>
          <a:p>
            <a:pPr lvl="1">
              <a:lnSpc>
                <a:spcPct val="100000"/>
              </a:lnSpc>
            </a:pPr>
            <a:endParaRPr lang="en-US" altLang="en-US" sz="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44D9F0-44C5-7054-B07D-CE71D4BFE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405868"/>
              </p:ext>
            </p:extLst>
          </p:nvPr>
        </p:nvGraphicFramePr>
        <p:xfrm>
          <a:off x="1166813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FA9E2F-0A15-2FC0-D92A-BBC32046D8D2}"/>
              </a:ext>
            </a:extLst>
          </p:cNvPr>
          <p:cNvSpPr txBox="1"/>
          <p:nvPr/>
        </p:nvSpPr>
        <p:spPr>
          <a:xfrm>
            <a:off x="6472238" y="2125267"/>
            <a:ext cx="1909762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6D2B31"/>
                </a:solidFill>
                <a:latin typeface="Aptos" panose="02110004020202020204"/>
              </a:rPr>
              <a:t>2025 Goal Setting                 Sep 1- Nov 30, 2025 </a:t>
            </a:r>
          </a:p>
          <a:p>
            <a:pPr defTabSz="685800">
              <a:defRPr/>
            </a:pPr>
            <a:endParaRPr lang="en-US" sz="1350" b="1" dirty="0">
              <a:solidFill>
                <a:srgbClr val="6D2B31"/>
              </a:solidFill>
              <a:latin typeface="Aptos" panose="02110004020202020204"/>
            </a:endParaRPr>
          </a:p>
          <a:p>
            <a:pPr defTabSz="685800">
              <a:defRPr/>
            </a:pPr>
            <a:r>
              <a:rPr lang="en-US" sz="1350" b="1" dirty="0">
                <a:solidFill>
                  <a:srgbClr val="6D2B31"/>
                </a:solidFill>
                <a:latin typeface="Aptos" panose="02110004020202020204"/>
              </a:rPr>
              <a:t>Goals from Feb 1, 2025, forward can be entered  </a:t>
            </a:r>
          </a:p>
        </p:txBody>
      </p:sp>
    </p:spTree>
    <p:extLst>
      <p:ext uri="{BB962C8B-B14F-4D97-AF65-F5344CB8AC3E}">
        <p14:creationId xmlns:p14="http://schemas.microsoft.com/office/powerpoint/2010/main" val="128756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4F2B4-AC96-87CF-1E80-9C40ADF5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5008-9399-5D30-9AF8-B9832843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2284"/>
            <a:ext cx="8124021" cy="1008405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Performance Review Probationary Cycle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A207-1E7C-03E5-2757-C5763045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228850"/>
            <a:ext cx="6057900" cy="2971800"/>
          </a:xfrm>
        </p:spPr>
        <p:txBody>
          <a:bodyPr vert="horz" lIns="0" tIns="0" rIns="0" bIns="0" rtlCol="0" anchor="t">
            <a:normAutofit/>
          </a:bodyPr>
          <a:lstStyle/>
          <a:p>
            <a:pPr lvl="1">
              <a:lnSpc>
                <a:spcPct val="100000"/>
              </a:lnSpc>
            </a:pPr>
            <a:endParaRPr lang="en-US" altLang="en-US" sz="1200" dirty="0"/>
          </a:p>
          <a:p>
            <a:pPr lvl="1">
              <a:lnSpc>
                <a:spcPct val="100000"/>
              </a:lnSpc>
            </a:pPr>
            <a:endParaRPr lang="en-US" altLang="en-US" sz="6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F77A2F8-39CD-8142-2FF0-11B9B850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06025"/>
              </p:ext>
            </p:extLst>
          </p:nvPr>
        </p:nvGraphicFramePr>
        <p:xfrm>
          <a:off x="2249091" y="2030809"/>
          <a:ext cx="4645819" cy="336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ED3C74-A071-82CF-1C7F-30EF5D8347C1}"/>
              </a:ext>
            </a:extLst>
          </p:cNvPr>
          <p:cNvSpPr txBox="1"/>
          <p:nvPr/>
        </p:nvSpPr>
        <p:spPr>
          <a:xfrm>
            <a:off x="1171574" y="2282429"/>
            <a:ext cx="2562225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6D2B31"/>
                </a:solidFill>
                <a:latin typeface="Aptos" panose="02110004020202020204"/>
              </a:rPr>
              <a:t>New Process starts with employees who have a New Hire date of October 1, 2025</a:t>
            </a:r>
          </a:p>
        </p:txBody>
      </p:sp>
    </p:spTree>
    <p:extLst>
      <p:ext uri="{BB962C8B-B14F-4D97-AF65-F5344CB8AC3E}">
        <p14:creationId xmlns:p14="http://schemas.microsoft.com/office/powerpoint/2010/main" val="13603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97B5C-83D4-408C-09EE-9E5484B86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C45C-B71E-E43F-03AE-F84920F2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Updating 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86605-C51F-0C9A-36C5-06B99834C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2971799"/>
          </a:xfrm>
        </p:spPr>
        <p:txBody>
          <a:bodyPr>
            <a:normAutofit/>
          </a:bodyPr>
          <a:lstStyle/>
          <a:p>
            <a:r>
              <a:rPr lang="en-US" dirty="0"/>
              <a:t>If there is a need to update goals for the Performance Review Process, both the supervisor and employee will access their goals under </a:t>
            </a:r>
            <a:r>
              <a:rPr lang="en-US" b="1" dirty="0">
                <a:solidFill>
                  <a:srgbClr val="C00000"/>
                </a:solidFill>
              </a:rPr>
              <a:t>Performance (ADP) &gt;Goals </a:t>
            </a:r>
            <a:r>
              <a:rPr lang="en-US" dirty="0"/>
              <a:t> </a:t>
            </a:r>
          </a:p>
          <a:p>
            <a:r>
              <a:rPr lang="en-US" b="1" dirty="0"/>
              <a:t>Note: </a:t>
            </a:r>
            <a:r>
              <a:rPr lang="en-US" dirty="0"/>
              <a:t>Supervisor will need to approve any changes.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097C2-3127-EF31-3591-52F05BAEC1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Supervisor access path: </a:t>
            </a:r>
            <a:r>
              <a:rPr lang="en-US" dirty="0">
                <a:solidFill>
                  <a:srgbClr val="C00000"/>
                </a:solidFill>
              </a:rPr>
              <a:t>Performance (ADP)</a:t>
            </a:r>
            <a:r>
              <a:rPr lang="en-US" b="1" dirty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Goals </a:t>
            </a:r>
            <a:r>
              <a:rPr lang="en-US" b="1" dirty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select My Team option</a:t>
            </a:r>
            <a:r>
              <a:rPr lang="en-US" b="1" dirty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 Scroll to select employee</a:t>
            </a:r>
            <a:endParaRPr lang="en-US" dirty="0"/>
          </a:p>
          <a:p>
            <a:r>
              <a:rPr lang="en-US" dirty="0"/>
              <a:t>Employee access path:  </a:t>
            </a:r>
            <a:r>
              <a:rPr lang="en-US" dirty="0">
                <a:solidFill>
                  <a:srgbClr val="C00000"/>
                </a:solidFill>
              </a:rPr>
              <a:t>Performance (ADP) </a:t>
            </a:r>
            <a:r>
              <a:rPr lang="en-US" b="1" dirty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Goals</a:t>
            </a:r>
            <a:r>
              <a:rPr lang="en-US" b="1" dirty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select My Goals option </a:t>
            </a:r>
            <a:br>
              <a:rPr lang="en-US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6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8463C-B814-C300-737F-A55888CBB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40CFC-BB97-E951-2C4D-E02BB9FA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Overview of the 2025 Process 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B6FFB-2372-0AC0-662F-061D2D9C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3962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sz="2000" dirty="0"/>
              <a:t>Performance Review Process cycles: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/>
              <a:t>Annual process starts July 1 through June 30</a:t>
            </a:r>
          </a:p>
          <a:p>
            <a:pPr lvl="2">
              <a:lnSpc>
                <a:spcPct val="100000"/>
              </a:lnSpc>
            </a:pPr>
            <a:r>
              <a:rPr lang="en-US" altLang="en-US" sz="1400" dirty="0"/>
              <a:t>Initial Planning: February 1 -  November 30, 2025</a:t>
            </a:r>
          </a:p>
          <a:p>
            <a:pPr lvl="3">
              <a:lnSpc>
                <a:spcPct val="100000"/>
              </a:lnSpc>
            </a:pPr>
            <a:r>
              <a:rPr lang="en-US" altLang="en-US" sz="1200" dirty="0"/>
              <a:t>Goals can be brought forward into the plan going back to February 1, 2025, and forward </a:t>
            </a:r>
          </a:p>
          <a:p>
            <a:pPr lvl="3">
              <a:lnSpc>
                <a:spcPct val="100000"/>
              </a:lnSpc>
            </a:pPr>
            <a:r>
              <a:rPr lang="en-US" altLang="en-US" sz="1200" dirty="0"/>
              <a:t>All FT employees with a last hire date of September 30, 2025, or earlier</a:t>
            </a:r>
          </a:p>
          <a:p>
            <a:pPr lvl="3">
              <a:lnSpc>
                <a:spcPct val="100000"/>
              </a:lnSpc>
            </a:pPr>
            <a:r>
              <a:rPr lang="en-US" altLang="en-US" sz="1200" dirty="0"/>
              <a:t>Academic Administrators whose names and positions have been identified by the Provost to be include in the process  </a:t>
            </a:r>
          </a:p>
          <a:p>
            <a:pPr lvl="2">
              <a:lnSpc>
                <a:spcPct val="100000"/>
              </a:lnSpc>
            </a:pPr>
            <a:r>
              <a:rPr lang="en-US" altLang="en-US" sz="1400" dirty="0"/>
              <a:t>Review: April 1 – June 30, 2026 </a:t>
            </a:r>
          </a:p>
          <a:p>
            <a:pPr lvl="1">
              <a:lnSpc>
                <a:spcPct val="100000"/>
              </a:lnSpc>
            </a:pPr>
            <a:r>
              <a:rPr lang="en-US" altLang="en-US" sz="1800" dirty="0"/>
              <a:t>Probationary starts with New Hire date</a:t>
            </a:r>
          </a:p>
          <a:p>
            <a:pPr lvl="2">
              <a:lnSpc>
                <a:spcPct val="100000"/>
              </a:lnSpc>
            </a:pPr>
            <a:r>
              <a:rPr lang="en-US" altLang="en-US" sz="1400" dirty="0"/>
              <a:t>Initial Planning is completed within the first 2 weeks of hire for the 6-month Probationary Period </a:t>
            </a:r>
          </a:p>
          <a:p>
            <a:pPr lvl="2">
              <a:lnSpc>
                <a:spcPct val="100000"/>
              </a:lnSpc>
            </a:pPr>
            <a:r>
              <a:rPr lang="en-US" altLang="en-US" sz="1400" dirty="0"/>
              <a:t>3-month Check-In is completed to provide interim update to new employee </a:t>
            </a:r>
          </a:p>
          <a:p>
            <a:pPr lvl="2">
              <a:lnSpc>
                <a:spcPct val="100000"/>
              </a:lnSpc>
            </a:pPr>
            <a:r>
              <a:rPr lang="en-US" altLang="en-US" sz="1400" dirty="0"/>
              <a:t>6-month Performance Review is completed at the 6 month of employment </a:t>
            </a:r>
          </a:p>
          <a:p>
            <a:pPr lvl="2">
              <a:lnSpc>
                <a:spcPct val="100000"/>
              </a:lnSpc>
            </a:pPr>
            <a:r>
              <a:rPr lang="en-US" altLang="en-US" sz="1400" dirty="0"/>
              <a:t>New employee rolls into the Annual process </a:t>
            </a:r>
          </a:p>
          <a:p>
            <a:pPr lvl="2">
              <a:lnSpc>
                <a:spcPct val="100000"/>
              </a:lnSpc>
            </a:pPr>
            <a:r>
              <a:rPr lang="en-US" altLang="en-US" sz="1400" dirty="0"/>
              <a:t>New process starts effective with employees with an </a:t>
            </a:r>
            <a:r>
              <a:rPr lang="en-US" altLang="en-US" sz="1400" i="1" dirty="0"/>
              <a:t>October 1, 2025,</a:t>
            </a:r>
            <a:r>
              <a:rPr lang="en-US" altLang="en-US" sz="1400" dirty="0"/>
              <a:t>  New Hire date</a:t>
            </a:r>
          </a:p>
        </p:txBody>
      </p:sp>
    </p:spTree>
    <p:extLst>
      <p:ext uri="{BB962C8B-B14F-4D97-AF65-F5344CB8AC3E}">
        <p14:creationId xmlns:p14="http://schemas.microsoft.com/office/powerpoint/2010/main" val="418809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B8DA-4AE9-28CC-2D7D-31B3AE35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Supervisor 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B85E-3149-8E67-A8FD-075DFC03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Communicate to your Department :</a:t>
            </a:r>
          </a:p>
          <a:p>
            <a:pPr lvl="1"/>
            <a:r>
              <a:rPr lang="en-US" dirty="0"/>
              <a:t>Internal goal setting process with guidance to your team.</a:t>
            </a:r>
          </a:p>
          <a:p>
            <a:pPr lvl="1"/>
            <a:r>
              <a:rPr lang="en-US" dirty="0"/>
              <a:t>Schedule for updating goal progress and starting the review process.</a:t>
            </a:r>
          </a:p>
          <a:p>
            <a:pPr lvl="1"/>
            <a:r>
              <a:rPr lang="en-US" dirty="0"/>
              <a:t>Self-Evaluation process – required, not required, or optional Review employee list to ensure all your employees are listed for the 2025 cycle. </a:t>
            </a:r>
          </a:p>
          <a:p>
            <a:r>
              <a:rPr lang="en-US" dirty="0"/>
              <a:t>Schedule a meeting or provide email communication to your team before starting the review process that starts </a:t>
            </a:r>
            <a:r>
              <a:rPr lang="en-US" dirty="0">
                <a:solidFill>
                  <a:srgbClr val="C00000"/>
                </a:solidFill>
              </a:rPr>
              <a:t>on April 1 thru June 30, 2026.  </a:t>
            </a:r>
          </a:p>
        </p:txBody>
      </p:sp>
    </p:spTree>
    <p:extLst>
      <p:ext uri="{BB962C8B-B14F-4D97-AF65-F5344CB8AC3E}">
        <p14:creationId xmlns:p14="http://schemas.microsoft.com/office/powerpoint/2010/main" val="4011464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156&quot;&gt;&lt;property id=&quot;20148&quot; value=&quot;5&quot;/&gt;&lt;property id=&quot;20300&quot; value=&quot;Slide 1 - &amp;quot;Missouri State University's ADP Process &amp;quot;&quot;/&gt;&lt;property id=&quot;20307&quot; value=&quot;285&quot;/&gt;&lt;/object&gt;&lt;object type=&quot;3&quot; unique_id=&quot;10583&quot;&gt;&lt;property id=&quot;20148&quot; value=&quot;5&quot;/&gt;&lt;property id=&quot;20300&quot; value=&quot;Slide 19 - &amp;quot;RATING SCALE&amp;quot;&quot;/&gt;&lt;property id=&quot;20307&quot; value=&quot;289&quot;/&gt;&lt;/object&gt;&lt;object type=&quot;3&quot; unique_id=&quot;10830&quot;&gt;&lt;property id=&quot;20148&quot; value=&quot;5&quot;/&gt;&lt;property id=&quot;20300&quot; value=&quot;Slide 4 - &amp;quot;Overview of the ADP Process&amp;quot;&quot;/&gt;&lt;property id=&quot;20307&quot; value=&quot;291&quot;/&gt;&lt;/object&gt;&lt;object type=&quot;3&quot; unique_id=&quot;11791&quot;&gt;&lt;property id=&quot;20148&quot; value=&quot;5&quot;/&gt;&lt;property id=&quot;20300&quot; value=&quot;Slide 30&quot;/&gt;&lt;property id=&quot;20307&quot; value=&quot;298&quot;/&gt;&lt;/object&gt;&lt;object type=&quot;3&quot; unique_id=&quot;11910&quot;&gt;&lt;property id=&quot;20148&quot; value=&quot;5&quot;/&gt;&lt;property id=&quot;20300&quot; value=&quot;Slide 2 - &amp;quot;Session Key Topics &amp;quot;&quot;/&gt;&lt;property id=&quot;20307&quot; value=&quot;299&quot;/&gt;&lt;/object&gt;&lt;object type=&quot;3&quot; unique_id=&quot;12071&quot;&gt;&lt;property id=&quot;20148&quot; value=&quot;5&quot;/&gt;&lt;property id=&quot;20300&quot; value=&quot;Slide 8 - &amp;quot;Online ADP Process &amp;quot;&quot;/&gt;&lt;property id=&quot;20307&quot; value=&quot;300&quot;/&gt;&lt;/object&gt;&lt;object type=&quot;3&quot; unique_id=&quot;12197&quot;&gt;&lt;property id=&quot;20148&quot; value=&quot;5&quot;/&gt;&lt;property id=&quot;20300&quot; value=&quot;Slide 5 - &amp;quot;Probationary Period ADP Cycle  &amp;quot;&quot;/&gt;&lt;property id=&quot;20307&quot; value=&quot;302&quot;/&gt;&lt;/object&gt;&lt;object type=&quot;3&quot; unique_id=&quot;12628&quot;&gt;&lt;property id=&quot;20148&quot; value=&quot;5&quot;/&gt;&lt;property id=&quot;20300&quot; value=&quot;Slide 6 - &amp;quot;Annual ADP Cycle  &amp;quot;&quot;/&gt;&lt;property id=&quot;20307&quot; value=&quot;303&quot;/&gt;&lt;/object&gt;&lt;object type=&quot;3&quot; unique_id=&quot;13026&quot;&gt;&lt;property id=&quot;20148&quot; value=&quot;5&quot;/&gt;&lt;property id=&quot;20300&quot; value=&quot;Slide 9 - &amp;quot;Process for 2017 – Planning Document Needs to be Generated &amp;quot;&quot;/&gt;&lt;property id=&quot;20307&quot; value=&quot;304&quot;/&gt;&lt;/object&gt;&lt;object type=&quot;3&quot; unique_id=&quot;13027&quot;&gt;&lt;property id=&quot;20148&quot; value=&quot;5&quot;/&gt;&lt;property id=&quot;20300&quot; value=&quot;Slide 10 - &amp;quot;Process for 2017 – Appraisal Process  &amp;quot;&quot;/&gt;&lt;property id=&quot;20307&quot; value=&quot;306&quot;/&gt;&lt;/object&gt;&lt;object type=&quot;3&quot; unique_id=&quot;13028&quot;&gt;&lt;property id=&quot;20148&quot; value=&quot;5&quot;/&gt;&lt;property id=&quot;20300&quot; value=&quot;Slide 15 - &amp;quot;Annual ADP Cycle  &amp;quot;&quot;/&gt;&lt;property id=&quot;20307&quot; value=&quot;305&quot;/&gt;&lt;/object&gt;&lt;object type=&quot;3&quot; unique_id=&quot;13311&quot;&gt;&lt;property id=&quot;20148&quot; value=&quot;5&quot;/&gt;&lt;property id=&quot;20300&quot; value=&quot;Slide 11 - &amp;quot;ADP Process - Planning &amp;quot;&quot;/&gt;&lt;property id=&quot;20307&quot; value=&quot;307&quot;/&gt;&lt;/object&gt;&lt;object type=&quot;3&quot; unique_id=&quot;13312&quot;&gt;&lt;property id=&quot;20148&quot; value=&quot;5&quot;/&gt;&lt;property id=&quot;20300&quot; value=&quot;Slide 13 - &amp;quot;ADP Process – Appraisal &amp;quot;&quot;/&gt;&lt;property id=&quot;20307&quot; value=&quot;308&quot;/&gt;&lt;/object&gt;&lt;object type=&quot;3&quot; unique_id=&quot;14408&quot;&gt;&lt;property id=&quot;20148&quot; value=&quot;5&quot;/&gt;&lt;property id=&quot;20300&quot; value=&quot;Slide 16 - &amp;quot;Probationary Period ADP Cycle  &amp;quot;&quot;/&gt;&lt;property id=&quot;20307&quot; value=&quot;311&quot;/&gt;&lt;/object&gt;&lt;object type=&quot;3&quot; unique_id=&quot;14825&quot;&gt;&lt;property id=&quot;20148&quot; value=&quot;5&quot;/&gt;&lt;property id=&quot;20300&quot; value=&quot;Slide 21 - &amp;quot;Online Process Guidelines &amp;quot;&quot;/&gt;&lt;property id=&quot;20307&quot; value=&quot;312&quot;/&gt;&lt;/object&gt;&lt;object type=&quot;3&quot; unique_id=&quot;14826&quot;&gt;&lt;property id=&quot;20148&quot; value=&quot;5&quot;/&gt;&lt;property id=&quot;20300&quot; value=&quot;Slide 17 - &amp;quot;Online Process Guidelines &amp;quot;&quot;/&gt;&lt;property id=&quot;20307&quot; value=&quot;314&quot;/&gt;&lt;/object&gt;&lt;object type=&quot;3&quot; unique_id=&quot;14827&quot;&gt;&lt;property id=&quot;20148&quot; value=&quot;5&quot;/&gt;&lt;property id=&quot;20300&quot; value=&quot;Slide 20 - &amp;quot;Online Process  Guidelines&amp;quot;&quot;/&gt;&lt;property id=&quot;20307&quot; value=&quot;315&quot;/&gt;&lt;/object&gt;&lt;object type=&quot;3&quot; unique_id=&quot;14828&quot;&gt;&lt;property id=&quot;20148&quot; value=&quot;5&quot;/&gt;&lt;property id=&quot;20300&quot; value=&quot;Slide 24 - &amp;quot;Online Process Timelines – Annual &amp;quot;&quot;/&gt;&lt;property id=&quot;20307&quot; value=&quot;313&quot;/&gt;&lt;/object&gt;&lt;object type=&quot;3&quot; unique_id=&quot;15221&quot;&gt;&lt;property id=&quot;20148&quot; value=&quot;5&quot;/&gt;&lt;property id=&quot;20300&quot; value=&quot;Slide 25 - &amp;quot;Online Process Timelines – Probationary &amp;quot;&quot;/&gt;&lt;property id=&quot;20307&quot; value=&quot;316&quot;/&gt;&lt;/object&gt;&lt;object type=&quot;3&quot; unique_id=&quot;15393&quot;&gt;&lt;property id=&quot;20148&quot; value=&quot;5&quot;/&gt;&lt;property id=&quot;20300&quot; value=&quot;Slide 28 - &amp;quot;Recommended Practices&amp;quot;&quot;/&gt;&lt;property id=&quot;20307&quot; value=&quot;317&quot;/&gt;&lt;/object&gt;&lt;object type=&quot;3&quot; unique_id=&quot;15859&quot;&gt;&lt;property id=&quot;20148&quot; value=&quot;5&quot;/&gt;&lt;property id=&quot;20300&quot; value=&quot;Slide 29 - &amp;quot;Additional Resources &amp;quot;&quot;/&gt;&lt;property id=&quot;20307&quot; value=&quot;319&quot;/&gt;&lt;/object&gt;&lt;object type=&quot;3&quot; unique_id=&quot;16344&quot;&gt;&lt;property id=&quot;20148&quot; value=&quot;5&quot;/&gt;&lt;property id=&quot;20300&quot; value=&quot;Slide 27 - &amp;quot;Organizational Chart Updates&amp;quot;&quot;/&gt;&lt;property id=&quot;20307&quot; value=&quot;321&quot;/&gt;&lt;/object&gt;&lt;object type=&quot;3&quot; unique_id=&quot;16774&quot;&gt;&lt;property id=&quot;20148&quot; value=&quot;5&quot;/&gt;&lt;property id=&quot;20300&quot; value=&quot;Slide 3 - &amp;quot;Overview of MSU’s Online ADP Process &amp;quot;&quot;/&gt;&lt;property id=&quot;20307&quot; value=&quot;322&quot;/&gt;&lt;/object&gt;&lt;object type=&quot;3&quot; unique_id=&quot;16775&quot;&gt;&lt;property id=&quot;20148&quot; value=&quot;5&quot;/&gt;&lt;property id=&quot;20300&quot; value=&quot;Slide 7 - &amp;quot;Online Process &amp;quot;&quot;/&gt;&lt;property id=&quot;20307&quot; value=&quot;323&quot;/&gt;&lt;/object&gt;&lt;object type=&quot;3&quot; unique_id=&quot;16776&quot;&gt;&lt;property id=&quot;20148&quot; value=&quot;5&quot;/&gt;&lt;property id=&quot;20300&quot; value=&quot;Slide 23 - &amp;quot;Timelines and Notifications&amp;quot;&quot;/&gt;&lt;property id=&quot;20307&quot; value=&quot;324&quot;/&gt;&lt;/object&gt;&lt;object type=&quot;3&quot; unique_id=&quot;16777&quot;&gt;&lt;property id=&quot;20148&quot; value=&quot;5&quot;/&gt;&lt;property id=&quot;20300&quot; value=&quot;Slide 26 - &amp;quot;Supporting Systems and Resources  &amp;quot;&quot;/&gt;&lt;property id=&quot;20307&quot; value=&quot;325&quot;/&gt;&lt;/object&gt;&lt;object type=&quot;3&quot; unique_id=&quot;17535&quot;&gt;&lt;property id=&quot;20148&quot; value=&quot;5&quot;/&gt;&lt;property id=&quot;20300&quot; value=&quot;Slide 12 - &amp;quot;ADP Process - Planning &amp;quot;&quot;/&gt;&lt;property id=&quot;20307&quot; value=&quot;329&quot;/&gt;&lt;/object&gt;&lt;object type=&quot;3&quot; unique_id=&quot;17992&quot;&gt;&lt;property id=&quot;20148&quot; value=&quot;5&quot;/&gt;&lt;property id=&quot;20300&quot; value=&quot;Slide 14 - &amp;quot;ADP Process – Appraisal &amp;quot;&quot;/&gt;&lt;property id=&quot;20307&quot; value=&quot;330&quot;/&gt;&lt;/object&gt;&lt;object type=&quot;3&quot; unique_id=&quot;19024&quot;&gt;&lt;property id=&quot;20148&quot; value=&quot;5&quot;/&gt;&lt;property id=&quot;20300&quot; value=&quot;Slide 22 - &amp;quot;Online Process Guidelines &amp;quot;&quot;/&gt;&lt;property id=&quot;20307&quot; value=&quot;331&quot;/&gt;&lt;/object&gt;&lt;object type=&quot;3&quot; unique_id=&quot;19249&quot;&gt;&lt;property id=&quot;20148&quot; value=&quot;5&quot;/&gt;&lt;property id=&quot;20300&quot; value=&quot;Slide 18 - &amp;quot;Diversity Goal &amp;quot;&quot;/&gt;&lt;property id=&quot;20307&quot; value=&quot;332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su-powerpoint-general-1">
  <a:themeElements>
    <a:clrScheme name="Make Your Missouri Statement">
      <a:dk1>
        <a:srgbClr val="000000"/>
      </a:dk1>
      <a:lt1>
        <a:srgbClr val="FFFFFF"/>
      </a:lt1>
      <a:dk2>
        <a:srgbClr val="425563"/>
      </a:dk2>
      <a:lt2>
        <a:srgbClr val="BFCED6"/>
      </a:lt2>
      <a:accent1>
        <a:srgbClr val="E4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ms-powerpoint-template" id="{A9713E28-228F-094B-994D-BEAC9044A1D8}" vid="{30D64FA4-EE7E-9A4B-9AF2-C18BADE9C7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4401</TotalTime>
  <Words>928</Words>
  <Application>Microsoft Office PowerPoint</Application>
  <PresentationFormat>On-screen Show (4:3)</PresentationFormat>
  <Paragraphs>104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Georgia</vt:lpstr>
      <vt:lpstr>msu-powerpoint-general-1</vt:lpstr>
      <vt:lpstr>HR Live:  Goal Management for Performance the Review Process </vt:lpstr>
      <vt:lpstr>New System – Updated Process with 2025</vt:lpstr>
      <vt:lpstr>Overview for Goal Setting &amp; Plans </vt:lpstr>
      <vt:lpstr>Initial Goal Setting </vt:lpstr>
      <vt:lpstr>Performance Review Annual Cycle</vt:lpstr>
      <vt:lpstr>Performance Review Probationary Cycle </vt:lpstr>
      <vt:lpstr>Updating  Goals</vt:lpstr>
      <vt:lpstr>Overview of the 2025 Process Timeline</vt:lpstr>
      <vt:lpstr>Supervisor Actions </vt:lpstr>
      <vt:lpstr>Supervisor Standard Report -  Task User Status Report </vt:lpstr>
      <vt:lpstr>Employee Actions </vt:lpstr>
      <vt:lpstr>Team Goals:  Supervisor Actions  </vt:lpstr>
      <vt:lpstr>My Goals:  Employee Actions  </vt:lpstr>
      <vt:lpstr>Resources </vt:lpstr>
      <vt:lpstr>Thank You! </vt:lpstr>
    </vt:vector>
  </TitlesOfParts>
  <Company>Missouri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State University's ADP Process</dc:title>
  <dc:creator>Wilhelm, Paula M</dc:creator>
  <cp:lastModifiedBy>Wilhelm, Paula M</cp:lastModifiedBy>
  <cp:revision>400</cp:revision>
  <cp:lastPrinted>2026-03-02T22:54:50Z</cp:lastPrinted>
  <dcterms:created xsi:type="dcterms:W3CDTF">2015-10-28T19:53:29Z</dcterms:created>
  <dcterms:modified xsi:type="dcterms:W3CDTF">2026-03-05T16:41:19Z</dcterms:modified>
</cp:coreProperties>
</file>