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64" r:id="rId4"/>
    <p:sldId id="265" r:id="rId5"/>
    <p:sldId id="266" r:id="rId6"/>
    <p:sldId id="267" r:id="rId7"/>
    <p:sldId id="268" r:id="rId8"/>
    <p:sldId id="258" r:id="rId9"/>
    <p:sldId id="261" r:id="rId10"/>
    <p:sldId id="260" r:id="rId11"/>
    <p:sldId id="259" r:id="rId12"/>
    <p:sldId id="262" r:id="rId13"/>
    <p:sldId id="263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9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88CAF-7058-2242-87D6-B8713948F3CC}" type="datetimeFigureOut">
              <a:rPr lang="en-US" smtClean="0"/>
              <a:pPr/>
              <a:t>4/13/13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CC298-75A5-C440-9BE9-40A94BA843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88CAF-7058-2242-87D6-B8713948F3CC}" type="datetimeFigureOut">
              <a:rPr lang="en-US" smtClean="0"/>
              <a:pPr/>
              <a:t>4/13/13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CC298-75A5-C440-9BE9-40A94BA843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88CAF-7058-2242-87D6-B8713948F3CC}" type="datetimeFigureOut">
              <a:rPr lang="en-US" smtClean="0"/>
              <a:pPr/>
              <a:t>4/13/13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CC298-75A5-C440-9BE9-40A94BA843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88CAF-7058-2242-87D6-B8713948F3CC}" type="datetimeFigureOut">
              <a:rPr lang="en-US" smtClean="0"/>
              <a:pPr/>
              <a:t>4/13/13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CC298-75A5-C440-9BE9-40A94BA843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88CAF-7058-2242-87D6-B8713948F3CC}" type="datetimeFigureOut">
              <a:rPr lang="en-US" smtClean="0"/>
              <a:pPr/>
              <a:t>4/13/13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CC298-75A5-C440-9BE9-40A94BA843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88CAF-7058-2242-87D6-B8713948F3CC}" type="datetimeFigureOut">
              <a:rPr lang="en-US" smtClean="0"/>
              <a:pPr/>
              <a:t>4/13/13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CC298-75A5-C440-9BE9-40A94BA843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88CAF-7058-2242-87D6-B8713948F3CC}" type="datetimeFigureOut">
              <a:rPr lang="en-US" smtClean="0"/>
              <a:pPr/>
              <a:t>4/13/13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CC298-75A5-C440-9BE9-40A94BA843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88CAF-7058-2242-87D6-B8713948F3CC}" type="datetimeFigureOut">
              <a:rPr lang="en-US" smtClean="0"/>
              <a:pPr/>
              <a:t>4/13/13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CC298-75A5-C440-9BE9-40A94BA843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88CAF-7058-2242-87D6-B8713948F3CC}" type="datetimeFigureOut">
              <a:rPr lang="en-US" smtClean="0"/>
              <a:pPr/>
              <a:t>4/13/13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CC298-75A5-C440-9BE9-40A94BA843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88CAF-7058-2242-87D6-B8713948F3CC}" type="datetimeFigureOut">
              <a:rPr lang="en-US" smtClean="0"/>
              <a:pPr/>
              <a:t>4/13/13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CC298-75A5-C440-9BE9-40A94BA843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88CAF-7058-2242-87D6-B8713948F3CC}" type="datetimeFigureOut">
              <a:rPr lang="en-US" smtClean="0"/>
              <a:pPr/>
              <a:t>4/13/13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CC298-75A5-C440-9BE9-40A94BA843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88CAF-7058-2242-87D6-B8713948F3CC}" type="datetimeFigureOut">
              <a:rPr lang="en-US" smtClean="0"/>
              <a:pPr/>
              <a:t>4/13/13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CC298-75A5-C440-9BE9-40A94BA843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Revised General Education Program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April 11, 2013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SLOs</a:t>
            </a:r>
            <a:r>
              <a:rPr lang="en-US" dirty="0" smtClean="0"/>
              <a:t> Assessed in General Education </a:t>
            </a:r>
            <a:endParaRPr lang="en-US" dirty="0"/>
          </a:p>
        </p:txBody>
      </p:sp>
      <p:pic>
        <p:nvPicPr>
          <p:cNvPr id="4" name="Content Placeholder 3" descr="Percentage SLO Assessed (General Goals).tif"/>
          <p:cNvPicPr>
            <a:picLocks noGrp="1" noChangeAspect="1"/>
          </p:cNvPicPr>
          <p:nvPr>
            <p:ph idx="1"/>
          </p:nvPr>
        </p:nvPicPr>
        <p:blipFill>
          <a:blip r:embed="rId2"/>
          <a:srcRect t="-12260" b="-12260"/>
          <a:stretch>
            <a:fillRect/>
          </a:stretch>
        </p:blipFill>
        <p:spPr>
          <a:xfrm>
            <a:off x="131255" y="1454210"/>
            <a:ext cx="8817492" cy="48492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SLOs</a:t>
            </a:r>
            <a:r>
              <a:rPr lang="en-US" dirty="0" smtClean="0"/>
              <a:t> </a:t>
            </a:r>
            <a:r>
              <a:rPr lang="en-US" dirty="0"/>
              <a:t>A</a:t>
            </a:r>
            <a:r>
              <a:rPr lang="en-US" dirty="0" smtClean="0"/>
              <a:t>ssessed in General Education </a:t>
            </a:r>
            <a:endParaRPr lang="en-US" dirty="0"/>
          </a:p>
        </p:txBody>
      </p:sp>
      <p:pic>
        <p:nvPicPr>
          <p:cNvPr id="4" name="Content Placeholder 3" descr="SLOs Assessed.tif"/>
          <p:cNvPicPr>
            <a:picLocks noGrp="1" noChangeAspect="1"/>
          </p:cNvPicPr>
          <p:nvPr>
            <p:ph idx="1"/>
          </p:nvPr>
        </p:nvPicPr>
        <p:blipFill>
          <a:blip r:embed="rId2"/>
          <a:srcRect l="-4913" r="-4913"/>
          <a:stretch>
            <a:fillRect/>
          </a:stretch>
        </p:blipFill>
        <p:spPr>
          <a:xfrm>
            <a:off x="68014" y="1153342"/>
            <a:ext cx="9042128" cy="49728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Able to complete General Education</a:t>
            </a:r>
          </a:p>
          <a:p>
            <a:pPr lvl="1"/>
            <a:r>
              <a:rPr lang="en-US" dirty="0" smtClean="0"/>
              <a:t>Evening options available</a:t>
            </a:r>
          </a:p>
          <a:p>
            <a:pPr lvl="1"/>
            <a:r>
              <a:rPr lang="en-US" dirty="0" smtClean="0"/>
              <a:t>Online options available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808" y="128648"/>
            <a:ext cx="8229600" cy="1074120"/>
          </a:xfrm>
        </p:spPr>
        <p:txBody>
          <a:bodyPr/>
          <a:lstStyle/>
          <a:p>
            <a:r>
              <a:rPr lang="en-US" dirty="0" smtClean="0"/>
              <a:t>Projected Enrollment in Areas</a:t>
            </a:r>
            <a:endParaRPr lang="en-US" dirty="0"/>
          </a:p>
        </p:txBody>
      </p:sp>
      <p:pic>
        <p:nvPicPr>
          <p:cNvPr id="4" name="Content Placeholder 3" descr="Projected Enrollment numbers.tif"/>
          <p:cNvPicPr>
            <a:picLocks noGrp="1" noChangeAspect="1"/>
          </p:cNvPicPr>
          <p:nvPr>
            <p:ph idx="1"/>
          </p:nvPr>
        </p:nvPicPr>
        <p:blipFill>
          <a:blip r:embed="rId2"/>
          <a:srcRect l="-3620" r="-3620"/>
          <a:stretch>
            <a:fillRect/>
          </a:stretch>
        </p:blipFill>
        <p:spPr>
          <a:xfrm>
            <a:off x="0" y="1348758"/>
            <a:ext cx="9144000" cy="502884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vs.</a:t>
            </a:r>
            <a:r>
              <a:rPr lang="en-US" dirty="0" smtClean="0"/>
              <a:t> Proposed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525963"/>
          </a:xfrm>
        </p:spPr>
        <p:txBody>
          <a:bodyPr/>
          <a:lstStyle/>
          <a:p>
            <a:r>
              <a:rPr lang="en-US" dirty="0" smtClean="0"/>
              <a:t>Current General Education</a:t>
            </a:r>
          </a:p>
          <a:p>
            <a:pPr lvl="1"/>
            <a:r>
              <a:rPr lang="en-US" dirty="0" smtClean="0"/>
              <a:t>47-52 credits</a:t>
            </a:r>
          </a:p>
          <a:p>
            <a:pPr lvl="1"/>
            <a:r>
              <a:rPr lang="en-US" dirty="0" smtClean="0"/>
              <a:t>16 courses</a:t>
            </a:r>
          </a:p>
          <a:p>
            <a:pPr lvl="1"/>
            <a:r>
              <a:rPr lang="en-US" dirty="0" smtClean="0"/>
              <a:t>Number of Courses = 93</a:t>
            </a:r>
          </a:p>
          <a:p>
            <a:pPr lvl="1"/>
            <a:r>
              <a:rPr lang="en-US" dirty="0" smtClean="0"/>
              <a:t>Learning Goals (</a:t>
            </a:r>
            <a:r>
              <a:rPr lang="en-US" dirty="0" err="1" smtClean="0"/>
              <a:t>GGs</a:t>
            </a:r>
            <a:r>
              <a:rPr lang="en-US" dirty="0" smtClean="0"/>
              <a:t>) = 7</a:t>
            </a:r>
          </a:p>
          <a:p>
            <a:pPr lvl="1"/>
            <a:r>
              <a:rPr lang="en-US" dirty="0" smtClean="0"/>
              <a:t>Learning Outcomes</a:t>
            </a:r>
          </a:p>
          <a:p>
            <a:pPr lvl="2"/>
            <a:r>
              <a:rPr lang="en-US" dirty="0" err="1" smtClean="0"/>
              <a:t>SLOs</a:t>
            </a:r>
            <a:r>
              <a:rPr lang="en-US" dirty="0" smtClean="0"/>
              <a:t> = 30</a:t>
            </a:r>
          </a:p>
          <a:p>
            <a:pPr lvl="1"/>
            <a:r>
              <a:rPr lang="en-US" dirty="0" smtClean="0"/>
              <a:t>Courses select any </a:t>
            </a:r>
            <a:r>
              <a:rPr lang="en-US" dirty="0" err="1" smtClean="0"/>
              <a:t>GGs</a:t>
            </a:r>
            <a:r>
              <a:rPr lang="en-US" dirty="0" smtClean="0"/>
              <a:t> and </a:t>
            </a:r>
            <a:r>
              <a:rPr lang="en-US" dirty="0" err="1" smtClean="0"/>
              <a:t>SLOs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4648200" cy="5257800"/>
          </a:xfrm>
        </p:spPr>
        <p:txBody>
          <a:bodyPr/>
          <a:lstStyle/>
          <a:p>
            <a:r>
              <a:rPr lang="en-US" dirty="0" smtClean="0"/>
              <a:t>Proposed General Education</a:t>
            </a:r>
          </a:p>
          <a:p>
            <a:pPr lvl="1"/>
            <a:r>
              <a:rPr lang="en-US" dirty="0" smtClean="0"/>
              <a:t>45-50 credits</a:t>
            </a:r>
          </a:p>
          <a:p>
            <a:pPr lvl="1"/>
            <a:r>
              <a:rPr lang="en-US" dirty="0" smtClean="0"/>
              <a:t>15 courses</a:t>
            </a:r>
          </a:p>
          <a:p>
            <a:pPr lvl="1"/>
            <a:r>
              <a:rPr lang="en-US" dirty="0" smtClean="0"/>
              <a:t>Number of Courses = 94</a:t>
            </a:r>
          </a:p>
          <a:p>
            <a:pPr lvl="1"/>
            <a:r>
              <a:rPr lang="en-US" dirty="0" smtClean="0"/>
              <a:t>Learning Goals (</a:t>
            </a:r>
            <a:r>
              <a:rPr lang="en-US" dirty="0" err="1" smtClean="0"/>
              <a:t>GGs</a:t>
            </a:r>
            <a:r>
              <a:rPr lang="en-US" dirty="0" smtClean="0"/>
              <a:t>) = 15</a:t>
            </a:r>
          </a:p>
          <a:p>
            <a:pPr lvl="1"/>
            <a:r>
              <a:rPr lang="en-US" dirty="0" smtClean="0"/>
              <a:t>Learning Outcomes</a:t>
            </a:r>
          </a:p>
          <a:p>
            <a:pPr lvl="2"/>
            <a:r>
              <a:rPr lang="en-US" dirty="0" err="1" smtClean="0"/>
              <a:t>SLOs</a:t>
            </a:r>
            <a:r>
              <a:rPr lang="en-US" dirty="0" smtClean="0"/>
              <a:t> = 71</a:t>
            </a:r>
          </a:p>
          <a:p>
            <a:pPr lvl="1"/>
            <a:r>
              <a:rPr lang="en-US" dirty="0" smtClean="0"/>
              <a:t>Courses in Areas All have same </a:t>
            </a:r>
            <a:r>
              <a:rPr lang="en-US" dirty="0" err="1" smtClean="0"/>
              <a:t>GGs</a:t>
            </a:r>
            <a:r>
              <a:rPr lang="en-US" dirty="0" smtClean="0"/>
              <a:t> and select specific </a:t>
            </a:r>
            <a:r>
              <a:rPr lang="en-US" dirty="0" err="1" smtClean="0"/>
              <a:t>SLOs</a:t>
            </a:r>
            <a:r>
              <a:rPr lang="en-US" dirty="0" smtClean="0"/>
              <a:t> within</a:t>
            </a:r>
          </a:p>
          <a:p>
            <a:pPr lvl="1"/>
            <a:r>
              <a:rPr lang="en-US" dirty="0" smtClean="0"/>
              <a:t>Public Affairs </a:t>
            </a:r>
            <a:r>
              <a:rPr lang="en-US" dirty="0" err="1" smtClean="0"/>
              <a:t>GGs</a:t>
            </a:r>
            <a:r>
              <a:rPr lang="en-US" dirty="0" smtClean="0"/>
              <a:t> &amp; </a:t>
            </a:r>
            <a:r>
              <a:rPr lang="en-US" dirty="0" err="1" smtClean="0"/>
              <a:t>SLOs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692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Proposed General Education Structure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4428" y="1199922"/>
            <a:ext cx="9089571" cy="5512934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Foundations</a:t>
            </a:r>
          </a:p>
          <a:p>
            <a:pPr lvl="1"/>
            <a:r>
              <a:rPr lang="en-US" dirty="0" smtClean="0"/>
              <a:t>First-year Seminar</a:t>
            </a:r>
          </a:p>
          <a:p>
            <a:pPr lvl="1"/>
            <a:r>
              <a:rPr lang="en-US" dirty="0" smtClean="0"/>
              <a:t>Written Communication and Information Literacy</a:t>
            </a:r>
          </a:p>
          <a:p>
            <a:pPr lvl="1"/>
            <a:r>
              <a:rPr lang="en-US" dirty="0" smtClean="0"/>
              <a:t>Oral Communication</a:t>
            </a:r>
          </a:p>
          <a:p>
            <a:pPr lvl="1"/>
            <a:r>
              <a:rPr lang="en-US" dirty="0" smtClean="0"/>
              <a:t>Quantitative Literacy</a:t>
            </a:r>
          </a:p>
          <a:p>
            <a:pPr lvl="1"/>
            <a:r>
              <a:rPr lang="en-US" dirty="0" smtClean="0"/>
              <a:t>Written Communication and Integrative and Applied Learning</a:t>
            </a:r>
          </a:p>
          <a:p>
            <a:r>
              <a:rPr lang="en-US" dirty="0" smtClean="0"/>
              <a:t>Knowledge of Human Culture</a:t>
            </a:r>
          </a:p>
          <a:p>
            <a:pPr lvl="1"/>
            <a:r>
              <a:rPr lang="en-US" dirty="0" smtClean="0"/>
              <a:t>Social and Behavioral Sciences (2 courses)</a:t>
            </a:r>
          </a:p>
          <a:p>
            <a:pPr lvl="1"/>
            <a:r>
              <a:rPr lang="en-US" dirty="0" smtClean="0"/>
              <a:t>Humanities</a:t>
            </a:r>
          </a:p>
          <a:p>
            <a:pPr lvl="1"/>
            <a:r>
              <a:rPr lang="en-US" dirty="0" smtClean="0"/>
              <a:t>Arts</a:t>
            </a:r>
          </a:p>
          <a:p>
            <a:r>
              <a:rPr lang="en-US" dirty="0" smtClean="0"/>
              <a:t>Knowledge of the Natural World</a:t>
            </a:r>
          </a:p>
          <a:p>
            <a:pPr lvl="1"/>
            <a:r>
              <a:rPr lang="en-US" dirty="0" smtClean="0"/>
              <a:t>Life Sciences</a:t>
            </a:r>
          </a:p>
          <a:p>
            <a:pPr lvl="1"/>
            <a:r>
              <a:rPr lang="en-US" dirty="0" smtClean="0"/>
              <a:t>Physical Sciences</a:t>
            </a:r>
          </a:p>
          <a:p>
            <a:r>
              <a:rPr lang="en-US" dirty="0" smtClean="0"/>
              <a:t>Public </a:t>
            </a:r>
            <a:r>
              <a:rPr lang="en-US" dirty="0" err="1" smtClean="0"/>
              <a:t>Affiars</a:t>
            </a:r>
            <a:endParaRPr lang="en-US" dirty="0" smtClean="0"/>
          </a:p>
          <a:p>
            <a:pPr lvl="1"/>
            <a:r>
              <a:rPr lang="en-US" dirty="0" smtClean="0"/>
              <a:t>Constitutions of US &amp; Missouri and American History and Institutions (2 Courses)</a:t>
            </a:r>
          </a:p>
          <a:p>
            <a:pPr lvl="1"/>
            <a:r>
              <a:rPr lang="en-US" dirty="0" smtClean="0"/>
              <a:t>Cultural Competence</a:t>
            </a:r>
          </a:p>
          <a:p>
            <a:pPr lvl="1"/>
            <a:r>
              <a:rPr lang="en-US" dirty="0" smtClean="0"/>
              <a:t>Public Issues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Approved by Faculty Senate October 2012 for Revised Program Structure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637"/>
            <a:ext cx="8229600" cy="92279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General Education Application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7430"/>
            <a:ext cx="9144000" cy="566057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Evaluation using online application system</a:t>
            </a:r>
          </a:p>
          <a:p>
            <a:r>
              <a:rPr lang="en-US" dirty="0" smtClean="0"/>
              <a:t>Essential Criteria</a:t>
            </a:r>
          </a:p>
          <a:p>
            <a:pPr lvl="1"/>
            <a:r>
              <a:rPr lang="en-US" dirty="0" smtClean="0"/>
              <a:t>Well-planned and articulated incorporation of </a:t>
            </a:r>
            <a:r>
              <a:rPr lang="en-US" dirty="0" err="1" smtClean="0"/>
              <a:t>GGs</a:t>
            </a:r>
            <a:r>
              <a:rPr lang="en-US" dirty="0" smtClean="0"/>
              <a:t> and </a:t>
            </a:r>
            <a:r>
              <a:rPr lang="en-US" dirty="0" err="1" smtClean="0"/>
              <a:t>SLOs</a:t>
            </a:r>
            <a:r>
              <a:rPr lang="en-US" dirty="0" smtClean="0"/>
              <a:t> (within application and syllabus)</a:t>
            </a:r>
          </a:p>
          <a:p>
            <a:pPr lvl="1"/>
            <a:r>
              <a:rPr lang="en-US" dirty="0" smtClean="0"/>
              <a:t>Clear assessment plan (application alignment with material in syllabus)</a:t>
            </a:r>
          </a:p>
          <a:p>
            <a:pPr lvl="1"/>
            <a:r>
              <a:rPr lang="en-US" dirty="0" smtClean="0"/>
              <a:t>Description of instructional methods that support student success</a:t>
            </a:r>
          </a:p>
          <a:p>
            <a:pPr lvl="1"/>
            <a:r>
              <a:rPr lang="en-US" dirty="0" smtClean="0"/>
              <a:t>Ability to staff proposed sections proposed</a:t>
            </a:r>
          </a:p>
          <a:p>
            <a:pPr lvl="1"/>
            <a:r>
              <a:rPr lang="en-US" dirty="0" smtClean="0"/>
              <a:t>Current General Ed. courses also submitted Last Review material submitted and CGEIP Reviewer Comments documents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General Education Application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56" y="1291769"/>
            <a:ext cx="8908143" cy="556623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CGEIP Review Process</a:t>
            </a:r>
          </a:p>
          <a:p>
            <a:pPr lvl="1"/>
            <a:r>
              <a:rPr lang="en-US" dirty="0" smtClean="0"/>
              <a:t>2 CGEIP reviewers evaluated each course submitted</a:t>
            </a:r>
          </a:p>
          <a:p>
            <a:pPr lvl="2"/>
            <a:r>
              <a:rPr lang="en-US" dirty="0" smtClean="0"/>
              <a:t>147 Applications submitted (103 Courses due to resubmissions)</a:t>
            </a:r>
          </a:p>
          <a:p>
            <a:pPr lvl="1"/>
            <a:r>
              <a:rPr lang="en-US" dirty="0" smtClean="0"/>
              <a:t>Completed CGEIP Reviewer Guide</a:t>
            </a:r>
          </a:p>
          <a:p>
            <a:pPr lvl="1"/>
            <a:r>
              <a:rPr lang="en-US" dirty="0" smtClean="0"/>
              <a:t>Summary of Evaluations Posted (online application)</a:t>
            </a:r>
          </a:p>
          <a:p>
            <a:pPr lvl="1"/>
            <a:r>
              <a:rPr lang="en-US" dirty="0" smtClean="0"/>
              <a:t>Reviewer Summary Read and CGEIP meeting </a:t>
            </a:r>
          </a:p>
          <a:p>
            <a:pPr lvl="1"/>
            <a:r>
              <a:rPr lang="en-US" dirty="0" smtClean="0"/>
              <a:t>Committee discussed course</a:t>
            </a:r>
          </a:p>
          <a:p>
            <a:pPr lvl="1"/>
            <a:r>
              <a:rPr lang="en-US" dirty="0" smtClean="0"/>
              <a:t>CGEIP approved or denied courses</a:t>
            </a:r>
          </a:p>
          <a:p>
            <a:pPr lvl="2"/>
            <a:r>
              <a:rPr lang="en-US" dirty="0" smtClean="0"/>
              <a:t>96 Approved</a:t>
            </a:r>
          </a:p>
          <a:p>
            <a:pPr lvl="2"/>
            <a:r>
              <a:rPr lang="en-US" dirty="0" smtClean="0"/>
              <a:t>50 Denied </a:t>
            </a:r>
          </a:p>
          <a:p>
            <a:pPr lvl="3"/>
            <a:r>
              <a:rPr lang="en-US" dirty="0" smtClean="0"/>
              <a:t>41 of 50 approved on 2</a:t>
            </a:r>
            <a:r>
              <a:rPr lang="en-US" baseline="30000" dirty="0" smtClean="0"/>
              <a:t>nd</a:t>
            </a:r>
            <a:r>
              <a:rPr lang="en-US" dirty="0" smtClean="0"/>
              <a:t> submission</a:t>
            </a:r>
          </a:p>
          <a:p>
            <a:pPr lvl="3"/>
            <a:r>
              <a:rPr lang="en-US" dirty="0" smtClean="0"/>
              <a:t>2 Denied because approved in other area (PHI105 &amp; ECO165)</a:t>
            </a:r>
          </a:p>
          <a:p>
            <a:pPr lvl="3"/>
            <a:r>
              <a:rPr lang="en-US" dirty="0" smtClean="0"/>
              <a:t>7 Denied (</a:t>
            </a:r>
            <a:r>
              <a:rPr lang="en-US" u="sng" dirty="0" smtClean="0"/>
              <a:t>AST112</a:t>
            </a:r>
            <a:r>
              <a:rPr lang="en-US" dirty="0" smtClean="0"/>
              <a:t>, ENG200, IDS 297, IDS397, MUS345, MUS346, </a:t>
            </a:r>
            <a:r>
              <a:rPr lang="en-US" u="sng" dirty="0" smtClean="0"/>
              <a:t>NUR442</a:t>
            </a:r>
            <a:r>
              <a:rPr lang="en-US" dirty="0" smtClean="0"/>
              <a:t>; underlined were denied on 2</a:t>
            </a:r>
            <a:r>
              <a:rPr lang="en-US" baseline="30000" dirty="0" smtClean="0"/>
              <a:t>nd</a:t>
            </a:r>
            <a:r>
              <a:rPr lang="en-US" dirty="0" smtClean="0"/>
              <a:t> submission) 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Courses in Current Gen. Ed. that are missing in Proposed Gen. Ed.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Course not submitted:</a:t>
            </a:r>
          </a:p>
          <a:p>
            <a:pPr lvl="1"/>
            <a:r>
              <a:rPr lang="en-US" dirty="0" smtClean="0"/>
              <a:t>CHM 160/161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CIS </a:t>
            </a:r>
            <a:r>
              <a:rPr lang="en-US" b="1" dirty="0" smtClean="0">
                <a:solidFill>
                  <a:srgbClr val="FF0000"/>
                </a:solidFill>
              </a:rPr>
              <a:t>101*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CSC </a:t>
            </a:r>
            <a:r>
              <a:rPr lang="en-US" b="1" dirty="0" smtClean="0">
                <a:solidFill>
                  <a:srgbClr val="FF0000"/>
                </a:solidFill>
              </a:rPr>
              <a:t>101*</a:t>
            </a:r>
          </a:p>
          <a:p>
            <a:pPr lvl="1"/>
            <a:r>
              <a:rPr lang="en-US" dirty="0" smtClean="0"/>
              <a:t>CSC 111</a:t>
            </a:r>
          </a:p>
          <a:p>
            <a:pPr lvl="1"/>
            <a:r>
              <a:rPr lang="en-US" dirty="0" smtClean="0"/>
              <a:t>GST 170</a:t>
            </a:r>
          </a:p>
          <a:p>
            <a:pPr lvl="1"/>
            <a:r>
              <a:rPr lang="en-US" dirty="0" smtClean="0"/>
              <a:t>ENG296</a:t>
            </a:r>
          </a:p>
          <a:p>
            <a:pPr lvl="1"/>
            <a:r>
              <a:rPr lang="en-US" dirty="0" smtClean="0"/>
              <a:t>PSY 101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/>
              <a:t>109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*Courses not able to submit due to courses being only 2. 0 Credits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Courses submitted but not approved:</a:t>
            </a:r>
          </a:p>
          <a:p>
            <a:pPr lvl="1"/>
            <a:r>
              <a:rPr lang="en-US" dirty="0" smtClean="0"/>
              <a:t>ENG200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IDS397* </a:t>
            </a:r>
            <a:r>
              <a:rPr lang="en-US" b="1" dirty="0" smtClean="0">
                <a:solidFill>
                  <a:srgbClr val="FF0000"/>
                </a:solidFill>
              </a:rPr>
              <a:t>(IDS297)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MUS345*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MUS346*</a:t>
            </a:r>
          </a:p>
          <a:p>
            <a:pPr lvl="1"/>
            <a:endParaRPr lang="en-US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/>
              <a:t>*Courses not able to be approved because </a:t>
            </a:r>
            <a:r>
              <a:rPr lang="en-US" dirty="0" smtClean="0"/>
              <a:t>courses over 200-level not accepted in revised general education (exception is Written Communication and Integrative and Applied Learning)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Courses New to General Education or Major Revision in Proposed Gen. Ed.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0" y="1509485"/>
            <a:ext cx="3193143" cy="4931229"/>
          </a:xfrm>
        </p:spPr>
        <p:txBody>
          <a:bodyPr>
            <a:normAutofit/>
          </a:bodyPr>
          <a:lstStyle/>
          <a:p>
            <a:r>
              <a:rPr lang="en-US" dirty="0" smtClean="0"/>
              <a:t>New Courses to Gen Ed. (In Current  Catalog):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AST 113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CFD 163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ECO 101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ECO 165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ENG 283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GLG 115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MED 274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SWK 219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551713" y="1509485"/>
            <a:ext cx="3683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Major Revised: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BIO 101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CHM 107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CHM 116 (CHM 106)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KIN210 (KIN 100)</a:t>
            </a:r>
            <a:endParaRPr lang="en-US" dirty="0"/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2775857" y="1509484"/>
            <a:ext cx="3265716" cy="5493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New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Courses to Gen Ed. (Not in Current Catalog)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 111</a:t>
            </a: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dirty="0" smtClean="0"/>
              <a:t>CHM 108</a:t>
            </a: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CHM 117</a:t>
            </a: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dirty="0" smtClean="0"/>
              <a:t>CIS 200</a:t>
            </a: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CSC 201</a:t>
            </a: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dirty="0" smtClean="0"/>
              <a:t>ENG 201</a:t>
            </a: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ENG 222</a:t>
            </a: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KIN 286</a:t>
            </a: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dirty="0" smtClean="0"/>
              <a:t>MCL 200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Education 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15 General Education Learning Goals (</a:t>
            </a:r>
            <a:r>
              <a:rPr lang="en-US" dirty="0" err="1" smtClean="0"/>
              <a:t>GGs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All students will meet these goals when finished</a:t>
            </a:r>
          </a:p>
          <a:p>
            <a:pPr lvl="1"/>
            <a:r>
              <a:rPr lang="en-US" dirty="0" smtClean="0"/>
              <a:t>Measured through Specific Learning Outcomes (</a:t>
            </a:r>
            <a:r>
              <a:rPr lang="en-US" dirty="0" err="1" smtClean="0"/>
              <a:t>SLOs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71 </a:t>
            </a:r>
            <a:r>
              <a:rPr lang="en-US" dirty="0" err="1" smtClean="0"/>
              <a:t>SLOs</a:t>
            </a:r>
            <a:r>
              <a:rPr lang="en-US" dirty="0" smtClean="0"/>
              <a:t> Total</a:t>
            </a:r>
          </a:p>
          <a:p>
            <a:pPr lvl="2"/>
            <a:r>
              <a:rPr lang="en-US" dirty="0" smtClean="0"/>
              <a:t>Only have to meet 2-5 </a:t>
            </a:r>
            <a:r>
              <a:rPr lang="en-US" dirty="0" err="1" smtClean="0"/>
              <a:t>SLOs</a:t>
            </a:r>
            <a:r>
              <a:rPr lang="en-US" dirty="0" smtClean="0"/>
              <a:t> to meet a specific GG</a:t>
            </a:r>
          </a:p>
          <a:p>
            <a:pPr lvl="1"/>
            <a:r>
              <a:rPr lang="en-US" dirty="0" smtClean="0"/>
              <a:t>CGEIP will collect and review data of data from courses (student outcomes on </a:t>
            </a:r>
            <a:r>
              <a:rPr lang="en-US" dirty="0" err="1" smtClean="0"/>
              <a:t>SLOs</a:t>
            </a:r>
            <a:r>
              <a:rPr lang="en-US" dirty="0" smtClean="0"/>
              <a:t>) 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SLOs</a:t>
            </a:r>
            <a:r>
              <a:rPr lang="en-US" dirty="0" smtClean="0"/>
              <a:t> Assessed in General Education </a:t>
            </a:r>
            <a:endParaRPr lang="en-US" dirty="0"/>
          </a:p>
        </p:txBody>
      </p:sp>
      <p:pic>
        <p:nvPicPr>
          <p:cNvPr id="4" name="Content Placeholder 3" descr="Percentage SLO Assessed (AREA).tif"/>
          <p:cNvPicPr>
            <a:picLocks noGrp="1" noChangeAspect="1"/>
          </p:cNvPicPr>
          <p:nvPr>
            <p:ph idx="1"/>
          </p:nvPr>
        </p:nvPicPr>
        <p:blipFill>
          <a:blip r:embed="rId2"/>
          <a:srcRect l="-16520" r="-16520"/>
          <a:stretch>
            <a:fillRect/>
          </a:stretch>
        </p:blipFill>
        <p:spPr>
          <a:xfrm>
            <a:off x="0" y="1348758"/>
            <a:ext cx="9174672" cy="5045716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612</Words>
  <Application>Microsoft Macintosh PowerPoint</Application>
  <PresentationFormat>On-screen Show (4:3)</PresentationFormat>
  <Paragraphs>122</Paragraphs>
  <Slides>13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Revised General Education Program</vt:lpstr>
      <vt:lpstr>Current vs. Proposed</vt:lpstr>
      <vt:lpstr>Proposed General Education Structure </vt:lpstr>
      <vt:lpstr>General Education Application Process</vt:lpstr>
      <vt:lpstr>General Education Application Process</vt:lpstr>
      <vt:lpstr>Courses in Current Gen. Ed. that are missing in Proposed Gen. Ed.</vt:lpstr>
      <vt:lpstr>Courses New to General Education or Major Revision in Proposed Gen. Ed.</vt:lpstr>
      <vt:lpstr>General Education  Assessment</vt:lpstr>
      <vt:lpstr>SLOs Assessed in General Education </vt:lpstr>
      <vt:lpstr>SLOs Assessed in General Education </vt:lpstr>
      <vt:lpstr>SLOs Assessed in General Education </vt:lpstr>
      <vt:lpstr>Modality</vt:lpstr>
      <vt:lpstr>Projected Enrollment in Areas</vt:lpstr>
    </vt:vector>
  </TitlesOfParts>
  <Company>MSU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Revised General Education Program</dc:title>
  <dc:creator>Joshua Smith</dc:creator>
  <cp:lastModifiedBy>Joshua Smith</cp:lastModifiedBy>
  <cp:revision>4</cp:revision>
  <dcterms:created xsi:type="dcterms:W3CDTF">2013-04-13T16:42:42Z</dcterms:created>
  <dcterms:modified xsi:type="dcterms:W3CDTF">2013-04-13T16:49:47Z</dcterms:modified>
</cp:coreProperties>
</file>