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7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536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61237" y="785622"/>
            <a:ext cx="8534400" cy="6198235"/>
          </a:xfrm>
          <a:custGeom>
            <a:avLst/>
            <a:gdLst/>
            <a:ahLst/>
            <a:cxnLst/>
            <a:rect l="l" t="t" r="r" b="b"/>
            <a:pathLst>
              <a:path w="8534400" h="6198234">
                <a:moveTo>
                  <a:pt x="8417607" y="761"/>
                </a:moveTo>
                <a:lnTo>
                  <a:pt x="8411718" y="87"/>
                </a:lnTo>
                <a:lnTo>
                  <a:pt x="8404098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809" y="28547"/>
                </a:lnTo>
                <a:lnTo>
                  <a:pt x="21484" y="58467"/>
                </a:lnTo>
                <a:lnTo>
                  <a:pt x="4489" y="96390"/>
                </a:lnTo>
                <a:lnTo>
                  <a:pt x="0" y="123443"/>
                </a:lnTo>
                <a:lnTo>
                  <a:pt x="0" y="130301"/>
                </a:lnTo>
                <a:lnTo>
                  <a:pt x="1040" y="131051"/>
                </a:lnTo>
                <a:lnTo>
                  <a:pt x="1040" y="121207"/>
                </a:lnTo>
                <a:lnTo>
                  <a:pt x="2770" y="107199"/>
                </a:lnTo>
                <a:lnTo>
                  <a:pt x="16630" y="68296"/>
                </a:lnTo>
                <a:lnTo>
                  <a:pt x="41661" y="36033"/>
                </a:lnTo>
                <a:lnTo>
                  <a:pt x="75511" y="12935"/>
                </a:lnTo>
                <a:lnTo>
                  <a:pt x="115824" y="1523"/>
                </a:lnTo>
                <a:lnTo>
                  <a:pt x="130302" y="761"/>
                </a:lnTo>
                <a:lnTo>
                  <a:pt x="8417607" y="761"/>
                </a:lnTo>
                <a:close/>
              </a:path>
              <a:path w="8534400" h="6198234">
                <a:moveTo>
                  <a:pt x="8416363" y="6196923"/>
                </a:moveTo>
                <a:lnTo>
                  <a:pt x="1040" y="131051"/>
                </a:lnTo>
                <a:lnTo>
                  <a:pt x="762" y="6069329"/>
                </a:lnTo>
                <a:lnTo>
                  <a:pt x="1524" y="6069329"/>
                </a:lnTo>
                <a:lnTo>
                  <a:pt x="1524" y="6083045"/>
                </a:lnTo>
                <a:lnTo>
                  <a:pt x="2286" y="6083045"/>
                </a:lnTo>
                <a:lnTo>
                  <a:pt x="2286" y="6089141"/>
                </a:lnTo>
                <a:lnTo>
                  <a:pt x="3048" y="6089141"/>
                </a:lnTo>
                <a:lnTo>
                  <a:pt x="3048" y="6092951"/>
                </a:lnTo>
                <a:lnTo>
                  <a:pt x="3810" y="6092951"/>
                </a:lnTo>
                <a:lnTo>
                  <a:pt x="3810" y="6096761"/>
                </a:lnTo>
                <a:lnTo>
                  <a:pt x="4572" y="6096761"/>
                </a:lnTo>
                <a:lnTo>
                  <a:pt x="4572" y="6100571"/>
                </a:lnTo>
                <a:lnTo>
                  <a:pt x="5334" y="6100571"/>
                </a:lnTo>
                <a:lnTo>
                  <a:pt x="5334" y="6102857"/>
                </a:lnTo>
                <a:lnTo>
                  <a:pt x="6096" y="6102857"/>
                </a:lnTo>
                <a:lnTo>
                  <a:pt x="6096" y="6105905"/>
                </a:lnTo>
                <a:lnTo>
                  <a:pt x="6858" y="6105905"/>
                </a:lnTo>
                <a:lnTo>
                  <a:pt x="6858" y="6108191"/>
                </a:lnTo>
                <a:lnTo>
                  <a:pt x="7620" y="6108191"/>
                </a:lnTo>
                <a:lnTo>
                  <a:pt x="7620" y="6110477"/>
                </a:lnTo>
                <a:lnTo>
                  <a:pt x="8382" y="6110477"/>
                </a:lnTo>
                <a:lnTo>
                  <a:pt x="8382" y="6112763"/>
                </a:lnTo>
                <a:lnTo>
                  <a:pt x="9144" y="6112763"/>
                </a:lnTo>
                <a:lnTo>
                  <a:pt x="9144" y="6115049"/>
                </a:lnTo>
                <a:lnTo>
                  <a:pt x="9906" y="6115049"/>
                </a:lnTo>
                <a:lnTo>
                  <a:pt x="9906" y="6116573"/>
                </a:lnTo>
                <a:lnTo>
                  <a:pt x="10668" y="6116573"/>
                </a:lnTo>
                <a:lnTo>
                  <a:pt x="10668" y="6118859"/>
                </a:lnTo>
                <a:lnTo>
                  <a:pt x="11430" y="6118859"/>
                </a:lnTo>
                <a:lnTo>
                  <a:pt x="11430" y="6120383"/>
                </a:lnTo>
                <a:lnTo>
                  <a:pt x="12192" y="6120383"/>
                </a:lnTo>
                <a:lnTo>
                  <a:pt x="12192" y="6121907"/>
                </a:lnTo>
                <a:lnTo>
                  <a:pt x="12954" y="6121907"/>
                </a:lnTo>
                <a:lnTo>
                  <a:pt x="12954" y="6123431"/>
                </a:lnTo>
                <a:lnTo>
                  <a:pt x="13716" y="6123431"/>
                </a:lnTo>
                <a:lnTo>
                  <a:pt x="13716" y="6124955"/>
                </a:lnTo>
                <a:lnTo>
                  <a:pt x="14478" y="6124955"/>
                </a:lnTo>
                <a:lnTo>
                  <a:pt x="14478" y="6126479"/>
                </a:lnTo>
                <a:lnTo>
                  <a:pt x="15240" y="6126479"/>
                </a:lnTo>
                <a:lnTo>
                  <a:pt x="15240" y="6128003"/>
                </a:lnTo>
                <a:lnTo>
                  <a:pt x="16002" y="6128003"/>
                </a:lnTo>
                <a:lnTo>
                  <a:pt x="16002" y="6129527"/>
                </a:lnTo>
                <a:lnTo>
                  <a:pt x="16764" y="6129527"/>
                </a:lnTo>
                <a:lnTo>
                  <a:pt x="16764" y="6131051"/>
                </a:lnTo>
                <a:lnTo>
                  <a:pt x="17526" y="6131051"/>
                </a:lnTo>
                <a:lnTo>
                  <a:pt x="17526" y="6132575"/>
                </a:lnTo>
                <a:lnTo>
                  <a:pt x="18288" y="6132575"/>
                </a:lnTo>
                <a:lnTo>
                  <a:pt x="19050" y="6133337"/>
                </a:lnTo>
                <a:lnTo>
                  <a:pt x="19050" y="6134861"/>
                </a:lnTo>
                <a:lnTo>
                  <a:pt x="19812" y="6134861"/>
                </a:lnTo>
                <a:lnTo>
                  <a:pt x="19812" y="6136385"/>
                </a:lnTo>
                <a:lnTo>
                  <a:pt x="20574" y="6136385"/>
                </a:lnTo>
                <a:lnTo>
                  <a:pt x="21336" y="6137147"/>
                </a:lnTo>
                <a:lnTo>
                  <a:pt x="21336" y="6138671"/>
                </a:lnTo>
                <a:lnTo>
                  <a:pt x="22098" y="6138671"/>
                </a:lnTo>
                <a:lnTo>
                  <a:pt x="22098" y="6140195"/>
                </a:lnTo>
                <a:lnTo>
                  <a:pt x="22860" y="6140195"/>
                </a:lnTo>
                <a:lnTo>
                  <a:pt x="23622" y="6140957"/>
                </a:lnTo>
                <a:lnTo>
                  <a:pt x="23622" y="6142481"/>
                </a:lnTo>
                <a:lnTo>
                  <a:pt x="24384" y="6142481"/>
                </a:lnTo>
                <a:lnTo>
                  <a:pt x="25908" y="6144005"/>
                </a:lnTo>
                <a:lnTo>
                  <a:pt x="25908" y="6145529"/>
                </a:lnTo>
                <a:lnTo>
                  <a:pt x="26670" y="6145529"/>
                </a:lnTo>
                <a:lnTo>
                  <a:pt x="28194" y="6147053"/>
                </a:lnTo>
                <a:lnTo>
                  <a:pt x="28194" y="6148577"/>
                </a:lnTo>
                <a:lnTo>
                  <a:pt x="28956" y="6148577"/>
                </a:lnTo>
                <a:lnTo>
                  <a:pt x="30480" y="6150101"/>
                </a:lnTo>
                <a:lnTo>
                  <a:pt x="30480" y="6151625"/>
                </a:lnTo>
                <a:lnTo>
                  <a:pt x="31242" y="6151625"/>
                </a:lnTo>
                <a:lnTo>
                  <a:pt x="37338" y="6157721"/>
                </a:lnTo>
                <a:lnTo>
                  <a:pt x="37338" y="6159245"/>
                </a:lnTo>
                <a:lnTo>
                  <a:pt x="38100" y="6159245"/>
                </a:lnTo>
                <a:lnTo>
                  <a:pt x="69264" y="6182272"/>
                </a:lnTo>
                <a:lnTo>
                  <a:pt x="105233" y="6195176"/>
                </a:lnTo>
                <a:lnTo>
                  <a:pt x="8411718" y="6198107"/>
                </a:lnTo>
                <a:lnTo>
                  <a:pt x="8411718" y="6197345"/>
                </a:lnTo>
                <a:lnTo>
                  <a:pt x="8416363" y="6196923"/>
                </a:lnTo>
                <a:close/>
              </a:path>
              <a:path w="8534400" h="6198234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04098" y="761"/>
                </a:lnTo>
                <a:lnTo>
                  <a:pt x="8423485" y="2210"/>
                </a:lnTo>
                <a:lnTo>
                  <a:pt x="8436305" y="4779"/>
                </a:lnTo>
                <a:lnTo>
                  <a:pt x="8471893" y="20039"/>
                </a:lnTo>
                <a:lnTo>
                  <a:pt x="8501634" y="44957"/>
                </a:lnTo>
                <a:lnTo>
                  <a:pt x="8501634" y="46481"/>
                </a:lnTo>
                <a:lnTo>
                  <a:pt x="8502396" y="46481"/>
                </a:lnTo>
                <a:lnTo>
                  <a:pt x="8505444" y="49529"/>
                </a:lnTo>
                <a:lnTo>
                  <a:pt x="8505444" y="51053"/>
                </a:lnTo>
                <a:lnTo>
                  <a:pt x="8506206" y="51053"/>
                </a:lnTo>
                <a:lnTo>
                  <a:pt x="8507730" y="52577"/>
                </a:lnTo>
                <a:lnTo>
                  <a:pt x="8507730" y="54101"/>
                </a:lnTo>
                <a:lnTo>
                  <a:pt x="8508492" y="54101"/>
                </a:lnTo>
                <a:lnTo>
                  <a:pt x="8510016" y="55625"/>
                </a:lnTo>
                <a:lnTo>
                  <a:pt x="8510016" y="57149"/>
                </a:lnTo>
                <a:lnTo>
                  <a:pt x="8510778" y="57149"/>
                </a:lnTo>
                <a:lnTo>
                  <a:pt x="8511540" y="57911"/>
                </a:lnTo>
                <a:lnTo>
                  <a:pt x="8511540" y="59435"/>
                </a:lnTo>
                <a:lnTo>
                  <a:pt x="8512302" y="59435"/>
                </a:lnTo>
                <a:lnTo>
                  <a:pt x="8513064" y="60197"/>
                </a:lnTo>
                <a:lnTo>
                  <a:pt x="8513064" y="61721"/>
                </a:lnTo>
                <a:lnTo>
                  <a:pt x="8513826" y="61721"/>
                </a:lnTo>
                <a:lnTo>
                  <a:pt x="8513826" y="63245"/>
                </a:lnTo>
                <a:lnTo>
                  <a:pt x="8514588" y="63245"/>
                </a:lnTo>
                <a:lnTo>
                  <a:pt x="8515350" y="64007"/>
                </a:lnTo>
                <a:lnTo>
                  <a:pt x="8515350" y="65531"/>
                </a:lnTo>
                <a:lnTo>
                  <a:pt x="8516112" y="65531"/>
                </a:lnTo>
                <a:lnTo>
                  <a:pt x="8516112" y="67055"/>
                </a:lnTo>
                <a:lnTo>
                  <a:pt x="8516874" y="67055"/>
                </a:lnTo>
                <a:lnTo>
                  <a:pt x="8517636" y="67817"/>
                </a:lnTo>
                <a:lnTo>
                  <a:pt x="8517636" y="69341"/>
                </a:lnTo>
                <a:lnTo>
                  <a:pt x="8518398" y="69341"/>
                </a:lnTo>
                <a:lnTo>
                  <a:pt x="8518398" y="70865"/>
                </a:lnTo>
                <a:lnTo>
                  <a:pt x="8519160" y="70865"/>
                </a:lnTo>
                <a:lnTo>
                  <a:pt x="8519160" y="72389"/>
                </a:lnTo>
                <a:lnTo>
                  <a:pt x="8519922" y="72389"/>
                </a:lnTo>
                <a:lnTo>
                  <a:pt x="8519922" y="73913"/>
                </a:lnTo>
                <a:lnTo>
                  <a:pt x="8520684" y="73913"/>
                </a:lnTo>
                <a:lnTo>
                  <a:pt x="8520684" y="75437"/>
                </a:lnTo>
                <a:lnTo>
                  <a:pt x="8521446" y="75437"/>
                </a:lnTo>
                <a:lnTo>
                  <a:pt x="8521446" y="76961"/>
                </a:lnTo>
                <a:lnTo>
                  <a:pt x="8522208" y="76961"/>
                </a:lnTo>
                <a:lnTo>
                  <a:pt x="8522208" y="79247"/>
                </a:lnTo>
                <a:lnTo>
                  <a:pt x="8522970" y="79247"/>
                </a:lnTo>
                <a:lnTo>
                  <a:pt x="8522970" y="80771"/>
                </a:lnTo>
                <a:lnTo>
                  <a:pt x="8523732" y="80771"/>
                </a:lnTo>
                <a:lnTo>
                  <a:pt x="8523732" y="82295"/>
                </a:lnTo>
                <a:lnTo>
                  <a:pt x="8524494" y="82295"/>
                </a:lnTo>
                <a:lnTo>
                  <a:pt x="8524494" y="84581"/>
                </a:lnTo>
                <a:lnTo>
                  <a:pt x="8525256" y="84581"/>
                </a:lnTo>
                <a:lnTo>
                  <a:pt x="8525256" y="86867"/>
                </a:lnTo>
                <a:lnTo>
                  <a:pt x="8526018" y="86867"/>
                </a:lnTo>
                <a:lnTo>
                  <a:pt x="8526018" y="89153"/>
                </a:lnTo>
                <a:lnTo>
                  <a:pt x="8526780" y="89153"/>
                </a:lnTo>
                <a:lnTo>
                  <a:pt x="8526780" y="91439"/>
                </a:lnTo>
                <a:lnTo>
                  <a:pt x="8527542" y="91439"/>
                </a:lnTo>
                <a:lnTo>
                  <a:pt x="8527542" y="93725"/>
                </a:lnTo>
                <a:lnTo>
                  <a:pt x="8528304" y="93725"/>
                </a:lnTo>
                <a:lnTo>
                  <a:pt x="8528304" y="96011"/>
                </a:lnTo>
                <a:lnTo>
                  <a:pt x="8529066" y="96011"/>
                </a:lnTo>
                <a:lnTo>
                  <a:pt x="8529066" y="99059"/>
                </a:lnTo>
                <a:lnTo>
                  <a:pt x="8529828" y="99059"/>
                </a:lnTo>
                <a:lnTo>
                  <a:pt x="8529828" y="102107"/>
                </a:lnTo>
                <a:lnTo>
                  <a:pt x="8530590" y="102107"/>
                </a:lnTo>
                <a:lnTo>
                  <a:pt x="8530590" y="105917"/>
                </a:lnTo>
                <a:lnTo>
                  <a:pt x="8531352" y="105917"/>
                </a:lnTo>
                <a:lnTo>
                  <a:pt x="8531352" y="110489"/>
                </a:lnTo>
                <a:lnTo>
                  <a:pt x="8532114" y="110489"/>
                </a:lnTo>
                <a:lnTo>
                  <a:pt x="8532114" y="116585"/>
                </a:lnTo>
                <a:lnTo>
                  <a:pt x="8532876" y="116585"/>
                </a:lnTo>
                <a:lnTo>
                  <a:pt x="8532876" y="6083992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234">
                <a:moveTo>
                  <a:pt x="8532876" y="6083992"/>
                </a:moveTo>
                <a:lnTo>
                  <a:pt x="8532876" y="116585"/>
                </a:lnTo>
                <a:lnTo>
                  <a:pt x="8532114" y="6069566"/>
                </a:lnTo>
                <a:lnTo>
                  <a:pt x="8532069" y="6075840"/>
                </a:lnTo>
                <a:lnTo>
                  <a:pt x="8532018" y="6083045"/>
                </a:lnTo>
                <a:lnTo>
                  <a:pt x="8531352" y="6088379"/>
                </a:lnTo>
                <a:lnTo>
                  <a:pt x="8518082" y="6128636"/>
                </a:lnTo>
                <a:lnTo>
                  <a:pt x="8510778" y="6140957"/>
                </a:lnTo>
                <a:lnTo>
                  <a:pt x="8510016" y="6142481"/>
                </a:lnTo>
                <a:lnTo>
                  <a:pt x="8505266" y="6148870"/>
                </a:lnTo>
                <a:lnTo>
                  <a:pt x="8494776" y="6160769"/>
                </a:lnTo>
                <a:lnTo>
                  <a:pt x="8493252" y="6161531"/>
                </a:lnTo>
                <a:lnTo>
                  <a:pt x="8487156" y="6167627"/>
                </a:lnTo>
                <a:lnTo>
                  <a:pt x="8483594" y="6170065"/>
                </a:lnTo>
                <a:lnTo>
                  <a:pt x="8473259" y="6177496"/>
                </a:lnTo>
                <a:lnTo>
                  <a:pt x="8462092" y="6183880"/>
                </a:lnTo>
                <a:lnTo>
                  <a:pt x="8425434" y="6195821"/>
                </a:lnTo>
                <a:lnTo>
                  <a:pt x="8416363" y="6196923"/>
                </a:lnTo>
                <a:lnTo>
                  <a:pt x="8418006" y="6198107"/>
                </a:lnTo>
                <a:lnTo>
                  <a:pt x="8461757" y="6185737"/>
                </a:lnTo>
                <a:lnTo>
                  <a:pt x="8495187" y="6161868"/>
                </a:lnTo>
                <a:lnTo>
                  <a:pt x="8519583" y="6128859"/>
                </a:lnTo>
                <a:lnTo>
                  <a:pt x="8532387" y="6089485"/>
                </a:lnTo>
                <a:lnTo>
                  <a:pt x="8532876" y="6083992"/>
                </a:lnTo>
                <a:close/>
              </a:path>
              <a:path w="8534400" h="6198234">
                <a:moveTo>
                  <a:pt x="8532114" y="6069566"/>
                </a:moveTo>
                <a:lnTo>
                  <a:pt x="8532069" y="6075840"/>
                </a:lnTo>
                <a:lnTo>
                  <a:pt x="8532114" y="6069566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000" y="786383"/>
            <a:ext cx="8532114" cy="6197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1237" y="785622"/>
            <a:ext cx="8534400" cy="6198870"/>
          </a:xfrm>
          <a:custGeom>
            <a:avLst/>
            <a:gdLst/>
            <a:ahLst/>
            <a:cxnLst/>
            <a:rect l="l" t="t" r="r" b="b"/>
            <a:pathLst>
              <a:path w="8534400" h="6198870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10956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767" y="28585"/>
                </a:lnTo>
                <a:lnTo>
                  <a:pt x="21484" y="58468"/>
                </a:lnTo>
                <a:lnTo>
                  <a:pt x="4489" y="96390"/>
                </a:lnTo>
                <a:lnTo>
                  <a:pt x="0" y="123443"/>
                </a:lnTo>
                <a:lnTo>
                  <a:pt x="0" y="6075426"/>
                </a:lnTo>
                <a:lnTo>
                  <a:pt x="1524" y="6089142"/>
                </a:lnTo>
                <a:lnTo>
                  <a:pt x="2286" y="6092308"/>
                </a:lnTo>
                <a:lnTo>
                  <a:pt x="2285" y="123443"/>
                </a:lnTo>
                <a:lnTo>
                  <a:pt x="3047" y="117347"/>
                </a:lnTo>
                <a:lnTo>
                  <a:pt x="16485" y="71396"/>
                </a:lnTo>
                <a:lnTo>
                  <a:pt x="39502" y="39730"/>
                </a:lnTo>
                <a:lnTo>
                  <a:pt x="80253" y="12090"/>
                </a:lnTo>
                <a:lnTo>
                  <a:pt x="117500" y="2871"/>
                </a:lnTo>
                <a:lnTo>
                  <a:pt x="8410956" y="2285"/>
                </a:lnTo>
                <a:lnTo>
                  <a:pt x="8418646" y="3178"/>
                </a:lnTo>
                <a:lnTo>
                  <a:pt x="8458659" y="14159"/>
                </a:lnTo>
                <a:lnTo>
                  <a:pt x="8492472" y="37553"/>
                </a:lnTo>
                <a:lnTo>
                  <a:pt x="8517389" y="70340"/>
                </a:lnTo>
                <a:lnTo>
                  <a:pt x="8530714" y="109498"/>
                </a:lnTo>
                <a:lnTo>
                  <a:pt x="8532114" y="123443"/>
                </a:lnTo>
                <a:lnTo>
                  <a:pt x="8532114" y="6090809"/>
                </a:lnTo>
                <a:lnTo>
                  <a:pt x="8532387" y="6089485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870">
                <a:moveTo>
                  <a:pt x="8532114" y="6090809"/>
                </a:moveTo>
                <a:lnTo>
                  <a:pt x="8532114" y="6075425"/>
                </a:lnTo>
                <a:lnTo>
                  <a:pt x="8531274" y="6083284"/>
                </a:lnTo>
                <a:lnTo>
                  <a:pt x="8529260" y="6097034"/>
                </a:lnTo>
                <a:lnTo>
                  <a:pt x="8513771" y="6135225"/>
                </a:lnTo>
                <a:lnTo>
                  <a:pt x="8486686" y="6166522"/>
                </a:lnTo>
                <a:lnTo>
                  <a:pt x="8451311" y="6187962"/>
                </a:lnTo>
                <a:lnTo>
                  <a:pt x="8410956" y="6196583"/>
                </a:lnTo>
                <a:lnTo>
                  <a:pt x="125104" y="6196588"/>
                </a:lnTo>
                <a:lnTo>
                  <a:pt x="112299" y="6195714"/>
                </a:lnTo>
                <a:lnTo>
                  <a:pt x="73503" y="6183677"/>
                </a:lnTo>
                <a:lnTo>
                  <a:pt x="40314" y="6159924"/>
                </a:lnTo>
                <a:lnTo>
                  <a:pt x="15994" y="6127233"/>
                </a:lnTo>
                <a:lnTo>
                  <a:pt x="3810" y="6088380"/>
                </a:lnTo>
                <a:lnTo>
                  <a:pt x="2286" y="6075426"/>
                </a:lnTo>
                <a:lnTo>
                  <a:pt x="2286" y="6092308"/>
                </a:lnTo>
                <a:lnTo>
                  <a:pt x="14847" y="6129123"/>
                </a:lnTo>
                <a:lnTo>
                  <a:pt x="37648" y="6160426"/>
                </a:lnTo>
                <a:lnTo>
                  <a:pt x="68662" y="6184057"/>
                </a:lnTo>
                <a:lnTo>
                  <a:pt x="104850" y="6196526"/>
                </a:lnTo>
                <a:lnTo>
                  <a:pt x="130302" y="6198870"/>
                </a:lnTo>
                <a:lnTo>
                  <a:pt x="8410956" y="6198869"/>
                </a:lnTo>
                <a:lnTo>
                  <a:pt x="8449048" y="6191183"/>
                </a:lnTo>
                <a:lnTo>
                  <a:pt x="8484922" y="6170977"/>
                </a:lnTo>
                <a:lnTo>
                  <a:pt x="8512612" y="6140706"/>
                </a:lnTo>
                <a:lnTo>
                  <a:pt x="8529564" y="6103146"/>
                </a:lnTo>
                <a:lnTo>
                  <a:pt x="8532114" y="6090809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61237" y="785622"/>
            <a:ext cx="8534400" cy="6198235"/>
          </a:xfrm>
          <a:custGeom>
            <a:avLst/>
            <a:gdLst/>
            <a:ahLst/>
            <a:cxnLst/>
            <a:rect l="l" t="t" r="r" b="b"/>
            <a:pathLst>
              <a:path w="8534400" h="6198234">
                <a:moveTo>
                  <a:pt x="8417607" y="761"/>
                </a:moveTo>
                <a:lnTo>
                  <a:pt x="8411718" y="87"/>
                </a:lnTo>
                <a:lnTo>
                  <a:pt x="8404098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809" y="28547"/>
                </a:lnTo>
                <a:lnTo>
                  <a:pt x="21484" y="58467"/>
                </a:lnTo>
                <a:lnTo>
                  <a:pt x="4489" y="96390"/>
                </a:lnTo>
                <a:lnTo>
                  <a:pt x="0" y="123443"/>
                </a:lnTo>
                <a:lnTo>
                  <a:pt x="0" y="130301"/>
                </a:lnTo>
                <a:lnTo>
                  <a:pt x="1040" y="131051"/>
                </a:lnTo>
                <a:lnTo>
                  <a:pt x="1040" y="121207"/>
                </a:lnTo>
                <a:lnTo>
                  <a:pt x="2770" y="107199"/>
                </a:lnTo>
                <a:lnTo>
                  <a:pt x="16630" y="68296"/>
                </a:lnTo>
                <a:lnTo>
                  <a:pt x="41661" y="36033"/>
                </a:lnTo>
                <a:lnTo>
                  <a:pt x="75511" y="12935"/>
                </a:lnTo>
                <a:lnTo>
                  <a:pt x="115824" y="1523"/>
                </a:lnTo>
                <a:lnTo>
                  <a:pt x="130302" y="761"/>
                </a:lnTo>
                <a:lnTo>
                  <a:pt x="8417607" y="761"/>
                </a:lnTo>
                <a:close/>
              </a:path>
              <a:path w="8534400" h="6198234">
                <a:moveTo>
                  <a:pt x="8416363" y="6196923"/>
                </a:moveTo>
                <a:lnTo>
                  <a:pt x="1040" y="131051"/>
                </a:lnTo>
                <a:lnTo>
                  <a:pt x="762" y="6069329"/>
                </a:lnTo>
                <a:lnTo>
                  <a:pt x="1524" y="6069329"/>
                </a:lnTo>
                <a:lnTo>
                  <a:pt x="1524" y="6083045"/>
                </a:lnTo>
                <a:lnTo>
                  <a:pt x="2286" y="6083045"/>
                </a:lnTo>
                <a:lnTo>
                  <a:pt x="2286" y="6089141"/>
                </a:lnTo>
                <a:lnTo>
                  <a:pt x="3048" y="6089141"/>
                </a:lnTo>
                <a:lnTo>
                  <a:pt x="3048" y="6092951"/>
                </a:lnTo>
                <a:lnTo>
                  <a:pt x="3810" y="6092951"/>
                </a:lnTo>
                <a:lnTo>
                  <a:pt x="3810" y="6096761"/>
                </a:lnTo>
                <a:lnTo>
                  <a:pt x="4572" y="6096761"/>
                </a:lnTo>
                <a:lnTo>
                  <a:pt x="4572" y="6100571"/>
                </a:lnTo>
                <a:lnTo>
                  <a:pt x="5334" y="6100571"/>
                </a:lnTo>
                <a:lnTo>
                  <a:pt x="5334" y="6102857"/>
                </a:lnTo>
                <a:lnTo>
                  <a:pt x="6096" y="6102857"/>
                </a:lnTo>
                <a:lnTo>
                  <a:pt x="6096" y="6105905"/>
                </a:lnTo>
                <a:lnTo>
                  <a:pt x="6858" y="6105905"/>
                </a:lnTo>
                <a:lnTo>
                  <a:pt x="6858" y="6108191"/>
                </a:lnTo>
                <a:lnTo>
                  <a:pt x="7620" y="6108191"/>
                </a:lnTo>
                <a:lnTo>
                  <a:pt x="7620" y="6110477"/>
                </a:lnTo>
                <a:lnTo>
                  <a:pt x="8382" y="6110477"/>
                </a:lnTo>
                <a:lnTo>
                  <a:pt x="8382" y="6112763"/>
                </a:lnTo>
                <a:lnTo>
                  <a:pt x="9144" y="6112763"/>
                </a:lnTo>
                <a:lnTo>
                  <a:pt x="9144" y="6115049"/>
                </a:lnTo>
                <a:lnTo>
                  <a:pt x="9906" y="6115049"/>
                </a:lnTo>
                <a:lnTo>
                  <a:pt x="9906" y="6116573"/>
                </a:lnTo>
                <a:lnTo>
                  <a:pt x="10668" y="6116573"/>
                </a:lnTo>
                <a:lnTo>
                  <a:pt x="10668" y="6118859"/>
                </a:lnTo>
                <a:lnTo>
                  <a:pt x="11430" y="6118859"/>
                </a:lnTo>
                <a:lnTo>
                  <a:pt x="11430" y="6120383"/>
                </a:lnTo>
                <a:lnTo>
                  <a:pt x="12192" y="6120383"/>
                </a:lnTo>
                <a:lnTo>
                  <a:pt x="12192" y="6121907"/>
                </a:lnTo>
                <a:lnTo>
                  <a:pt x="12954" y="6121907"/>
                </a:lnTo>
                <a:lnTo>
                  <a:pt x="12954" y="6123431"/>
                </a:lnTo>
                <a:lnTo>
                  <a:pt x="13716" y="6123431"/>
                </a:lnTo>
                <a:lnTo>
                  <a:pt x="13716" y="6124955"/>
                </a:lnTo>
                <a:lnTo>
                  <a:pt x="14478" y="6124955"/>
                </a:lnTo>
                <a:lnTo>
                  <a:pt x="14478" y="6126479"/>
                </a:lnTo>
                <a:lnTo>
                  <a:pt x="15240" y="6126479"/>
                </a:lnTo>
                <a:lnTo>
                  <a:pt x="15240" y="6128003"/>
                </a:lnTo>
                <a:lnTo>
                  <a:pt x="16002" y="6128003"/>
                </a:lnTo>
                <a:lnTo>
                  <a:pt x="16002" y="6129527"/>
                </a:lnTo>
                <a:lnTo>
                  <a:pt x="16764" y="6129527"/>
                </a:lnTo>
                <a:lnTo>
                  <a:pt x="16764" y="6131051"/>
                </a:lnTo>
                <a:lnTo>
                  <a:pt x="17526" y="6131051"/>
                </a:lnTo>
                <a:lnTo>
                  <a:pt x="17526" y="6132575"/>
                </a:lnTo>
                <a:lnTo>
                  <a:pt x="18288" y="6132575"/>
                </a:lnTo>
                <a:lnTo>
                  <a:pt x="19050" y="6133337"/>
                </a:lnTo>
                <a:lnTo>
                  <a:pt x="19050" y="6134861"/>
                </a:lnTo>
                <a:lnTo>
                  <a:pt x="19812" y="6134861"/>
                </a:lnTo>
                <a:lnTo>
                  <a:pt x="19812" y="6136385"/>
                </a:lnTo>
                <a:lnTo>
                  <a:pt x="20574" y="6136385"/>
                </a:lnTo>
                <a:lnTo>
                  <a:pt x="21336" y="6137147"/>
                </a:lnTo>
                <a:lnTo>
                  <a:pt x="21336" y="6138671"/>
                </a:lnTo>
                <a:lnTo>
                  <a:pt x="22098" y="6138671"/>
                </a:lnTo>
                <a:lnTo>
                  <a:pt x="22098" y="6140195"/>
                </a:lnTo>
                <a:lnTo>
                  <a:pt x="22860" y="6140195"/>
                </a:lnTo>
                <a:lnTo>
                  <a:pt x="23622" y="6140957"/>
                </a:lnTo>
                <a:lnTo>
                  <a:pt x="23622" y="6142481"/>
                </a:lnTo>
                <a:lnTo>
                  <a:pt x="24384" y="6142481"/>
                </a:lnTo>
                <a:lnTo>
                  <a:pt x="25908" y="6144005"/>
                </a:lnTo>
                <a:lnTo>
                  <a:pt x="25908" y="6145529"/>
                </a:lnTo>
                <a:lnTo>
                  <a:pt x="26670" y="6145529"/>
                </a:lnTo>
                <a:lnTo>
                  <a:pt x="28194" y="6147053"/>
                </a:lnTo>
                <a:lnTo>
                  <a:pt x="28194" y="6148577"/>
                </a:lnTo>
                <a:lnTo>
                  <a:pt x="28956" y="6148577"/>
                </a:lnTo>
                <a:lnTo>
                  <a:pt x="30480" y="6150101"/>
                </a:lnTo>
                <a:lnTo>
                  <a:pt x="30480" y="6151625"/>
                </a:lnTo>
                <a:lnTo>
                  <a:pt x="31242" y="6151625"/>
                </a:lnTo>
                <a:lnTo>
                  <a:pt x="37338" y="6157721"/>
                </a:lnTo>
                <a:lnTo>
                  <a:pt x="37338" y="6159245"/>
                </a:lnTo>
                <a:lnTo>
                  <a:pt x="38100" y="6159245"/>
                </a:lnTo>
                <a:lnTo>
                  <a:pt x="69264" y="6182272"/>
                </a:lnTo>
                <a:lnTo>
                  <a:pt x="105233" y="6195176"/>
                </a:lnTo>
                <a:lnTo>
                  <a:pt x="8411718" y="6198107"/>
                </a:lnTo>
                <a:lnTo>
                  <a:pt x="8411718" y="6197345"/>
                </a:lnTo>
                <a:lnTo>
                  <a:pt x="8416363" y="6196923"/>
                </a:lnTo>
                <a:close/>
              </a:path>
              <a:path w="8534400" h="6198234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04098" y="761"/>
                </a:lnTo>
                <a:lnTo>
                  <a:pt x="8423485" y="2210"/>
                </a:lnTo>
                <a:lnTo>
                  <a:pt x="8436305" y="4779"/>
                </a:lnTo>
                <a:lnTo>
                  <a:pt x="8471893" y="20039"/>
                </a:lnTo>
                <a:lnTo>
                  <a:pt x="8501634" y="44957"/>
                </a:lnTo>
                <a:lnTo>
                  <a:pt x="8501634" y="46481"/>
                </a:lnTo>
                <a:lnTo>
                  <a:pt x="8502396" y="46481"/>
                </a:lnTo>
                <a:lnTo>
                  <a:pt x="8505444" y="49529"/>
                </a:lnTo>
                <a:lnTo>
                  <a:pt x="8505444" y="51053"/>
                </a:lnTo>
                <a:lnTo>
                  <a:pt x="8506206" y="51053"/>
                </a:lnTo>
                <a:lnTo>
                  <a:pt x="8507730" y="52577"/>
                </a:lnTo>
                <a:lnTo>
                  <a:pt x="8507730" y="54101"/>
                </a:lnTo>
                <a:lnTo>
                  <a:pt x="8508492" y="54101"/>
                </a:lnTo>
                <a:lnTo>
                  <a:pt x="8510016" y="55625"/>
                </a:lnTo>
                <a:lnTo>
                  <a:pt x="8510016" y="57149"/>
                </a:lnTo>
                <a:lnTo>
                  <a:pt x="8510778" y="57149"/>
                </a:lnTo>
                <a:lnTo>
                  <a:pt x="8511540" y="57911"/>
                </a:lnTo>
                <a:lnTo>
                  <a:pt x="8511540" y="59435"/>
                </a:lnTo>
                <a:lnTo>
                  <a:pt x="8512302" y="59435"/>
                </a:lnTo>
                <a:lnTo>
                  <a:pt x="8513064" y="60197"/>
                </a:lnTo>
                <a:lnTo>
                  <a:pt x="8513064" y="61721"/>
                </a:lnTo>
                <a:lnTo>
                  <a:pt x="8513826" y="61721"/>
                </a:lnTo>
                <a:lnTo>
                  <a:pt x="8513826" y="63245"/>
                </a:lnTo>
                <a:lnTo>
                  <a:pt x="8514588" y="63245"/>
                </a:lnTo>
                <a:lnTo>
                  <a:pt x="8515350" y="64007"/>
                </a:lnTo>
                <a:lnTo>
                  <a:pt x="8515350" y="65531"/>
                </a:lnTo>
                <a:lnTo>
                  <a:pt x="8516112" y="65531"/>
                </a:lnTo>
                <a:lnTo>
                  <a:pt x="8516112" y="67055"/>
                </a:lnTo>
                <a:lnTo>
                  <a:pt x="8516874" y="67055"/>
                </a:lnTo>
                <a:lnTo>
                  <a:pt x="8517636" y="67817"/>
                </a:lnTo>
                <a:lnTo>
                  <a:pt x="8517636" y="69341"/>
                </a:lnTo>
                <a:lnTo>
                  <a:pt x="8518398" y="69341"/>
                </a:lnTo>
                <a:lnTo>
                  <a:pt x="8518398" y="70865"/>
                </a:lnTo>
                <a:lnTo>
                  <a:pt x="8519160" y="70865"/>
                </a:lnTo>
                <a:lnTo>
                  <a:pt x="8519160" y="72389"/>
                </a:lnTo>
                <a:lnTo>
                  <a:pt x="8519922" y="72389"/>
                </a:lnTo>
                <a:lnTo>
                  <a:pt x="8519922" y="73913"/>
                </a:lnTo>
                <a:lnTo>
                  <a:pt x="8520684" y="73913"/>
                </a:lnTo>
                <a:lnTo>
                  <a:pt x="8520684" y="75437"/>
                </a:lnTo>
                <a:lnTo>
                  <a:pt x="8521446" y="75437"/>
                </a:lnTo>
                <a:lnTo>
                  <a:pt x="8521446" y="76961"/>
                </a:lnTo>
                <a:lnTo>
                  <a:pt x="8522208" y="76961"/>
                </a:lnTo>
                <a:lnTo>
                  <a:pt x="8522208" y="79247"/>
                </a:lnTo>
                <a:lnTo>
                  <a:pt x="8522970" y="79247"/>
                </a:lnTo>
                <a:lnTo>
                  <a:pt x="8522970" y="80771"/>
                </a:lnTo>
                <a:lnTo>
                  <a:pt x="8523732" y="80771"/>
                </a:lnTo>
                <a:lnTo>
                  <a:pt x="8523732" y="82295"/>
                </a:lnTo>
                <a:lnTo>
                  <a:pt x="8524494" y="82295"/>
                </a:lnTo>
                <a:lnTo>
                  <a:pt x="8524494" y="84581"/>
                </a:lnTo>
                <a:lnTo>
                  <a:pt x="8525256" y="84581"/>
                </a:lnTo>
                <a:lnTo>
                  <a:pt x="8525256" y="86867"/>
                </a:lnTo>
                <a:lnTo>
                  <a:pt x="8526018" y="86867"/>
                </a:lnTo>
                <a:lnTo>
                  <a:pt x="8526018" y="89153"/>
                </a:lnTo>
                <a:lnTo>
                  <a:pt x="8526780" y="89153"/>
                </a:lnTo>
                <a:lnTo>
                  <a:pt x="8526780" y="91439"/>
                </a:lnTo>
                <a:lnTo>
                  <a:pt x="8527542" y="91439"/>
                </a:lnTo>
                <a:lnTo>
                  <a:pt x="8527542" y="93725"/>
                </a:lnTo>
                <a:lnTo>
                  <a:pt x="8528304" y="93725"/>
                </a:lnTo>
                <a:lnTo>
                  <a:pt x="8528304" y="96011"/>
                </a:lnTo>
                <a:lnTo>
                  <a:pt x="8529066" y="96011"/>
                </a:lnTo>
                <a:lnTo>
                  <a:pt x="8529066" y="99059"/>
                </a:lnTo>
                <a:lnTo>
                  <a:pt x="8529828" y="99059"/>
                </a:lnTo>
                <a:lnTo>
                  <a:pt x="8529828" y="102107"/>
                </a:lnTo>
                <a:lnTo>
                  <a:pt x="8530590" y="102107"/>
                </a:lnTo>
                <a:lnTo>
                  <a:pt x="8530590" y="105917"/>
                </a:lnTo>
                <a:lnTo>
                  <a:pt x="8531352" y="105917"/>
                </a:lnTo>
                <a:lnTo>
                  <a:pt x="8531352" y="110489"/>
                </a:lnTo>
                <a:lnTo>
                  <a:pt x="8532114" y="110489"/>
                </a:lnTo>
                <a:lnTo>
                  <a:pt x="8532114" y="116585"/>
                </a:lnTo>
                <a:lnTo>
                  <a:pt x="8532876" y="116585"/>
                </a:lnTo>
                <a:lnTo>
                  <a:pt x="8532876" y="6083992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234">
                <a:moveTo>
                  <a:pt x="8532876" y="6083992"/>
                </a:moveTo>
                <a:lnTo>
                  <a:pt x="8532876" y="116585"/>
                </a:lnTo>
                <a:lnTo>
                  <a:pt x="8532114" y="6069566"/>
                </a:lnTo>
                <a:lnTo>
                  <a:pt x="8532069" y="6075840"/>
                </a:lnTo>
                <a:lnTo>
                  <a:pt x="8532018" y="6083045"/>
                </a:lnTo>
                <a:lnTo>
                  <a:pt x="8531352" y="6088379"/>
                </a:lnTo>
                <a:lnTo>
                  <a:pt x="8518082" y="6128636"/>
                </a:lnTo>
                <a:lnTo>
                  <a:pt x="8510778" y="6140957"/>
                </a:lnTo>
                <a:lnTo>
                  <a:pt x="8510016" y="6142481"/>
                </a:lnTo>
                <a:lnTo>
                  <a:pt x="8505266" y="6148870"/>
                </a:lnTo>
                <a:lnTo>
                  <a:pt x="8494776" y="6160769"/>
                </a:lnTo>
                <a:lnTo>
                  <a:pt x="8493252" y="6161531"/>
                </a:lnTo>
                <a:lnTo>
                  <a:pt x="8487156" y="6167627"/>
                </a:lnTo>
                <a:lnTo>
                  <a:pt x="8483594" y="6170065"/>
                </a:lnTo>
                <a:lnTo>
                  <a:pt x="8473259" y="6177496"/>
                </a:lnTo>
                <a:lnTo>
                  <a:pt x="8462092" y="6183880"/>
                </a:lnTo>
                <a:lnTo>
                  <a:pt x="8425434" y="6195821"/>
                </a:lnTo>
                <a:lnTo>
                  <a:pt x="8416363" y="6196923"/>
                </a:lnTo>
                <a:lnTo>
                  <a:pt x="8418006" y="6198107"/>
                </a:lnTo>
                <a:lnTo>
                  <a:pt x="8461757" y="6185737"/>
                </a:lnTo>
                <a:lnTo>
                  <a:pt x="8495187" y="6161868"/>
                </a:lnTo>
                <a:lnTo>
                  <a:pt x="8519583" y="6128859"/>
                </a:lnTo>
                <a:lnTo>
                  <a:pt x="8532387" y="6089485"/>
                </a:lnTo>
                <a:lnTo>
                  <a:pt x="8532876" y="6083992"/>
                </a:lnTo>
                <a:close/>
              </a:path>
              <a:path w="8534400" h="6198234">
                <a:moveTo>
                  <a:pt x="8532114" y="6069566"/>
                </a:moveTo>
                <a:lnTo>
                  <a:pt x="8532069" y="6075840"/>
                </a:lnTo>
                <a:lnTo>
                  <a:pt x="8532114" y="6069566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62000" y="786383"/>
            <a:ext cx="8532114" cy="61973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761237" y="785622"/>
            <a:ext cx="8534400" cy="6198870"/>
          </a:xfrm>
          <a:custGeom>
            <a:avLst/>
            <a:gdLst/>
            <a:ahLst/>
            <a:cxnLst/>
            <a:rect l="l" t="t" r="r" b="b"/>
            <a:pathLst>
              <a:path w="8534400" h="6198870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10956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767" y="28585"/>
                </a:lnTo>
                <a:lnTo>
                  <a:pt x="21484" y="58468"/>
                </a:lnTo>
                <a:lnTo>
                  <a:pt x="4489" y="96390"/>
                </a:lnTo>
                <a:lnTo>
                  <a:pt x="0" y="123443"/>
                </a:lnTo>
                <a:lnTo>
                  <a:pt x="0" y="6075426"/>
                </a:lnTo>
                <a:lnTo>
                  <a:pt x="1524" y="6089142"/>
                </a:lnTo>
                <a:lnTo>
                  <a:pt x="2286" y="6092308"/>
                </a:lnTo>
                <a:lnTo>
                  <a:pt x="2285" y="123443"/>
                </a:lnTo>
                <a:lnTo>
                  <a:pt x="3047" y="117347"/>
                </a:lnTo>
                <a:lnTo>
                  <a:pt x="16485" y="71396"/>
                </a:lnTo>
                <a:lnTo>
                  <a:pt x="39502" y="39730"/>
                </a:lnTo>
                <a:lnTo>
                  <a:pt x="80253" y="12090"/>
                </a:lnTo>
                <a:lnTo>
                  <a:pt x="117500" y="2871"/>
                </a:lnTo>
                <a:lnTo>
                  <a:pt x="8410956" y="2285"/>
                </a:lnTo>
                <a:lnTo>
                  <a:pt x="8418646" y="3178"/>
                </a:lnTo>
                <a:lnTo>
                  <a:pt x="8458659" y="14159"/>
                </a:lnTo>
                <a:lnTo>
                  <a:pt x="8492472" y="37553"/>
                </a:lnTo>
                <a:lnTo>
                  <a:pt x="8517389" y="70340"/>
                </a:lnTo>
                <a:lnTo>
                  <a:pt x="8530714" y="109498"/>
                </a:lnTo>
                <a:lnTo>
                  <a:pt x="8532114" y="123443"/>
                </a:lnTo>
                <a:lnTo>
                  <a:pt x="8532114" y="6090809"/>
                </a:lnTo>
                <a:lnTo>
                  <a:pt x="8532387" y="6089485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870">
                <a:moveTo>
                  <a:pt x="8532114" y="6090809"/>
                </a:moveTo>
                <a:lnTo>
                  <a:pt x="8532114" y="6075425"/>
                </a:lnTo>
                <a:lnTo>
                  <a:pt x="8531274" y="6083284"/>
                </a:lnTo>
                <a:lnTo>
                  <a:pt x="8529260" y="6097034"/>
                </a:lnTo>
                <a:lnTo>
                  <a:pt x="8513771" y="6135225"/>
                </a:lnTo>
                <a:lnTo>
                  <a:pt x="8486686" y="6166522"/>
                </a:lnTo>
                <a:lnTo>
                  <a:pt x="8451311" y="6187962"/>
                </a:lnTo>
                <a:lnTo>
                  <a:pt x="8410956" y="6196583"/>
                </a:lnTo>
                <a:lnTo>
                  <a:pt x="125104" y="6196588"/>
                </a:lnTo>
                <a:lnTo>
                  <a:pt x="112299" y="6195714"/>
                </a:lnTo>
                <a:lnTo>
                  <a:pt x="73503" y="6183677"/>
                </a:lnTo>
                <a:lnTo>
                  <a:pt x="40314" y="6159924"/>
                </a:lnTo>
                <a:lnTo>
                  <a:pt x="15994" y="6127233"/>
                </a:lnTo>
                <a:lnTo>
                  <a:pt x="3810" y="6088380"/>
                </a:lnTo>
                <a:lnTo>
                  <a:pt x="2286" y="6075426"/>
                </a:lnTo>
                <a:lnTo>
                  <a:pt x="2286" y="6092308"/>
                </a:lnTo>
                <a:lnTo>
                  <a:pt x="14847" y="6129123"/>
                </a:lnTo>
                <a:lnTo>
                  <a:pt x="37648" y="6160426"/>
                </a:lnTo>
                <a:lnTo>
                  <a:pt x="68662" y="6184057"/>
                </a:lnTo>
                <a:lnTo>
                  <a:pt x="104850" y="6196526"/>
                </a:lnTo>
                <a:lnTo>
                  <a:pt x="130302" y="6198870"/>
                </a:lnTo>
                <a:lnTo>
                  <a:pt x="8410956" y="6198869"/>
                </a:lnTo>
                <a:lnTo>
                  <a:pt x="8449048" y="6191183"/>
                </a:lnTo>
                <a:lnTo>
                  <a:pt x="8484922" y="6170977"/>
                </a:lnTo>
                <a:lnTo>
                  <a:pt x="8512612" y="6140706"/>
                </a:lnTo>
                <a:lnTo>
                  <a:pt x="8529564" y="6103146"/>
                </a:lnTo>
                <a:lnTo>
                  <a:pt x="8532114" y="6090809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76300" y="891539"/>
            <a:ext cx="8306561" cy="31089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50141B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50141B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1" i="0">
                <a:solidFill>
                  <a:srgbClr val="50141B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61237" y="785622"/>
            <a:ext cx="8534400" cy="6198235"/>
          </a:xfrm>
          <a:custGeom>
            <a:avLst/>
            <a:gdLst/>
            <a:ahLst/>
            <a:cxnLst/>
            <a:rect l="l" t="t" r="r" b="b"/>
            <a:pathLst>
              <a:path w="8534400" h="6198234">
                <a:moveTo>
                  <a:pt x="8417607" y="761"/>
                </a:moveTo>
                <a:lnTo>
                  <a:pt x="8411718" y="87"/>
                </a:lnTo>
                <a:lnTo>
                  <a:pt x="8404098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809" y="28547"/>
                </a:lnTo>
                <a:lnTo>
                  <a:pt x="21484" y="58467"/>
                </a:lnTo>
                <a:lnTo>
                  <a:pt x="4489" y="96390"/>
                </a:lnTo>
                <a:lnTo>
                  <a:pt x="0" y="123443"/>
                </a:lnTo>
                <a:lnTo>
                  <a:pt x="0" y="130301"/>
                </a:lnTo>
                <a:lnTo>
                  <a:pt x="1040" y="131051"/>
                </a:lnTo>
                <a:lnTo>
                  <a:pt x="1040" y="121207"/>
                </a:lnTo>
                <a:lnTo>
                  <a:pt x="2770" y="107199"/>
                </a:lnTo>
                <a:lnTo>
                  <a:pt x="16630" y="68296"/>
                </a:lnTo>
                <a:lnTo>
                  <a:pt x="41661" y="36033"/>
                </a:lnTo>
                <a:lnTo>
                  <a:pt x="75511" y="12935"/>
                </a:lnTo>
                <a:lnTo>
                  <a:pt x="115824" y="1523"/>
                </a:lnTo>
                <a:lnTo>
                  <a:pt x="130302" y="761"/>
                </a:lnTo>
                <a:lnTo>
                  <a:pt x="8417607" y="761"/>
                </a:lnTo>
                <a:close/>
              </a:path>
              <a:path w="8534400" h="6198234">
                <a:moveTo>
                  <a:pt x="8416363" y="6196923"/>
                </a:moveTo>
                <a:lnTo>
                  <a:pt x="1040" y="131051"/>
                </a:lnTo>
                <a:lnTo>
                  <a:pt x="762" y="6069329"/>
                </a:lnTo>
                <a:lnTo>
                  <a:pt x="1524" y="6069329"/>
                </a:lnTo>
                <a:lnTo>
                  <a:pt x="1524" y="6083045"/>
                </a:lnTo>
                <a:lnTo>
                  <a:pt x="2286" y="6083045"/>
                </a:lnTo>
                <a:lnTo>
                  <a:pt x="2286" y="6089141"/>
                </a:lnTo>
                <a:lnTo>
                  <a:pt x="3048" y="6089141"/>
                </a:lnTo>
                <a:lnTo>
                  <a:pt x="3048" y="6092951"/>
                </a:lnTo>
                <a:lnTo>
                  <a:pt x="3810" y="6092951"/>
                </a:lnTo>
                <a:lnTo>
                  <a:pt x="3810" y="6096761"/>
                </a:lnTo>
                <a:lnTo>
                  <a:pt x="4572" y="6096761"/>
                </a:lnTo>
                <a:lnTo>
                  <a:pt x="4572" y="6100571"/>
                </a:lnTo>
                <a:lnTo>
                  <a:pt x="5334" y="6100571"/>
                </a:lnTo>
                <a:lnTo>
                  <a:pt x="5334" y="6102857"/>
                </a:lnTo>
                <a:lnTo>
                  <a:pt x="6096" y="6102857"/>
                </a:lnTo>
                <a:lnTo>
                  <a:pt x="6096" y="6105905"/>
                </a:lnTo>
                <a:lnTo>
                  <a:pt x="6858" y="6105905"/>
                </a:lnTo>
                <a:lnTo>
                  <a:pt x="6858" y="6108191"/>
                </a:lnTo>
                <a:lnTo>
                  <a:pt x="7620" y="6108191"/>
                </a:lnTo>
                <a:lnTo>
                  <a:pt x="7620" y="6110477"/>
                </a:lnTo>
                <a:lnTo>
                  <a:pt x="8382" y="6110477"/>
                </a:lnTo>
                <a:lnTo>
                  <a:pt x="8382" y="6112763"/>
                </a:lnTo>
                <a:lnTo>
                  <a:pt x="9144" y="6112763"/>
                </a:lnTo>
                <a:lnTo>
                  <a:pt x="9144" y="6115049"/>
                </a:lnTo>
                <a:lnTo>
                  <a:pt x="9906" y="6115049"/>
                </a:lnTo>
                <a:lnTo>
                  <a:pt x="9906" y="6116573"/>
                </a:lnTo>
                <a:lnTo>
                  <a:pt x="10668" y="6116573"/>
                </a:lnTo>
                <a:lnTo>
                  <a:pt x="10668" y="6118859"/>
                </a:lnTo>
                <a:lnTo>
                  <a:pt x="11430" y="6118859"/>
                </a:lnTo>
                <a:lnTo>
                  <a:pt x="11430" y="6120383"/>
                </a:lnTo>
                <a:lnTo>
                  <a:pt x="12192" y="6120383"/>
                </a:lnTo>
                <a:lnTo>
                  <a:pt x="12192" y="6121907"/>
                </a:lnTo>
                <a:lnTo>
                  <a:pt x="12954" y="6121907"/>
                </a:lnTo>
                <a:lnTo>
                  <a:pt x="12954" y="6123431"/>
                </a:lnTo>
                <a:lnTo>
                  <a:pt x="13716" y="6123431"/>
                </a:lnTo>
                <a:lnTo>
                  <a:pt x="13716" y="6124955"/>
                </a:lnTo>
                <a:lnTo>
                  <a:pt x="14478" y="6124955"/>
                </a:lnTo>
                <a:lnTo>
                  <a:pt x="14478" y="6126479"/>
                </a:lnTo>
                <a:lnTo>
                  <a:pt x="15240" y="6126479"/>
                </a:lnTo>
                <a:lnTo>
                  <a:pt x="15240" y="6128003"/>
                </a:lnTo>
                <a:lnTo>
                  <a:pt x="16002" y="6128003"/>
                </a:lnTo>
                <a:lnTo>
                  <a:pt x="16002" y="6129527"/>
                </a:lnTo>
                <a:lnTo>
                  <a:pt x="16764" y="6129527"/>
                </a:lnTo>
                <a:lnTo>
                  <a:pt x="16764" y="6131051"/>
                </a:lnTo>
                <a:lnTo>
                  <a:pt x="17526" y="6131051"/>
                </a:lnTo>
                <a:lnTo>
                  <a:pt x="17526" y="6132575"/>
                </a:lnTo>
                <a:lnTo>
                  <a:pt x="18288" y="6132575"/>
                </a:lnTo>
                <a:lnTo>
                  <a:pt x="19050" y="6133337"/>
                </a:lnTo>
                <a:lnTo>
                  <a:pt x="19050" y="6134861"/>
                </a:lnTo>
                <a:lnTo>
                  <a:pt x="19812" y="6134861"/>
                </a:lnTo>
                <a:lnTo>
                  <a:pt x="19812" y="6136385"/>
                </a:lnTo>
                <a:lnTo>
                  <a:pt x="20574" y="6136385"/>
                </a:lnTo>
                <a:lnTo>
                  <a:pt x="21336" y="6137147"/>
                </a:lnTo>
                <a:lnTo>
                  <a:pt x="21336" y="6138671"/>
                </a:lnTo>
                <a:lnTo>
                  <a:pt x="22098" y="6138671"/>
                </a:lnTo>
                <a:lnTo>
                  <a:pt x="22098" y="6140195"/>
                </a:lnTo>
                <a:lnTo>
                  <a:pt x="22860" y="6140195"/>
                </a:lnTo>
                <a:lnTo>
                  <a:pt x="23622" y="6140957"/>
                </a:lnTo>
                <a:lnTo>
                  <a:pt x="23622" y="6142481"/>
                </a:lnTo>
                <a:lnTo>
                  <a:pt x="24384" y="6142481"/>
                </a:lnTo>
                <a:lnTo>
                  <a:pt x="25908" y="6144005"/>
                </a:lnTo>
                <a:lnTo>
                  <a:pt x="25908" y="6145529"/>
                </a:lnTo>
                <a:lnTo>
                  <a:pt x="26670" y="6145529"/>
                </a:lnTo>
                <a:lnTo>
                  <a:pt x="28194" y="6147053"/>
                </a:lnTo>
                <a:lnTo>
                  <a:pt x="28194" y="6148577"/>
                </a:lnTo>
                <a:lnTo>
                  <a:pt x="28956" y="6148577"/>
                </a:lnTo>
                <a:lnTo>
                  <a:pt x="30480" y="6150101"/>
                </a:lnTo>
                <a:lnTo>
                  <a:pt x="30480" y="6151625"/>
                </a:lnTo>
                <a:lnTo>
                  <a:pt x="31242" y="6151625"/>
                </a:lnTo>
                <a:lnTo>
                  <a:pt x="37338" y="6157721"/>
                </a:lnTo>
                <a:lnTo>
                  <a:pt x="37338" y="6159245"/>
                </a:lnTo>
                <a:lnTo>
                  <a:pt x="38100" y="6159245"/>
                </a:lnTo>
                <a:lnTo>
                  <a:pt x="69264" y="6182272"/>
                </a:lnTo>
                <a:lnTo>
                  <a:pt x="105233" y="6195176"/>
                </a:lnTo>
                <a:lnTo>
                  <a:pt x="8411718" y="6198107"/>
                </a:lnTo>
                <a:lnTo>
                  <a:pt x="8411718" y="6197345"/>
                </a:lnTo>
                <a:lnTo>
                  <a:pt x="8416363" y="6196923"/>
                </a:lnTo>
                <a:close/>
              </a:path>
              <a:path w="8534400" h="6198234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04098" y="761"/>
                </a:lnTo>
                <a:lnTo>
                  <a:pt x="8423485" y="2210"/>
                </a:lnTo>
                <a:lnTo>
                  <a:pt x="8436305" y="4779"/>
                </a:lnTo>
                <a:lnTo>
                  <a:pt x="8471893" y="20039"/>
                </a:lnTo>
                <a:lnTo>
                  <a:pt x="8501634" y="44957"/>
                </a:lnTo>
                <a:lnTo>
                  <a:pt x="8501634" y="46481"/>
                </a:lnTo>
                <a:lnTo>
                  <a:pt x="8502396" y="46481"/>
                </a:lnTo>
                <a:lnTo>
                  <a:pt x="8505444" y="49529"/>
                </a:lnTo>
                <a:lnTo>
                  <a:pt x="8505444" y="51053"/>
                </a:lnTo>
                <a:lnTo>
                  <a:pt x="8506206" y="51053"/>
                </a:lnTo>
                <a:lnTo>
                  <a:pt x="8507730" y="52577"/>
                </a:lnTo>
                <a:lnTo>
                  <a:pt x="8507730" y="54101"/>
                </a:lnTo>
                <a:lnTo>
                  <a:pt x="8508492" y="54101"/>
                </a:lnTo>
                <a:lnTo>
                  <a:pt x="8510016" y="55625"/>
                </a:lnTo>
                <a:lnTo>
                  <a:pt x="8510016" y="57149"/>
                </a:lnTo>
                <a:lnTo>
                  <a:pt x="8510778" y="57149"/>
                </a:lnTo>
                <a:lnTo>
                  <a:pt x="8511540" y="57911"/>
                </a:lnTo>
                <a:lnTo>
                  <a:pt x="8511540" y="59435"/>
                </a:lnTo>
                <a:lnTo>
                  <a:pt x="8512302" y="59435"/>
                </a:lnTo>
                <a:lnTo>
                  <a:pt x="8513064" y="60197"/>
                </a:lnTo>
                <a:lnTo>
                  <a:pt x="8513064" y="61721"/>
                </a:lnTo>
                <a:lnTo>
                  <a:pt x="8513826" y="61721"/>
                </a:lnTo>
                <a:lnTo>
                  <a:pt x="8513826" y="63245"/>
                </a:lnTo>
                <a:lnTo>
                  <a:pt x="8514588" y="63245"/>
                </a:lnTo>
                <a:lnTo>
                  <a:pt x="8515350" y="64007"/>
                </a:lnTo>
                <a:lnTo>
                  <a:pt x="8515350" y="65531"/>
                </a:lnTo>
                <a:lnTo>
                  <a:pt x="8516112" y="65531"/>
                </a:lnTo>
                <a:lnTo>
                  <a:pt x="8516112" y="67055"/>
                </a:lnTo>
                <a:lnTo>
                  <a:pt x="8516874" y="67055"/>
                </a:lnTo>
                <a:lnTo>
                  <a:pt x="8517636" y="67817"/>
                </a:lnTo>
                <a:lnTo>
                  <a:pt x="8517636" y="69341"/>
                </a:lnTo>
                <a:lnTo>
                  <a:pt x="8518398" y="69341"/>
                </a:lnTo>
                <a:lnTo>
                  <a:pt x="8518398" y="70865"/>
                </a:lnTo>
                <a:lnTo>
                  <a:pt x="8519160" y="70865"/>
                </a:lnTo>
                <a:lnTo>
                  <a:pt x="8519160" y="72389"/>
                </a:lnTo>
                <a:lnTo>
                  <a:pt x="8519922" y="72389"/>
                </a:lnTo>
                <a:lnTo>
                  <a:pt x="8519922" y="73913"/>
                </a:lnTo>
                <a:lnTo>
                  <a:pt x="8520684" y="73913"/>
                </a:lnTo>
                <a:lnTo>
                  <a:pt x="8520684" y="75437"/>
                </a:lnTo>
                <a:lnTo>
                  <a:pt x="8521446" y="75437"/>
                </a:lnTo>
                <a:lnTo>
                  <a:pt x="8521446" y="76961"/>
                </a:lnTo>
                <a:lnTo>
                  <a:pt x="8522208" y="76961"/>
                </a:lnTo>
                <a:lnTo>
                  <a:pt x="8522208" y="79247"/>
                </a:lnTo>
                <a:lnTo>
                  <a:pt x="8522970" y="79247"/>
                </a:lnTo>
                <a:lnTo>
                  <a:pt x="8522970" y="80771"/>
                </a:lnTo>
                <a:lnTo>
                  <a:pt x="8523732" y="80771"/>
                </a:lnTo>
                <a:lnTo>
                  <a:pt x="8523732" y="82295"/>
                </a:lnTo>
                <a:lnTo>
                  <a:pt x="8524494" y="82295"/>
                </a:lnTo>
                <a:lnTo>
                  <a:pt x="8524494" y="84581"/>
                </a:lnTo>
                <a:lnTo>
                  <a:pt x="8525256" y="84581"/>
                </a:lnTo>
                <a:lnTo>
                  <a:pt x="8525256" y="86867"/>
                </a:lnTo>
                <a:lnTo>
                  <a:pt x="8526018" y="86867"/>
                </a:lnTo>
                <a:lnTo>
                  <a:pt x="8526018" y="89153"/>
                </a:lnTo>
                <a:lnTo>
                  <a:pt x="8526780" y="89153"/>
                </a:lnTo>
                <a:lnTo>
                  <a:pt x="8526780" y="91439"/>
                </a:lnTo>
                <a:lnTo>
                  <a:pt x="8527542" y="91439"/>
                </a:lnTo>
                <a:lnTo>
                  <a:pt x="8527542" y="93725"/>
                </a:lnTo>
                <a:lnTo>
                  <a:pt x="8528304" y="93725"/>
                </a:lnTo>
                <a:lnTo>
                  <a:pt x="8528304" y="96011"/>
                </a:lnTo>
                <a:lnTo>
                  <a:pt x="8529066" y="96011"/>
                </a:lnTo>
                <a:lnTo>
                  <a:pt x="8529066" y="99059"/>
                </a:lnTo>
                <a:lnTo>
                  <a:pt x="8529828" y="99059"/>
                </a:lnTo>
                <a:lnTo>
                  <a:pt x="8529828" y="102107"/>
                </a:lnTo>
                <a:lnTo>
                  <a:pt x="8530590" y="102107"/>
                </a:lnTo>
                <a:lnTo>
                  <a:pt x="8530590" y="105917"/>
                </a:lnTo>
                <a:lnTo>
                  <a:pt x="8531352" y="105917"/>
                </a:lnTo>
                <a:lnTo>
                  <a:pt x="8531352" y="110489"/>
                </a:lnTo>
                <a:lnTo>
                  <a:pt x="8532114" y="110489"/>
                </a:lnTo>
                <a:lnTo>
                  <a:pt x="8532114" y="116585"/>
                </a:lnTo>
                <a:lnTo>
                  <a:pt x="8532876" y="116585"/>
                </a:lnTo>
                <a:lnTo>
                  <a:pt x="8532876" y="6083992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234">
                <a:moveTo>
                  <a:pt x="8532876" y="6083992"/>
                </a:moveTo>
                <a:lnTo>
                  <a:pt x="8532876" y="116585"/>
                </a:lnTo>
                <a:lnTo>
                  <a:pt x="8532114" y="6069566"/>
                </a:lnTo>
                <a:lnTo>
                  <a:pt x="8532069" y="6075840"/>
                </a:lnTo>
                <a:lnTo>
                  <a:pt x="8532018" y="6083045"/>
                </a:lnTo>
                <a:lnTo>
                  <a:pt x="8531352" y="6088379"/>
                </a:lnTo>
                <a:lnTo>
                  <a:pt x="8518082" y="6128636"/>
                </a:lnTo>
                <a:lnTo>
                  <a:pt x="8510778" y="6140957"/>
                </a:lnTo>
                <a:lnTo>
                  <a:pt x="8510016" y="6142481"/>
                </a:lnTo>
                <a:lnTo>
                  <a:pt x="8505266" y="6148870"/>
                </a:lnTo>
                <a:lnTo>
                  <a:pt x="8494776" y="6160769"/>
                </a:lnTo>
                <a:lnTo>
                  <a:pt x="8493252" y="6161531"/>
                </a:lnTo>
                <a:lnTo>
                  <a:pt x="8487156" y="6167627"/>
                </a:lnTo>
                <a:lnTo>
                  <a:pt x="8483594" y="6170065"/>
                </a:lnTo>
                <a:lnTo>
                  <a:pt x="8473259" y="6177496"/>
                </a:lnTo>
                <a:lnTo>
                  <a:pt x="8462092" y="6183880"/>
                </a:lnTo>
                <a:lnTo>
                  <a:pt x="8425434" y="6195821"/>
                </a:lnTo>
                <a:lnTo>
                  <a:pt x="8416363" y="6196923"/>
                </a:lnTo>
                <a:lnTo>
                  <a:pt x="8418006" y="6198107"/>
                </a:lnTo>
                <a:lnTo>
                  <a:pt x="8461757" y="6185737"/>
                </a:lnTo>
                <a:lnTo>
                  <a:pt x="8495187" y="6161868"/>
                </a:lnTo>
                <a:lnTo>
                  <a:pt x="8519583" y="6128859"/>
                </a:lnTo>
                <a:lnTo>
                  <a:pt x="8532387" y="6089485"/>
                </a:lnTo>
                <a:lnTo>
                  <a:pt x="8532876" y="6083992"/>
                </a:lnTo>
                <a:close/>
              </a:path>
              <a:path w="8534400" h="6198234">
                <a:moveTo>
                  <a:pt x="8532114" y="6069566"/>
                </a:moveTo>
                <a:lnTo>
                  <a:pt x="8532069" y="6075840"/>
                </a:lnTo>
                <a:lnTo>
                  <a:pt x="8532114" y="6069566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000" y="786383"/>
            <a:ext cx="8532114" cy="61973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61237" y="785622"/>
            <a:ext cx="8534400" cy="6198870"/>
          </a:xfrm>
          <a:custGeom>
            <a:avLst/>
            <a:gdLst/>
            <a:ahLst/>
            <a:cxnLst/>
            <a:rect l="l" t="t" r="r" b="b"/>
            <a:pathLst>
              <a:path w="8534400" h="6198870">
                <a:moveTo>
                  <a:pt x="8534400" y="6069329"/>
                </a:moveTo>
                <a:lnTo>
                  <a:pt x="8534400" y="130301"/>
                </a:lnTo>
                <a:lnTo>
                  <a:pt x="8533638" y="123443"/>
                </a:lnTo>
                <a:lnTo>
                  <a:pt x="8533071" y="111937"/>
                </a:lnTo>
                <a:lnTo>
                  <a:pt x="8520650" y="72115"/>
                </a:lnTo>
                <a:lnTo>
                  <a:pt x="8496905" y="39054"/>
                </a:lnTo>
                <a:lnTo>
                  <a:pt x="8464238" y="14854"/>
                </a:lnTo>
                <a:lnTo>
                  <a:pt x="8425052" y="1614"/>
                </a:lnTo>
                <a:lnTo>
                  <a:pt x="8410956" y="0"/>
                </a:lnTo>
                <a:lnTo>
                  <a:pt x="125104" y="127"/>
                </a:lnTo>
                <a:lnTo>
                  <a:pt x="84129" y="8483"/>
                </a:lnTo>
                <a:lnTo>
                  <a:pt x="48767" y="28585"/>
                </a:lnTo>
                <a:lnTo>
                  <a:pt x="21484" y="58468"/>
                </a:lnTo>
                <a:lnTo>
                  <a:pt x="4489" y="96390"/>
                </a:lnTo>
                <a:lnTo>
                  <a:pt x="0" y="123443"/>
                </a:lnTo>
                <a:lnTo>
                  <a:pt x="0" y="6075426"/>
                </a:lnTo>
                <a:lnTo>
                  <a:pt x="1524" y="6089142"/>
                </a:lnTo>
                <a:lnTo>
                  <a:pt x="2286" y="6092308"/>
                </a:lnTo>
                <a:lnTo>
                  <a:pt x="2285" y="123443"/>
                </a:lnTo>
                <a:lnTo>
                  <a:pt x="3047" y="117347"/>
                </a:lnTo>
                <a:lnTo>
                  <a:pt x="16485" y="71396"/>
                </a:lnTo>
                <a:lnTo>
                  <a:pt x="39502" y="39730"/>
                </a:lnTo>
                <a:lnTo>
                  <a:pt x="80253" y="12090"/>
                </a:lnTo>
                <a:lnTo>
                  <a:pt x="117500" y="2871"/>
                </a:lnTo>
                <a:lnTo>
                  <a:pt x="8410956" y="2285"/>
                </a:lnTo>
                <a:lnTo>
                  <a:pt x="8418646" y="3178"/>
                </a:lnTo>
                <a:lnTo>
                  <a:pt x="8458659" y="14159"/>
                </a:lnTo>
                <a:lnTo>
                  <a:pt x="8492472" y="37553"/>
                </a:lnTo>
                <a:lnTo>
                  <a:pt x="8517389" y="70340"/>
                </a:lnTo>
                <a:lnTo>
                  <a:pt x="8530714" y="109498"/>
                </a:lnTo>
                <a:lnTo>
                  <a:pt x="8532114" y="123443"/>
                </a:lnTo>
                <a:lnTo>
                  <a:pt x="8532114" y="6090809"/>
                </a:lnTo>
                <a:lnTo>
                  <a:pt x="8532387" y="6089485"/>
                </a:lnTo>
                <a:lnTo>
                  <a:pt x="8533638" y="6075425"/>
                </a:lnTo>
                <a:lnTo>
                  <a:pt x="8534400" y="6069329"/>
                </a:lnTo>
                <a:close/>
              </a:path>
              <a:path w="8534400" h="6198870">
                <a:moveTo>
                  <a:pt x="8532114" y="6090809"/>
                </a:moveTo>
                <a:lnTo>
                  <a:pt x="8532114" y="6075425"/>
                </a:lnTo>
                <a:lnTo>
                  <a:pt x="8531274" y="6083284"/>
                </a:lnTo>
                <a:lnTo>
                  <a:pt x="8529260" y="6097034"/>
                </a:lnTo>
                <a:lnTo>
                  <a:pt x="8513771" y="6135225"/>
                </a:lnTo>
                <a:lnTo>
                  <a:pt x="8486686" y="6166522"/>
                </a:lnTo>
                <a:lnTo>
                  <a:pt x="8451311" y="6187962"/>
                </a:lnTo>
                <a:lnTo>
                  <a:pt x="8410956" y="6196583"/>
                </a:lnTo>
                <a:lnTo>
                  <a:pt x="125104" y="6196588"/>
                </a:lnTo>
                <a:lnTo>
                  <a:pt x="112299" y="6195714"/>
                </a:lnTo>
                <a:lnTo>
                  <a:pt x="73503" y="6183677"/>
                </a:lnTo>
                <a:lnTo>
                  <a:pt x="40314" y="6159924"/>
                </a:lnTo>
                <a:lnTo>
                  <a:pt x="15994" y="6127233"/>
                </a:lnTo>
                <a:lnTo>
                  <a:pt x="3810" y="6088380"/>
                </a:lnTo>
                <a:lnTo>
                  <a:pt x="2286" y="6075426"/>
                </a:lnTo>
                <a:lnTo>
                  <a:pt x="2286" y="6092308"/>
                </a:lnTo>
                <a:lnTo>
                  <a:pt x="14847" y="6129123"/>
                </a:lnTo>
                <a:lnTo>
                  <a:pt x="37648" y="6160426"/>
                </a:lnTo>
                <a:lnTo>
                  <a:pt x="68662" y="6184057"/>
                </a:lnTo>
                <a:lnTo>
                  <a:pt x="104850" y="6196526"/>
                </a:lnTo>
                <a:lnTo>
                  <a:pt x="130302" y="6198870"/>
                </a:lnTo>
                <a:lnTo>
                  <a:pt x="8410956" y="6198869"/>
                </a:lnTo>
                <a:lnTo>
                  <a:pt x="8449048" y="6191183"/>
                </a:lnTo>
                <a:lnTo>
                  <a:pt x="8484922" y="6170977"/>
                </a:lnTo>
                <a:lnTo>
                  <a:pt x="8512612" y="6140706"/>
                </a:lnTo>
                <a:lnTo>
                  <a:pt x="8529564" y="6103146"/>
                </a:lnTo>
                <a:lnTo>
                  <a:pt x="8532114" y="6090809"/>
                </a:lnTo>
                <a:close/>
              </a:path>
            </a:pathLst>
          </a:custGeom>
          <a:solidFill>
            <a:srgbClr val="A4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248" y="2541392"/>
            <a:ext cx="7789903" cy="1509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1" i="0">
                <a:solidFill>
                  <a:srgbClr val="50141B"/>
                </a:solidFill>
                <a:latin typeface="Rockwell Extra Bold"/>
                <a:cs typeface="Rockwell Ext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51702" y="6577771"/>
            <a:ext cx="2372359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rgbClr val="50141B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83726" y="6743839"/>
            <a:ext cx="212725" cy="153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7A39A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QDUG@missouristate.edu" TargetMode="External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g"/><Relationship Id="rId4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g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5.jpg"/><Relationship Id="rId9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5.jpg"/><Relationship Id="rId9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g"/><Relationship Id="rId4" Type="http://schemas.openxmlformats.org/officeDocument/2006/relationships/image" Target="../media/image5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g"/><Relationship Id="rId4" Type="http://schemas.openxmlformats.org/officeDocument/2006/relationships/image" Target="../media/image5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g"/><Relationship Id="rId4" Type="http://schemas.openxmlformats.org/officeDocument/2006/relationships/image" Target="../media/image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g"/><Relationship Id="rId5" Type="http://schemas.openxmlformats.org/officeDocument/2006/relationships/image" Target="../media/image60.png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g"/><Relationship Id="rId4" Type="http://schemas.openxmlformats.org/officeDocument/2006/relationships/image" Target="../media/image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3.png"/><Relationship Id="rId7" Type="http://schemas.openxmlformats.org/officeDocument/2006/relationships/image" Target="../media/image7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jpg"/><Relationship Id="rId4" Type="http://schemas.openxmlformats.org/officeDocument/2006/relationships/image" Target="../media/image5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3.png"/><Relationship Id="rId7" Type="http://schemas.openxmlformats.org/officeDocument/2006/relationships/image" Target="../media/image7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.jpg"/><Relationship Id="rId4" Type="http://schemas.openxmlformats.org/officeDocument/2006/relationships/image" Target="../media/image5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5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jpg"/><Relationship Id="rId4" Type="http://schemas.openxmlformats.org/officeDocument/2006/relationships/image" Target="../media/image5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mailto:ClementBalasundaram@MissouriState.edu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QDUG@missouristate.edu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BannerFinance@missouristate.edu" TargetMode="External"/><Relationship Id="rId5" Type="http://schemas.openxmlformats.org/officeDocument/2006/relationships/hyperlink" Target="mailto:pammorrissey@missouristate.edu" TargetMode="Externa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3890" marR="5080" indent="198755">
              <a:lnSpc>
                <a:spcPct val="100400"/>
              </a:lnSpc>
            </a:pPr>
            <a:r>
              <a:rPr spc="-195" dirty="0"/>
              <a:t>Bud</a:t>
            </a:r>
            <a:r>
              <a:rPr spc="-250" dirty="0"/>
              <a:t>g</a:t>
            </a:r>
            <a:r>
              <a:rPr spc="-195" dirty="0"/>
              <a:t>e</a:t>
            </a:r>
            <a:r>
              <a:rPr spc="-25" dirty="0"/>
              <a:t>t</a:t>
            </a:r>
            <a:r>
              <a:rPr spc="-280" dirty="0"/>
              <a:t> </a:t>
            </a:r>
            <a:r>
              <a:rPr spc="-200" dirty="0"/>
              <a:t>R</a:t>
            </a:r>
            <a:r>
              <a:rPr spc="-300" dirty="0"/>
              <a:t>e</a:t>
            </a:r>
            <a:r>
              <a:rPr spc="-195" dirty="0"/>
              <a:t>po</a:t>
            </a:r>
            <a:r>
              <a:rPr spc="-25" dirty="0"/>
              <a:t>r</a:t>
            </a:r>
            <a:r>
              <a:rPr spc="-180" dirty="0"/>
              <a:t>t</a:t>
            </a:r>
            <a:r>
              <a:rPr spc="-190" dirty="0"/>
              <a:t>ing</a:t>
            </a:r>
            <a:r>
              <a:rPr spc="-180" dirty="0"/>
              <a:t> fo</a:t>
            </a:r>
            <a:r>
              <a:rPr spc="-30" dirty="0"/>
              <a:t>r</a:t>
            </a:r>
            <a:r>
              <a:rPr spc="-295" dirty="0"/>
              <a:t> </a:t>
            </a:r>
            <a:r>
              <a:rPr spc="-185" dirty="0"/>
              <a:t>Administrators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1326" y="6309597"/>
            <a:ext cx="482282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340"/>
              </a:spcBef>
            </a:pPr>
            <a:r>
              <a:rPr sz="2400" b="1" dirty="0" smtClean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2400" b="1" spc="-5" dirty="0" smtClean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2400" b="1" dirty="0">
                <a:solidFill>
                  <a:srgbClr val="50141B"/>
                </a:solidFill>
                <a:latin typeface="Rockwell"/>
                <a:cs typeface="Rockwell"/>
              </a:rPr>
              <a:t>Office</a:t>
            </a:r>
            <a:r>
              <a:rPr sz="2400" b="1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2400" b="1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24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2400" b="1" dirty="0">
                <a:solidFill>
                  <a:srgbClr val="50141B"/>
                </a:solidFill>
                <a:latin typeface="Rockwell"/>
                <a:cs typeface="Rockwell"/>
              </a:rPr>
              <a:t>Financial</a:t>
            </a:r>
            <a:r>
              <a:rPr sz="24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2400" b="1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2400" b="1" spc="1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2400" b="1" spc="-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2400" b="1" dirty="0">
                <a:solidFill>
                  <a:srgbClr val="50141B"/>
                </a:solidFill>
                <a:latin typeface="Rockwell"/>
                <a:cs typeface="Rockwell"/>
              </a:rPr>
              <a:t>ices</a:t>
            </a:r>
            <a:endParaRPr sz="24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4266" y="6281244"/>
            <a:ext cx="3147060" cy="557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9517" y="953557"/>
            <a:ext cx="7299959" cy="4019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8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lcome</a:t>
            </a:r>
            <a:r>
              <a:rPr sz="1800" b="1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6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for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Administrators</a:t>
            </a:r>
            <a:endParaRPr sz="1800" dirty="0">
              <a:latin typeface="Rockwell"/>
              <a:cs typeface="Rockwell"/>
            </a:endParaRPr>
          </a:p>
          <a:p>
            <a:pPr marL="798830" marR="5080">
              <a:lnSpc>
                <a:spcPct val="100000"/>
              </a:lnSpc>
              <a:spcBef>
                <a:spcPts val="1435"/>
              </a:spcBef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o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der to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better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understanding of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inancial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been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z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 to 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erse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discussing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ll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wing: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84580" marR="3556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Our Cha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uctu</a:t>
            </a:r>
            <a:r>
              <a:rPr sz="1800" spc="-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it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mean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terms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ocessin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s.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50141B"/>
              </a:buClr>
              <a:buFont typeface="Microsoft Sans Serif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1084580" marR="3429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Mana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emen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mad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easi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accessi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 the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50141B"/>
              </a:buClr>
              <a:buFont typeface="Microsoft Sans Serif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1084580" marR="407034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Other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capabilities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th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ugh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Self- Se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vice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(SSB).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374255" cy="4488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Cha</a:t>
            </a:r>
            <a:r>
              <a:rPr sz="1800" b="1" spc="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endParaRPr sz="1800" dirty="0">
              <a:latin typeface="Rockwell"/>
              <a:cs typeface="Rockwell"/>
            </a:endParaRPr>
          </a:p>
          <a:p>
            <a:pPr marL="798830" marR="432434">
              <a:lnSpc>
                <a:spcPct val="100000"/>
              </a:lnSpc>
              <a:spcBef>
                <a:spcPts val="1435"/>
              </a:spcBef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pens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ansactions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ded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Fund,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Account,</a:t>
            </a:r>
            <a:r>
              <a:rPr sz="18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m.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084580" marR="159385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identify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set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self-balancing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accounts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include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nershi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Cost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Cente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50141B"/>
              </a:buClr>
              <a:buFont typeface="Microsoft Sans Serif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1084580" marR="252095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identify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unit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sponsibility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also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Cost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Cente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50141B"/>
              </a:buClr>
              <a:buFont typeface="Microsoft Sans Serif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108458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classify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ansaction.</a:t>
            </a:r>
            <a:endParaRPr sz="1800" dirty="0">
              <a:latin typeface="Rockwell"/>
              <a:cs typeface="Rockwell"/>
            </a:endParaRPr>
          </a:p>
          <a:p>
            <a:pPr marL="798830" marR="5080">
              <a:lnSpc>
                <a:spcPct val="2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classify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function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os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ansaction.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hes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element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ofte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called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254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423150" cy="44217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endParaRPr sz="1800" dirty="0">
              <a:latin typeface="Rockwell"/>
              <a:cs typeface="Rockwell"/>
            </a:endParaRPr>
          </a:p>
          <a:p>
            <a:pPr marL="798830" marR="440690">
              <a:lnSpc>
                <a:spcPct val="100000"/>
              </a:lnSpc>
              <a:spcBef>
                <a:spcPts val="1435"/>
              </a:spcBef>
            </a:pP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poses,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funds.</a:t>
            </a:r>
            <a:endParaRPr sz="18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(A02000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-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Sp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ield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A92000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-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est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Plains)</a:t>
            </a:r>
            <a:endParaRPr sz="1800" dirty="0">
              <a:latin typeface="Rockwell"/>
              <a:cs typeface="Rockwell"/>
            </a:endParaRPr>
          </a:p>
          <a:p>
            <a:pPr marL="1256030" lvl="1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Contain 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ima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256030" marR="146050" lvl="1">
              <a:lnSpc>
                <a:spcPct val="100000"/>
              </a:lnSpc>
              <a:buClr>
                <a:srgbClr val="50141B"/>
              </a:buClr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ment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allocated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sha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these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ual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et.</a:t>
            </a:r>
            <a:endParaRPr sz="1500" dirty="0">
              <a:latin typeface="Rockwell"/>
              <a:cs typeface="Rockwell"/>
            </a:endParaRPr>
          </a:p>
          <a:p>
            <a:pPr marL="1256030" marR="5080" lvl="1">
              <a:lnSpc>
                <a:spcPct val="100000"/>
              </a:lnSpc>
              <a:buClr>
                <a:srgbClr val="50141B"/>
              </a:buClr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Remainin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these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allocated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ment</a:t>
            </a:r>
            <a:r>
              <a:rPr sz="1500" spc="-175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Center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(most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funds)</a:t>
            </a:r>
            <a:endParaRPr sz="1800" dirty="0">
              <a:latin typeface="Rockwell"/>
              <a:cs typeface="Rockwell"/>
            </a:endParaRPr>
          </a:p>
          <a:p>
            <a:pPr marL="1541780" marR="172085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Contain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designate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pos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ofte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541780" marR="139065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pense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5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each ind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vidua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Asse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892415" cy="4406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endParaRPr sz="18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</a:t>
            </a:r>
            <a:r>
              <a:rPr sz="1800" spc="-1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some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designated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funds)</a:t>
            </a:r>
            <a:endParaRPr sz="1800" dirty="0">
              <a:latin typeface="Rockwell"/>
              <a:cs typeface="Rockwell"/>
            </a:endParaRPr>
          </a:p>
          <a:p>
            <a:pPr marL="1256030" marR="152400" lvl="1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Contain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designate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pos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often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256030" marR="126364" lvl="1">
              <a:lnSpc>
                <a:spcPct val="100000"/>
              </a:lnSpc>
              <a:buClr>
                <a:srgbClr val="50141B"/>
              </a:buClr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ual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“p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ojected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sul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 to the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Center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the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cas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emainin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256030" marR="5080" lvl="1">
              <a:lnSpc>
                <a:spcPct val="100000"/>
              </a:lnSpc>
              <a:buClr>
                <a:srgbClr val="50141B"/>
              </a:buClr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actual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5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becom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of eac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vidua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spc="-175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Asse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Balanc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256030" marR="123825" lvl="1">
              <a:lnSpc>
                <a:spcPct val="100000"/>
              </a:lnSpc>
              <a:buClr>
                <a:srgbClr val="50141B"/>
              </a:buClr>
              <a:tabLst>
                <a:tab pos="1542415" algn="l"/>
              </a:tabLst>
            </a:pP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som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designate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emainin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Asse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mad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Asse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ants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(I,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K,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M,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funds)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Exte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designate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oject.</a:t>
            </a:r>
            <a:endParaRPr sz="15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base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penditu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outline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cont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bid.</a:t>
            </a:r>
            <a:endParaRPr sz="1500" dirty="0">
              <a:latin typeface="Rockwell"/>
              <a:cs typeface="Rockwell"/>
            </a:endParaRPr>
          </a:p>
          <a:p>
            <a:pPr marL="1541780" marR="385445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associated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penditu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mo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than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scal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natu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371080" cy="47038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endParaRPr sz="1800" dirty="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435"/>
              </a:spcBef>
            </a:pP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8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</a:t>
            </a:r>
            <a:r>
              <a:rPr sz="1800" spc="-17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A2000)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Contains the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oundation.</a:t>
            </a:r>
            <a:endParaRPr sz="1500" dirty="0">
              <a:latin typeface="Rockwell"/>
              <a:cs typeface="Rockwell"/>
            </a:endParaRPr>
          </a:p>
          <a:p>
            <a:pPr marL="1541780" marR="5080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Limite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allocated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sha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these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ual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et.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 (FN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funds)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terms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gifts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inte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etc.</a:t>
            </a:r>
            <a:endParaRPr sz="15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ication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late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dono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ag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eements.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(FS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funds)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terms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gifts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inte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etc.</a:t>
            </a:r>
            <a:endParaRPr sz="1500" dirty="0">
              <a:latin typeface="Rockwell"/>
              <a:cs typeface="Rockwell"/>
            </a:endParaRPr>
          </a:p>
          <a:p>
            <a:pPr marL="1541780" marR="50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Non-spenda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inte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associated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5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z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access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funds is limited.</a:t>
            </a:r>
            <a:endParaRPr sz="15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564883" cy="961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endParaRPr sz="1800" dirty="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45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lang="en-US" sz="1800" b="1" spc="-15" dirty="0" smtClean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lang="en-US" sz="1800" b="1" spc="-45" dirty="0" smtClean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lang="en-US" sz="1800" b="1" spc="-60" dirty="0" smtClean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lang="en-US" sz="1800" b="1" spc="-15" dirty="0" smtClean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 smtClean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Academi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B-Fund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689940" y="3818148"/>
            <a:ext cx="676825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lang="en-US" sz="1800" b="1" spc="-155" dirty="0" smtClean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lang="en-US" sz="1800" b="1" spc="-5" dirty="0" smtClean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lang="en-US" sz="1800" b="1" dirty="0" smtClean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10" dirty="0" smtClean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Non-Academi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FN-Fund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6904" y="5675283"/>
            <a:ext cx="6928484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consistent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mber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chical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els,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esulting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duplicate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some non-academic 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eas.</a:t>
            </a:r>
            <a:endParaRPr sz="1400" dirty="0">
              <a:latin typeface="Rockwell"/>
              <a:cs typeface="Rockwel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37" y="1990352"/>
            <a:ext cx="7823819" cy="17100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904" y="4184360"/>
            <a:ext cx="6353487" cy="13936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355205" cy="4157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Organizations</a:t>
            </a:r>
            <a:endParaRPr sz="1800" dirty="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435"/>
              </a:spcBef>
            </a:pP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nizations.</a:t>
            </a:r>
            <a:endParaRPr sz="18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500" dirty="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Auxilia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 dirty="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ted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Auxilia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50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798830" marR="5080">
              <a:lnSpc>
                <a:spcPct val="100000"/>
              </a:lnSpc>
            </a:pP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typical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code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each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undation.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3217" y="2497835"/>
            <a:ext cx="7331964" cy="1318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3217" y="4264152"/>
            <a:ext cx="7331964" cy="13220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6724015" cy="872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Organizations</a:t>
            </a:r>
            <a:endParaRPr sz="1800" dirty="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Academi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755901" y="3967514"/>
            <a:ext cx="6547484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Non-Academi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 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901" y="5740659"/>
            <a:ext cx="6758940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anizations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 consistent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umber of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chical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els,</a:t>
            </a:r>
            <a:r>
              <a:rPr sz="14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esulting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 duplicate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some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non-academic 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eas.</a:t>
            </a:r>
            <a:endParaRPr sz="1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408545" cy="536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564134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endParaRPr sz="1800">
              <a:latin typeface="Rockwell"/>
              <a:cs typeface="Rockwell"/>
            </a:endParaRPr>
          </a:p>
          <a:p>
            <a:pPr marL="798830" marR="154940">
              <a:lnSpc>
                <a:spcPct val="100000"/>
              </a:lnSpc>
              <a:spcBef>
                <a:spcPts val="1435"/>
              </a:spcBef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ected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(5xxxx)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Sala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Bene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its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(6xxx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(7xxxx)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(8xx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endParaRPr sz="1800">
              <a:latin typeface="Rockwell"/>
              <a:cs typeface="Rockwell"/>
            </a:endParaRPr>
          </a:p>
          <a:p>
            <a:pPr marL="798830" marR="5080">
              <a:lnSpc>
                <a:spcPct val="100000"/>
              </a:lnSpc>
              <a:spcBef>
                <a:spcPts val="1200"/>
              </a:spcBef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hes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codes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also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in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natu</a:t>
            </a:r>
            <a:r>
              <a:rPr sz="1800" spc="-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oupe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into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vities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the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undation.</a:t>
            </a:r>
            <a:endParaRPr sz="1800">
              <a:latin typeface="Rockwell"/>
              <a:cs typeface="Rockwell"/>
            </a:endParaRPr>
          </a:p>
          <a:p>
            <a:pPr marL="798830" marR="371475">
              <a:lnSpc>
                <a:spcPct val="100000"/>
              </a:lnSpc>
              <a:spcBef>
                <a:spcPts val="1455"/>
              </a:spcBef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Some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5xxxx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conside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“cont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a”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4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hich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esult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eduction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thus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“act”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xpens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Examples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of “cont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a”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include the 519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scholarship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account codes.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1703" y="2510027"/>
            <a:ext cx="7258050" cy="10104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1703" y="4035552"/>
            <a:ext cx="7241285" cy="10066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4709795" cy="150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2941955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Sala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522730" y="5186685"/>
            <a:ext cx="7197090" cy="629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consistent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mber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els,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esulting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duplicate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els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 some 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eas.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4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Sala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ies &amp;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Bene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its,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400" spc="-7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 account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hile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most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Expenses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ete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 account cate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901" y="3727491"/>
            <a:ext cx="41789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4544" y="5872734"/>
            <a:ext cx="7312152" cy="4579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387590" cy="4857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5620385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Programs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h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codes.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Function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(011,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022,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etc.)</a:t>
            </a:r>
            <a:endParaRPr sz="1800">
              <a:latin typeface="Rockwell"/>
              <a:cs typeface="Rockwell"/>
            </a:endParaRPr>
          </a:p>
          <a:p>
            <a:pPr marL="1541780" marR="73787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lect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pos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late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functions.</a:t>
            </a:r>
            <a:endParaRPr sz="15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944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(001)</a:t>
            </a:r>
            <a:endParaRPr sz="18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Non-Auxilia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1541780" marR="50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Centers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(D-funds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us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their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pens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function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eco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944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Auxilia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(201)</a:t>
            </a:r>
            <a:endParaRPr sz="18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Used to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Auxilia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ansactions.</a:t>
            </a:r>
            <a:endParaRPr sz="15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944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Function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564120" cy="5057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5796915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1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b="1" spc="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ucture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229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23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endParaRPr sz="1800">
              <a:latin typeface="Rockwell"/>
              <a:cs typeface="Rockwell"/>
            </a:endParaRPr>
          </a:p>
          <a:p>
            <a:pPr marL="835025" marR="318770">
              <a:lnSpc>
                <a:spcPct val="100000"/>
              </a:lnSpc>
              <a:spcBef>
                <a:spcPts val="1435"/>
              </a:spcBef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Understanding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“F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P”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uctu</a:t>
            </a:r>
            <a:r>
              <a:rPr sz="1800" spc="-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help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in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both accessing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wing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administe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  <a:p>
            <a:pPr marL="112141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What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w?</a:t>
            </a:r>
            <a:endParaRPr sz="1800">
              <a:latin typeface="Rockwell"/>
              <a:cs typeface="Rockwell"/>
            </a:endParaRPr>
          </a:p>
          <a:p>
            <a:pPr marL="157861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(A0200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0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A92000)?</a:t>
            </a:r>
            <a:endParaRPr sz="1500">
              <a:latin typeface="Rockwell"/>
              <a:cs typeface="Rockwell"/>
            </a:endParaRPr>
          </a:p>
          <a:p>
            <a:pPr marL="157861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 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doe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 contai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et?</a:t>
            </a:r>
            <a:endParaRPr sz="1500">
              <a:latin typeface="Rockwell"/>
              <a:cs typeface="Rockwell"/>
            </a:endParaRPr>
          </a:p>
          <a:p>
            <a:pPr marL="1578610" marR="234315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poin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inception?</a:t>
            </a:r>
            <a:endParaRPr sz="1500">
              <a:latin typeface="Rockwell"/>
              <a:cs typeface="Rockwell"/>
            </a:endParaRPr>
          </a:p>
          <a:p>
            <a:pPr marL="1121410" marR="5080" indent="-285750">
              <a:lnSpc>
                <a:spcPct val="100000"/>
              </a:lnSpc>
              <a:spcBef>
                <a:spcPts val="1185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wing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single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multiple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within an 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oup?</a:t>
            </a:r>
            <a:endParaRPr sz="1800">
              <a:latin typeface="Rockwell"/>
              <a:cs typeface="Rockwell"/>
            </a:endParaRPr>
          </a:p>
          <a:p>
            <a:pPr marL="1578610" marR="321945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oll-up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code contain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nizationa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ersee?</a:t>
            </a:r>
            <a:endParaRPr sz="1500">
              <a:latin typeface="Rockwell"/>
              <a:cs typeface="Rockwell"/>
            </a:endParaRPr>
          </a:p>
          <a:p>
            <a:pPr marL="1578610" marR="7874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oll-up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Center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vision 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contain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ersee?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691120" cy="4935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592328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1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b="1" spc="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ucture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229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23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endParaRPr sz="1800">
              <a:latin typeface="Rockwell"/>
              <a:cs typeface="Rockwell"/>
            </a:endParaRPr>
          </a:p>
          <a:p>
            <a:pPr marL="1121410" marR="583565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of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detail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do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wish to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?</a:t>
            </a:r>
            <a:endParaRPr sz="1800">
              <a:latin typeface="Rockwell"/>
              <a:cs typeface="Rockwell"/>
            </a:endParaRPr>
          </a:p>
          <a:p>
            <a:pPr marL="157861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nization?</a:t>
            </a:r>
            <a:endParaRPr sz="1500">
              <a:latin typeface="Rockwell"/>
              <a:cs typeface="Rockwell"/>
            </a:endParaRPr>
          </a:p>
          <a:p>
            <a:pPr marL="1578610" marR="56515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those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typical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ets?</a:t>
            </a:r>
            <a:endParaRPr sz="1500">
              <a:latin typeface="Rockwell"/>
              <a:cs typeface="Rockwell"/>
            </a:endParaRPr>
          </a:p>
          <a:p>
            <a:pPr marL="157861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vidua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account?</a:t>
            </a:r>
            <a:endParaRPr sz="1500">
              <a:latin typeface="Rockwell"/>
              <a:cs typeface="Rockwell"/>
            </a:endParaRPr>
          </a:p>
          <a:p>
            <a:pPr marL="1578610" marR="140335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vidua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ansactions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those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balances?</a:t>
            </a:r>
            <a:endParaRPr sz="15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50141B"/>
              </a:buClr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12141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do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wish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et?</a:t>
            </a:r>
            <a:endParaRPr sz="1800">
              <a:latin typeface="Rockwell"/>
              <a:cs typeface="Rockwell"/>
            </a:endParaRPr>
          </a:p>
          <a:p>
            <a:pPr marL="1578610" marR="50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and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detai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wis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?</a:t>
            </a:r>
            <a:endParaRPr sz="1500">
              <a:latin typeface="Rockwell"/>
              <a:cs typeface="Rockwell"/>
            </a:endParaRPr>
          </a:p>
          <a:p>
            <a:pPr marL="1578610" marR="37846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onlin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“d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7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wn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mo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detail?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9517" y="953557"/>
            <a:ext cx="7576820" cy="3609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Char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Review</a:t>
            </a:r>
            <a:endParaRPr sz="1050">
              <a:latin typeface="Rockwell"/>
              <a:cs typeface="Rockwell"/>
            </a:endParaRPr>
          </a:p>
          <a:p>
            <a:pPr marL="12700" marR="5809615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1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b="1" spc="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ucture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229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23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endParaRPr sz="1800">
              <a:latin typeface="Rockwell"/>
              <a:cs typeface="Rockwell"/>
            </a:endParaRPr>
          </a:p>
          <a:p>
            <a:pPr marL="835025" marR="5080">
              <a:lnSpc>
                <a:spcPct val="100000"/>
              </a:lnSpc>
              <a:spcBef>
                <a:spcPts val="1435"/>
              </a:spcBef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ability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ansactions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balances within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either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om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or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om an online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 based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Fund/O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anization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autho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ization.</a:t>
            </a:r>
            <a:endParaRPr sz="1800">
              <a:latin typeface="Rockwell"/>
              <a:cs typeface="Rockwell"/>
            </a:endParaRPr>
          </a:p>
          <a:p>
            <a:pPr marL="1121410" marR="21590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Acces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obtaine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completing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submitting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signed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 Autho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ization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 to the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Financial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vices.</a:t>
            </a:r>
            <a:endParaRPr sz="1800">
              <a:latin typeface="Rockwell"/>
              <a:cs typeface="Rockwell"/>
            </a:endParaRPr>
          </a:p>
          <a:p>
            <a:pPr marL="1578610" marR="15367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Onlin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k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Financ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Documentat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accessed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Resou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tab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of </a:t>
            </a:r>
            <a:r>
              <a:rPr sz="1500" b="1" i="1" spc="-2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b="1" i="1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b="1" i="1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500" b="1" spc="-5" dirty="0">
                <a:solidFill>
                  <a:srgbClr val="50141B"/>
                </a:solidFill>
                <a:latin typeface="Rockwell"/>
                <a:cs typeface="Rockwell"/>
              </a:rPr>
              <a:t>Missou</a:t>
            </a:r>
            <a:r>
              <a:rPr sz="1500" b="1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b="1" spc="-5" dirty="0">
                <a:solidFill>
                  <a:srgbClr val="50141B"/>
                </a:solidFill>
                <a:latin typeface="Rockwell"/>
                <a:cs typeface="Rockwell"/>
              </a:rPr>
              <a:t>istat</a:t>
            </a:r>
            <a:r>
              <a:rPr sz="1500" b="1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b="1" spc="-5" dirty="0">
                <a:solidFill>
                  <a:srgbClr val="50141B"/>
                </a:solidFill>
                <a:latin typeface="Rockwell"/>
                <a:cs typeface="Rockwell"/>
              </a:rPr>
              <a:t>.ed</a:t>
            </a:r>
            <a:r>
              <a:rPr sz="1500" b="1" dirty="0">
                <a:solidFill>
                  <a:srgbClr val="50141B"/>
                </a:solidFill>
                <a:latin typeface="Rockwell"/>
                <a:cs typeface="Rockwell"/>
              </a:rPr>
              <a:t>u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Assistanc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section.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0952" y="4679441"/>
            <a:ext cx="6941819" cy="15262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663180" cy="5393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2744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 dirty="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Info</a:t>
            </a:r>
            <a:r>
              <a:rPr sz="1800" b="1" spc="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ation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 dirty="0">
              <a:latin typeface="Rockwell"/>
              <a:cs typeface="Rockwell"/>
            </a:endParaRPr>
          </a:p>
          <a:p>
            <a:pPr marL="835025" marR="5080">
              <a:lnSpc>
                <a:spcPct val="100000"/>
              </a:lnSpc>
              <a:spcBef>
                <a:spcPts val="1435"/>
              </a:spcBef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If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choose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within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of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rmats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ting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 dirty="0">
              <a:latin typeface="Rockwell"/>
              <a:cs typeface="Rockwell"/>
            </a:endParaRPr>
          </a:p>
          <a:p>
            <a:pPr marL="112141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menta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endParaRPr sz="1800" dirty="0">
              <a:latin typeface="Rockwell"/>
              <a:cs typeface="Rockwell"/>
            </a:endParaRPr>
          </a:p>
          <a:p>
            <a:pPr marL="1578610" marR="1574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menta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vity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bein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500" dirty="0">
              <a:latin typeface="Rockwell"/>
              <a:cs typeface="Rockwell"/>
            </a:endParaRPr>
          </a:p>
          <a:p>
            <a:pPr marL="1578610" marR="74168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 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ies.</a:t>
            </a:r>
            <a:endParaRPr sz="1500" dirty="0">
              <a:latin typeface="Rockwell"/>
              <a:cs typeface="Rockwell"/>
            </a:endParaRPr>
          </a:p>
          <a:p>
            <a:pPr marL="2033905" marR="655320" lvl="2" indent="-283845">
              <a:lnSpc>
                <a:spcPct val="100000"/>
              </a:lnSpc>
              <a:spcBef>
                <a:spcPts val="965"/>
              </a:spcBef>
              <a:buClr>
                <a:srgbClr val="50141B"/>
              </a:buClr>
              <a:buFont typeface="Rockwell"/>
              <a:buAutoNum type="arabicPeriod"/>
              <a:tabLst>
                <a:tab pos="2035175" algn="l"/>
              </a:tabLst>
            </a:pP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Organization</a:t>
            </a:r>
            <a:r>
              <a:rPr sz="12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ev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ex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pense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2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er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rmatio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total 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nization.</a:t>
            </a:r>
            <a:endParaRPr sz="1200" dirty="0">
              <a:latin typeface="Rockwell"/>
              <a:cs typeface="Rockwell"/>
            </a:endParaRPr>
          </a:p>
          <a:p>
            <a:pPr marL="2035810" marR="91440" lvl="2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36445" algn="l"/>
              </a:tabLst>
            </a:pP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200" b="1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b="1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 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rmation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based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ev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hich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eco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200" dirty="0">
              <a:latin typeface="Rockwell"/>
              <a:cs typeface="Rockwell"/>
            </a:endParaRPr>
          </a:p>
          <a:p>
            <a:pPr marL="2033905" marR="102870" lvl="2" indent="-283845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35175" algn="l"/>
              </a:tabLst>
            </a:pP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ormation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vidua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 l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ev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l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subtotal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3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 dirty="0">
              <a:latin typeface="Rockwell"/>
              <a:cs typeface="Rockwell"/>
            </a:endParaRPr>
          </a:p>
          <a:p>
            <a:pPr marL="2033905" marR="67310" lvl="2" indent="-283845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35175" algn="l"/>
              </a:tabLst>
            </a:pP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Transaction</a:t>
            </a:r>
            <a:r>
              <a:rPr sz="12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ansactional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ormation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ma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es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eac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 dirty="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622540" cy="4874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8680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Info</a:t>
            </a:r>
            <a:r>
              <a:rPr sz="1800" b="1" spc="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ation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endParaRPr sz="1800">
              <a:latin typeface="Rockwell"/>
              <a:cs typeface="Rockwell"/>
            </a:endParaRPr>
          </a:p>
          <a:p>
            <a:pPr marL="1541780" marR="20701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designe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actua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oundatio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bein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500">
              <a:latin typeface="Rockwell"/>
              <a:cs typeface="Rockwell"/>
            </a:endParaRPr>
          </a:p>
          <a:p>
            <a:pPr marL="1541780" marR="658495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(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ansaction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oundatio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fund.</a:t>
            </a:r>
            <a:endParaRPr sz="1500">
              <a:latin typeface="Rockwell"/>
              <a:cs typeface="Rockwell"/>
            </a:endParaRPr>
          </a:p>
          <a:p>
            <a:pPr marL="1541780" marR="27559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7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oundatio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and End</a:t>
            </a:r>
            <a:r>
              <a:rPr sz="1500" spc="-7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es.</a:t>
            </a:r>
            <a:endParaRPr sz="1500">
              <a:latin typeface="Rockwell"/>
              <a:cs typeface="Rockwell"/>
            </a:endParaRPr>
          </a:p>
          <a:p>
            <a:pPr marL="2056130" marR="298450" lvl="2" indent="-342900">
              <a:lnSpc>
                <a:spcPct val="100000"/>
              </a:lnSpc>
              <a:spcBef>
                <a:spcPts val="965"/>
              </a:spcBef>
              <a:buClr>
                <a:srgbClr val="50141B"/>
              </a:buClr>
              <a:buFont typeface="Rockwell"/>
              <a:buAutoNum type="arabicPeriod"/>
              <a:tabLst>
                <a:tab pos="2056764" algn="l"/>
              </a:tabLst>
            </a:pPr>
            <a:r>
              <a:rPr sz="1200" b="1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b="1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Type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rma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al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of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(R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ev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2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Expenses,</a:t>
            </a:r>
            <a:r>
              <a:rPr sz="12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2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ers).</a:t>
            </a:r>
            <a:endParaRPr sz="1200">
              <a:latin typeface="Rockwell"/>
              <a:cs typeface="Rockwell"/>
            </a:endParaRPr>
          </a:p>
          <a:p>
            <a:pPr marL="2056130" marR="5080" lvl="2" indent="-34290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56764" algn="l"/>
              </a:tabLst>
            </a:pPr>
            <a:r>
              <a:rPr sz="1200" b="1" dirty="0">
                <a:solidFill>
                  <a:srgbClr val="50141B"/>
                </a:solidFill>
                <a:latin typeface="Rockwell"/>
                <a:cs typeface="Rockwell"/>
              </a:rPr>
              <a:t>Transaction</a:t>
            </a:r>
            <a:r>
              <a:rPr sz="12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ansactional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ormation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ma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es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eac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1000">
              <a:latin typeface="Times New Roman"/>
              <a:cs typeface="Times New Roman"/>
            </a:endParaRPr>
          </a:p>
          <a:p>
            <a:pPr marL="1256030" marR="48895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oundation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ated th</a:t>
            </a:r>
            <a:r>
              <a:rPr sz="14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ough </a:t>
            </a:r>
            <a:r>
              <a:rPr sz="14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400" b="1" i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also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lec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 Fund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Asset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(account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code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41000)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amount.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769859" cy="5118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3349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Info</a:t>
            </a:r>
            <a:r>
              <a:rPr sz="1800" b="1" spc="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ation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endParaRPr sz="1800">
              <a:latin typeface="Rockwell"/>
              <a:cs typeface="Rockwell"/>
            </a:endParaRPr>
          </a:p>
          <a:p>
            <a:pPr marL="1541780" marR="26670" lvl="1" indent="-285750">
              <a:lnSpc>
                <a:spcPct val="100000"/>
              </a:lnSpc>
              <a:spcBef>
                <a:spcPts val="97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Administ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ation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designed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lect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high-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l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inancial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ormation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ious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account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ies.</a:t>
            </a:r>
            <a:endParaRPr sz="14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44"/>
              </a:spcBef>
              <a:buClr>
                <a:srgbClr val="50141B"/>
              </a:buClr>
              <a:buFont typeface="Arial"/>
              <a:buChar char="•"/>
            </a:pPr>
            <a:endParaRPr sz="1200">
              <a:latin typeface="Times New Roman"/>
              <a:cs typeface="Times New Roman"/>
            </a:endParaRPr>
          </a:p>
          <a:p>
            <a:pPr marL="108458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Cha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endParaRPr sz="1800">
              <a:latin typeface="Rockwell"/>
              <a:cs typeface="Rockwell"/>
            </a:endParaRPr>
          </a:p>
          <a:p>
            <a:pPr marL="1541780" marR="363855" lvl="1" indent="-285750">
              <a:lnSpc>
                <a:spcPct val="100000"/>
              </a:lnSpc>
              <a:spcBef>
                <a:spcPts val="97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lecting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ctu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Funds,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anizations, Accounts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P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og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ams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both the Un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the 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oundation.</a:t>
            </a:r>
            <a:endParaRPr sz="1400">
              <a:latin typeface="Rockwell"/>
              <a:cs typeface="Rockwell"/>
            </a:endParaRPr>
          </a:p>
          <a:p>
            <a:pPr marL="1541780" marR="14097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hese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ro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ided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ence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aid in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determining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the app</a:t>
            </a:r>
            <a:r>
              <a:rPr sz="14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op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iate ind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vidual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oll-up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 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anization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code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 selected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ting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pu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poses.</a:t>
            </a:r>
            <a:endParaRPr sz="1400">
              <a:latin typeface="Rockwell"/>
              <a:cs typeface="Rockwell"/>
            </a:endParaRPr>
          </a:p>
          <a:p>
            <a:pPr lvl="1">
              <a:lnSpc>
                <a:spcPct val="100000"/>
              </a:lnSpc>
              <a:spcBef>
                <a:spcPts val="44"/>
              </a:spcBef>
              <a:buClr>
                <a:srgbClr val="50141B"/>
              </a:buClr>
              <a:buFont typeface="Arial"/>
              <a:buChar char="•"/>
            </a:pPr>
            <a:endParaRPr sz="1200">
              <a:latin typeface="Times New Roman"/>
              <a:cs typeface="Times New Roman"/>
            </a:endParaRPr>
          </a:p>
          <a:p>
            <a:pPr marL="1084580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 Autho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ization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endParaRPr sz="1800">
              <a:latin typeface="Rockwell"/>
              <a:cs typeface="Rockwell"/>
            </a:endParaRPr>
          </a:p>
          <a:p>
            <a:pPr marL="1541780" marR="5080" lvl="1" indent="-285750" algn="just">
              <a:lnSpc>
                <a:spcPct val="100000"/>
              </a:lnSpc>
              <a:spcBef>
                <a:spcPts val="97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Designed to p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ro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ide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o</a:t>
            </a:r>
            <a:r>
              <a:rPr sz="14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anization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access</a:t>
            </a:r>
            <a:r>
              <a:rPr sz="14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 app</a:t>
            </a:r>
            <a:r>
              <a:rPr sz="14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 in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ormation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both Un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oundation cha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25" dirty="0">
                <a:solidFill>
                  <a:srgbClr val="50141B"/>
                </a:solidFill>
                <a:latin typeface="Rockwell"/>
                <a:cs typeface="Rockwell"/>
              </a:rPr>
              <a:t>z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viduals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ho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help mana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this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access,</a:t>
            </a:r>
            <a:r>
              <a:rPr sz="1400" spc="-1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such as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Center</a:t>
            </a:r>
            <a:r>
              <a:rPr sz="1400" spc="-165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0" dirty="0">
                <a:solidFill>
                  <a:srgbClr val="50141B"/>
                </a:solidFill>
                <a:latin typeface="Rockwell"/>
                <a:cs typeface="Rockwell"/>
              </a:rPr>
              <a:t>ff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ice</a:t>
            </a:r>
            <a:r>
              <a:rPr sz="1400" spc="-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690484" cy="508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5475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Accessing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121410" marR="99695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with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 Solution.</a:t>
            </a:r>
            <a:endParaRPr sz="1800">
              <a:latin typeface="Rockwell"/>
              <a:cs typeface="Rockwell"/>
            </a:endParaRPr>
          </a:p>
          <a:p>
            <a:pPr marL="1578610" marR="122555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Acces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the </a:t>
            </a:r>
            <a:r>
              <a:rPr sz="1500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500" i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i="1" spc="-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i="1" spc="-10" dirty="0">
                <a:solidFill>
                  <a:srgbClr val="50141B"/>
                </a:solidFill>
                <a:latin typeface="Rockwell"/>
                <a:cs typeface="Rockwell"/>
              </a:rPr>
              <a:t>inance</a:t>
            </a:r>
            <a:r>
              <a:rPr sz="1500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obtaine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sending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emai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eques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elope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at: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QDUG@missou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istat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.edu.</a:t>
            </a:r>
            <a:endParaRPr sz="1500">
              <a:latin typeface="Rockwell"/>
              <a:cs typeface="Rockwell"/>
            </a:endParaRPr>
          </a:p>
          <a:p>
            <a:pPr marL="1578610" marR="45974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Once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 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also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nee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ODSP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ify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Fund/O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anization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ization.</a:t>
            </a:r>
            <a:endParaRPr sz="1500">
              <a:latin typeface="Rockwell"/>
              <a:cs typeface="Rockwell"/>
            </a:endParaRPr>
          </a:p>
          <a:p>
            <a:pPr marL="2035810" marR="5080" lvl="2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Courier New"/>
              <a:buChar char="o"/>
              <a:tabLst>
                <a:tab pos="2035810" algn="l"/>
              </a:tabLst>
            </a:pPr>
            <a:r>
              <a:rPr sz="15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ODSP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usual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sam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mos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ofte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rs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lette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rs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nam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oll</a:t>
            </a:r>
            <a:r>
              <a:rPr sz="1500" spc="-7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ur las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 nam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2035810" marR="934085" lvl="2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Courier New"/>
              <a:buChar char="o"/>
              <a:tabLst>
                <a:tab pos="2035810" algn="l"/>
              </a:tabLst>
            </a:pPr>
            <a:r>
              <a:rPr sz="15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ODSP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(o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eset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the </a:t>
            </a:r>
            <a:r>
              <a:rPr sz="1500" u="sng" dirty="0">
                <a:solidFill>
                  <a:srgbClr val="50141B"/>
                </a:solidFill>
                <a:latin typeface="Rockwell"/>
                <a:cs typeface="Rockwell"/>
              </a:rPr>
              <a:t>Chan</a:t>
            </a:r>
            <a:r>
              <a:rPr sz="1500" u="sng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u="sng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u="sng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u="sng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u="sng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u="sng" spc="-15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500" u="sng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u="sng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u="sng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u="sng" spc="-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u="sng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u="sng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u="sng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u="sng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at: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https://cams.missou</a:t>
            </a:r>
            <a:r>
              <a:rPr sz="15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istat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.edu/.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9517" y="953557"/>
            <a:ext cx="7275830" cy="2119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84009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Accessing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5080">
              <a:lnSpc>
                <a:spcPct val="100000"/>
              </a:lnSpc>
              <a:spcBef>
                <a:spcPts val="1360"/>
              </a:spcBef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accessed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di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Resou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tab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b="1" i="1" spc="-2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b="1" i="1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Missou</a:t>
            </a:r>
            <a:r>
              <a:rPr sz="1800" b="1" spc="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istat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.edu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under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section.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4439" y="5405627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8890">
            <a:solidFill>
              <a:srgbClr val="5014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4439" y="5588508"/>
            <a:ext cx="707390" cy="0"/>
          </a:xfrm>
          <a:custGeom>
            <a:avLst/>
            <a:gdLst/>
            <a:ahLst/>
            <a:cxnLst/>
            <a:rect l="l" t="t" r="r" b="b"/>
            <a:pathLst>
              <a:path w="707389">
                <a:moveTo>
                  <a:pt x="0" y="0"/>
                </a:moveTo>
                <a:lnTo>
                  <a:pt x="707135" y="0"/>
                </a:lnTo>
              </a:path>
            </a:pathLst>
          </a:custGeom>
          <a:ln w="8889">
            <a:solidFill>
              <a:srgbClr val="5014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4503" y="3195827"/>
            <a:ext cx="8089900" cy="313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0190" marR="6379845">
              <a:lnSpc>
                <a:spcPct val="100000"/>
              </a:lnSpc>
            </a:pP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: </a:t>
            </a:r>
            <a:r>
              <a:rPr sz="12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his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also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be accessed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om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http://ww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.missou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 stat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edu/ f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nancialse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vices</a:t>
            </a:r>
            <a:endParaRPr sz="1200">
              <a:latin typeface="Rockwell"/>
              <a:cs typeface="Rockwel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34439" y="5771388"/>
            <a:ext cx="1181100" cy="0"/>
          </a:xfrm>
          <a:custGeom>
            <a:avLst/>
            <a:gdLst/>
            <a:ahLst/>
            <a:cxnLst/>
            <a:rect l="l" t="t" r="r" b="b"/>
            <a:pathLst>
              <a:path w="1181100">
                <a:moveTo>
                  <a:pt x="0" y="0"/>
                </a:moveTo>
                <a:lnTo>
                  <a:pt x="1181099" y="0"/>
                </a:lnTo>
              </a:path>
            </a:pathLst>
          </a:custGeom>
          <a:ln w="8890">
            <a:solidFill>
              <a:srgbClr val="5014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4503" y="3195827"/>
            <a:ext cx="8089392" cy="31348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484745" cy="2403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4901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Running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from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5080" indent="-635">
              <a:lnSpc>
                <a:spcPct val="100000"/>
              </a:lnSpc>
              <a:spcBef>
                <a:spcPts val="1435"/>
              </a:spcBef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om either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i="1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i="1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i="1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sit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i="1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i="1" spc="-6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i="1" spc="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menta</a:t>
            </a:r>
            <a:r>
              <a:rPr sz="1800" i="1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6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i="1" spc="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800" i="1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i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und</a:t>
            </a:r>
            <a:r>
              <a:rPr sz="1800" i="1" spc="-7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ion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R</a:t>
            </a:r>
            <a:r>
              <a:rPr sz="1800" i="1" spc="-6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i="1" spc="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determine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ich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is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app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op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iate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based 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detail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wish to 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 click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 the desi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link.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41703" y="3403853"/>
            <a:ext cx="7299197" cy="29268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13101" y="5528123"/>
            <a:ext cx="5756275" cy="445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29845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Use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Solution.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23872" y="2759202"/>
            <a:ext cx="6010655" cy="25778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764145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2841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Running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from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ss 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Log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displ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sepa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29711" y="3358133"/>
            <a:ext cx="3998976" cy="19789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528559" cy="212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9282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Running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from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Once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 i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d,</a:t>
            </a:r>
            <a:r>
              <a:rPr sz="1800" spc="-1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Connect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wind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displ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need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enter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ODSP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Use</a:t>
            </a: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lidate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Fund/O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anization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access.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213101" y="5605085"/>
            <a:ext cx="5906135" cy="445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298450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ODSP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Use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clic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Connec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to conti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2663951"/>
            <a:ext cx="8010143" cy="17045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580644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37070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Running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from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Enter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qui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ite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 click N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xt.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765045" y="4412246"/>
            <a:ext cx="6962140" cy="1900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258445" indent="-285750">
              <a:lnSpc>
                <a:spcPct val="100000"/>
              </a:lnSpc>
              <a:buClr>
                <a:srgbClr val="50141B"/>
              </a:buClr>
              <a:buFont typeface="Microsoft Sans Serif"/>
              <a:buChar char="•"/>
              <a:tabLst>
                <a:tab pos="298450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selections 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mad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eithe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an ind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vidual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 code 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one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chical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oll-up”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Cente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vision,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ment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oup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codes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listed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the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opd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wn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list.</a:t>
            </a:r>
            <a:endParaRPr sz="1800">
              <a:latin typeface="Rockwell"/>
              <a:cs typeface="Rockwell"/>
            </a:endParaRPr>
          </a:p>
          <a:p>
            <a:pPr marL="755650" marR="5080" lvl="1" indent="-285750">
              <a:lnSpc>
                <a:spcPct val="102800"/>
              </a:lnSpc>
              <a:spcBef>
                <a:spcPts val="919"/>
              </a:spcBef>
              <a:buClr>
                <a:srgbClr val="50141B"/>
              </a:buClr>
              <a:buFont typeface="Arial"/>
              <a:buChar char="•"/>
              <a:tabLst>
                <a:tab pos="75565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selected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withi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ed ind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vidual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vision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. 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ormatio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tu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wa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z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Fund/O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anizati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access.</a:t>
            </a:r>
            <a:endParaRPr sz="1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9057" y="2921508"/>
            <a:ext cx="5266182" cy="1501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600950" cy="185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6521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Running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from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Select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eithe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(as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pdf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csv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ile to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Excel),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Email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 P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int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213101" y="4558858"/>
            <a:ext cx="6583680" cy="1772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31115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298450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ecommende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selectin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other options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500" spc="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also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di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ct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the Repo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298450" marR="50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Arial"/>
              <a:buChar char="•"/>
              <a:tabLst>
                <a:tab pos="298450" algn="l"/>
              </a:tabLst>
            </a:pP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Close the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selec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option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listed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ab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clic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ite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ia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this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Close to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quit.</a:t>
            </a:r>
            <a:endParaRPr sz="1500">
              <a:latin typeface="Rockwell"/>
              <a:cs typeface="Rockwell"/>
            </a:endParaRPr>
          </a:p>
          <a:p>
            <a:pPr marL="12700" marR="393700">
              <a:lnSpc>
                <a:spcPct val="100000"/>
              </a:lnSpc>
              <a:spcBef>
                <a:spcPts val="965"/>
              </a:spcBef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Once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Closed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sele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ctio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clic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ba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tu</a:t>
            </a:r>
            <a:r>
              <a:rPr sz="12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to </a:t>
            </a:r>
            <a:r>
              <a:rPr sz="12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2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select another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ocessin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4949952"/>
            <a:ext cx="8010143" cy="1272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661275" cy="3896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2554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555625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the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 (A02000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A92000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based 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Campus).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 is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vided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Depa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mental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nization.</a:t>
            </a:r>
            <a:endParaRPr sz="1800">
              <a:latin typeface="Rockwell"/>
              <a:cs typeface="Rockwell"/>
            </a:endParaRPr>
          </a:p>
          <a:p>
            <a:pPr marL="1084580" marR="215265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20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Month,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Campus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(Sp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ield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or 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Plains)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must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 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084580" marR="170815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include Adopted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rmanent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8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mpo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Adjustments</a:t>
            </a:r>
            <a:r>
              <a:rPr sz="1800" spc="13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YTD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(including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Requisitions)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Remaining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8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066915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63118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6464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 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4902" y="5619942"/>
            <a:ext cx="7033259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vision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oll-up”</a:t>
            </a:r>
            <a:r>
              <a:rPr sz="1200" spc="-9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ied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 this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ex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ampl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sulting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singl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 line 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within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ea.</a:t>
            </a:r>
            <a:endParaRPr sz="12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84503" y="2738627"/>
            <a:ext cx="8130540" cy="1077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4503" y="3956303"/>
            <a:ext cx="8130540" cy="8488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4503" y="4941570"/>
            <a:ext cx="8130540" cy="3954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2738627"/>
            <a:ext cx="8130540" cy="1126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3956303"/>
            <a:ext cx="8130540" cy="7368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74902" y="5438586"/>
            <a:ext cx="7515859" cy="909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speci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ied in this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ex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ampl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so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gn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tals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vision</a:t>
            </a:r>
            <a:r>
              <a:rPr sz="1200" spc="-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tals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 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sam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>
              <a:latin typeface="Rockwell"/>
              <a:cs typeface="Rockwell"/>
            </a:endParaRPr>
          </a:p>
          <a:p>
            <a:pPr marL="469265" marR="5080">
              <a:lnSpc>
                <a:spcPct val="100000"/>
              </a:lnSpc>
            </a:pP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If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oll-up”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ha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been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ied,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 o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within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it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uld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be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with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sepa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te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totals,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and the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vision 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otal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ul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ef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lec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nization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withi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vision. Als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not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scholarship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bala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nce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(519x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accounts)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l b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ed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ex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penses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ther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than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a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ductio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ev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endParaRPr sz="1200"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84503" y="4796028"/>
            <a:ext cx="8130540" cy="5158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7618095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8236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6464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3956303"/>
            <a:ext cx="8130540" cy="14180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2763773"/>
            <a:ext cx="8130540" cy="11269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74902" y="6077142"/>
            <a:ext cx="55886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: 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Ind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vidual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balances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ef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lecte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totals 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3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84503" y="5444490"/>
            <a:ext cx="8130540" cy="5158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748538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4964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6464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2738627"/>
            <a:ext cx="8130540" cy="9151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4484370"/>
            <a:ext cx="8130540" cy="5494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503" y="4110227"/>
            <a:ext cx="8130540" cy="2956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4503" y="3703320"/>
            <a:ext cx="8130540" cy="341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4503" y="5070347"/>
            <a:ext cx="8130540" cy="1920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4503" y="5307329"/>
            <a:ext cx="8130540" cy="6202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69517" y="953557"/>
            <a:ext cx="7681595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4586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Bear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4940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Ope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ansaction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1374902" y="5996370"/>
            <a:ext cx="7545070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2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ansaction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Summa</a:t>
            </a:r>
            <a:r>
              <a:rPr sz="1200" spc="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tals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addition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totals.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 </a:t>
            </a:r>
            <a:r>
              <a:rPr sz="12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he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also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9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“Cu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ent”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column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easi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identify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ansactions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ccu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ing within 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pe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od.</a:t>
            </a:r>
            <a:endParaRPr sz="1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4949952"/>
            <a:ext cx="8130540" cy="1301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913370" cy="3622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47763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798830" indent="-53340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Non-Operating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Unbud</a:t>
            </a:r>
            <a:r>
              <a:rPr sz="1800" b="1" spc="-6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eted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1064895">
              <a:lnSpc>
                <a:spcPct val="100000"/>
              </a:lnSpc>
              <a:spcBef>
                <a:spcPts val="1435"/>
              </a:spcBef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 Expense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Non-Ope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do not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 an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et.</a:t>
            </a:r>
            <a:endParaRPr sz="1800">
              <a:latin typeface="Rockwell"/>
              <a:cs typeface="Rockwell"/>
            </a:endParaRPr>
          </a:p>
          <a:p>
            <a:pPr marL="1084580" marR="520065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amounts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mental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Fund,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Month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mus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084580" marR="50673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include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Asse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YTD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7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Encumbe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sulting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ojected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Remaining Net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Assets.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7027" y="2634995"/>
            <a:ext cx="7399019" cy="33878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7027" y="6072378"/>
            <a:ext cx="7399019" cy="2583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8098155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66242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Non-Operating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Unbud</a:t>
            </a:r>
            <a:r>
              <a:rPr sz="1800" b="1" spc="-6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eted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76530" algn="ctr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Income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(B-Fund)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952105" cy="5185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51637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774700" indent="-50927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Non-Operating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74700" marR="646430">
              <a:lnSpc>
                <a:spcPct val="100000"/>
              </a:lnSpc>
              <a:spcBef>
                <a:spcPts val="12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Non-Ope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also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 an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ual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et.</a:t>
            </a:r>
            <a:endParaRPr sz="1800">
              <a:latin typeface="Rockwell"/>
              <a:cs typeface="Rockwell"/>
            </a:endParaRPr>
          </a:p>
          <a:p>
            <a:pPr marL="1060450" marR="50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60450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pense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Depa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mental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each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800">
              <a:latin typeface="Rockwell"/>
              <a:cs typeface="Rockwell"/>
            </a:endParaRPr>
          </a:p>
          <a:p>
            <a:pPr marL="106045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60450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Fund,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Month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mus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060450" marR="6985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60450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include Adopted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rmanent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8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mpo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Adjustments</a:t>
            </a:r>
            <a:r>
              <a:rPr sz="1800" spc="13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YTD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(including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POs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Requisitions)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Remaining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8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ted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penses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along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with 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sulting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ojecte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chan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Ne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Asset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after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 also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vided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each fund.</a:t>
            </a:r>
            <a:endParaRPr sz="1800">
              <a:latin typeface="Rockwell"/>
              <a:cs typeface="Rockwell"/>
            </a:endParaRPr>
          </a:p>
          <a:p>
            <a:pPr marL="774700" marR="485140">
              <a:lnSpc>
                <a:spcPct val="100000"/>
              </a:lnSpc>
              <a:spcBef>
                <a:spcPts val="975"/>
              </a:spcBef>
            </a:pP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: </a:t>
            </a:r>
            <a:r>
              <a:rPr sz="12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Selection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input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Non-O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ating Bud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same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and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Non-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s.</a:t>
            </a:r>
            <a:endParaRPr sz="12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4384547"/>
            <a:ext cx="8130540" cy="1173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4521708"/>
            <a:ext cx="8130540" cy="11978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503" y="3466338"/>
            <a:ext cx="8130540" cy="1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4503" y="3627882"/>
            <a:ext cx="8130540" cy="7200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4503" y="5768340"/>
            <a:ext cx="8130540" cy="4831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4503" y="2584704"/>
            <a:ext cx="8130540" cy="3497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4503" y="2975610"/>
            <a:ext cx="8130540" cy="4579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69517" y="953557"/>
            <a:ext cx="763270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9696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Non-Operating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4178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Auxilia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(H-Fund)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&amp;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927975" cy="4689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49224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798830" indent="-53340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Gran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Project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i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44704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equi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“inception-to-date”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balances.</a:t>
            </a:r>
            <a:endParaRPr sz="1800">
              <a:latin typeface="Rockwell"/>
              <a:cs typeface="Rockwell"/>
            </a:endParaRPr>
          </a:p>
          <a:p>
            <a:pPr marL="1084580" marR="259079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include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li</a:t>
            </a:r>
            <a:r>
              <a:rPr sz="1800" spc="4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of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or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span 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iscal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ars.</a:t>
            </a:r>
            <a:endParaRPr sz="1800">
              <a:latin typeface="Rockwell"/>
              <a:cs typeface="Rockwell"/>
            </a:endParaRPr>
          </a:p>
          <a:p>
            <a:pPr marL="1084580" marR="69215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associated with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ticular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(as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the case of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 with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match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fund),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or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optional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 fund 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oup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ant/p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will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include Adopted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rmanent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mpo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Adjustments</a:t>
            </a:r>
            <a:r>
              <a:rPr sz="1800" spc="16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“Inception-to-Date”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nces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(including 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Requisitions)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Remaining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8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4338828"/>
            <a:ext cx="8130540" cy="19629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193280" cy="325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5691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Gran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&amp;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Project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084580" marR="512445" indent="-285750">
              <a:lnSpc>
                <a:spcPct val="100000"/>
              </a:lnSpc>
              <a:spcBef>
                <a:spcPts val="14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Enter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eithe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ant/P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all associated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ant/P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  <a:p>
            <a:pPr marL="104139" algn="ctr">
              <a:lnSpc>
                <a:spcPct val="100000"/>
              </a:lnSpc>
              <a:spcBef>
                <a:spcPts val="400"/>
              </a:spcBef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-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-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–</a:t>
            </a:r>
            <a:endParaRPr sz="1400">
              <a:latin typeface="Rockwell"/>
              <a:cs typeface="Rockwell"/>
            </a:endParaRPr>
          </a:p>
          <a:p>
            <a:pPr marL="1084580" marR="5080" indent="-285750" algn="just">
              <a:lnSpc>
                <a:spcPct val="100000"/>
              </a:lnSpc>
              <a:spcBef>
                <a:spcPts val="8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Enter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 Code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single fund within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ant/P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oject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Center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– D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vision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esponsi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fund(s)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  <a:p>
            <a:pPr marL="2627630">
              <a:lnSpc>
                <a:spcPct val="100000"/>
              </a:lnSpc>
              <a:spcBef>
                <a:spcPts val="735"/>
              </a:spcBef>
            </a:pP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-----</a:t>
            </a:r>
            <a:r>
              <a:rPr sz="14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DO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ENTER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BOTH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-----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17423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3849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Gran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&amp;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Project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62738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Gran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3752" y="2651760"/>
            <a:ext cx="7781543" cy="856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6800" y="3581400"/>
            <a:ext cx="7772400" cy="76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6800" y="4724400"/>
            <a:ext cx="7772400" cy="15910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4391405"/>
            <a:ext cx="7772400" cy="2567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63270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9696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Uni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Gran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&amp;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Project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51308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4503" y="2597657"/>
            <a:ext cx="8130540" cy="36537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4949952"/>
            <a:ext cx="7856219" cy="13014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661275" cy="3622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2554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798830" indent="-533400">
              <a:lnSpc>
                <a:spcPct val="100000"/>
              </a:lnSpc>
            </a:pPr>
            <a:r>
              <a:rPr sz="1800" b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Unrest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852805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the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210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</a:t>
            </a:r>
            <a:r>
              <a:rPr sz="1800" spc="-17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A2000).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 is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vided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Depa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mental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Month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must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 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084580" marR="170815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include Adopted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rmanent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8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mpo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Adjustments</a:t>
            </a:r>
            <a:r>
              <a:rPr sz="1800" spc="13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YTD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(including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Requisitions)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Remaining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8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5036820"/>
            <a:ext cx="8130540" cy="3002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2813304"/>
            <a:ext cx="8130540" cy="3497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503" y="3245357"/>
            <a:ext cx="8130540" cy="491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4503" y="3881627"/>
            <a:ext cx="8130540" cy="861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804672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610984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Unrest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265430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 Un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Fund 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t-to-Actual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Cate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5012435"/>
            <a:ext cx="8130540" cy="12390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641590" cy="392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0585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798830" indent="-533400">
              <a:lnSpc>
                <a:spcPct val="100000"/>
              </a:lnSpc>
            </a:pPr>
            <a:r>
              <a:rPr sz="1800" b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798830" marR="127000">
              <a:lnSpc>
                <a:spcPct val="100000"/>
              </a:lnSpc>
              <a:spcBef>
                <a:spcPts val="1435"/>
              </a:spcBef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vity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210" dirty="0">
                <a:solidFill>
                  <a:srgbClr val="50141B"/>
                </a:solidFill>
                <a:latin typeface="Rockwell"/>
                <a:cs typeface="Rockwell"/>
              </a:rPr>
              <a:t>’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(FN)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(FS)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800">
              <a:latin typeface="Rockwell"/>
              <a:cs typeface="Rockwell"/>
            </a:endParaRPr>
          </a:p>
          <a:p>
            <a:pPr marL="1084580" marR="126364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includes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pens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sulting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amounts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Fund,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nization,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Month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mus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084580" marR="5080" indent="-285750" algn="just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 include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d,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Expense and T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800" spc="4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Encumbe</a:t>
            </a:r>
            <a:r>
              <a:rPr sz="18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sulting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Net Asset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2784348"/>
            <a:ext cx="8130540" cy="1181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81628" y="4056126"/>
            <a:ext cx="5058917" cy="21206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64032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0458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158875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298702" y="4330638"/>
            <a:ext cx="2152650" cy="1092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Ne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Asse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200" spc="-1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amounts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ef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ected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oundation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2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icted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200" spc="-5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wment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2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s.</a:t>
            </a:r>
            <a:endParaRPr sz="1200">
              <a:latin typeface="Rockwell"/>
              <a:cs typeface="Rockwell"/>
            </a:endParaRPr>
          </a:p>
          <a:p>
            <a:pPr marL="12700" marR="83820">
              <a:lnSpc>
                <a:spcPct val="100000"/>
              </a:lnSpc>
            </a:pP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Balance </a:t>
            </a:r>
            <a:r>
              <a:rPr sz="1200" spc="-1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d amounts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2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2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ough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 SS</a:t>
            </a:r>
            <a:r>
              <a:rPr sz="12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4503" y="2663951"/>
            <a:ext cx="8130540" cy="420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3121151"/>
            <a:ext cx="8130540" cy="2141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4503" y="5327903"/>
            <a:ext cx="8130540" cy="163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4503" y="5556503"/>
            <a:ext cx="8130540" cy="6949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7640320" cy="158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0458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b="1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b="1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9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Fund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b="1" spc="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i="1" spc="-20" dirty="0">
                <a:solidFill>
                  <a:srgbClr val="50141B"/>
                </a:solidFill>
                <a:latin typeface="Rockwell"/>
                <a:cs typeface="Rockwell"/>
              </a:rPr>
              <a:t>Bea</a:t>
            </a:r>
            <a:r>
              <a:rPr sz="1800" b="1" i="1" spc="-1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800" b="1" i="1" spc="-15" dirty="0">
                <a:solidFill>
                  <a:srgbClr val="50141B"/>
                </a:solidFill>
                <a:latin typeface="Rockwell"/>
                <a:cs typeface="Rockwell"/>
              </a:rPr>
              <a:t>Finance</a:t>
            </a:r>
            <a:endParaRPr sz="1800">
              <a:latin typeface="Rockwell"/>
              <a:cs typeface="Rockwell"/>
            </a:endParaRPr>
          </a:p>
          <a:p>
            <a:pPr marL="1158875">
              <a:lnSpc>
                <a:spcPct val="100000"/>
              </a:lnSpc>
              <a:spcBef>
                <a:spcPts val="1435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Example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icted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800" spc="-8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ansaction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Summa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9517" y="953557"/>
            <a:ext cx="7495540" cy="4508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5980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Info</a:t>
            </a:r>
            <a:r>
              <a:rPr sz="1800" b="1" spc="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matio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vic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835025" marR="337820">
              <a:lnSpc>
                <a:spcPct val="100000"/>
              </a:lnSpc>
              <a:spcBef>
                <a:spcPts val="1435"/>
              </a:spcBef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If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choose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7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with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onlin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et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ety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option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ugh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Self-Se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vice Banner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(SSB).</a:t>
            </a:r>
            <a:endParaRPr sz="1800">
              <a:latin typeface="Rockwell"/>
              <a:cs typeface="Rockwell"/>
            </a:endParaRPr>
          </a:p>
          <a:p>
            <a:pPr marL="1121410" marR="50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121410" algn="l"/>
              </a:tabLst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ainst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both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and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undation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APs,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rmation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based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on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selection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ite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ied.</a:t>
            </a:r>
            <a:endParaRPr sz="1800">
              <a:latin typeface="Rockwell"/>
              <a:cs typeface="Rockwell"/>
            </a:endParaRPr>
          </a:p>
          <a:p>
            <a:pPr marL="157861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Arial"/>
              <a:buChar char="•"/>
              <a:tabLst>
                <a:tab pos="1578610" algn="l"/>
              </a:tabLst>
            </a:pP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basi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types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oug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2092960" lvl="2" indent="-34290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93595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Status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Account.</a:t>
            </a:r>
            <a:endParaRPr sz="1500">
              <a:latin typeface="Rockwell"/>
              <a:cs typeface="Rockwell"/>
            </a:endParaRPr>
          </a:p>
          <a:p>
            <a:pPr marL="2092960" lvl="2" indent="-34290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9359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Status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nizationa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2092960" lvl="2" indent="-34290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Rockwell"/>
              <a:buAutoNum type="arabicPeriod"/>
              <a:tabLst>
                <a:tab pos="209359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Quic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557134" cy="2830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12140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Accessing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 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vic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798830" marR="5080">
              <a:lnSpc>
                <a:spcPct val="100000"/>
              </a:lnSpc>
              <a:spcBef>
                <a:spcPts val="1435"/>
              </a:spcBef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ization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SSB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Que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anted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ization 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ocess.</a:t>
            </a:r>
            <a:endParaRPr sz="1800">
              <a:latin typeface="Rockwell"/>
              <a:cs typeface="Rockwell"/>
            </a:endParaRPr>
          </a:p>
          <a:p>
            <a:pPr marL="1084580" marR="129539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SSB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Que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accessed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di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ct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6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k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Resou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tab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</a:t>
            </a:r>
            <a:r>
              <a:rPr sz="1800" b="1" i="1" spc="-2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b="1" i="1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i="1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Missou</a:t>
            </a:r>
            <a:r>
              <a:rPr sz="1800" b="1" spc="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istat</a:t>
            </a:r>
            <a:r>
              <a:rPr sz="1800" b="1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.edu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the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section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clicking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Che</a:t>
            </a:r>
            <a:r>
              <a:rPr sz="1800" b="1" spc="-5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b="1" spc="-1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6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800" b="1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link.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78151" y="4035552"/>
            <a:ext cx="6218682" cy="2095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12214" y="4642103"/>
            <a:ext cx="4464558" cy="14805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49596" y="5959602"/>
            <a:ext cx="873252" cy="291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762875" cy="3352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2714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erfo</a:t>
            </a:r>
            <a:r>
              <a:rPr sz="1800" b="1" spc="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min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ice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455"/>
              </a:spcBef>
            </a:pP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Budget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i="1" spc="-6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tus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8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i="1" spc="-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Select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columns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 be included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based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 the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 fund to be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ed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click to Conti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121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Doe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igina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Adopte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Adjustment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jus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Accounte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quisition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jus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Commitments?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applica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this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fund?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404102" y="4975611"/>
            <a:ext cx="2192020" cy="843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hes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migh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typical columns included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 Un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(A02000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5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7161" y="3734561"/>
            <a:ext cx="4647565" cy="0"/>
          </a:xfrm>
          <a:custGeom>
            <a:avLst/>
            <a:gdLst/>
            <a:ahLst/>
            <a:cxnLst/>
            <a:rect l="l" t="t" r="r" b="b"/>
            <a:pathLst>
              <a:path w="4647565">
                <a:moveTo>
                  <a:pt x="0" y="0"/>
                </a:moveTo>
                <a:lnTo>
                  <a:pt x="464743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7161" y="3734561"/>
            <a:ext cx="4647565" cy="2513965"/>
          </a:xfrm>
          <a:custGeom>
            <a:avLst/>
            <a:gdLst/>
            <a:ahLst/>
            <a:cxnLst/>
            <a:rect l="l" t="t" r="r" b="b"/>
            <a:pathLst>
              <a:path w="4647565" h="2513965">
                <a:moveTo>
                  <a:pt x="0" y="0"/>
                </a:moveTo>
                <a:lnTo>
                  <a:pt x="0" y="2513838"/>
                </a:lnTo>
                <a:lnTo>
                  <a:pt x="4647438" y="2513837"/>
                </a:lnTo>
                <a:lnTo>
                  <a:pt x="464743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855584" cy="531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41985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erfo</a:t>
            </a:r>
            <a:r>
              <a:rPr sz="1800" b="1" spc="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min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ice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45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Enter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Fiscal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2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12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 and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click to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Submit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9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8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121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iso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ormation?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this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tha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equi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totals?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type?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this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ene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fund?</a:t>
            </a:r>
            <a:endParaRPr sz="1500">
              <a:latin typeface="Rockwell"/>
              <a:cs typeface="Rockwell"/>
            </a:endParaRPr>
          </a:p>
          <a:p>
            <a:pPr marL="5675630" marR="5080">
              <a:lnSpc>
                <a:spcPct val="100000"/>
              </a:lnSpc>
              <a:spcBef>
                <a:spcPts val="819"/>
              </a:spcBef>
            </a:pP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his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migh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typical selection c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ite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ia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 Un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(A02000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)</a:t>
            </a:r>
            <a:r>
              <a:rPr sz="14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5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40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450">
              <a:latin typeface="Times New Roman"/>
              <a:cs typeface="Times New Roman"/>
            </a:endParaRPr>
          </a:p>
          <a:p>
            <a:pPr marL="5675630" marR="889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If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wish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 total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Expense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et Balance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9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fund,</a:t>
            </a:r>
            <a:r>
              <a:rPr sz="14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 accounts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 included,</a:t>
            </a:r>
            <a:r>
              <a:rPr sz="14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 be que</a:t>
            </a:r>
            <a:r>
              <a:rPr sz="14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ied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sepa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ate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15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0304" y="3727703"/>
            <a:ext cx="4660900" cy="2524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ct val="100000"/>
              </a:lnSpc>
            </a:pPr>
            <a:r>
              <a:rPr sz="100" spc="5" dirty="0">
                <a:latin typeface="Tahoma"/>
                <a:cs typeface="Tahoma"/>
              </a:rPr>
              <a:t>Th</a:t>
            </a:r>
            <a:r>
              <a:rPr sz="100" spc="-5" dirty="0">
                <a:latin typeface="Tahoma"/>
                <a:cs typeface="Tahoma"/>
              </a:rPr>
              <a:t>i</a:t>
            </a:r>
            <a:r>
              <a:rPr sz="100" dirty="0">
                <a:latin typeface="Tahoma"/>
                <a:cs typeface="Tahoma"/>
              </a:rPr>
              <a:t>s</a:t>
            </a:r>
            <a:r>
              <a:rPr sz="100" spc="-5" dirty="0">
                <a:latin typeface="Tahoma"/>
                <a:cs typeface="Tahoma"/>
              </a:rPr>
              <a:t> </a:t>
            </a:r>
            <a:r>
              <a:rPr sz="100" dirty="0">
                <a:latin typeface="Tahoma"/>
                <a:cs typeface="Tahoma"/>
              </a:rPr>
              <a:t>ima</a:t>
            </a:r>
            <a:r>
              <a:rPr sz="100" spc="5" dirty="0">
                <a:latin typeface="Tahoma"/>
                <a:cs typeface="Tahoma"/>
              </a:rPr>
              <a:t>ge</a:t>
            </a:r>
            <a:r>
              <a:rPr sz="100" dirty="0">
                <a:latin typeface="Tahoma"/>
                <a:cs typeface="Tahoma"/>
              </a:rPr>
              <a:t> cannot curre</a:t>
            </a:r>
            <a:r>
              <a:rPr sz="100" spc="5" dirty="0">
                <a:latin typeface="Tahoma"/>
                <a:cs typeface="Tahoma"/>
              </a:rPr>
              <a:t>n</a:t>
            </a:r>
            <a:r>
              <a:rPr sz="100" spc="-5" dirty="0">
                <a:latin typeface="Tahoma"/>
                <a:cs typeface="Tahoma"/>
              </a:rPr>
              <a:t>tl</a:t>
            </a:r>
            <a:r>
              <a:rPr sz="100" dirty="0">
                <a:latin typeface="Tahoma"/>
                <a:cs typeface="Tahoma"/>
              </a:rPr>
              <a:t>y </a:t>
            </a:r>
            <a:r>
              <a:rPr sz="100" spc="-10" dirty="0">
                <a:latin typeface="Tahoma"/>
                <a:cs typeface="Tahoma"/>
              </a:rPr>
              <a:t> </a:t>
            </a:r>
            <a:r>
              <a:rPr sz="100" spc="5" dirty="0">
                <a:latin typeface="Tahoma"/>
                <a:cs typeface="Tahoma"/>
              </a:rPr>
              <a:t>be</a:t>
            </a:r>
            <a:r>
              <a:rPr sz="100" dirty="0">
                <a:latin typeface="Tahoma"/>
                <a:cs typeface="Tahoma"/>
              </a:rPr>
              <a:t> </a:t>
            </a:r>
            <a:r>
              <a:rPr sz="100" spc="5" dirty="0">
                <a:latin typeface="Tahoma"/>
                <a:cs typeface="Tahoma"/>
              </a:rPr>
              <a:t>d</a:t>
            </a:r>
            <a:r>
              <a:rPr sz="100" spc="-5" dirty="0">
                <a:latin typeface="Tahoma"/>
                <a:cs typeface="Tahoma"/>
              </a:rPr>
              <a:t>is</a:t>
            </a:r>
            <a:r>
              <a:rPr sz="100" spc="5" dirty="0">
                <a:latin typeface="Tahoma"/>
                <a:cs typeface="Tahoma"/>
              </a:rPr>
              <a:t>p</a:t>
            </a:r>
            <a:r>
              <a:rPr sz="100" spc="-5" dirty="0">
                <a:latin typeface="Tahoma"/>
                <a:cs typeface="Tahoma"/>
              </a:rPr>
              <a:t>la</a:t>
            </a:r>
            <a:r>
              <a:rPr sz="100" dirty="0">
                <a:latin typeface="Tahoma"/>
                <a:cs typeface="Tahoma"/>
              </a:rPr>
              <a:t>y</a:t>
            </a:r>
            <a:r>
              <a:rPr sz="100" spc="-10" dirty="0">
                <a:latin typeface="Tahoma"/>
                <a:cs typeface="Tahoma"/>
              </a:rPr>
              <a:t> </a:t>
            </a:r>
            <a:r>
              <a:rPr sz="100" dirty="0">
                <a:latin typeface="Tahoma"/>
                <a:cs typeface="Tahoma"/>
              </a:rPr>
              <a:t>ed.</a:t>
            </a:r>
            <a:endParaRPr sz="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0304" y="3727703"/>
            <a:ext cx="4660391" cy="2523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2584704"/>
            <a:ext cx="3517391" cy="17381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3103" y="4338828"/>
            <a:ext cx="7781543" cy="15674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5952" y="4069079"/>
            <a:ext cx="1758695" cy="2537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3103" y="5939028"/>
            <a:ext cx="7781543" cy="454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7526655" cy="310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9092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6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erfo</a:t>
            </a:r>
            <a:r>
              <a:rPr sz="1800" b="1" spc="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min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 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ice</a:t>
            </a:r>
            <a:r>
              <a:rPr sz="1800" b="1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83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Results.</a:t>
            </a:r>
            <a:endParaRPr sz="1800">
              <a:latin typeface="Rockwell"/>
              <a:cs typeface="Rockwell"/>
            </a:endParaRPr>
          </a:p>
          <a:p>
            <a:pPr marL="3999229" marR="5080">
              <a:lnSpc>
                <a:spcPct val="100000"/>
              </a:lnSpc>
              <a:spcBef>
                <a:spcPts val="855"/>
              </a:spcBef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Click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“lin</a:t>
            </a:r>
            <a:r>
              <a:rPr sz="1400" spc="-5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ed”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details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ted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amounts,</a:t>
            </a:r>
            <a:r>
              <a:rPr sz="14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including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posting documents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asso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iated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scanned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4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oice and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check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ima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 </a:t>
            </a:r>
            <a:r>
              <a:rPr sz="1400" spc="-4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 applica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 that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Sc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een,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Runnin</a:t>
            </a:r>
            <a:r>
              <a:rPr sz="1400" spc="-6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4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Repo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 included on each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pa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 displ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 and that computed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columns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added.</a:t>
            </a:r>
            <a:endParaRPr sz="1400">
              <a:latin typeface="Rockwell"/>
              <a:cs typeface="Rockwel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48</a:t>
            </a:fld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3345586"/>
            <a:ext cx="7972806" cy="26772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905750" cy="2315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47001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Considerations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35"/>
              </a:spcBef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consider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spc="-6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ersity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ting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our Expens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no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unles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also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scholarship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amounts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(51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9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accounts).</a:t>
            </a:r>
            <a:endParaRPr sz="1700">
              <a:latin typeface="Rockwell"/>
              <a:cs typeface="Rockwel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298702" y="6078987"/>
            <a:ext cx="540829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SSB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esults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400" spc="-7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wnloaded</a:t>
            </a:r>
            <a:r>
              <a:rPr sz="1400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into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Excel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if</a:t>
            </a:r>
            <a:r>
              <a:rPr sz="14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desi</a:t>
            </a:r>
            <a:r>
              <a:rPr sz="14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3270503"/>
            <a:ext cx="7930895" cy="1077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3752" y="4721352"/>
            <a:ext cx="7930895" cy="844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3752" y="5693664"/>
            <a:ext cx="7930895" cy="3291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3752" y="6051041"/>
            <a:ext cx="7930895" cy="17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517" y="953557"/>
            <a:ext cx="7806055" cy="2266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7032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Considerations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8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ting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7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xpense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ers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selec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include 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8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6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Ne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Asse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le to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ected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as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Accounted</a:t>
            </a:r>
            <a:r>
              <a:rPr sz="17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89998.</a:t>
            </a:r>
            <a:endParaRPr sz="1700">
              <a:latin typeface="Rockwell"/>
              <a:cs typeface="Rockwel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1298702" y="4478787"/>
            <a:ext cx="671830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Note: </a:t>
            </a:r>
            <a:r>
              <a:rPr sz="14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computation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4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400" spc="2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ormed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4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compute</a:t>
            </a:r>
            <a:r>
              <a:rPr sz="14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4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additional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column</a:t>
            </a:r>
            <a:r>
              <a:rPr sz="14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400" spc="-10" dirty="0">
                <a:solidFill>
                  <a:srgbClr val="50141B"/>
                </a:solidFill>
                <a:latin typeface="Rockwell"/>
                <a:cs typeface="Rockwell"/>
              </a:rPr>
              <a:t>amount.</a:t>
            </a:r>
            <a:endParaRPr sz="14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8904" y="5327903"/>
            <a:ext cx="6563868" cy="10027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955280" cy="4264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51954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Considerations</a:t>
            </a:r>
            <a:endParaRPr sz="1800">
              <a:latin typeface="Rockwell"/>
              <a:cs typeface="Rockwell"/>
            </a:endParaRPr>
          </a:p>
          <a:p>
            <a:pPr marL="1084580" marR="12700" indent="-285750">
              <a:lnSpc>
                <a:spcPct val="100000"/>
              </a:lnSpc>
              <a:spcBef>
                <a:spcPts val="8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ting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eted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also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7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xpense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ers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selec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include 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8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700">
              <a:latin typeface="Rockwell"/>
              <a:cs typeface="Rockwell"/>
            </a:endParaRPr>
          </a:p>
          <a:p>
            <a:pPr marL="10845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actual</a:t>
            </a:r>
            <a:r>
              <a:rPr sz="1700" spc="-16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act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vit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is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also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ant.</a:t>
            </a:r>
            <a:endParaRPr sz="1700">
              <a:latin typeface="Rockwell"/>
              <a:cs typeface="Rockwell"/>
            </a:endParaRPr>
          </a:p>
          <a:p>
            <a:pPr marL="1541780" marR="5080" lvl="1" indent="-285750">
              <a:lnSpc>
                <a:spcPct val="100000"/>
              </a:lnSpc>
              <a:spcBef>
                <a:spcPts val="96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ted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Expens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5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similar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an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1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cludin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selecting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Balance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in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1541780" marR="243204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500" spc="-6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ojecte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compa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ison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specif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Acc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unt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Typ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(such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5D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–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Sales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Se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ices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– 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uxilia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) to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limit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sults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 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ic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6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 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selec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–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omput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Remainin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=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–</a:t>
            </a:r>
            <a:r>
              <a:rPr sz="1500" spc="-15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9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8018145" cy="4796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58177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Considerations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83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ants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ojec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cont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acted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Expens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simila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that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ormed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ting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ormed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xcluding 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specifying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colum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our que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esults.</a:t>
            </a:r>
            <a:endParaRPr sz="1700">
              <a:latin typeface="Rockwell"/>
              <a:cs typeface="Rockwell"/>
            </a:endParaRPr>
          </a:p>
          <a:p>
            <a:pPr marL="1084580" marR="7874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“inception-to-date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7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ant,</a:t>
            </a:r>
            <a:r>
              <a:rPr sz="17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 associated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(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hic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is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usual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sam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as 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code).</a:t>
            </a:r>
            <a:endParaRPr sz="1700">
              <a:latin typeface="Rockwell"/>
              <a:cs typeface="Rockwell"/>
            </a:endParaRPr>
          </a:p>
          <a:p>
            <a:pPr marL="1084580" marR="258445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multipl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(g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match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etc)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 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8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xcluding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cumulat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all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associated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oject.</a:t>
            </a:r>
            <a:endParaRPr sz="1700">
              <a:latin typeface="Rockwell"/>
              <a:cs typeface="Rockwell"/>
            </a:endParaRPr>
          </a:p>
          <a:p>
            <a:pPr marL="1084580" marR="40640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700" spc="-1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“inception-to-date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totals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jus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jus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matc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700" spc="-1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ente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ant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desi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700" spc="-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7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9517" y="953557"/>
            <a:ext cx="7701280" cy="5285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26554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1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Considerations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hings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to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consider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ying </a:t>
            </a:r>
            <a:r>
              <a:rPr sz="1800" spc="-15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oundation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Funds.</a:t>
            </a:r>
            <a:endParaRPr sz="1800">
              <a:latin typeface="Rockwell"/>
              <a:cs typeface="Rockwell"/>
            </a:endParaRPr>
          </a:p>
          <a:p>
            <a:pPr marL="1084580" marR="175895" indent="-285750">
              <a:lnSpc>
                <a:spcPct val="100000"/>
              </a:lnSpc>
              <a:spcBef>
                <a:spcPts val="1205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est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14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le</a:t>
            </a:r>
            <a:r>
              <a:rPr sz="17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in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oundatio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est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Expens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ud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et.</a:t>
            </a:r>
            <a:endParaRPr sz="1700">
              <a:latin typeface="Rockwell"/>
              <a:cs typeface="Rockwell"/>
            </a:endParaRPr>
          </a:p>
          <a:p>
            <a:pPr marL="1541780" marR="277495" lvl="1" indent="-285750">
              <a:lnSpc>
                <a:spcPct val="100000"/>
              </a:lnSpc>
              <a:spcBef>
                <a:spcPts val="96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simila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Ope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ating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2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Exclud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specif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column.</a:t>
            </a:r>
            <a:endParaRPr sz="1500">
              <a:latin typeface="Rockwell"/>
              <a:cs typeface="Rockwell"/>
            </a:endParaRPr>
          </a:p>
          <a:p>
            <a:pPr marL="1084580" marR="57150" indent="-285750">
              <a:lnSpc>
                <a:spcPct val="100000"/>
              </a:lnSpc>
              <a:spcBef>
                <a:spcPts val="119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Rest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cted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End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wmen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7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should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ec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700" spc="-17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20" dirty="0">
                <a:solidFill>
                  <a:srgbClr val="50141B"/>
                </a:solidFill>
                <a:latin typeface="Rockwell"/>
                <a:cs typeface="Rockwell"/>
              </a:rPr>
              <a:t>YT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7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8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er/unde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3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3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x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penses</a:t>
            </a:r>
            <a:r>
              <a:rPr sz="17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7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7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700" spc="-10" dirty="0">
                <a:solidFill>
                  <a:srgbClr val="50141B"/>
                </a:solidFill>
                <a:latin typeface="Rockwell"/>
                <a:cs typeface="Rockwell"/>
              </a:rPr>
              <a:t>ans</a:t>
            </a:r>
            <a:r>
              <a:rPr sz="1700" spc="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700" spc="-15" dirty="0">
                <a:solidFill>
                  <a:srgbClr val="50141B"/>
                </a:solidFill>
                <a:latin typeface="Rockwell"/>
                <a:cs typeface="Rockwell"/>
              </a:rPr>
              <a:t>ers.</a:t>
            </a:r>
            <a:endParaRPr sz="1700">
              <a:latin typeface="Rockwell"/>
              <a:cs typeface="Rockwell"/>
            </a:endParaRPr>
          </a:p>
          <a:p>
            <a:pPr marL="1541780" marR="5080" lvl="1" indent="-285750">
              <a:lnSpc>
                <a:spcPct val="100000"/>
              </a:lnSpc>
              <a:spcBef>
                <a:spcPts val="965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simila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to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per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Un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ersit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Non-Ope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ating Un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funds.</a:t>
            </a:r>
            <a:endParaRPr sz="15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Arial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9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  <a:p>
            <a:pPr marL="1256030" marR="579120">
              <a:lnSpc>
                <a:spcPct val="100000"/>
              </a:lnSpc>
              <a:spcBef>
                <a:spcPts val="960"/>
              </a:spcBef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Note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: </a:t>
            </a:r>
            <a:r>
              <a:rPr sz="1500" spc="-1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oundatio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Fund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Ne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Asset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Balanc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3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amount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not 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av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aila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yin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th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oug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SS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7027" y="4472178"/>
            <a:ext cx="7552943" cy="10934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2551" y="5635752"/>
            <a:ext cx="6027420" cy="694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69517" y="953557"/>
            <a:ext cx="7756525" cy="3411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2079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ditiona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vic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Budget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St</a:t>
            </a:r>
            <a:r>
              <a:rPr sz="1800" i="1" spc="-6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tus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8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i="1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i="1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5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niz</a:t>
            </a:r>
            <a:r>
              <a:rPr sz="1800" i="1" spc="-7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i="1" spc="-9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i="1" spc="-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i="1" spc="-8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  <a:p>
            <a:pPr marL="1084580" marR="508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same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fund que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be per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an enti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 colle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vision </a:t>
            </a:r>
            <a:r>
              <a:rPr sz="1800" spc="-90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specifying one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 the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“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oll-ups”</a:t>
            </a:r>
            <a:r>
              <a:rPr sz="1800" spc="-14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 the o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nizationa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hie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(d</a:t>
            </a:r>
            <a:r>
              <a:rPr sz="1800" spc="-4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vision,</a:t>
            </a:r>
            <a:r>
              <a:rPr sz="1800" spc="-1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cost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cent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2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,</a:t>
            </a:r>
            <a:r>
              <a:rPr sz="1800" spc="-14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etc.).</a:t>
            </a:r>
            <a:endParaRPr sz="1800">
              <a:latin typeface="Rockwell"/>
              <a:cs typeface="Rockwell"/>
            </a:endParaRPr>
          </a:p>
          <a:p>
            <a:pPr marL="15417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Microsoft Sans Serif"/>
              <a:buChar char="•"/>
              <a:tabLst>
                <a:tab pos="1542415" algn="l"/>
              </a:tabLst>
            </a:pP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Result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wil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displ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at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the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highes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6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el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equested.</a:t>
            </a:r>
            <a:endParaRPr sz="1500">
              <a:latin typeface="Rockwell"/>
              <a:cs typeface="Rockwell"/>
            </a:endParaRPr>
          </a:p>
          <a:p>
            <a:pPr marL="1541780" marR="173990" lvl="1" indent="-285750">
              <a:lnSpc>
                <a:spcPct val="100000"/>
              </a:lnSpc>
              <a:spcBef>
                <a:spcPts val="960"/>
              </a:spcBef>
              <a:buClr>
                <a:srgbClr val="50141B"/>
              </a:buClr>
              <a:buFont typeface="Microsoft Sans Serif"/>
              <a:buChar char="•"/>
              <a:tabLst>
                <a:tab pos="1542415" algn="l"/>
              </a:tabLst>
            </a:pP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Clic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“lin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30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nization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an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the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“lin</a:t>
            </a:r>
            <a:r>
              <a:rPr sz="1500" spc="-45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accoun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to vi</a:t>
            </a:r>
            <a:r>
              <a:rPr sz="1500" spc="-3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mo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detai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eac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type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account.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30705" y="5238942"/>
            <a:ext cx="1247140" cy="909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Note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: </a:t>
            </a:r>
            <a:r>
              <a:rPr sz="12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Result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will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200" spc="-3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g codes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r </a:t>
            </a:r>
            <a:r>
              <a:rPr sz="1200" spc="-4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hich </a:t>
            </a:r>
            <a:r>
              <a:rPr sz="1200" spc="-7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200" spc="-2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200" spc="-45" dirty="0">
                <a:solidFill>
                  <a:srgbClr val="50141B"/>
                </a:solidFill>
                <a:latin typeface="Rockwell"/>
                <a:cs typeface="Rockwell"/>
              </a:rPr>
              <a:t>v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2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been </a:t>
            </a:r>
            <a:r>
              <a:rPr sz="1200" spc="-10" dirty="0">
                <a:solidFill>
                  <a:srgbClr val="50141B"/>
                </a:solidFill>
                <a:latin typeface="Rockwell"/>
                <a:cs typeface="Rockwell"/>
              </a:rPr>
              <a:t>autho</a:t>
            </a:r>
            <a:r>
              <a:rPr sz="1200" spc="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200" spc="-15" dirty="0">
                <a:solidFill>
                  <a:srgbClr val="50141B"/>
                </a:solidFill>
                <a:latin typeface="Rockwell"/>
                <a:cs typeface="Rockwell"/>
              </a:rPr>
              <a:t>z</a:t>
            </a:r>
            <a:r>
              <a:rPr sz="1200" dirty="0">
                <a:solidFill>
                  <a:srgbClr val="50141B"/>
                </a:solidFill>
                <a:latin typeface="Rockwell"/>
                <a:cs typeface="Rockwell"/>
              </a:rPr>
              <a:t>ed.</a:t>
            </a:r>
            <a:endParaRPr sz="12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2925" y="3790188"/>
            <a:ext cx="7432547" cy="2461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9517" y="953557"/>
            <a:ext cx="7449820" cy="2786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13450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</a:t>
            </a:r>
            <a:endParaRPr sz="10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</a:pP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Self-Servic</a:t>
            </a:r>
            <a:r>
              <a:rPr sz="105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b="1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ditiona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Bud</a:t>
            </a:r>
            <a:r>
              <a:rPr sz="1800" b="1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b="1" spc="4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b="1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800" b="1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Self-Se</a:t>
            </a:r>
            <a:r>
              <a:rPr sz="1800" b="1" spc="13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vic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b="1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Banne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spc="-5" dirty="0">
                <a:solidFill>
                  <a:srgbClr val="50141B"/>
                </a:solidFill>
                <a:latin typeface="Rockwell"/>
                <a:cs typeface="Rockwell"/>
              </a:rPr>
              <a:t>(SSB)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Qui</a:t>
            </a:r>
            <a:r>
              <a:rPr sz="1800" i="1" spc="-40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k</a:t>
            </a:r>
            <a:r>
              <a:rPr sz="1800" i="1" spc="-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i="1" spc="-15" dirty="0">
                <a:solidFill>
                  <a:srgbClr val="50141B"/>
                </a:solidFill>
                <a:latin typeface="Rockwell"/>
                <a:cs typeface="Rockwell"/>
              </a:rPr>
              <a:t>Que</a:t>
            </a:r>
            <a:r>
              <a:rPr sz="1800" i="1" spc="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i="1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  <a:p>
            <a:pPr marL="1084580" marR="90170" indent="-285750">
              <a:lnSpc>
                <a:spcPct val="100000"/>
              </a:lnSpc>
              <a:spcBef>
                <a:spcPts val="1200"/>
              </a:spcBef>
              <a:buClr>
                <a:srgbClr val="50141B"/>
              </a:buClr>
              <a:buFont typeface="Microsoft Sans Serif"/>
              <a:buChar char="•"/>
              <a:tabLst>
                <a:tab pos="1085215" algn="l"/>
              </a:tabLst>
            </a:pP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same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types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f fund que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ies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also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 per</a:t>
            </a:r>
            <a:r>
              <a:rPr sz="1800" spc="3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orme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as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s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u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mm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t.</a:t>
            </a:r>
            <a:endParaRPr sz="1800">
              <a:latin typeface="Rockwell"/>
              <a:cs typeface="Rockwell"/>
            </a:endParaRPr>
          </a:p>
          <a:p>
            <a:pPr marL="1541780" marR="5080" lvl="1" indent="-285750">
              <a:lnSpc>
                <a:spcPct val="100000"/>
              </a:lnSpc>
              <a:spcBef>
                <a:spcPts val="969"/>
              </a:spcBef>
              <a:buClr>
                <a:srgbClr val="50141B"/>
              </a:buClr>
              <a:buFont typeface="Microsoft Sans Serif"/>
              <a:buChar char="•"/>
              <a:tabLst>
                <a:tab pos="1542415" algn="l"/>
              </a:tabLst>
            </a:pPr>
            <a:r>
              <a:rPr sz="1500" spc="-20" dirty="0">
                <a:solidFill>
                  <a:srgbClr val="50141B"/>
                </a:solidFill>
                <a:latin typeface="Rockwell"/>
                <a:cs typeface="Rockwell"/>
              </a:rPr>
              <a:t>On</a:t>
            </a:r>
            <a:r>
              <a:rPr sz="1500" spc="-40" dirty="0">
                <a:solidFill>
                  <a:srgbClr val="50141B"/>
                </a:solidFill>
                <a:latin typeface="Rockwell"/>
                <a:cs typeface="Rockwell"/>
              </a:rPr>
              <a:t>l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total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amounts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75" dirty="0">
                <a:solidFill>
                  <a:srgbClr val="50141B"/>
                </a:solidFill>
                <a:latin typeface="Rockwell"/>
                <a:cs typeface="Rockwell"/>
              </a:rPr>
              <a:t>b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account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cod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5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include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d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wit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h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n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14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“links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”</a:t>
            </a:r>
            <a:r>
              <a:rPr sz="1500" spc="-10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fu</a:t>
            </a:r>
            <a:r>
              <a:rPr sz="1500" spc="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" dirty="0">
                <a:solidFill>
                  <a:srgbClr val="50141B"/>
                </a:solidFill>
                <a:latin typeface="Rockwell"/>
                <a:cs typeface="Rockwell"/>
              </a:rPr>
              <a:t>he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500" spc="-5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500" dirty="0">
                <a:solidFill>
                  <a:srgbClr val="50141B"/>
                </a:solidFill>
                <a:latin typeface="Rockwell"/>
                <a:cs typeface="Rockwell"/>
              </a:rPr>
              <a:t>ansaction</a:t>
            </a:r>
            <a:r>
              <a:rPr sz="15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500" spc="-15" dirty="0">
                <a:solidFill>
                  <a:srgbClr val="50141B"/>
                </a:solidFill>
                <a:latin typeface="Rockwell"/>
                <a:cs typeface="Rockwell"/>
              </a:rPr>
              <a:t>detail.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91539"/>
            <a:ext cx="8306561" cy="5486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4503" y="6400038"/>
            <a:ext cx="3147060" cy="557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69895" y="4432401"/>
            <a:ext cx="4036695" cy="351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030">
              <a:lnSpc>
                <a:spcPct val="100000"/>
              </a:lnSpc>
            </a:pPr>
            <a:r>
              <a:rPr sz="1800" spc="-40" dirty="0">
                <a:solidFill>
                  <a:srgbClr val="50141B"/>
                </a:solidFill>
                <a:latin typeface="Rockwell"/>
                <a:cs typeface="Rockwell"/>
              </a:rPr>
              <a:t>P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mel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 Mo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iss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642" y="5288916"/>
            <a:ext cx="3982720" cy="288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ct val="100000"/>
              </a:lnSpc>
            </a:pP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836-5632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1626" y="5555272"/>
            <a:ext cx="3982720" cy="351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">
              <a:lnSpc>
                <a:spcPct val="100000"/>
              </a:lnSpc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pammo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rr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iss</a:t>
            </a:r>
            <a:r>
              <a:rPr sz="1800" spc="-75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y@missou</a:t>
            </a:r>
            <a:r>
              <a:rPr sz="1800" spc="3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istat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  <a:hlinkClick r:id="rId5"/>
              </a:rPr>
              <a:t>.edu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69895" y="4432401"/>
            <a:ext cx="4036695" cy="351155"/>
          </a:xfrm>
          <a:custGeom>
            <a:avLst/>
            <a:gdLst/>
            <a:ahLst/>
            <a:cxnLst/>
            <a:rect l="l" t="t" r="r" b="b"/>
            <a:pathLst>
              <a:path w="4036695" h="351154">
                <a:moveTo>
                  <a:pt x="0" y="351040"/>
                </a:moveTo>
                <a:lnTo>
                  <a:pt x="4036136" y="351040"/>
                </a:lnTo>
                <a:lnTo>
                  <a:pt x="4036136" y="0"/>
                </a:lnTo>
                <a:lnTo>
                  <a:pt x="0" y="0"/>
                </a:lnTo>
                <a:lnTo>
                  <a:pt x="0" y="351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54643" y="5288916"/>
            <a:ext cx="3982720" cy="266700"/>
          </a:xfrm>
          <a:custGeom>
            <a:avLst/>
            <a:gdLst/>
            <a:ahLst/>
            <a:cxnLst/>
            <a:rect l="l" t="t" r="r" b="b"/>
            <a:pathLst>
              <a:path w="3982720" h="266700">
                <a:moveTo>
                  <a:pt x="0" y="266355"/>
                </a:moveTo>
                <a:lnTo>
                  <a:pt x="3982411" y="266355"/>
                </a:lnTo>
                <a:lnTo>
                  <a:pt x="3982411" y="0"/>
                </a:lnTo>
                <a:lnTo>
                  <a:pt x="0" y="0"/>
                </a:lnTo>
                <a:lnTo>
                  <a:pt x="0" y="2663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51626" y="5555272"/>
            <a:ext cx="3982720" cy="351155"/>
          </a:xfrm>
          <a:custGeom>
            <a:avLst/>
            <a:gdLst/>
            <a:ahLst/>
            <a:cxnLst/>
            <a:rect l="l" t="t" r="r" b="b"/>
            <a:pathLst>
              <a:path w="3982720" h="351154">
                <a:moveTo>
                  <a:pt x="0" y="351040"/>
                </a:moveTo>
                <a:lnTo>
                  <a:pt x="3982410" y="351040"/>
                </a:lnTo>
                <a:lnTo>
                  <a:pt x="3982410" y="0"/>
                </a:lnTo>
                <a:lnTo>
                  <a:pt x="0" y="0"/>
                </a:lnTo>
                <a:lnTo>
                  <a:pt x="0" y="351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69517" y="953557"/>
            <a:ext cx="6728459" cy="4904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292725">
              <a:lnSpc>
                <a:spcPct val="100000"/>
              </a:lnSpc>
            </a:pP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Welcom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&amp;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Over-View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Chart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 Review</a:t>
            </a:r>
            <a:endParaRPr sz="1050">
              <a:latin typeface="Rockwell"/>
              <a:cs typeface="Rockwell"/>
            </a:endParaRPr>
          </a:p>
          <a:p>
            <a:pPr marL="12700" marR="4960620">
              <a:lnSpc>
                <a:spcPct val="100000"/>
              </a:lnSpc>
            </a:pPr>
            <a:r>
              <a:rPr sz="1050" i="1" spc="-10" dirty="0">
                <a:solidFill>
                  <a:srgbClr val="50141B"/>
                </a:solidFill>
                <a:latin typeface="Rockwell"/>
                <a:cs typeface="Rockwell"/>
              </a:rPr>
              <a:t>Bear Finance</a:t>
            </a:r>
            <a:r>
              <a:rPr sz="1050" i="1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15" dirty="0">
                <a:solidFill>
                  <a:srgbClr val="50141B"/>
                </a:solidFill>
                <a:latin typeface="Rockwell"/>
                <a:cs typeface="Rockwell"/>
              </a:rPr>
              <a:t>Budge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05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Reports </a:t>
            </a:r>
            <a:r>
              <a:rPr sz="1050" spc="-10" dirty="0">
                <a:solidFill>
                  <a:srgbClr val="50141B"/>
                </a:solidFill>
                <a:latin typeface="Rockwell"/>
                <a:cs typeface="Rockwell"/>
              </a:rPr>
              <a:t>Self-Ser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vi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c</a:t>
            </a:r>
            <a:r>
              <a:rPr sz="1050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050" spc="2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050" spc="-5" dirty="0">
                <a:solidFill>
                  <a:srgbClr val="50141B"/>
                </a:solidFill>
                <a:latin typeface="Rockwell"/>
                <a:cs typeface="Rockwell"/>
              </a:rPr>
              <a:t>Banner</a:t>
            </a:r>
            <a:endParaRPr sz="10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Questions?</a:t>
            </a:r>
            <a:endParaRPr sz="18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830"/>
              </a:spcBef>
            </a:pP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Additional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e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po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questions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ded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to:</a:t>
            </a:r>
            <a:endParaRPr sz="1800">
              <a:latin typeface="Rockwell"/>
              <a:cs typeface="Rockwell"/>
            </a:endParaRPr>
          </a:p>
          <a:p>
            <a:pPr marL="1713230">
              <a:lnSpc>
                <a:spcPct val="100000"/>
              </a:lnSpc>
              <a:spcBef>
                <a:spcPts val="1160"/>
              </a:spcBef>
            </a:pP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B</a:t>
            </a:r>
            <a:r>
              <a:rPr sz="1600" b="1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a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nne</a:t>
            </a:r>
            <a:r>
              <a:rPr sz="1600" b="1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r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F</a:t>
            </a:r>
            <a:r>
              <a:rPr sz="1600" b="1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i</a:t>
            </a:r>
            <a:r>
              <a:rPr sz="1600" b="1" spc="-10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n</a:t>
            </a:r>
            <a:r>
              <a:rPr sz="1600" b="1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an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ce@missou</a:t>
            </a:r>
            <a:r>
              <a:rPr sz="1600" b="1" spc="3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r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ist</a:t>
            </a:r>
            <a:r>
              <a:rPr sz="1600" b="1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a</a:t>
            </a:r>
            <a:r>
              <a:rPr sz="1600" b="1" spc="-10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t</a:t>
            </a:r>
            <a:r>
              <a:rPr sz="1600" b="1" spc="-40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e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6"/>
              </a:rPr>
              <a:t>.edu</a:t>
            </a:r>
            <a:endParaRPr sz="1600">
              <a:latin typeface="Rockwell"/>
              <a:cs typeface="Rockwell"/>
            </a:endParaRPr>
          </a:p>
          <a:p>
            <a:pPr marL="798830">
              <a:lnSpc>
                <a:spcPct val="100000"/>
              </a:lnSpc>
              <a:spcBef>
                <a:spcPts val="1000"/>
              </a:spcBef>
            </a:pP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Additiona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l A</a:t>
            </a:r>
            <a:r>
              <a:rPr sz="1800" spc="-5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g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access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5" dirty="0">
                <a:solidFill>
                  <a:srgbClr val="50141B"/>
                </a:solidFill>
                <a:latin typeface="Rockwell"/>
                <a:cs typeface="Rockwell"/>
              </a:rPr>
              <a:t>question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s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20" dirty="0">
                <a:solidFill>
                  <a:srgbClr val="50141B"/>
                </a:solidFill>
                <a:latin typeface="Rockwell"/>
                <a:cs typeface="Rockwell"/>
              </a:rPr>
              <a:t>m</a:t>
            </a:r>
            <a:r>
              <a:rPr sz="1800" spc="-5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y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be</a:t>
            </a:r>
            <a:r>
              <a:rPr sz="1800" spc="10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f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or</a:t>
            </a:r>
            <a:r>
              <a:rPr sz="1800" spc="-35" dirty="0">
                <a:solidFill>
                  <a:srgbClr val="50141B"/>
                </a:solidFill>
                <a:latin typeface="Rockwell"/>
                <a:cs typeface="Rockwell"/>
              </a:rPr>
              <a:t>w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a</a:t>
            </a:r>
            <a:r>
              <a:rPr sz="1800" spc="-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ded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to:</a:t>
            </a:r>
            <a:endParaRPr sz="1800">
              <a:latin typeface="Rockwell"/>
              <a:cs typeface="Rockwell"/>
            </a:endParaRPr>
          </a:p>
          <a:p>
            <a:pPr marL="265430" indent="1447800">
              <a:lnSpc>
                <a:spcPct val="100000"/>
              </a:lnSpc>
              <a:spcBef>
                <a:spcPts val="1160"/>
              </a:spcBef>
            </a:pP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7"/>
              </a:rPr>
              <a:t>QDUG@missou</a:t>
            </a:r>
            <a:r>
              <a:rPr sz="1600" b="1" spc="35" dirty="0">
                <a:solidFill>
                  <a:srgbClr val="50141B"/>
                </a:solidFill>
                <a:latin typeface="Rockwell"/>
                <a:cs typeface="Rockwell"/>
                <a:hlinkClick r:id="rId7"/>
              </a:rPr>
              <a:t>r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7"/>
              </a:rPr>
              <a:t>istat</a:t>
            </a:r>
            <a:r>
              <a:rPr sz="1600" b="1" spc="-40" dirty="0">
                <a:solidFill>
                  <a:srgbClr val="50141B"/>
                </a:solidFill>
                <a:latin typeface="Rockwell"/>
                <a:cs typeface="Rockwell"/>
                <a:hlinkClick r:id="rId7"/>
              </a:rPr>
              <a:t>e</a:t>
            </a:r>
            <a:r>
              <a:rPr sz="1600" b="1" spc="-5" dirty="0">
                <a:solidFill>
                  <a:srgbClr val="50141B"/>
                </a:solidFill>
                <a:latin typeface="Rockwell"/>
                <a:cs typeface="Rockwell"/>
                <a:hlinkClick r:id="rId7"/>
              </a:rPr>
              <a:t>.edu</a:t>
            </a:r>
            <a:endParaRPr sz="1600">
              <a:latin typeface="Rockwell"/>
              <a:cs typeface="Rockwel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"/>
              </a:spcBef>
            </a:pPr>
            <a:endParaRPr sz="15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Contact</a:t>
            </a:r>
            <a:r>
              <a:rPr sz="1800" b="1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Info</a:t>
            </a:r>
            <a:r>
              <a:rPr sz="1800" b="1" spc="8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b="1" dirty="0">
                <a:solidFill>
                  <a:srgbClr val="50141B"/>
                </a:solidFill>
                <a:latin typeface="Rockwell"/>
                <a:cs typeface="Rockwell"/>
              </a:rPr>
              <a:t>mation:</a:t>
            </a:r>
            <a:endParaRPr sz="1800">
              <a:latin typeface="Rockwell"/>
              <a:cs typeface="Rockwell"/>
            </a:endParaRPr>
          </a:p>
          <a:p>
            <a:pPr marL="1625600">
              <a:lnSpc>
                <a:spcPct val="100000"/>
              </a:lnSpc>
              <a:spcBef>
                <a:spcPts val="919"/>
              </a:spcBef>
            </a:pPr>
            <a:r>
              <a:rPr sz="1600" dirty="0">
                <a:solidFill>
                  <a:srgbClr val="510000"/>
                </a:solidFill>
                <a:latin typeface="Arial"/>
                <a:cs typeface="Arial"/>
              </a:rPr>
              <a:t>Clement</a:t>
            </a:r>
            <a:r>
              <a:rPr sz="1600" spc="-5" dirty="0">
                <a:solidFill>
                  <a:srgbClr val="51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10000"/>
                </a:solidFill>
                <a:latin typeface="Arial"/>
                <a:cs typeface="Arial"/>
              </a:rPr>
              <a:t>Balasundaram</a:t>
            </a:r>
            <a:endParaRPr sz="1600">
              <a:latin typeface="Arial"/>
              <a:cs typeface="Arial"/>
            </a:endParaRPr>
          </a:p>
          <a:p>
            <a:pPr marL="1713230" marR="2152015">
              <a:lnSpc>
                <a:spcPct val="100000"/>
              </a:lnSpc>
              <a:spcBef>
                <a:spcPts val="50"/>
              </a:spcBef>
            </a:pP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O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ff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i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ce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of</a:t>
            </a:r>
            <a:r>
              <a:rPr sz="1800" spc="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Financial</a:t>
            </a:r>
            <a:r>
              <a:rPr sz="1800" spc="-25" dirty="0">
                <a:solidFill>
                  <a:srgbClr val="50141B"/>
                </a:solidFill>
                <a:latin typeface="Rockwell"/>
                <a:cs typeface="Rockwell"/>
              </a:rPr>
              <a:t> 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Se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vices </a:t>
            </a:r>
            <a:r>
              <a:rPr sz="1800" spc="-15" dirty="0">
                <a:solidFill>
                  <a:srgbClr val="50141B"/>
                </a:solidFill>
                <a:latin typeface="Rockwell"/>
                <a:cs typeface="Rockwell"/>
              </a:rPr>
              <a:t>Ca</a:t>
            </a:r>
            <a:r>
              <a:rPr sz="1800" spc="1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spc="25" dirty="0">
                <a:solidFill>
                  <a:srgbClr val="50141B"/>
                </a:solidFill>
                <a:latin typeface="Rockwell"/>
                <a:cs typeface="Rockwell"/>
              </a:rPr>
              <a:t>r</a:t>
            </a:r>
            <a:r>
              <a:rPr sz="1800" dirty="0">
                <a:solidFill>
                  <a:srgbClr val="50141B"/>
                </a:solidFill>
                <a:latin typeface="Rockwell"/>
                <a:cs typeface="Rockwell"/>
              </a:rPr>
              <a:t>ington</a:t>
            </a:r>
            <a:r>
              <a:rPr sz="1800" spc="-10" dirty="0">
                <a:solidFill>
                  <a:srgbClr val="50141B"/>
                </a:solidFill>
                <a:latin typeface="Rockwell"/>
                <a:cs typeface="Rockwell"/>
              </a:rPr>
              <a:t> 113</a:t>
            </a:r>
            <a:endParaRPr sz="1800">
              <a:latin typeface="Rockwell"/>
              <a:cs typeface="Rockwell"/>
            </a:endParaRPr>
          </a:p>
          <a:p>
            <a:pPr marL="1710055">
              <a:lnSpc>
                <a:spcPct val="100000"/>
              </a:lnSpc>
              <a:spcBef>
                <a:spcPts val="204"/>
              </a:spcBef>
            </a:pPr>
            <a:r>
              <a:rPr sz="1600" dirty="0">
                <a:solidFill>
                  <a:srgbClr val="510000"/>
                </a:solidFill>
                <a:latin typeface="Arial"/>
                <a:cs typeface="Arial"/>
              </a:rPr>
              <a:t>417-836-4350</a:t>
            </a:r>
            <a:endParaRPr sz="1600">
              <a:latin typeface="Arial"/>
              <a:cs typeface="Arial"/>
            </a:endParaRPr>
          </a:p>
          <a:p>
            <a:pPr marL="1706880">
              <a:lnSpc>
                <a:spcPct val="100000"/>
              </a:lnSpc>
              <a:spcBef>
                <a:spcPts val="425"/>
              </a:spcBef>
            </a:pPr>
            <a:r>
              <a:rPr sz="1600" dirty="0">
                <a:solidFill>
                  <a:srgbClr val="510000"/>
                </a:solidFill>
                <a:latin typeface="Arial"/>
                <a:cs typeface="Arial"/>
                <a:hlinkClick r:id="rId8"/>
              </a:rPr>
              <a:t>ClementBalasundaram@MissouriState.edu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Budget</a:t>
            </a:r>
            <a:r>
              <a:rPr spc="-5" dirty="0"/>
              <a:t> R</a:t>
            </a:r>
            <a:r>
              <a:rPr dirty="0"/>
              <a:t>epor</a:t>
            </a:r>
            <a:r>
              <a:rPr spc="-5" dirty="0"/>
              <a:t>t</a:t>
            </a:r>
            <a:r>
              <a:rPr dirty="0"/>
              <a:t>ing</a:t>
            </a:r>
            <a:r>
              <a:rPr spc="-10" dirty="0"/>
              <a:t> </a:t>
            </a:r>
            <a:r>
              <a:rPr spc="-5" dirty="0"/>
              <a:t>f</a:t>
            </a:r>
            <a:r>
              <a:rPr dirty="0"/>
              <a:t>or</a:t>
            </a:r>
            <a:r>
              <a:rPr spc="-5" dirty="0"/>
              <a:t> A</a:t>
            </a:r>
            <a:r>
              <a:rPr dirty="0"/>
              <a:t>dminis</a:t>
            </a:r>
            <a:r>
              <a:rPr spc="-5" dirty="0"/>
              <a:t>t</a:t>
            </a:r>
            <a:r>
              <a:rPr dirty="0"/>
              <a:t>ra</a:t>
            </a:r>
            <a:r>
              <a:rPr spc="-5" dirty="0"/>
              <a:t>t</a:t>
            </a:r>
            <a:r>
              <a:rPr dirty="0"/>
              <a:t>ors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56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</TotalTime>
  <Words>4888</Words>
  <Application>Microsoft Office PowerPoint</Application>
  <PresentationFormat>Custom</PresentationFormat>
  <Paragraphs>619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Calibri</vt:lpstr>
      <vt:lpstr>Courier New</vt:lpstr>
      <vt:lpstr>Microsoft Sans Serif</vt:lpstr>
      <vt:lpstr>Rockwell</vt:lpstr>
      <vt:lpstr>Rockwell Extra Bold</vt:lpstr>
      <vt:lpstr>Tahoma</vt:lpstr>
      <vt:lpstr>Times New Roman</vt:lpstr>
      <vt:lpstr>Verdana</vt:lpstr>
      <vt:lpstr>Office Theme</vt:lpstr>
      <vt:lpstr>Budget Reporting for Administrators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BudgetReportingforAdministrators-101112</dc:title>
  <dc:creator>pam725</dc:creator>
  <cp:lastModifiedBy>Balasundaram, Clement</cp:lastModifiedBy>
  <cp:revision>6</cp:revision>
  <dcterms:created xsi:type="dcterms:W3CDTF">2019-03-01T11:14:03Z</dcterms:created>
  <dcterms:modified xsi:type="dcterms:W3CDTF">2019-03-04T22:34:45Z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2012-10-11T00:00:00Z</vt:filetime>
  </property>
  <property fmtid="{D5CDD505-2E9C-101B-9397-08002B2CF9AE}" pid="3" name="LastSaved">
    <vt:filetime>2019-03-01T00:00:00Z</vt:filetime>
  </property>
</Properties>
</file>