
<file path=[Content_Types].xml><?xml version="1.0" encoding="utf-8"?>
<Types xmlns="http://schemas.openxmlformats.org/package/2006/content-types">
  <Default Extension="gif" ContentType="image/gif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15"/>
  </p:notesMasterIdLst>
  <p:handoutMasterIdLst>
    <p:handoutMasterId r:id="rId16"/>
  </p:handoutMasterIdLst>
  <p:sldIdLst>
    <p:sldId id="258" r:id="rId5"/>
    <p:sldId id="261" r:id="rId6"/>
    <p:sldId id="272" r:id="rId7"/>
    <p:sldId id="266" r:id="rId8"/>
    <p:sldId id="265" r:id="rId9"/>
    <p:sldId id="262" r:id="rId10"/>
    <p:sldId id="263" r:id="rId11"/>
    <p:sldId id="273" r:id="rId12"/>
    <p:sldId id="274" r:id="rId13"/>
    <p:sldId id="271" r:id="rId14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0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2022" y="-96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D40CC6-C033-4A23-8FF6-625F4E97D8D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D72E5-E020-4DC7-907B-DC341BEFF4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01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02F0F-5E09-4B1D-ADC7-B2A8FC675DB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77CA01-00AD-4FF0-B486-F6EBFD9968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32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CA01-00AD-4FF0-B486-F6EBFD9968C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17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ines.bmp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72500" cy="6858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2590800" y="3048960"/>
            <a:ext cx="6248400" cy="1477328"/>
          </a:xfrm>
          <a:prstGeom prst="rect">
            <a:avLst/>
          </a:prstGeom>
          <a:solidFill>
            <a:srgbClr val="4A0010"/>
          </a:solidFill>
        </p:spPr>
        <p:txBody>
          <a:bodyPr wrap="square" lIns="548640" tIns="274320" bIns="274320" anchor="ctr">
            <a:normAutofit/>
          </a:bodyPr>
          <a:lstStyle>
            <a:lvl1pPr algn="l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60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Title</a:t>
            </a:r>
          </a:p>
        </p:txBody>
      </p:sp>
      <p:sp>
        <p:nvSpPr>
          <p:cNvPr id="14" name="Subtitle 11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086100" y="4767130"/>
            <a:ext cx="5029200" cy="8382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buNone/>
              <a:defRPr sz="3200" b="1" i="0" baseline="0">
                <a:solidFill>
                  <a:srgbClr val="4A0010"/>
                </a:solidFill>
                <a:latin typeface="Arial" pitchFamily="34" charset="0"/>
              </a:defRPr>
            </a:lvl1pPr>
          </a:lstStyle>
          <a:p>
            <a:pPr algn="l"/>
            <a:r>
              <a:rPr lang="en-US" b="1" dirty="0">
                <a:solidFill>
                  <a:srgbClr val="4A0010"/>
                </a:solidFill>
              </a:rPr>
              <a:t>Subtitle</a:t>
            </a:r>
          </a:p>
        </p:txBody>
      </p:sp>
      <p:pic>
        <p:nvPicPr>
          <p:cNvPr id="6" name="Picture 5" descr="7.CMYKCarrLftStrUniv-1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318053" y="1828800"/>
            <a:ext cx="4262351" cy="10513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1"/>
          </p:cNvSpPr>
          <p:nvPr>
            <p:ph type="title" hasCustomPrompt="1"/>
          </p:nvPr>
        </p:nvSpPr>
        <p:spPr>
          <a:xfrm>
            <a:off x="381000" y="1143000"/>
            <a:ext cx="8305800" cy="1143000"/>
          </a:xfrm>
          <a:prstGeom prst="rect">
            <a:avLst/>
          </a:prstGeom>
        </p:spPr>
        <p:txBody>
          <a:bodyPr anchor="ctr"/>
          <a:lstStyle>
            <a:lvl1pPr algn="l">
              <a:defRPr sz="4400" b="1" i="0" baseline="0">
                <a:latin typeface="Arial Black" pitchFamily="34" charset="0"/>
              </a:defRPr>
            </a:lvl1pPr>
          </a:lstStyle>
          <a:p>
            <a:r>
              <a:rPr lang="en-US" sz="4500" dirty="0">
                <a:latin typeface="Arial Black" pitchFamily="34" charset="0"/>
                <a:cs typeface="Arial" pitchFamily="34" charset="0"/>
              </a:rPr>
              <a:t>Title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cs typeface="Arial" pitchFamily="34" charset="0"/>
              </a:rPr>
              <a:pPr/>
              <a:t>‹#›</a:t>
            </a:fld>
            <a:endParaRPr lang="en-US" sz="1600" b="1" dirty="0">
              <a:solidFill>
                <a:srgbClr val="4A0010"/>
              </a:solidFill>
              <a:cs typeface="Arial" pitchFamily="34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Office/Department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438400"/>
            <a:ext cx="8305800" cy="3886200"/>
          </a:xfrm>
          <a:prstGeom prst="rect">
            <a:avLst/>
          </a:prstGeom>
        </p:spPr>
        <p:txBody>
          <a:bodyPr/>
          <a:lstStyle>
            <a:lvl1pPr marL="347472" algn="l" defTabSz="914400" rtl="0" eaLnBrk="1" latinLnBrk="0" hangingPunct="1">
              <a:spcBef>
                <a:spcPts val="500"/>
              </a:spcBef>
              <a:buFont typeface="Arial" pitchFamily="34" charset="0"/>
              <a:buChar char="•"/>
              <a:defRPr lang="en-US" sz="25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 hasCustomPrompt="1"/>
          </p:nvPr>
        </p:nvSpPr>
        <p:spPr>
          <a:xfrm>
            <a:off x="457200" y="4724400"/>
            <a:ext cx="8229600" cy="1143000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</a:lstStyle>
          <a:p>
            <a:r>
              <a:rPr lang="en-US" sz="4500" dirty="0">
                <a:latin typeface="Arial Black" pitchFamily="34" charset="0"/>
                <a:cs typeface="Arial" pitchFamily="34" charset="0"/>
              </a:rPr>
              <a:t>Title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 sz="1600" b="1" dirty="0">
              <a:solidFill>
                <a:srgbClr val="4A001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Office/Department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114800" cy="4267200"/>
          </a:xfrm>
          <a:prstGeom prst="rect">
            <a:avLst/>
          </a:prstGeom>
        </p:spPr>
        <p:txBody>
          <a:bodyPr/>
          <a:lstStyle>
            <a:lvl1pPr marL="347472" algn="l" defTabSz="914400" rtl="0" eaLnBrk="1" latinLnBrk="0" hangingPunct="1">
              <a:spcBef>
                <a:spcPts val="500"/>
              </a:spcBef>
              <a:buFont typeface="Arial" pitchFamily="34" charset="0"/>
              <a:buChar char="•"/>
              <a:defRPr lang="en-US" sz="25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3"/>
          </p:nvPr>
        </p:nvSpPr>
        <p:spPr>
          <a:xfrm>
            <a:off x="4648200" y="2057400"/>
            <a:ext cx="4038600" cy="4267200"/>
          </a:xfrm>
          <a:prstGeom prst="rect">
            <a:avLst/>
          </a:prstGeom>
        </p:spPr>
        <p:txBody>
          <a:bodyPr/>
          <a:lstStyle>
            <a:lvl1pPr marL="347472" algn="l" defTabSz="914400" rtl="0" eaLnBrk="1" latinLnBrk="0" hangingPunct="1">
              <a:spcBef>
                <a:spcPts val="500"/>
              </a:spcBef>
              <a:buFont typeface="Arial" pitchFamily="34" charset="0"/>
              <a:buChar char="•"/>
              <a:defRPr lang="en-US" sz="25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838200"/>
          </a:xfrm>
          <a:prstGeom prst="rect">
            <a:avLst/>
          </a:prstGeom>
        </p:spPr>
        <p:txBody>
          <a:bodyPr anchor="ctr"/>
          <a:lstStyle>
            <a:lvl1pPr>
              <a:defRPr sz="4500" b="1">
                <a:latin typeface="Arial Black" pitchFamily="34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 sz="1600" b="1" dirty="0">
              <a:solidFill>
                <a:srgbClr val="4A001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Office/Department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sz="half" idx="13"/>
          </p:nvPr>
        </p:nvSpPr>
        <p:spPr>
          <a:xfrm>
            <a:off x="4648200" y="2057400"/>
            <a:ext cx="4038600" cy="4297363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spcBef>
                <a:spcPts val="500"/>
              </a:spcBef>
              <a:buFont typeface="Arial" pitchFamily="34" charset="0"/>
              <a:buNone/>
              <a:defRPr lang="en-US" sz="25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057400"/>
            <a:ext cx="4038600" cy="4297363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spcBef>
                <a:spcPts val="500"/>
              </a:spcBef>
              <a:buFont typeface="Arial" pitchFamily="34" charset="0"/>
              <a:buNone/>
              <a:defRPr lang="en-US" sz="25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rPr lang="en-US" sz="4500" dirty="0">
                <a:latin typeface="Arial Black" pitchFamily="34" charset="0"/>
                <a:cs typeface="Arial" pitchFamily="34" charset="0"/>
              </a:rPr>
              <a:t>Title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 sz="1600" b="1" dirty="0">
              <a:solidFill>
                <a:srgbClr val="4A001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en-US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Office/Department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 sz="1600" b="1" dirty="0">
              <a:solidFill>
                <a:srgbClr val="4A001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Office/Department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3048000" cy="1066800"/>
          </a:xfrm>
          <a:prstGeom prst="rect">
            <a:avLst/>
          </a:prstGeom>
        </p:spPr>
        <p:txBody>
          <a:bodyPr anchor="ctr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0"/>
            <a:ext cx="3048000" cy="3962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14"/>
          <p:cNvSpPr txBox="1">
            <a:spLocks/>
          </p:cNvSpPr>
          <p:nvPr userDrawn="1"/>
        </p:nvSpPr>
        <p:spPr>
          <a:xfrm>
            <a:off x="685800" y="6400800"/>
            <a:ext cx="11430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2B83E1-A54D-4CBF-92C9-8C94EE1B25D5}" type="datetime1">
              <a:rPr kumimoji="0" lang="en-US" sz="125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4/9/2020</a:t>
            </a:fld>
            <a:endParaRPr kumimoji="0" lang="en-US" sz="12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Footer Placeholder 15"/>
          <p:cNvSpPr txBox="1">
            <a:spLocks/>
          </p:cNvSpPr>
          <p:nvPr userDrawn="1"/>
        </p:nvSpPr>
        <p:spPr>
          <a:xfrm>
            <a:off x="5791200" y="6400800"/>
            <a:ext cx="29718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Office/Department</a:t>
            </a:r>
            <a:endParaRPr kumimoji="0" lang="en-US" sz="12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Slide Number Placeholder 12"/>
          <p:cNvSpPr txBox="1">
            <a:spLocks/>
          </p:cNvSpPr>
          <p:nvPr userDrawn="1"/>
        </p:nvSpPr>
        <p:spPr>
          <a:xfrm>
            <a:off x="152400" y="6400800"/>
            <a:ext cx="5334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7E9BF9-0DB9-49B8-82AD-011243E0D26E}" type="slidenum">
              <a:rPr kumimoji="0" lang="en-US" sz="125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3581400" y="1143000"/>
            <a:ext cx="5181600" cy="5105400"/>
          </a:xfrm>
          <a:prstGeom prst="rect">
            <a:avLst/>
          </a:prstGeom>
        </p:spPr>
        <p:txBody>
          <a:bodyPr/>
          <a:lstStyle>
            <a:lvl1pPr marL="347472" algn="l" defTabSz="914400" rtl="0" eaLnBrk="1" latinLnBrk="0" hangingPunct="1">
              <a:spcBef>
                <a:spcPts val="500"/>
              </a:spcBef>
              <a:buFont typeface="Arial" pitchFamily="34" charset="0"/>
              <a:buChar char="•"/>
              <a:defRPr lang="en-US" sz="25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 sz="1600" b="1" dirty="0">
              <a:solidFill>
                <a:srgbClr val="4A001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Office/Department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953001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143000"/>
            <a:ext cx="5486400" cy="3736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5197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 sz="1600" b="1" dirty="0">
              <a:solidFill>
                <a:srgbClr val="4A001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Office/Department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229600" cy="4144963"/>
          </a:xfrm>
          <a:prstGeom prst="rect">
            <a:avLst/>
          </a:prstGeom>
        </p:spPr>
        <p:txBody>
          <a:bodyPr vert="vert"/>
          <a:lstStyle>
            <a:lvl1pPr marL="347472" algn="l" defTabSz="914400" rtl="0" eaLnBrk="1" latinLnBrk="0" hangingPunct="1">
              <a:spcBef>
                <a:spcPts val="500"/>
              </a:spcBef>
              <a:buFont typeface="Arial" pitchFamily="34" charset="0"/>
              <a:buChar char="•"/>
              <a:defRPr lang="en-US" sz="25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914400"/>
          </a:xfrm>
          <a:prstGeom prst="rect">
            <a:avLst/>
          </a:prstGeom>
        </p:spPr>
        <p:txBody>
          <a:bodyPr/>
          <a:lstStyle>
            <a:lvl1pPr>
              <a:defRPr sz="4500" b="1"/>
            </a:lvl1pPr>
          </a:lstStyle>
          <a:p>
            <a:r>
              <a:rPr lang="en-US" sz="4500" dirty="0">
                <a:latin typeface="Arial Black" pitchFamily="34" charset="0"/>
                <a:cs typeface="Arial" pitchFamily="34" charset="0"/>
              </a:rPr>
              <a:t>Title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 sz="1600" b="1" dirty="0">
              <a:solidFill>
                <a:srgbClr val="4A001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Office/Department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1143000"/>
            <a:ext cx="2057400" cy="5105400"/>
          </a:xfrm>
          <a:prstGeom prst="rect">
            <a:avLst/>
          </a:prstGeom>
        </p:spPr>
        <p:txBody>
          <a:bodyPr vert="eaVert"/>
          <a:lstStyle>
            <a:lvl1pPr>
              <a:defRPr sz="4400"/>
            </a:lvl1pPr>
          </a:lstStyle>
          <a:p>
            <a:r>
              <a:rPr lang="en-US" sz="4500" dirty="0">
                <a:latin typeface="Arial Black" pitchFamily="34" charset="0"/>
                <a:cs typeface="Arial" pitchFamily="34" charset="0"/>
              </a:rPr>
              <a:t>Title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6324600" cy="5105400"/>
          </a:xfrm>
          <a:prstGeom prst="rect">
            <a:avLst/>
          </a:prstGeom>
        </p:spPr>
        <p:txBody>
          <a:bodyPr vert="vert"/>
          <a:lstStyle>
            <a:lvl1pPr marL="347472" algn="l" defTabSz="914400" rtl="0" eaLnBrk="1" latinLnBrk="0" hangingPunct="1">
              <a:spcBef>
                <a:spcPts val="500"/>
              </a:spcBef>
              <a:buFont typeface="Arial" pitchFamily="34" charset="0"/>
              <a:buChar char="•"/>
              <a:defRPr lang="en-US" sz="25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lang="en-US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 sz="1600" b="1" dirty="0">
              <a:solidFill>
                <a:srgbClr val="4A001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Office/Department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ines2.bmp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38" y="0"/>
            <a:ext cx="7226617" cy="6858000"/>
          </a:xfrm>
          <a:prstGeom prst="rect">
            <a:avLst/>
          </a:prstGeom>
        </p:spPr>
      </p:pic>
      <p:sp>
        <p:nvSpPr>
          <p:cNvPr id="7" name="Footer Placeholder 15"/>
          <p:cNvSpPr>
            <a:spLocks noGrp="1"/>
          </p:cNvSpPr>
          <p:nvPr>
            <p:ph type="ftr" sz="quarter" idx="3"/>
          </p:nvPr>
        </p:nvSpPr>
        <p:spPr>
          <a:xfrm>
            <a:off x="4572000" y="6400800"/>
            <a:ext cx="3200400" cy="457200"/>
          </a:xfrm>
          <a:prstGeom prst="rect">
            <a:avLst/>
          </a:prstGeom>
          <a:solidFill>
            <a:srgbClr val="4A0010"/>
          </a:solidFill>
        </p:spPr>
        <p:txBody>
          <a:bodyPr lIns="182880" anchor="ctr">
            <a:normAutofit/>
          </a:bodyPr>
          <a:lstStyle>
            <a:lvl1pPr marL="0" indent="0">
              <a:tabLst/>
              <a:defRPr/>
            </a:lvl1pPr>
          </a:lstStyle>
          <a:p>
            <a:r>
              <a:rPr lang="en-US" sz="1600" b="1" dirty="0">
                <a:solidFill>
                  <a:schemeClr val="bg1"/>
                </a:solidFill>
                <a:cs typeface="Arial" pitchFamily="34" charset="0"/>
              </a:rPr>
              <a:t>Office/Department</a:t>
            </a:r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810000" y="6400800"/>
            <a:ext cx="685800" cy="457200"/>
          </a:xfrm>
          <a:prstGeom prst="rect">
            <a:avLst/>
          </a:prstGeom>
        </p:spPr>
        <p:txBody>
          <a:bodyPr anchor="ctr"/>
          <a:lstStyle>
            <a:lvl1pPr algn="r"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</a:rPr>
              <a:pPr/>
              <a:t>‹#›</a:t>
            </a:fld>
            <a:endParaRPr lang="en-US" sz="1600" b="1" dirty="0">
              <a:solidFill>
                <a:srgbClr val="4A0010"/>
              </a:solidFill>
            </a:endParaRPr>
          </a:p>
        </p:txBody>
      </p:sp>
      <p:sp>
        <p:nvSpPr>
          <p:cNvPr id="9" name="Date Placeholder 14"/>
          <p:cNvSpPr>
            <a:spLocks noGrp="1"/>
          </p:cNvSpPr>
          <p:nvPr>
            <p:ph type="dt" sz="half" idx="2"/>
          </p:nvPr>
        </p:nvSpPr>
        <p:spPr>
          <a:xfrm>
            <a:off x="7772400" y="6400800"/>
            <a:ext cx="1371600" cy="457200"/>
          </a:xfrm>
          <a:prstGeom prst="rect">
            <a:avLst/>
          </a:prstGeom>
          <a:solidFill>
            <a:srgbClr val="4A0010"/>
          </a:solidFill>
        </p:spPr>
        <p:txBody>
          <a:bodyPr anchor="ctr"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 Black (Heading)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Arial Black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iral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hyperlink" Target="http://www.studentaid.gov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hyperlink" Target="https://choice.fastproducts.org/FastChoice/home/250300/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hyperlink" Target="https://msubreannascanlon.youcanbook.me/" TargetMode="External"/><Relationship Id="rId5" Type="http://schemas.openxmlformats.org/officeDocument/2006/relationships/hyperlink" Target="mailto:BreannaScanlon@missouristate.edu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Financial Aid Overview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Special Programs</a:t>
            </a:r>
          </a:p>
          <a:p>
            <a:r>
              <a:rPr lang="en-US" sz="1800" dirty="0"/>
              <a:t>Presenter: Breanna Scanlon</a:t>
            </a:r>
          </a:p>
          <a:p>
            <a:endParaRPr lang="en-US" sz="28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89D4247-6416-4D53-84D9-CC162C5822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62"/>
    </mc:Choice>
    <mc:Fallback xmlns="">
      <p:transition spd="slow" advTm="374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990600"/>
          </a:xfrm>
        </p:spPr>
        <p:txBody>
          <a:bodyPr/>
          <a:lstStyle/>
          <a:p>
            <a:pPr algn="r"/>
            <a:r>
              <a:rPr lang="en-US" sz="4000" dirty="0"/>
              <a:t>Cost of Attendance</a:t>
            </a:r>
            <a:br>
              <a:rPr lang="en-US" sz="4000" dirty="0"/>
            </a:br>
            <a:r>
              <a:rPr lang="en-US" sz="3200" dirty="0"/>
              <a:t>(COA or Budget) </a:t>
            </a:r>
            <a:endParaRPr lang="en-US" sz="40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cs typeface="Arial" pitchFamily="34" charset="0"/>
              </a:rPr>
              <a:pPr/>
              <a:t>2</a:t>
            </a:fld>
            <a:endParaRPr lang="en-US" sz="1600" b="1" dirty="0">
              <a:solidFill>
                <a:srgbClr val="4A0010"/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Financial Aid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67936" y="1676400"/>
            <a:ext cx="8305800" cy="4152900"/>
          </a:xfrm>
        </p:spPr>
        <p:txBody>
          <a:bodyPr/>
          <a:lstStyle/>
          <a:p>
            <a:r>
              <a:rPr lang="en-US" dirty="0"/>
              <a:t>All students receive a standard budget. This serves as the cap on the amount of aid a student can receive.</a:t>
            </a:r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31484A-E64E-463C-AD60-0BB818939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36" y="3352800"/>
            <a:ext cx="3200400" cy="3200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9CA429-5A82-42E5-A4EA-E4361F082124}"/>
              </a:ext>
            </a:extLst>
          </p:cNvPr>
          <p:cNvSpPr txBox="1"/>
          <p:nvPr/>
        </p:nvSpPr>
        <p:spPr>
          <a:xfrm>
            <a:off x="3762935" y="3047544"/>
            <a:ext cx="4818529" cy="30675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COA (Max Amount of funding you are able to get in your current program).  </a:t>
            </a:r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Includes</a:t>
            </a:r>
          </a:p>
          <a:p>
            <a:pPr lvl="1">
              <a:spcBef>
                <a:spcPts val="500"/>
              </a:spcBef>
              <a:buFont typeface="Arial" pitchFamily="34" charset="0"/>
              <a:buChar char="•"/>
            </a:pPr>
            <a:r>
              <a:rPr lang="en-US" sz="1600" b="1" dirty="0">
                <a:latin typeface="Arial"/>
                <a:cs typeface="Arial"/>
              </a:rPr>
              <a:t>Scholarships</a:t>
            </a:r>
          </a:p>
          <a:p>
            <a:pPr lvl="1">
              <a:spcBef>
                <a:spcPts val="500"/>
              </a:spcBef>
              <a:buFont typeface="Arial" pitchFamily="34" charset="0"/>
              <a:buChar char="•"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Federal Loans</a:t>
            </a:r>
          </a:p>
          <a:p>
            <a:pPr lvl="2">
              <a:spcBef>
                <a:spcPts val="500"/>
              </a:spcBef>
              <a:buFont typeface="Arial" pitchFamily="34" charset="0"/>
              <a:buChar char="•"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Unsubsidized Loans</a:t>
            </a:r>
          </a:p>
          <a:p>
            <a:pPr lvl="2">
              <a:spcBef>
                <a:spcPts val="500"/>
              </a:spcBef>
              <a:buFont typeface="Arial" pitchFamily="34" charset="0"/>
              <a:buChar char="•"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Grad PLUS Loan</a:t>
            </a:r>
          </a:p>
          <a:p>
            <a:pPr lvl="1">
              <a:spcBef>
                <a:spcPts val="500"/>
              </a:spcBef>
              <a:buFont typeface="Arial" pitchFamily="34" charset="0"/>
              <a:buChar char="•"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Alternative Loans</a:t>
            </a:r>
          </a:p>
          <a:p>
            <a:pPr lvl="2">
              <a:spcBef>
                <a:spcPts val="500"/>
              </a:spcBef>
              <a:buFont typeface="Arial" pitchFamily="34" charset="0"/>
              <a:buChar char="•"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Bank Loan</a:t>
            </a:r>
          </a:p>
          <a:p>
            <a:pPr lvl="2">
              <a:spcBef>
                <a:spcPts val="500"/>
              </a:spcBef>
              <a:buFont typeface="Arial" pitchFamily="34" charset="0"/>
              <a:buChar char="•"/>
            </a:pPr>
            <a:r>
              <a:rPr lang="en-US" sz="1600" b="1" dirty="0">
                <a:latin typeface="Arial"/>
                <a:cs typeface="Arial"/>
              </a:rPr>
              <a:t>MSU Preferred Lender List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DE00719-C2C7-4991-AB21-B3075AF1C539}"/>
              </a:ext>
            </a:extLst>
          </p:cNvPr>
          <p:cNvCxnSpPr/>
          <p:nvPr/>
        </p:nvCxnSpPr>
        <p:spPr>
          <a:xfrm>
            <a:off x="1965436" y="4724400"/>
            <a:ext cx="20574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8DDFAA10-48B6-46B6-B578-45F672D048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696"/>
    </mc:Choice>
    <mc:Fallback xmlns="">
      <p:transition spd="slow" advTm="86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8E70A4-5D1C-421F-98DD-695CEAC47D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t"/>
          <a:lstStyle/>
          <a:p>
            <a:pPr marL="347345"/>
            <a:r>
              <a:rPr lang="en-US" dirty="0">
                <a:latin typeface="Arial"/>
                <a:cs typeface="Arial"/>
              </a:rPr>
              <a:t>Scholarships</a:t>
            </a:r>
            <a:endParaRPr lang="en-US" dirty="0">
              <a:solidFill>
                <a:srgbClr val="00B0F0"/>
              </a:solidFill>
              <a:latin typeface="Arial"/>
              <a:cs typeface="Arial"/>
            </a:endParaRPr>
          </a:p>
          <a:p>
            <a:r>
              <a:rPr lang="en-US" dirty="0"/>
              <a:t>Out of Pocket</a:t>
            </a:r>
          </a:p>
          <a:p>
            <a:r>
              <a:rPr lang="en-US" dirty="0"/>
              <a:t>FAFSA</a:t>
            </a:r>
          </a:p>
          <a:p>
            <a:pPr lvl="1"/>
            <a:r>
              <a:rPr lang="en-US" dirty="0"/>
              <a:t>Automatic $20,500 per year</a:t>
            </a:r>
          </a:p>
          <a:p>
            <a:pPr lvl="1"/>
            <a:r>
              <a:rPr lang="en-US" dirty="0"/>
              <a:t>Split between Fall/Spring </a:t>
            </a:r>
          </a:p>
          <a:p>
            <a:pPr lvl="2"/>
            <a:r>
              <a:rPr lang="en-US" dirty="0"/>
              <a:t>$10,250 per semester</a:t>
            </a:r>
          </a:p>
          <a:p>
            <a:pPr lvl="2"/>
            <a:r>
              <a:rPr lang="en-US" dirty="0">
                <a:latin typeface="Arial"/>
                <a:cs typeface="Arial"/>
              </a:rPr>
              <a:t>Second summer may require alternative funding</a:t>
            </a:r>
          </a:p>
          <a:p>
            <a:pPr marL="347345"/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Alternative</a:t>
            </a:r>
            <a:r>
              <a:rPr lang="en-US" b="1" dirty="0">
                <a:latin typeface="Arial"/>
                <a:cs typeface="Arial"/>
              </a:rPr>
              <a:t> Funding</a:t>
            </a:r>
            <a:endParaRPr lang="en-US" dirty="0"/>
          </a:p>
          <a:p>
            <a:pPr lvl="1"/>
            <a:r>
              <a:rPr lang="en-US" dirty="0"/>
              <a:t>Graduate PLUS loan</a:t>
            </a:r>
          </a:p>
          <a:p>
            <a:pPr lvl="1"/>
            <a:r>
              <a:rPr lang="en-US" dirty="0"/>
              <a:t>Alternative Loans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37427-305E-4C1E-9985-2DBF96CC995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0" y="1981200"/>
            <a:ext cx="4038600" cy="4267200"/>
          </a:xfrm>
        </p:spPr>
        <p:txBody>
          <a:bodyPr anchor="t"/>
          <a:lstStyle/>
          <a:p>
            <a:r>
              <a:rPr lang="en-US" dirty="0"/>
              <a:t>FYI</a:t>
            </a:r>
          </a:p>
          <a:p>
            <a:pPr lvl="1"/>
            <a:r>
              <a:rPr lang="en-US" dirty="0"/>
              <a:t>Loan LIFETIME Limit</a:t>
            </a:r>
          </a:p>
          <a:p>
            <a:pPr lvl="1"/>
            <a:r>
              <a:rPr lang="en-US" dirty="0"/>
              <a:t>For federal loans only </a:t>
            </a:r>
          </a:p>
          <a:p>
            <a:pPr lvl="2"/>
            <a:r>
              <a:rPr lang="en-US" dirty="0"/>
              <a:t>$138,500</a:t>
            </a:r>
          </a:p>
          <a:p>
            <a:r>
              <a:rPr lang="en-US" dirty="0"/>
              <a:t>Which FAFSA to fill out? </a:t>
            </a:r>
          </a:p>
          <a:p>
            <a:pPr lvl="1"/>
            <a:r>
              <a:rPr lang="en-US" dirty="0">
                <a:latin typeface="Arial"/>
                <a:cs typeface="Arial"/>
              </a:rPr>
              <a:t>Current year (2019-2020)</a:t>
            </a:r>
            <a:endParaRPr lang="en-US" dirty="0"/>
          </a:p>
          <a:p>
            <a:pPr lvl="1"/>
            <a:r>
              <a:rPr lang="en-US" dirty="0"/>
              <a:t>Upcoming year</a:t>
            </a:r>
          </a:p>
          <a:p>
            <a:pPr lvl="2"/>
            <a:r>
              <a:rPr lang="en-US" dirty="0">
                <a:latin typeface="Arial"/>
                <a:cs typeface="Arial"/>
              </a:rPr>
              <a:t>Upcoming Year- October 1st 2020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25E51B-7C19-4B6C-83A3-0139DC309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will I pay for it?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EB3880-5B3C-46BB-8914-A93864DB76D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884E0-FEBC-4602-BE06-AD8B044F59C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latin typeface="Arial" pitchFamily="34" charset="0"/>
                <a:cs typeface="Arial" pitchFamily="34" charset="0"/>
              </a:rPr>
              <a:pPr/>
              <a:t>3</a:t>
            </a:fld>
            <a:endParaRPr lang="en-US" sz="1600" b="1" dirty="0">
              <a:solidFill>
                <a:srgbClr val="4A001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A534C43-1FEF-4C3C-A3EC-7B3EC6AE509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Office/Department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FE40056F-8B34-4AC0-9931-ADA0EFF57D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0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749"/>
    </mc:Choice>
    <mc:Fallback xmlns="">
      <p:transition spd="slow" advTm="2007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76200"/>
            <a:ext cx="6096000" cy="1143000"/>
          </a:xfrm>
        </p:spPr>
        <p:txBody>
          <a:bodyPr/>
          <a:lstStyle/>
          <a:p>
            <a:r>
              <a:rPr lang="en-US" sz="4000" dirty="0"/>
              <a:t>Graduate PLUS Loan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cs typeface="Arial" pitchFamily="34" charset="0"/>
              </a:rPr>
              <a:pPr/>
              <a:t>4</a:t>
            </a:fld>
            <a:endParaRPr lang="en-US" sz="1600" b="1" dirty="0">
              <a:solidFill>
                <a:srgbClr val="4A0010"/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Financial Aid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42900" y="1371600"/>
            <a:ext cx="8305800" cy="3886200"/>
          </a:xfrm>
        </p:spPr>
        <p:txBody>
          <a:bodyPr anchor="t"/>
          <a:lstStyle/>
          <a:p>
            <a:r>
              <a:rPr lang="en-US" sz="2000" dirty="0"/>
              <a:t>Credit-based graduate loan provided by the Department of Education</a:t>
            </a:r>
          </a:p>
          <a:p>
            <a:pPr lvl="1"/>
            <a:r>
              <a:rPr lang="en-US" sz="1600" dirty="0"/>
              <a:t>Amount varies but may not exceed the student’s COA/budget</a:t>
            </a:r>
          </a:p>
          <a:p>
            <a:pPr lvl="1"/>
            <a:r>
              <a:rPr lang="en-US" sz="1600" dirty="0"/>
              <a:t>Interest is fixed every year by DOE</a:t>
            </a:r>
          </a:p>
          <a:p>
            <a:pPr lvl="1"/>
            <a:r>
              <a:rPr lang="en-US" sz="1600" dirty="0"/>
              <a:t>Origination fee </a:t>
            </a:r>
          </a:p>
          <a:p>
            <a:pPr marL="347345"/>
            <a:r>
              <a:rPr lang="en-US" sz="2000" dirty="0">
                <a:latin typeface="Arial"/>
                <a:cs typeface="Arial"/>
              </a:rPr>
              <a:t>Apply online at </a:t>
            </a:r>
            <a:r>
              <a:rPr lang="en-US" sz="2000" dirty="0"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www.StudentAid.gov</a:t>
            </a:r>
            <a:r>
              <a:rPr lang="en-US" sz="2000" dirty="0">
                <a:latin typeface="Arial"/>
                <a:cs typeface="Arial"/>
              </a:rPr>
              <a:t> as well as with MSU Office of Student Financial Aid</a:t>
            </a:r>
            <a:endParaRPr lang="en-US" sz="2000" dirty="0">
              <a:solidFill>
                <a:srgbClr val="00B0F0"/>
              </a:solidFill>
            </a:endParaRPr>
          </a:p>
          <a:p>
            <a:pPr lvl="1"/>
            <a:r>
              <a:rPr lang="en-US" sz="1600" dirty="0"/>
              <a:t>Credit check good for 180 days</a:t>
            </a:r>
          </a:p>
          <a:p>
            <a:pPr lvl="1"/>
            <a:r>
              <a:rPr lang="en-US" sz="1600" dirty="0"/>
              <a:t>Credit Check </a:t>
            </a:r>
            <a:r>
              <a:rPr lang="en-US" sz="1600" u="sng" dirty="0"/>
              <a:t>cannot</a:t>
            </a:r>
            <a:r>
              <a:rPr lang="en-US" sz="1600" dirty="0"/>
              <a:t> be renewed before 180 days is up</a:t>
            </a:r>
          </a:p>
          <a:p>
            <a:r>
              <a:rPr lang="en-US" sz="2100" dirty="0"/>
              <a:t>Interest Rates for 2019-2020</a:t>
            </a:r>
          </a:p>
          <a:p>
            <a:pPr lvl="1"/>
            <a:r>
              <a:rPr lang="en-US" sz="1600" dirty="0" err="1"/>
              <a:t>Unsubsidised</a:t>
            </a:r>
            <a:r>
              <a:rPr lang="en-US" sz="1600" dirty="0"/>
              <a:t> Loans: 6.08% Fixed Rate</a:t>
            </a:r>
          </a:p>
          <a:p>
            <a:pPr lvl="1"/>
            <a:r>
              <a:rPr lang="en-US" sz="1600" dirty="0"/>
              <a:t>Grad PLUS loans: 7.08% Fixed Rate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5D92282D-5C6F-4768-8BBF-FBAC1F8391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7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878"/>
    </mc:Choice>
    <mc:Fallback xmlns="">
      <p:transition spd="slow" advTm="1338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9200"/>
            <a:ext cx="8305800" cy="1143000"/>
          </a:xfrm>
        </p:spPr>
        <p:txBody>
          <a:bodyPr/>
          <a:lstStyle/>
          <a:p>
            <a:r>
              <a:rPr lang="en-US" sz="4000" dirty="0"/>
              <a:t>Alternative Loans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cs typeface="Arial" pitchFamily="34" charset="0"/>
              </a:rPr>
              <a:pPr/>
              <a:t>5</a:t>
            </a:fld>
            <a:endParaRPr lang="en-US" sz="1600" b="1" dirty="0">
              <a:solidFill>
                <a:srgbClr val="4A0010"/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Financial Aid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Private loans from a third-party designed to help students with educational expenses.</a:t>
            </a:r>
          </a:p>
          <a:p>
            <a:pPr lvl="1"/>
            <a:r>
              <a:rPr lang="en-US" dirty="0"/>
              <a:t>(i.e. Sallie Mae, Discover, Commerce Bank, etc.) </a:t>
            </a:r>
          </a:p>
          <a:p>
            <a:r>
              <a:rPr lang="en-US" dirty="0"/>
              <a:t>Amount varies depending on budget space available and amount requested.</a:t>
            </a:r>
          </a:p>
          <a:p>
            <a:pPr lvl="1"/>
            <a:r>
              <a:rPr lang="en-US" dirty="0"/>
              <a:t>Interest rates vary depending on credit history as well as by loan provider.</a:t>
            </a:r>
          </a:p>
          <a:p>
            <a:pPr lvl="1"/>
            <a:r>
              <a:rPr lang="en-US" dirty="0"/>
              <a:t>Application is online.</a:t>
            </a:r>
          </a:p>
          <a:p>
            <a:r>
              <a:rPr lang="en-US" dirty="0">
                <a:hlinkClick r:id="rId4"/>
              </a:rPr>
              <a:t>FASTChoice online</a:t>
            </a:r>
            <a:r>
              <a:rPr lang="en-US" dirty="0"/>
              <a:t>.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9C6869D8-5BA3-4F37-8119-CF3A6D52DA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6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827"/>
    </mc:Choice>
    <mc:Fallback xmlns="">
      <p:transition spd="slow" advTm="1018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533400"/>
            <a:ext cx="6172200" cy="1143000"/>
          </a:xfrm>
        </p:spPr>
        <p:txBody>
          <a:bodyPr/>
          <a:lstStyle/>
          <a:p>
            <a:r>
              <a:rPr lang="en-US" sz="4000" dirty="0"/>
              <a:t>Increasing Standard Budget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cs typeface="Arial" pitchFamily="34" charset="0"/>
              </a:rPr>
              <a:pPr/>
              <a:t>6</a:t>
            </a:fld>
            <a:endParaRPr lang="en-US" sz="1600" b="1" dirty="0">
              <a:solidFill>
                <a:srgbClr val="4A0010"/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Financial Aid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83472" y="1828800"/>
            <a:ext cx="5760128" cy="4343400"/>
          </a:xfrm>
        </p:spPr>
        <p:txBody>
          <a:bodyPr anchor="t"/>
          <a:lstStyle/>
          <a:p>
            <a:r>
              <a:rPr lang="en-US" sz="2400" dirty="0"/>
              <a:t>Under specific circumstances the standard budget can be increased:</a:t>
            </a:r>
          </a:p>
          <a:p>
            <a:pPr lvl="1"/>
            <a:r>
              <a:rPr lang="en-US" sz="1800" dirty="0"/>
              <a:t>Cost of transportation to/from clinical</a:t>
            </a:r>
          </a:p>
          <a:p>
            <a:pPr lvl="1"/>
            <a:r>
              <a:rPr lang="en-US" sz="1800" dirty="0"/>
              <a:t>Child care expenses</a:t>
            </a:r>
          </a:p>
          <a:p>
            <a:pPr lvl="1"/>
            <a:r>
              <a:rPr lang="en-US" sz="1800" dirty="0"/>
              <a:t>One-time cost of laptop for program use</a:t>
            </a:r>
          </a:p>
          <a:p>
            <a:pPr lvl="1"/>
            <a:r>
              <a:rPr lang="en-US" sz="1800" dirty="0">
                <a:latin typeface="Arial"/>
                <a:cs typeface="Arial"/>
              </a:rPr>
              <a:t>Additional housing</a:t>
            </a:r>
          </a:p>
          <a:p>
            <a:r>
              <a:rPr lang="en-US" sz="2400" dirty="0"/>
              <a:t>Budget cannot be increased for things like:</a:t>
            </a:r>
          </a:p>
          <a:p>
            <a:pPr lvl="1"/>
            <a:r>
              <a:rPr lang="en-US" sz="1800" dirty="0"/>
              <a:t>Credit card bills</a:t>
            </a:r>
          </a:p>
          <a:p>
            <a:pPr lvl="1"/>
            <a:r>
              <a:rPr lang="en-US" sz="1800" dirty="0"/>
              <a:t>Mortgage payments</a:t>
            </a:r>
          </a:p>
          <a:p>
            <a:pPr lvl="1"/>
            <a:r>
              <a:rPr lang="en-US" sz="1800" dirty="0"/>
              <a:t>Optional activities not required for program completion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415794-7342-4227-9877-7B09C9DE2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31" y="3886200"/>
            <a:ext cx="2209938" cy="220993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2CA1B3-0DDB-4A53-9947-442955FD93BD}"/>
              </a:ext>
            </a:extLst>
          </p:cNvPr>
          <p:cNvCxnSpPr/>
          <p:nvPr/>
        </p:nvCxnSpPr>
        <p:spPr>
          <a:xfrm>
            <a:off x="7200900" y="4876800"/>
            <a:ext cx="1143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9861460-976B-43EA-A3DE-0BB3E3DB448C}"/>
              </a:ext>
            </a:extLst>
          </p:cNvPr>
          <p:cNvCxnSpPr/>
          <p:nvPr/>
        </p:nvCxnSpPr>
        <p:spPr>
          <a:xfrm flipV="1">
            <a:off x="8001000" y="4572000"/>
            <a:ext cx="0" cy="22860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80F2471-BB26-40A1-8FA1-8007E30138C9}"/>
              </a:ext>
            </a:extLst>
          </p:cNvPr>
          <p:cNvCxnSpPr/>
          <p:nvPr/>
        </p:nvCxnSpPr>
        <p:spPr>
          <a:xfrm>
            <a:off x="7200900" y="4419600"/>
            <a:ext cx="1143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1AE83397-70F3-4A8C-9A14-4FF39166F5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1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450"/>
    </mc:Choice>
    <mc:Fallback xmlns="">
      <p:transition spd="slow" advTm="157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How to Increase Budget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cs typeface="Arial" pitchFamily="34" charset="0"/>
              </a:rPr>
              <a:pPr/>
              <a:t>7</a:t>
            </a:fld>
            <a:endParaRPr lang="en-US" sz="1600" b="1" dirty="0">
              <a:solidFill>
                <a:srgbClr val="4A0010"/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Financial Aid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Determine what your costs are and that they qualify as an additional expense not already covered.</a:t>
            </a:r>
          </a:p>
          <a:p>
            <a:r>
              <a:rPr lang="en-US" dirty="0"/>
              <a:t>Collect all appropriate documentation (i.e. receipts, invoices, reservation confirmation, etc.)</a:t>
            </a:r>
          </a:p>
          <a:p>
            <a:r>
              <a:rPr lang="en-US" dirty="0"/>
              <a:t>Submit Budget Increase Request Form</a:t>
            </a:r>
          </a:p>
          <a:p>
            <a:pPr lvl="1"/>
            <a:r>
              <a:rPr lang="en-US" dirty="0"/>
              <a:t>If you have already received Graduate Unsubsidized Loans up-to $20,500 you will need to determine alternative funding source.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078A12B-67ED-4139-ABF4-4AD248A1C7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3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606"/>
    </mc:Choice>
    <mc:Fallback xmlns="">
      <p:transition spd="slow" advTm="58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6A02F3-E6AB-4983-ABC2-A821C55A99D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Adjustment to Direct Loan</a:t>
            </a:r>
          </a:p>
          <a:p>
            <a:pPr lvl="1"/>
            <a:r>
              <a:rPr lang="en-US" dirty="0"/>
              <a:t>Adjust loan amount after initial Acceptance/ Declined from FA Offer</a:t>
            </a:r>
          </a:p>
          <a:p>
            <a:r>
              <a:rPr lang="en-US" dirty="0"/>
              <a:t>Budget Increase Form</a:t>
            </a:r>
          </a:p>
          <a:p>
            <a:pPr lvl="1"/>
            <a:r>
              <a:rPr lang="en-US" dirty="0"/>
              <a:t>Increase COA for your program</a:t>
            </a:r>
          </a:p>
          <a:p>
            <a:r>
              <a:rPr lang="en-US" dirty="0"/>
              <a:t>Release of Information </a:t>
            </a:r>
          </a:p>
          <a:p>
            <a:pPr lvl="1"/>
            <a:r>
              <a:rPr lang="en-US" dirty="0"/>
              <a:t>Allows FA to talk about finances with someone </a:t>
            </a:r>
            <a:r>
              <a:rPr lang="en-US" b="1" u="sng" dirty="0"/>
              <a:t>other</a:t>
            </a:r>
            <a:r>
              <a:rPr lang="en-US" dirty="0"/>
              <a:t> than the student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06411-319B-4A60-AB1E-209AFBED8FA8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anchor="t"/>
          <a:lstStyle/>
          <a:p>
            <a:r>
              <a:rPr lang="en-US" dirty="0"/>
              <a:t>Direct Deposit of Aid</a:t>
            </a:r>
          </a:p>
          <a:p>
            <a:pPr lvl="1"/>
            <a:r>
              <a:rPr lang="en-US" dirty="0">
                <a:latin typeface="Arial"/>
                <a:cs typeface="Arial"/>
              </a:rPr>
              <a:t>Refund amount direct deposited, or </a:t>
            </a:r>
            <a:endParaRPr lang="en-US" dirty="0"/>
          </a:p>
          <a:p>
            <a:pPr lvl="1"/>
            <a:r>
              <a:rPr lang="en-US" dirty="0">
                <a:latin typeface="Arial"/>
                <a:cs typeface="Arial"/>
              </a:rPr>
              <a:t>Check in mail </a:t>
            </a:r>
          </a:p>
          <a:p>
            <a:pPr marL="347345"/>
            <a:r>
              <a:rPr lang="en-US" dirty="0">
                <a:latin typeface="Arial"/>
                <a:cs typeface="Arial"/>
              </a:rPr>
              <a:t>Graduate PLUS loan Application</a:t>
            </a:r>
            <a:endParaRPr lang="en-US" dirty="0"/>
          </a:p>
          <a:p>
            <a:pPr lvl="1"/>
            <a:r>
              <a:rPr lang="en-US" dirty="0">
                <a:latin typeface="Arial"/>
                <a:cs typeface="Arial"/>
              </a:rPr>
              <a:t>Apply for the PLUS loan via StudentAid.gov</a:t>
            </a:r>
          </a:p>
          <a:p>
            <a:pPr lvl="1"/>
            <a:r>
              <a:rPr lang="en-US" dirty="0">
                <a:latin typeface="Arial"/>
                <a:cs typeface="Arial"/>
              </a:rPr>
              <a:t>Submit MSU paper form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EF1FBF6-3A5D-449D-BAE9-154FFF0E4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838200"/>
          </a:xfrm>
        </p:spPr>
        <p:txBody>
          <a:bodyPr/>
          <a:lstStyle/>
          <a:p>
            <a:r>
              <a:rPr lang="en-US" dirty="0"/>
              <a:t>Forms</a:t>
            </a:r>
            <a:br>
              <a:rPr lang="en-US" dirty="0"/>
            </a:br>
            <a:r>
              <a:rPr lang="en-US" sz="3200" dirty="0"/>
              <a:t>MSU Website- Financial Aid- Forms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5B1BA-1E39-4A9F-9CA8-2EEA61CF6BD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C8709-B46F-484B-B315-111C9982D2D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latin typeface="Arial" pitchFamily="34" charset="0"/>
                <a:cs typeface="Arial" pitchFamily="34" charset="0"/>
              </a:rPr>
              <a:pPr/>
              <a:t>8</a:t>
            </a:fld>
            <a:endParaRPr lang="en-US" sz="1600" b="1" dirty="0">
              <a:solidFill>
                <a:srgbClr val="4A001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EAC399A-0F6C-4BE0-A28D-2B1EFB7225C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Financial Aid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ABB37C67-EFDB-4EDC-9001-D69EFBA6A9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96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782"/>
    </mc:Choice>
    <mc:Fallback xmlns="">
      <p:transition spd="slow" advTm="1697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743765-6225-45EC-85CF-496B2A911A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t"/>
          <a:lstStyle/>
          <a:p>
            <a:pPr marL="347345"/>
            <a:r>
              <a:rPr lang="en-US" dirty="0">
                <a:latin typeface="Arial"/>
                <a:cs typeface="Arial"/>
              </a:rPr>
              <a:t>Financial Services vs Financial Aid</a:t>
            </a:r>
          </a:p>
          <a:p>
            <a:pPr lvl="1"/>
            <a:r>
              <a:rPr lang="en-US" dirty="0"/>
              <a:t>FS- Billing, Direct Deposit, Refunds, Payment Plans</a:t>
            </a:r>
          </a:p>
          <a:p>
            <a:pPr lvl="1"/>
            <a:r>
              <a:rPr lang="en-US" dirty="0">
                <a:latin typeface="Arial"/>
                <a:cs typeface="Arial"/>
              </a:rPr>
              <a:t>FA- Loans, COA, adjustments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F7050-EDB7-470E-BE2D-A7814089A5EC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anchor="t"/>
          <a:lstStyle/>
          <a:p>
            <a:r>
              <a:rPr lang="en-US" dirty="0"/>
              <a:t>FA processes </a:t>
            </a:r>
          </a:p>
          <a:p>
            <a:pPr lvl="1"/>
            <a:r>
              <a:rPr lang="en-US" dirty="0">
                <a:latin typeface="Arial"/>
                <a:cs typeface="Arial"/>
              </a:rPr>
              <a:t>All forms can take up to 2 weeks to process</a:t>
            </a:r>
          </a:p>
          <a:p>
            <a:pPr lvl="1"/>
            <a:r>
              <a:rPr lang="en-US" dirty="0"/>
              <a:t>Priority Deadlines</a:t>
            </a:r>
          </a:p>
          <a:p>
            <a:pPr lvl="1"/>
            <a:r>
              <a:rPr lang="en-US" dirty="0"/>
              <a:t>No appointments the first two weeks of semester</a:t>
            </a:r>
          </a:p>
          <a:p>
            <a:pPr lvl="1"/>
            <a:r>
              <a:rPr lang="en-US" dirty="0"/>
              <a:t>ALL refunds disburse roughly the third week of the undergraduate semester. </a:t>
            </a:r>
          </a:p>
          <a:p>
            <a:pPr lvl="2"/>
            <a:r>
              <a:rPr lang="en-US" dirty="0"/>
              <a:t>Gap between semesters?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FF3839-FBE4-4661-98E3-DBA8532F5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FAQ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D903AA-2D15-4CAB-B290-F269A0007A9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44EAF-2E0B-4A0A-8BBA-B98326E1324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latin typeface="Arial" pitchFamily="34" charset="0"/>
                <a:cs typeface="Arial" pitchFamily="34" charset="0"/>
              </a:rPr>
              <a:pPr/>
              <a:t>9</a:t>
            </a:fld>
            <a:endParaRPr lang="en-US" sz="1600" b="1" dirty="0">
              <a:solidFill>
                <a:srgbClr val="4A001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7A93224-1E71-4487-B5EE-0390DC6DB6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Office/Department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301775EE-748D-43DD-BFBB-5EF52330D0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5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719"/>
    </mc:Choice>
    <mc:Fallback xmlns="">
      <p:transition spd="slow" advTm="2187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F09242-1899-4598-A2F9-1F10351E4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07" y="1905000"/>
            <a:ext cx="4841289" cy="431421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8239FE4-FB24-4B72-9F27-A7FE7DDA1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6599"/>
            <a:ext cx="8229600" cy="1143000"/>
          </a:xfrm>
        </p:spPr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789DB5-E354-4AF8-A648-FB9DDEB9D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65111-70AC-4559-A908-F288EA0D4EA0}" type="datetime1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4/9/2020</a:t>
            </a:fld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B11E27-9603-4274-80DB-685CCB3E5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7E9BF9-0DB9-49B8-82AD-011243E0D26E}" type="slidenum">
              <a:rPr lang="en-US" sz="1600" b="1" smtClean="0">
                <a:solidFill>
                  <a:srgbClr val="4A0010"/>
                </a:solidFill>
                <a:latin typeface="Arial" pitchFamily="34" charset="0"/>
                <a:cs typeface="Arial" pitchFamily="34" charset="0"/>
              </a:rPr>
              <a:pPr/>
              <a:t>10</a:t>
            </a:fld>
            <a:endParaRPr lang="en-US" sz="1600" b="1" dirty="0">
              <a:solidFill>
                <a:srgbClr val="4A001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5B89EB-7514-47D4-96B8-C089D1C7BF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Financial Aid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3E0359-9240-442F-AF0E-82C92A143D2F}"/>
              </a:ext>
            </a:extLst>
          </p:cNvPr>
          <p:cNvSpPr txBox="1"/>
          <p:nvPr/>
        </p:nvSpPr>
        <p:spPr>
          <a:xfrm>
            <a:off x="254638" y="1981200"/>
            <a:ext cx="3931819" cy="32496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en-US" sz="2500" b="1" dirty="0">
                <a:latin typeface="Arial" pitchFamily="34" charset="0"/>
                <a:cs typeface="Arial" pitchFamily="34" charset="0"/>
              </a:rPr>
              <a:t>Phone</a:t>
            </a:r>
          </a:p>
          <a:p>
            <a:pPr lvl="1">
              <a:spcBef>
                <a:spcPts val="500"/>
              </a:spcBef>
              <a:buFont typeface="Arial" pitchFamily="34" charset="0"/>
              <a:buChar char="•"/>
            </a:pPr>
            <a:r>
              <a:rPr lang="en-US" sz="2500" b="1" dirty="0">
                <a:latin typeface="Arial" pitchFamily="34" charset="0"/>
                <a:cs typeface="Arial" pitchFamily="34" charset="0"/>
              </a:rPr>
              <a:t>417-836-4926</a:t>
            </a:r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en-US" sz="2500" b="1" dirty="0">
                <a:latin typeface="Arial" pitchFamily="34" charset="0"/>
                <a:cs typeface="Arial" pitchFamily="34" charset="0"/>
              </a:rPr>
              <a:t>Email</a:t>
            </a:r>
          </a:p>
          <a:p>
            <a:pPr lvl="1">
              <a:spcBef>
                <a:spcPts val="500"/>
              </a:spcBef>
              <a:buFont typeface="Arial" pitchFamily="34" charset="0"/>
              <a:buChar char="•"/>
            </a:pPr>
            <a:r>
              <a:rPr lang="en-US" sz="1400" b="1" dirty="0">
                <a:solidFill>
                  <a:srgbClr val="4A0010"/>
                </a:solidFill>
                <a:latin typeface="Arial" pitchFamily="34" charset="0"/>
                <a:cs typeface="Arial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BreannaScanlon@missouristate.edu</a:t>
            </a:r>
            <a:endParaRPr lang="en-US" sz="1400" b="1" dirty="0">
              <a:solidFill>
                <a:srgbClr val="4A001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en-US" sz="2500" b="1" dirty="0">
                <a:latin typeface="Arial" pitchFamily="34" charset="0"/>
                <a:cs typeface="Arial" pitchFamily="34" charset="0"/>
              </a:rPr>
              <a:t>Location</a:t>
            </a:r>
          </a:p>
          <a:p>
            <a:pPr lvl="1">
              <a:spcBef>
                <a:spcPts val="500"/>
              </a:spcBef>
              <a:buFont typeface="Arial" pitchFamily="34" charset="0"/>
              <a:buChar char="•"/>
            </a:pPr>
            <a:r>
              <a:rPr lang="en-US" sz="2500" b="1" dirty="0">
                <a:latin typeface="Arial"/>
                <a:cs typeface="Arial"/>
              </a:rPr>
              <a:t>Carrington Hall 118</a:t>
            </a:r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en-US" sz="2500" b="1" dirty="0">
                <a:latin typeface="Arial"/>
                <a:cs typeface="Arial"/>
              </a:rPr>
              <a:t>Appointments </a:t>
            </a:r>
          </a:p>
          <a:p>
            <a:pPr lvl="1">
              <a:spcBef>
                <a:spcPts val="500"/>
              </a:spcBef>
              <a:buFont typeface="Arial" pitchFamily="34" charset="0"/>
              <a:buChar char="•"/>
            </a:pPr>
            <a:r>
              <a:rPr lang="en-US" sz="1200" dirty="0">
                <a:hlinkClick r:id="rId6"/>
              </a:rPr>
              <a:t>https://msubreannascanlon.youcanbook.me/</a:t>
            </a:r>
            <a:r>
              <a:rPr lang="en-US" sz="1200" dirty="0"/>
              <a:t> </a:t>
            </a:r>
            <a:endParaRPr lang="en-US" sz="1200" b="1" dirty="0">
              <a:latin typeface="Arial"/>
              <a:cs typeface="Arial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1E8FE22-E14A-4B62-9B8D-D0002942CA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6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97"/>
    </mc:Choice>
    <mc:Fallback xmlns="">
      <p:transition spd="slow" advTm="672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SUSketches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spcBef>
            <a:spcPts val="500"/>
          </a:spcBef>
          <a:buFont typeface="Arial" pitchFamily="34" charset="0"/>
          <a:buChar char="•"/>
          <a:defRPr sz="2500" b="1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43E7E0E3D7F44696679C9D1737FB5A" ma:contentTypeVersion="5" ma:contentTypeDescription="Create a new document." ma:contentTypeScope="" ma:versionID="ab45aec4f0fc184e06dd1ddf2a6906c0">
  <xsd:schema xmlns:xsd="http://www.w3.org/2001/XMLSchema" xmlns:xs="http://www.w3.org/2001/XMLSchema" xmlns:p="http://schemas.microsoft.com/office/2006/metadata/properties" xmlns:ns3="fb73ff42-5943-4d36-9a67-cdd70bb95249" xmlns:ns4="420865d6-8394-42d7-ac59-8f25668f943a" targetNamespace="http://schemas.microsoft.com/office/2006/metadata/properties" ma:root="true" ma:fieldsID="7b10f58eed56e055d37589b4bfeac153" ns3:_="" ns4:_="">
    <xsd:import namespace="fb73ff42-5943-4d36-9a67-cdd70bb95249"/>
    <xsd:import namespace="420865d6-8394-42d7-ac59-8f25668f943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73ff42-5943-4d36-9a67-cdd70bb952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0865d6-8394-42d7-ac59-8f25668f943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236D668-0ED6-4526-8F76-64658D3272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73ff42-5943-4d36-9a67-cdd70bb95249"/>
    <ds:schemaRef ds:uri="420865d6-8394-42d7-ac59-8f25668f94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73EB4C-6A90-4EC8-8F42-28AC4776E2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039717-2999-4A77-86F6-D29194F64746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420865d6-8394-42d7-ac59-8f25668f943a"/>
    <ds:schemaRef ds:uri="fb73ff42-5943-4d36-9a67-cdd70bb9524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MSUSketchesTemplate</Template>
  <TotalTime>459</TotalTime>
  <Words>600</Words>
  <Application>Microsoft Office PowerPoint</Application>
  <PresentationFormat>On-screen Show (4:3)</PresentationFormat>
  <Paragraphs>126</Paragraphs>
  <Slides>10</Slides>
  <Notes>1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Airal</vt:lpstr>
      <vt:lpstr>Arial</vt:lpstr>
      <vt:lpstr>Arial Black</vt:lpstr>
      <vt:lpstr>Arial Black (Heading)</vt:lpstr>
      <vt:lpstr>Calibri</vt:lpstr>
      <vt:lpstr>MSUSketchesTemplate</vt:lpstr>
      <vt:lpstr>Financial Aid Overview</vt:lpstr>
      <vt:lpstr>Cost of Attendance (COA or Budget) </vt:lpstr>
      <vt:lpstr>How will I pay for it?</vt:lpstr>
      <vt:lpstr>Graduate PLUS Loan</vt:lpstr>
      <vt:lpstr>Alternative Loans</vt:lpstr>
      <vt:lpstr>Increasing Standard Budget</vt:lpstr>
      <vt:lpstr>How to Increase Budget</vt:lpstr>
      <vt:lpstr>Forms MSU Website- Financial Aid- Forms</vt:lpstr>
      <vt:lpstr>FAQ</vt:lpstr>
      <vt:lpstr>Contact Information</vt:lpstr>
    </vt:vector>
  </TitlesOfParts>
  <Company>Missouri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Adjustments &amp; Graduate PLUS Loan</dc:title>
  <dc:creator>Moore, Robert C</dc:creator>
  <cp:lastModifiedBy>Breanna Scanlon</cp:lastModifiedBy>
  <cp:revision>90</cp:revision>
  <cp:lastPrinted>2015-08-12T13:58:12Z</cp:lastPrinted>
  <dcterms:created xsi:type="dcterms:W3CDTF">2015-03-30T12:59:08Z</dcterms:created>
  <dcterms:modified xsi:type="dcterms:W3CDTF">2020-04-09T15:48:00Z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0x0101002443E7E0E3D7F44696679C9D1737FB5A</vt:lpwstr>
  </property>
</Properties>
</file>