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59" r:id="rId2"/>
    <p:sldId id="261" r:id="rId3"/>
    <p:sldId id="260" r:id="rId4"/>
    <p:sldId id="271" r:id="rId5"/>
    <p:sldId id="262" r:id="rId6"/>
    <p:sldId id="263" r:id="rId7"/>
    <p:sldId id="264" r:id="rId8"/>
    <p:sldId id="265" r:id="rId9"/>
    <p:sldId id="266" r:id="rId10"/>
    <p:sldId id="267" r:id="rId11"/>
    <p:sldId id="268" r:id="rId12"/>
    <p:sldId id="269"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7993F5-C74D-4156-A7F5-A2FDCE2A07B0}" type="datetimeFigureOut">
              <a:rPr lang="en-US" smtClean="0"/>
              <a:t>9/7/2023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BE5D48-6023-4D5C-A9B3-9FEC89272CEF}" type="slidenum">
              <a:rPr lang="en-US" smtClean="0"/>
              <a:t>‹#›</a:t>
            </a:fld>
            <a:endParaRPr lang="en-US"/>
          </a:p>
        </p:txBody>
      </p:sp>
    </p:spTree>
    <p:extLst>
      <p:ext uri="{BB962C8B-B14F-4D97-AF65-F5344CB8AC3E}">
        <p14:creationId xmlns:p14="http://schemas.microsoft.com/office/powerpoint/2010/main" val="3056578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mailto:VictoriaJacobson@MissouriState.edu"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map.missouristate.edu/#!locationId=9" TargetMode="External"/><Relationship Id="rId4" Type="http://schemas.openxmlformats.org/officeDocument/2006/relationships/hyperlink" Target="tel:+1-417-836-3301"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77CA01-00AD-4FF0-B486-F6EBFD9968C7}" type="slidenum">
              <a:rPr lang="en-US" smtClean="0"/>
              <a:pPr/>
              <a:t>1</a:t>
            </a:fld>
            <a:endParaRPr lang="en-US"/>
          </a:p>
        </p:txBody>
      </p:sp>
    </p:spTree>
    <p:extLst>
      <p:ext uri="{BB962C8B-B14F-4D97-AF65-F5344CB8AC3E}">
        <p14:creationId xmlns:p14="http://schemas.microsoft.com/office/powerpoint/2010/main" val="2687517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Financial Services: https://www.missouristate.edu/FinancialServices/contact-information.aspx </a:t>
            </a:r>
          </a:p>
          <a:p>
            <a:r>
              <a:rPr lang="en-US" dirty="0"/>
              <a:t>Tuition and Fees: https://www.missouristate.edu/Registrar/detailed-tuition-and-fees.htm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7</a:t>
            </a:fld>
            <a:endParaRPr lang="en-US"/>
          </a:p>
        </p:txBody>
      </p:sp>
    </p:spTree>
    <p:extLst>
      <p:ext uri="{BB962C8B-B14F-4D97-AF65-F5344CB8AC3E}">
        <p14:creationId xmlns:p14="http://schemas.microsoft.com/office/powerpoint/2010/main" val="432777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algn="l"/>
            <a:r>
              <a:rPr lang="en-US" b="1" i="0" dirty="0">
                <a:solidFill>
                  <a:srgbClr val="0A0A0A"/>
                </a:solidFill>
                <a:effectLst/>
                <a:latin typeface="proxima-nova"/>
              </a:rPr>
              <a:t>Vicki Jacobson</a:t>
            </a:r>
          </a:p>
          <a:p>
            <a:pPr algn="l">
              <a:buFont typeface="Arial" panose="020B0604020202020204" pitchFamily="34" charset="0"/>
              <a:buChar char="•"/>
            </a:pPr>
            <a:r>
              <a:rPr lang="en-US" b="0" i="0" u="none" strike="noStrike" dirty="0">
                <a:solidFill>
                  <a:srgbClr val="5E0009"/>
                </a:solidFill>
                <a:effectLst/>
                <a:latin typeface="proxima-nova"/>
                <a:hlinkClick r:id="rId3"/>
              </a:rPr>
              <a:t>VictoriaJacobson@MissouriState.edu</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4"/>
              </a:rPr>
              <a:t>417-836-3301</a:t>
            </a:r>
            <a:endParaRPr lang="en-US" b="0" i="0" dirty="0">
              <a:solidFill>
                <a:srgbClr val="0A0A0A"/>
              </a:solidFill>
              <a:effectLst/>
              <a:latin typeface="proxima-nova"/>
            </a:endParaRPr>
          </a:p>
          <a:p>
            <a:pPr algn="l">
              <a:buFont typeface="Arial" panose="020B0604020202020204" pitchFamily="34" charset="0"/>
              <a:buChar char="•"/>
            </a:pPr>
            <a:r>
              <a:rPr lang="en-US" b="0" i="0" u="none" strike="noStrike" dirty="0">
                <a:solidFill>
                  <a:srgbClr val="5E0009"/>
                </a:solidFill>
                <a:effectLst/>
                <a:latin typeface="proxima-nova"/>
                <a:hlinkClick r:id="rId5"/>
              </a:rPr>
              <a:t>Carrington Hall 419D</a:t>
            </a:r>
            <a:endParaRPr lang="en-US" b="0" i="0" dirty="0">
              <a:solidFill>
                <a:srgbClr val="0A0A0A"/>
              </a:solidFill>
              <a:effectLst/>
              <a:latin typeface="proxima-nova"/>
            </a:endParaRPr>
          </a:p>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8</a:t>
            </a:fld>
            <a:endParaRPr lang="en-US"/>
          </a:p>
        </p:txBody>
      </p:sp>
    </p:spTree>
    <p:extLst>
      <p:ext uri="{BB962C8B-B14F-4D97-AF65-F5344CB8AC3E}">
        <p14:creationId xmlns:p14="http://schemas.microsoft.com/office/powerpoint/2010/main" val="921907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fontScale="77500" lnSpcReduction="20000"/>
          </a:bodyPr>
          <a:lstStyle/>
          <a:p>
            <a:r>
              <a:rPr lang="en-US" dirty="0"/>
              <a:t>January: Spring Semester Begins. Grad PLUS loan forms for the Spring only semester needs to be sent in (if needed). Funds start getting requested the second Monday of undergraduate classes. Refunds begin the third Monday of classes (sometimes the second Friday of classes depending on volume for the Billing office). </a:t>
            </a:r>
          </a:p>
          <a:p>
            <a:r>
              <a:rPr lang="en-US" dirty="0"/>
              <a:t>February: First Payment is due on February 10</a:t>
            </a:r>
            <a:r>
              <a:rPr lang="en-US" baseline="30000" dirty="0"/>
              <a:t>th</a:t>
            </a:r>
            <a:r>
              <a:rPr lang="en-US" dirty="0"/>
              <a:t> (if bill has not been paid off before then). </a:t>
            </a:r>
          </a:p>
          <a:p>
            <a:r>
              <a:rPr lang="en-US" dirty="0"/>
              <a:t>March: Second Payment is due on March 10</a:t>
            </a:r>
            <a:r>
              <a:rPr lang="en-US" baseline="30000" dirty="0"/>
              <a:t>th</a:t>
            </a:r>
            <a:r>
              <a:rPr lang="en-US" dirty="0"/>
              <a:t> (if bill has not been paid off before then).</a:t>
            </a:r>
          </a:p>
          <a:p>
            <a:r>
              <a:rPr lang="en-US" dirty="0"/>
              <a:t>April: Third Payment is due on September 10</a:t>
            </a:r>
            <a:r>
              <a:rPr lang="en-US" baseline="30000" dirty="0"/>
              <a:t>th</a:t>
            </a:r>
            <a:r>
              <a:rPr lang="en-US" dirty="0"/>
              <a:t> (if bill has not been paid off before then). Registration for Fall/Summer classes begin. Last month to request any additional loans for the spring semester (like if you need additional funds to tide you over until summer refunds go out mid-June). </a:t>
            </a:r>
          </a:p>
          <a:p>
            <a:r>
              <a:rPr lang="en-US" dirty="0"/>
              <a:t>May: Cost of Attendance for Summer comes out. Financial Aid Packages for the summer semester go out. Grad PLUS loan forms for the Summer only semester need be sent in (if needed). Summer only forms will come out. NEW STUDENTS STARTING IN MAY: Master Promissory Note and Entrance Counseling are needed for any federal loans (Unsubsidized loans) to pay out. Summer goes off the FAFSA of the previous academic year. </a:t>
            </a:r>
          </a:p>
          <a:p>
            <a:r>
              <a:rPr lang="en-US" dirty="0"/>
              <a:t>June: Summer aid first requested the second Monday of undergraduate classes. Refunds begin the following Monday.  FAFSA for the upcoming year should be completed. </a:t>
            </a:r>
          </a:p>
          <a:p>
            <a:r>
              <a:rPr lang="en-US" dirty="0"/>
              <a:t>July: Payment is due for summer on July 10</a:t>
            </a:r>
            <a:r>
              <a:rPr lang="en-US" baseline="30000" dirty="0"/>
              <a:t>th</a:t>
            </a:r>
            <a:r>
              <a:rPr lang="en-US" dirty="0"/>
              <a:t>. Cost of Attendance for Fall/Spring comes out. Packages for Fall/Spring will start to come out. Forms for Fall/Spring will come out. </a:t>
            </a:r>
          </a:p>
          <a:p>
            <a:r>
              <a:rPr lang="en-US" dirty="0"/>
              <a:t>August: : Fall Semester Begins. Grad PLUS loan forms for the Fall/Spring as well as Fall only semester needs to be sent in (if needed). Funds start getting requested the second Monday of undergraduate classes. Refunds begin the third Monday of classes (sometimes the second Friday of classes depending on volume for the Billing office).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September: First Payment is due on September 10</a:t>
            </a:r>
            <a:r>
              <a:rPr lang="en-US" baseline="30000" dirty="0"/>
              <a:t>th</a:t>
            </a:r>
            <a:r>
              <a:rPr lang="en-US" dirty="0"/>
              <a:t> (if bill has not been paid off before then).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October: Second Payment is due on October 10</a:t>
            </a:r>
            <a:r>
              <a:rPr lang="en-US" baseline="30000" dirty="0"/>
              <a:t>th</a:t>
            </a:r>
            <a:r>
              <a:rPr lang="en-US" dirty="0"/>
              <a:t> (if bill has not been paid off before then). New FAFSA comes out for the next academic year.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November: Third and final payment is due on November 10</a:t>
            </a:r>
            <a:r>
              <a:rPr lang="en-US" baseline="30000" dirty="0"/>
              <a:t>th</a:t>
            </a:r>
            <a:r>
              <a:rPr lang="en-US" dirty="0"/>
              <a:t> (if bill has not been paid off before then). Registration for Spring classes begin. Last month to request any additional loans for the Fall ONLY semester (like if you need additional funds to tide you over until Spring refunds go out mid-January).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December: Term ends. Offices are closed for two weeks for the winter break. </a:t>
            </a:r>
          </a:p>
          <a:p>
            <a:endParaRPr lang="en-US" dirty="0"/>
          </a:p>
        </p:txBody>
      </p:sp>
      <p:sp>
        <p:nvSpPr>
          <p:cNvPr id="4" name="Slide Number Placeholder 3"/>
          <p:cNvSpPr>
            <a:spLocks noGrp="1"/>
          </p:cNvSpPr>
          <p:nvPr>
            <p:ph type="sldNum" sz="quarter" idx="5"/>
          </p:nvPr>
        </p:nvSpPr>
        <p:spPr/>
        <p:txBody>
          <a:bodyPr/>
          <a:lstStyle/>
          <a:p>
            <a:fld id="{1A1EE095-87AB-41A1-8C8E-0BB03B9E7425}" type="slidenum">
              <a:rPr lang="en-US" smtClean="0"/>
              <a:t>9</a:t>
            </a:fld>
            <a:endParaRPr lang="en-US"/>
          </a:p>
        </p:txBody>
      </p:sp>
    </p:spTree>
    <p:extLst>
      <p:ext uri="{BB962C8B-B14F-4D97-AF65-F5344CB8AC3E}">
        <p14:creationId xmlns:p14="http://schemas.microsoft.com/office/powerpoint/2010/main" val="2335157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Forms can be found: https://www.missouristate.edu/FinancialAid/forms.htm </a:t>
            </a:r>
          </a:p>
          <a:p>
            <a:r>
              <a:rPr lang="en-US" dirty="0"/>
              <a:t>Special Program Specific Forms can be found: https://www.missouristate.edu/FinancialAid/special-programs.htm </a:t>
            </a:r>
          </a:p>
        </p:txBody>
      </p:sp>
      <p:sp>
        <p:nvSpPr>
          <p:cNvPr id="4" name="Slide Number Placeholder 3"/>
          <p:cNvSpPr>
            <a:spLocks noGrp="1"/>
          </p:cNvSpPr>
          <p:nvPr>
            <p:ph type="sldNum" sz="quarter" idx="5"/>
          </p:nvPr>
        </p:nvSpPr>
        <p:spPr/>
        <p:txBody>
          <a:bodyPr/>
          <a:lstStyle/>
          <a:p>
            <a:fld id="{9677CA01-00AD-4FF0-B486-F6EBFD9968C7}" type="slidenum">
              <a:rPr lang="en-US" smtClean="0"/>
              <a:pPr/>
              <a:t>10</a:t>
            </a:fld>
            <a:endParaRPr lang="en-US"/>
          </a:p>
        </p:txBody>
      </p:sp>
    </p:spTree>
    <p:extLst>
      <p:ext uri="{BB962C8B-B14F-4D97-AF65-F5344CB8AC3E}">
        <p14:creationId xmlns:p14="http://schemas.microsoft.com/office/powerpoint/2010/main" val="3756126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77CA01-00AD-4FF0-B486-F6EBFD9968C7}" type="slidenum">
              <a:rPr lang="en-US" smtClean="0"/>
              <a:pPr/>
              <a:t>11</a:t>
            </a:fld>
            <a:endParaRPr lang="en-US"/>
          </a:p>
        </p:txBody>
      </p:sp>
    </p:spTree>
    <p:extLst>
      <p:ext uri="{BB962C8B-B14F-4D97-AF65-F5344CB8AC3E}">
        <p14:creationId xmlns:p14="http://schemas.microsoft.com/office/powerpoint/2010/main" val="3821671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Book an Appointment with me: https://www.missouristate.edu/FinancialAid/schedule-a-meeting.aspx </a:t>
            </a:r>
          </a:p>
        </p:txBody>
      </p:sp>
      <p:sp>
        <p:nvSpPr>
          <p:cNvPr id="4" name="Slide Number Placeholder 3"/>
          <p:cNvSpPr>
            <a:spLocks noGrp="1"/>
          </p:cNvSpPr>
          <p:nvPr>
            <p:ph type="sldNum" sz="quarter" idx="5"/>
          </p:nvPr>
        </p:nvSpPr>
        <p:spPr/>
        <p:txBody>
          <a:bodyPr/>
          <a:lstStyle/>
          <a:p>
            <a:fld id="{9677CA01-00AD-4FF0-B486-F6EBFD9968C7}" type="slidenum">
              <a:rPr lang="en-US" smtClean="0"/>
              <a:pPr/>
              <a:t>13</a:t>
            </a:fld>
            <a:endParaRPr lang="en-US"/>
          </a:p>
        </p:txBody>
      </p:sp>
    </p:spTree>
    <p:extLst>
      <p:ext uri="{BB962C8B-B14F-4D97-AF65-F5344CB8AC3E}">
        <p14:creationId xmlns:p14="http://schemas.microsoft.com/office/powerpoint/2010/main" val="1255099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8" name="Title 17"/>
          <p:cNvSpPr>
            <a:spLocks noGrp="1"/>
          </p:cNvSpPr>
          <p:nvPr>
            <p:ph type="title" hasCustomPrompt="1"/>
          </p:nvPr>
        </p:nvSpPr>
        <p:spPr>
          <a:xfrm>
            <a:off x="609600" y="4724400"/>
            <a:ext cx="10972800" cy="1143000"/>
          </a:xfrm>
          <a:prstGeom prst="rect">
            <a:avLst/>
          </a:prstGeom>
        </p:spPr>
        <p:txBody>
          <a:bodyPr anchor="ctr"/>
          <a:lstStyle>
            <a:lvl1pPr>
              <a:defRPr sz="4400"/>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8" name="Slide Number Placeholder 7"/>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9" name="Footer Placeholder 8"/>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259290-5F43-4DAA-92E4-4C5E59E683C7}" type="datetimeFigureOut">
              <a:rPr lang="en-US" smtClean="0"/>
              <a:t>9/7/2023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3875A2-18BD-4F9D-B185-FC0C16A09510}" type="slidenum">
              <a:rPr lang="en-US" smtClean="0"/>
              <a:t>‹#›</a:t>
            </a:fld>
            <a:endParaRPr lang="en-US"/>
          </a:p>
        </p:txBody>
      </p:sp>
    </p:spTree>
    <p:extLst>
      <p:ext uri="{BB962C8B-B14F-4D97-AF65-F5344CB8AC3E}">
        <p14:creationId xmlns:p14="http://schemas.microsoft.com/office/powerpoint/2010/main" val="2345235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Content Placeholder 2"/>
          <p:cNvSpPr>
            <a:spLocks noGrp="1"/>
          </p:cNvSpPr>
          <p:nvPr>
            <p:ph sz="half" idx="1"/>
          </p:nvPr>
        </p:nvSpPr>
        <p:spPr>
          <a:xfrm>
            <a:off x="609600" y="2057400"/>
            <a:ext cx="54864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p:cNvSpPr>
            <a:spLocks noGrp="1"/>
          </p:cNvSpPr>
          <p:nvPr>
            <p:ph sz="half" idx="13"/>
          </p:nvPr>
        </p:nvSpPr>
        <p:spPr>
          <a:xfrm>
            <a:off x="6197600" y="2057400"/>
            <a:ext cx="5384800" cy="4267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20"/>
          <p:cNvSpPr>
            <a:spLocks noGrp="1"/>
          </p:cNvSpPr>
          <p:nvPr>
            <p:ph type="title" hasCustomPrompt="1"/>
          </p:nvPr>
        </p:nvSpPr>
        <p:spPr>
          <a:xfrm>
            <a:off x="609600" y="1143000"/>
            <a:ext cx="10972800" cy="838200"/>
          </a:xfrm>
          <a:prstGeom prst="rect">
            <a:avLst/>
          </a:prstGeom>
        </p:spPr>
        <p:txBody>
          <a:bodyPr anchor="ctr"/>
          <a:lstStyle>
            <a:lvl1pPr>
              <a:defRPr sz="4500" b="1">
                <a:latin typeface="Arial Black" pitchFamily="34" charset="0"/>
              </a:defRPr>
            </a:lvl1pPr>
          </a:lstStyle>
          <a:p>
            <a:r>
              <a:rPr lang="en-US" dirty="0"/>
              <a:t>Title</a:t>
            </a:r>
          </a:p>
        </p:txBody>
      </p:sp>
      <p:sp>
        <p:nvSpPr>
          <p:cNvPr id="8" name="Date Placeholder 7"/>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9" name="Slide Number Placeholder 8"/>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a:t>
            </a:fld>
            <a:endParaRPr lang="en-US" sz="1600" b="1" dirty="0">
              <a:solidFill>
                <a:srgbClr val="4A0010"/>
              </a:solidFill>
              <a:latin typeface="Arial" pitchFamily="34" charset="0"/>
              <a:cs typeface="Arial" pitchFamily="34" charset="0"/>
            </a:endParaRPr>
          </a:p>
        </p:txBody>
      </p:sp>
      <p:sp>
        <p:nvSpPr>
          <p:cNvPr id="10" name="Footer Placeholder 9"/>
          <p:cNvSpPr>
            <a:spLocks noGrp="1"/>
          </p:cNvSpPr>
          <p:nvPr>
            <p:ph type="ftr" sz="quarter" idx="16"/>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Title 33"/>
          <p:cNvSpPr>
            <a:spLocks noGrp="1"/>
          </p:cNvSpPr>
          <p:nvPr>
            <p:ph type="title" hasCustomPrompt="1"/>
          </p:nvPr>
        </p:nvSpPr>
        <p:spPr>
          <a:xfrm>
            <a:off x="508000" y="1143000"/>
            <a:ext cx="11074400" cy="1143000"/>
          </a:xfrm>
          <a:prstGeom prst="rect">
            <a:avLst/>
          </a:prstGeom>
        </p:spPr>
        <p:txBody>
          <a:bodyPr anchor="ctr"/>
          <a:lstStyle>
            <a:lvl1pPr algn="l">
              <a:defRPr sz="4400" b="1" i="0" baseline="0">
                <a:latin typeface="Arial Black" pitchFamily="34" charset="0"/>
              </a:defRPr>
            </a:lvl1pPr>
          </a:lstStyle>
          <a:p>
            <a:r>
              <a:rPr lang="en-US" sz="4500" dirty="0">
                <a:latin typeface="Arial Black" pitchFamily="34" charset="0"/>
                <a:cs typeface="Arial" pitchFamily="34" charset="0"/>
              </a:rPr>
              <a:t>Title</a:t>
            </a:r>
            <a:endParaRPr lang="en-US" dirty="0"/>
          </a:p>
        </p:txBody>
      </p:sp>
      <p:sp>
        <p:nvSpPr>
          <p:cNvPr id="7" name="Date Placeholder 6"/>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11" name="Slide Number Placeholder 10"/>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a:t>
            </a:fld>
            <a:endParaRPr lang="en-US" sz="1600" b="1" dirty="0">
              <a:solidFill>
                <a:srgbClr val="4A0010"/>
              </a:solidFill>
              <a:cs typeface="Arial" pitchFamily="34" charset="0"/>
            </a:endParaRPr>
          </a:p>
        </p:txBody>
      </p:sp>
      <p:sp>
        <p:nvSpPr>
          <p:cNvPr id="12" name="Footer Placeholder 11"/>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
        <p:nvSpPr>
          <p:cNvPr id="8" name="Content Placeholder 2"/>
          <p:cNvSpPr>
            <a:spLocks noGrp="1"/>
          </p:cNvSpPr>
          <p:nvPr>
            <p:ph sz="half" idx="1"/>
          </p:nvPr>
        </p:nvSpPr>
        <p:spPr>
          <a:xfrm>
            <a:off x="508000" y="2438400"/>
            <a:ext cx="11074400" cy="3886200"/>
          </a:xfrm>
          <a:prstGeom prst="rect">
            <a:avLst/>
          </a:prstGeom>
        </p:spPr>
        <p:txBody>
          <a:bodyPr/>
          <a:lstStyle>
            <a:lvl1pPr marL="347472" algn="l" defTabSz="914400" rtl="0" eaLnBrk="1" latinLnBrk="0" hangingPunct="1">
              <a:spcBef>
                <a:spcPts val="500"/>
              </a:spcBef>
              <a:buFont typeface="Arial" pitchFamily="34" charset="0"/>
              <a:buChar char="•"/>
              <a:defRPr lang="en-US" sz="2500" b="1" kern="1200" dirty="0" smtClean="0">
                <a:solidFill>
                  <a:schemeClr val="tx1"/>
                </a:solidFill>
                <a:latin typeface="Arial" pitchFamily="34" charset="0"/>
                <a:ea typeface="+mn-ea"/>
                <a:cs typeface="Arial" pitchFamily="34" charset="0"/>
              </a:defRPr>
            </a:lvl1pPr>
            <a:lvl2pPr>
              <a:buFont typeface="Arial" pitchFamily="34" charset="0"/>
              <a:buChar char="•"/>
              <a:defRPr lang="en-US" sz="2000" kern="1200" dirty="0" smtClean="0">
                <a:solidFill>
                  <a:schemeClr val="tx1"/>
                </a:solidFill>
                <a:latin typeface="Arial" pitchFamily="34" charset="0"/>
                <a:ea typeface="+mn-ea"/>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descr="Lines.bmp"/>
          <p:cNvPicPr>
            <a:picLocks noChangeAspect="1"/>
          </p:cNvPicPr>
          <p:nvPr userDrawn="1"/>
        </p:nvPicPr>
        <p:blipFill>
          <a:blip r:embed="rId2" cstate="print"/>
          <a:stretch>
            <a:fillRect/>
          </a:stretch>
        </p:blipFill>
        <p:spPr>
          <a:xfrm>
            <a:off x="0" y="0"/>
            <a:ext cx="11430000" cy="6858000"/>
          </a:xfrm>
          <a:prstGeom prst="rect">
            <a:avLst/>
          </a:prstGeom>
        </p:spPr>
      </p:pic>
      <p:sp>
        <p:nvSpPr>
          <p:cNvPr id="13" name="Title 1"/>
          <p:cNvSpPr>
            <a:spLocks noGrp="1"/>
          </p:cNvSpPr>
          <p:nvPr userDrawn="1">
            <p:ph type="ctrTitle" hasCustomPrompt="1"/>
          </p:nvPr>
        </p:nvSpPr>
        <p:spPr>
          <a:xfrm>
            <a:off x="3454400" y="3048960"/>
            <a:ext cx="8331200" cy="1477328"/>
          </a:xfrm>
          <a:prstGeom prst="rect">
            <a:avLst/>
          </a:prstGeom>
          <a:solidFill>
            <a:srgbClr val="4A0010"/>
          </a:solidFill>
        </p:spPr>
        <p:txBody>
          <a:bodyPr wrap="square" lIns="548640" tIns="274320" bIns="274320" anchor="ctr">
            <a:normAutofit/>
          </a:bodyPr>
          <a:lstStyle>
            <a:lvl1pPr algn="l">
              <a:defRPr>
                <a:solidFill>
                  <a:schemeClr val="bg1"/>
                </a:solidFill>
                <a:latin typeface="+mj-lt"/>
              </a:defRPr>
            </a:lvl1pPr>
          </a:lstStyle>
          <a:p>
            <a:pPr algn="l"/>
            <a:r>
              <a:rPr lang="en-US" sz="6000" dirty="0">
                <a:solidFill>
                  <a:schemeClr val="bg1"/>
                </a:solidFill>
                <a:latin typeface="Arial Black" pitchFamily="34" charset="0"/>
                <a:cs typeface="Arial" pitchFamily="34" charset="0"/>
              </a:rPr>
              <a:t>Title</a:t>
            </a:r>
          </a:p>
        </p:txBody>
      </p:sp>
      <p:sp>
        <p:nvSpPr>
          <p:cNvPr id="14" name="Subtitle 11"/>
          <p:cNvSpPr>
            <a:spLocks noGrp="1"/>
          </p:cNvSpPr>
          <p:nvPr userDrawn="1">
            <p:ph type="subTitle" idx="1" hasCustomPrompt="1"/>
          </p:nvPr>
        </p:nvSpPr>
        <p:spPr>
          <a:xfrm>
            <a:off x="4114800" y="4767130"/>
            <a:ext cx="6705600" cy="838200"/>
          </a:xfrm>
          <a:prstGeom prst="rect">
            <a:avLst/>
          </a:prstGeom>
        </p:spPr>
        <p:txBody>
          <a:bodyPr>
            <a:normAutofit/>
          </a:bodyPr>
          <a:lstStyle>
            <a:lvl1pPr algn="l">
              <a:buNone/>
              <a:defRPr sz="3200" b="1" i="0" baseline="0">
                <a:solidFill>
                  <a:srgbClr val="4A0010"/>
                </a:solidFill>
                <a:latin typeface="Arial" pitchFamily="34" charset="0"/>
              </a:defRPr>
            </a:lvl1pPr>
          </a:lstStyle>
          <a:p>
            <a:pPr algn="l"/>
            <a:r>
              <a:rPr lang="en-US" b="1" dirty="0">
                <a:solidFill>
                  <a:srgbClr val="4A0010"/>
                </a:solidFill>
              </a:rPr>
              <a:t>Subtitle</a:t>
            </a:r>
          </a:p>
        </p:txBody>
      </p:sp>
      <p:pic>
        <p:nvPicPr>
          <p:cNvPr id="6" name="Picture 5" descr="7.CMYKCarrLftStrUniv-1.gif"/>
          <p:cNvPicPr>
            <a:picLocks noChangeAspect="1"/>
          </p:cNvPicPr>
          <p:nvPr userDrawn="1"/>
        </p:nvPicPr>
        <p:blipFill>
          <a:blip r:embed="rId3" cstate="print"/>
          <a:stretch>
            <a:fillRect/>
          </a:stretch>
        </p:blipFill>
        <p:spPr>
          <a:xfrm>
            <a:off x="1757405" y="1828800"/>
            <a:ext cx="5683135" cy="10513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descr="Lines2.bmp"/>
          <p:cNvPicPr>
            <a:picLocks noChangeAspect="1"/>
          </p:cNvPicPr>
          <p:nvPr/>
        </p:nvPicPr>
        <p:blipFill>
          <a:blip r:embed="rId7" cstate="print"/>
          <a:stretch>
            <a:fillRect/>
          </a:stretch>
        </p:blipFill>
        <p:spPr>
          <a:xfrm>
            <a:off x="318" y="0"/>
            <a:ext cx="9635489" cy="6858000"/>
          </a:xfrm>
          <a:prstGeom prst="rect">
            <a:avLst/>
          </a:prstGeom>
        </p:spPr>
      </p:pic>
      <p:sp>
        <p:nvSpPr>
          <p:cNvPr id="7" name="Footer Placeholder 15"/>
          <p:cNvSpPr>
            <a:spLocks noGrp="1"/>
          </p:cNvSpPr>
          <p:nvPr>
            <p:ph type="ftr" sz="quarter" idx="3"/>
          </p:nvPr>
        </p:nvSpPr>
        <p:spPr>
          <a:xfrm>
            <a:off x="6096000" y="6400800"/>
            <a:ext cx="4267200" cy="457200"/>
          </a:xfrm>
          <a:prstGeom prst="rect">
            <a:avLst/>
          </a:prstGeom>
          <a:solidFill>
            <a:srgbClr val="4A0010"/>
          </a:solidFill>
        </p:spPr>
        <p:txBody>
          <a:bodyPr lIns="182880" anchor="ctr">
            <a:normAutofit/>
          </a:bodyPr>
          <a:lstStyle>
            <a:lvl1pPr marL="0" indent="0">
              <a:tabLst/>
              <a:defRPr/>
            </a:lvl1pPr>
          </a:lstStyle>
          <a:p>
            <a:r>
              <a:rPr lang="en-US" sz="1600" b="1" dirty="0">
                <a:solidFill>
                  <a:schemeClr val="bg1"/>
                </a:solidFill>
                <a:cs typeface="Arial" pitchFamily="34" charset="0"/>
              </a:rPr>
              <a:t>Office/Department</a:t>
            </a:r>
          </a:p>
        </p:txBody>
      </p:sp>
      <p:sp>
        <p:nvSpPr>
          <p:cNvPr id="8" name="Slide Number Placeholder 12"/>
          <p:cNvSpPr>
            <a:spLocks noGrp="1"/>
          </p:cNvSpPr>
          <p:nvPr>
            <p:ph type="sldNum" sz="quarter" idx="4"/>
          </p:nvPr>
        </p:nvSpPr>
        <p:spPr>
          <a:xfrm>
            <a:off x="5080000" y="6400800"/>
            <a:ext cx="914400" cy="457200"/>
          </a:xfrm>
          <a:prstGeom prst="rect">
            <a:avLst/>
          </a:prstGeom>
        </p:spPr>
        <p:txBody>
          <a:bodyPr anchor="ctr"/>
          <a:lstStyle>
            <a:lvl1pPr algn="r">
              <a:defRPr>
                <a:latin typeface="Arial" pitchFamily="34" charset="0"/>
                <a:cs typeface="Arial" pitchFamily="34" charset="0"/>
              </a:defRPr>
            </a:lvl1pPr>
          </a:lstStyle>
          <a:p>
            <a:fld id="{4D7E9BF9-0DB9-49B8-82AD-011243E0D26E}" type="slidenum">
              <a:rPr lang="en-US" sz="1600" b="1" smtClean="0">
                <a:solidFill>
                  <a:srgbClr val="4A0010"/>
                </a:solidFill>
              </a:rPr>
              <a:pPr/>
              <a:t>‹#›</a:t>
            </a:fld>
            <a:endParaRPr lang="en-US" sz="1600" b="1" dirty="0">
              <a:solidFill>
                <a:srgbClr val="4A0010"/>
              </a:solidFill>
            </a:endParaRPr>
          </a:p>
        </p:txBody>
      </p:sp>
      <p:sp>
        <p:nvSpPr>
          <p:cNvPr id="9" name="Date Placeholder 14"/>
          <p:cNvSpPr>
            <a:spLocks noGrp="1"/>
          </p:cNvSpPr>
          <p:nvPr>
            <p:ph type="dt" sz="half" idx="2"/>
          </p:nvPr>
        </p:nvSpPr>
        <p:spPr>
          <a:xfrm>
            <a:off x="10363200" y="6400800"/>
            <a:ext cx="1828800" cy="457200"/>
          </a:xfrm>
          <a:prstGeom prst="rect">
            <a:avLst/>
          </a:prstGeom>
          <a:solidFill>
            <a:srgbClr val="4A0010"/>
          </a:solidFill>
        </p:spPr>
        <p:txBody>
          <a:bodyPr anchor="ct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75" r:id="rId1"/>
    <p:sldLayoutId id="2147483684" r:id="rId2"/>
    <p:sldLayoutId id="2147483676" r:id="rId3"/>
    <p:sldLayoutId id="2147483674" r:id="rId4"/>
    <p:sldLayoutId id="2147483673" r:id="rId5"/>
  </p:sldLayoutIdLst>
  <p:hf hdr="0"/>
  <p:txStyles>
    <p:titleStyle>
      <a:lvl1pPr algn="ctr" defTabSz="914400" rtl="0" eaLnBrk="1" latinLnBrk="0" hangingPunct="1">
        <a:spcBef>
          <a:spcPct val="0"/>
        </a:spcBef>
        <a:buNone/>
        <a:defRPr sz="4400" kern="1200">
          <a:solidFill>
            <a:schemeClr val="tx1"/>
          </a:solidFill>
          <a:latin typeface="Arial Black (Heading)"/>
          <a:ea typeface="+mj-ea"/>
          <a:cs typeface="+mj-cs"/>
        </a:defRPr>
      </a:lvl1pPr>
    </p:titleStyle>
    <p:bodyStyle>
      <a:lvl1pPr marL="342900" indent="-342900" algn="l" defTabSz="914400" rtl="0" eaLnBrk="1" latinLnBrk="0" hangingPunct="1">
        <a:spcBef>
          <a:spcPct val="20000"/>
        </a:spcBef>
        <a:buFont typeface="Arial" pitchFamily="34" charset="0"/>
        <a:buChar char="•"/>
        <a:defRPr sz="2500" kern="1200">
          <a:solidFill>
            <a:schemeClr val="tx1"/>
          </a:solidFill>
          <a:latin typeface="Arial Black" pitchFamily="34" charset="0"/>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iral"/>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www.studentaid.gov/" TargetMode="Externa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hyperlink" Target="https://choice.fastproducts.org/FastChoice/home/250300/1"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missouristate.edu/FinancialServices/default.ht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BreannaScanlon@missouristate.edu"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sz="3600" dirty="0"/>
              <a:t>Financial Aid Overview</a:t>
            </a:r>
          </a:p>
        </p:txBody>
      </p:sp>
      <p:sp>
        <p:nvSpPr>
          <p:cNvPr id="8" name="Subtitle 7"/>
          <p:cNvSpPr>
            <a:spLocks noGrp="1"/>
          </p:cNvSpPr>
          <p:nvPr>
            <p:ph type="subTitle" idx="1"/>
          </p:nvPr>
        </p:nvSpPr>
        <p:spPr/>
        <p:txBody>
          <a:bodyPr>
            <a:normAutofit/>
          </a:bodyPr>
          <a:lstStyle/>
          <a:p>
            <a:r>
              <a:rPr lang="en-US" sz="2800" dirty="0"/>
              <a:t>Special Programs</a:t>
            </a:r>
          </a:p>
          <a:p>
            <a:endParaRPr lang="en-US" sz="2800" dirty="0"/>
          </a:p>
        </p:txBody>
      </p:sp>
    </p:spTree>
    <p:extLst>
      <p:ext uri="{BB962C8B-B14F-4D97-AF65-F5344CB8AC3E}">
        <p14:creationId xmlns:p14="http://schemas.microsoft.com/office/powerpoint/2010/main" val="268019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28E70A4-5D1C-421F-98DD-695CEAC47D87}"/>
              </a:ext>
            </a:extLst>
          </p:cNvPr>
          <p:cNvSpPr>
            <a:spLocks noGrp="1"/>
          </p:cNvSpPr>
          <p:nvPr>
            <p:ph sz="half" idx="1"/>
          </p:nvPr>
        </p:nvSpPr>
        <p:spPr>
          <a:xfrm>
            <a:off x="293615" y="1145420"/>
            <a:ext cx="4623443" cy="5407780"/>
          </a:xfrm>
        </p:spPr>
        <p:txBody>
          <a:bodyPr/>
          <a:lstStyle/>
          <a:p>
            <a:r>
              <a:rPr lang="en-US" sz="2000" dirty="0"/>
              <a:t>Savings</a:t>
            </a:r>
          </a:p>
          <a:p>
            <a:r>
              <a:rPr lang="en-US" sz="2000" dirty="0"/>
              <a:t>Payment Plan </a:t>
            </a:r>
            <a:r>
              <a:rPr lang="en-US" sz="1600" dirty="0"/>
              <a:t>(3 monthly payments)</a:t>
            </a:r>
            <a:endParaRPr lang="en-US" sz="2000" dirty="0"/>
          </a:p>
          <a:p>
            <a:r>
              <a:rPr lang="en-US" sz="2000" dirty="0"/>
              <a:t>Scholarships / Waivers</a:t>
            </a:r>
          </a:p>
          <a:p>
            <a:r>
              <a:rPr lang="en-US" sz="2000" dirty="0"/>
              <a:t>FAFSA</a:t>
            </a:r>
            <a:endParaRPr lang="en-US" sz="1600" dirty="0"/>
          </a:p>
          <a:p>
            <a:pPr lvl="1">
              <a:buFont typeface="Wingdings" panose="05000000000000000000" pitchFamily="2" charset="2"/>
              <a:buChar char="Ø"/>
            </a:pPr>
            <a:r>
              <a:rPr lang="en-US" sz="1800" dirty="0"/>
              <a:t>Fall / Spring / Summer</a:t>
            </a:r>
          </a:p>
          <a:p>
            <a:pPr lvl="1">
              <a:buFont typeface="Wingdings" panose="05000000000000000000" pitchFamily="2" charset="2"/>
              <a:buChar char="Ø"/>
            </a:pPr>
            <a:r>
              <a:rPr lang="en-US" sz="1800" dirty="0"/>
              <a:t>Award Offer: $20,500 per academic year</a:t>
            </a:r>
          </a:p>
          <a:p>
            <a:pPr lvl="1">
              <a:buFont typeface="Wingdings" panose="05000000000000000000" pitchFamily="2" charset="2"/>
              <a:buChar char="Ø"/>
            </a:pPr>
            <a:r>
              <a:rPr lang="en-US" sz="1800" dirty="0"/>
              <a:t>Split between Fall / Spring</a:t>
            </a:r>
          </a:p>
          <a:p>
            <a:pPr lvl="1">
              <a:buFont typeface="Wingdings" panose="05000000000000000000" pitchFamily="2" charset="2"/>
              <a:buChar char="Ø"/>
            </a:pPr>
            <a:r>
              <a:rPr lang="en-US" sz="1800" dirty="0"/>
              <a:t>Up to $10,250 per semester</a:t>
            </a:r>
          </a:p>
          <a:p>
            <a:pPr lvl="1">
              <a:buFont typeface="Wingdings" panose="05000000000000000000" pitchFamily="2" charset="2"/>
              <a:buChar char="Ø"/>
            </a:pPr>
            <a:r>
              <a:rPr lang="en-US" sz="1800" dirty="0">
                <a:highlight>
                  <a:srgbClr val="FFFF00"/>
                </a:highlight>
              </a:rPr>
              <a:t>1</a:t>
            </a:r>
            <a:r>
              <a:rPr lang="en-US" sz="1800" baseline="30000" dirty="0">
                <a:highlight>
                  <a:srgbClr val="FFFF00"/>
                </a:highlight>
              </a:rPr>
              <a:t>st</a:t>
            </a:r>
            <a:r>
              <a:rPr lang="en-US" sz="1800" dirty="0">
                <a:highlight>
                  <a:srgbClr val="FFFF00"/>
                </a:highlight>
              </a:rPr>
              <a:t> year is unique</a:t>
            </a:r>
          </a:p>
          <a:p>
            <a:endParaRPr lang="en-US" sz="2000" dirty="0"/>
          </a:p>
          <a:p>
            <a:r>
              <a:rPr lang="en-US" sz="2000" dirty="0"/>
              <a:t>Alternative Funding</a:t>
            </a:r>
          </a:p>
          <a:p>
            <a:pPr lvl="1"/>
            <a:r>
              <a:rPr lang="en-US" sz="1800" dirty="0"/>
              <a:t>Federal Graduate PLUS loan</a:t>
            </a:r>
          </a:p>
          <a:p>
            <a:pPr lvl="1"/>
            <a:r>
              <a:rPr lang="en-US" sz="1800" dirty="0"/>
              <a:t>Alternative (private) Loans</a:t>
            </a:r>
          </a:p>
        </p:txBody>
      </p:sp>
      <p:sp>
        <p:nvSpPr>
          <p:cNvPr id="3" name="Content Placeholder 2">
            <a:extLst>
              <a:ext uri="{FF2B5EF4-FFF2-40B4-BE49-F238E27FC236}">
                <a16:creationId xmlns:a16="http://schemas.microsoft.com/office/drawing/2014/main" id="{17F37427-305E-4C1E-9985-2DBF96CC995E}"/>
              </a:ext>
            </a:extLst>
          </p:cNvPr>
          <p:cNvSpPr>
            <a:spLocks noGrp="1"/>
          </p:cNvSpPr>
          <p:nvPr>
            <p:ph sz="half" idx="13"/>
          </p:nvPr>
        </p:nvSpPr>
        <p:spPr>
          <a:xfrm>
            <a:off x="5080000" y="1426772"/>
            <a:ext cx="3359325" cy="4516828"/>
          </a:xfrm>
        </p:spPr>
        <p:txBody>
          <a:bodyPr/>
          <a:lstStyle/>
          <a:p>
            <a:pPr marL="4572" indent="0">
              <a:buNone/>
            </a:pPr>
            <a:r>
              <a:rPr lang="en-US" sz="2000" dirty="0"/>
              <a:t>FYI</a:t>
            </a:r>
          </a:p>
          <a:p>
            <a:pPr>
              <a:buFont typeface="Wingdings" panose="05000000000000000000" pitchFamily="2" charset="2"/>
              <a:buChar char="Ø"/>
            </a:pPr>
            <a:r>
              <a:rPr lang="en-US" sz="1800" b="0" dirty="0"/>
              <a:t>Federal loans must be equally split</a:t>
            </a:r>
          </a:p>
          <a:p>
            <a:pPr>
              <a:buFont typeface="Wingdings" panose="05000000000000000000" pitchFamily="2" charset="2"/>
              <a:buChar char="Ø"/>
            </a:pPr>
            <a:r>
              <a:rPr lang="en-US" sz="1800" b="0" dirty="0"/>
              <a:t>Lifetime limit of $138,500</a:t>
            </a:r>
          </a:p>
          <a:p>
            <a:endParaRPr lang="en-US" sz="2000" dirty="0"/>
          </a:p>
          <a:p>
            <a:pPr marL="4572" indent="0">
              <a:buNone/>
            </a:pPr>
            <a:r>
              <a:rPr lang="en-US" sz="2000" dirty="0"/>
              <a:t>Which FAFSA to fill out? </a:t>
            </a:r>
          </a:p>
          <a:p>
            <a:pPr>
              <a:buFont typeface="Wingdings" panose="05000000000000000000" pitchFamily="2" charset="2"/>
              <a:buChar char="Ø"/>
            </a:pPr>
            <a:r>
              <a:rPr lang="en-US" sz="1800" b="0" dirty="0"/>
              <a:t>Current year (2023 - 2024)</a:t>
            </a:r>
          </a:p>
          <a:p>
            <a:pPr>
              <a:buFont typeface="Wingdings" panose="05000000000000000000" pitchFamily="2" charset="2"/>
              <a:buChar char="Ø"/>
            </a:pPr>
            <a:r>
              <a:rPr lang="en-US" sz="1800" b="0" dirty="0"/>
              <a:t>December 2024</a:t>
            </a:r>
          </a:p>
          <a:p>
            <a:pPr lvl="1">
              <a:buFont typeface="Wingdings" panose="05000000000000000000" pitchFamily="2" charset="2"/>
              <a:buChar char="Ø"/>
            </a:pPr>
            <a:r>
              <a:rPr lang="en-US" sz="1300" b="0" dirty="0"/>
              <a:t>FAFSA opens</a:t>
            </a:r>
          </a:p>
          <a:p>
            <a:pPr>
              <a:buFont typeface="Wingdings" panose="05000000000000000000" pitchFamily="2" charset="2"/>
              <a:buChar char="Ø"/>
            </a:pPr>
            <a:endParaRPr lang="en-US" sz="1800" b="0" u="sng" dirty="0"/>
          </a:p>
          <a:p>
            <a:pPr marL="4572" indent="0">
              <a:buNone/>
            </a:pPr>
            <a:r>
              <a:rPr lang="en-US" sz="1800" dirty="0"/>
              <a:t>MSU Scholarships</a:t>
            </a:r>
          </a:p>
          <a:p>
            <a:pPr>
              <a:buFont typeface="Wingdings" panose="05000000000000000000" pitchFamily="2" charset="2"/>
              <a:buChar char="Ø"/>
            </a:pPr>
            <a:r>
              <a:rPr lang="en-US" sz="1800" b="0" dirty="0"/>
              <a:t>November 1</a:t>
            </a:r>
            <a:r>
              <a:rPr lang="en-US" sz="1800" b="0" baseline="30000" dirty="0"/>
              <a:t>st</a:t>
            </a:r>
            <a:r>
              <a:rPr lang="en-US" sz="1800" b="0" dirty="0"/>
              <a:t> application opens</a:t>
            </a:r>
          </a:p>
        </p:txBody>
      </p:sp>
      <p:sp>
        <p:nvSpPr>
          <p:cNvPr id="4" name="Title 3">
            <a:extLst>
              <a:ext uri="{FF2B5EF4-FFF2-40B4-BE49-F238E27FC236}">
                <a16:creationId xmlns:a16="http://schemas.microsoft.com/office/drawing/2014/main" id="{E225E51B-7C19-4B6C-83A3-0139DC30999A}"/>
              </a:ext>
            </a:extLst>
          </p:cNvPr>
          <p:cNvSpPr>
            <a:spLocks noGrp="1"/>
          </p:cNvSpPr>
          <p:nvPr>
            <p:ph type="title"/>
          </p:nvPr>
        </p:nvSpPr>
        <p:spPr>
          <a:xfrm>
            <a:off x="3962400" y="188530"/>
            <a:ext cx="8229600" cy="838200"/>
          </a:xfrm>
        </p:spPr>
        <p:txBody>
          <a:bodyPr/>
          <a:lstStyle/>
          <a:p>
            <a:pPr algn="l"/>
            <a:r>
              <a:rPr lang="en-US" dirty="0"/>
              <a:t>How will I pay for it?</a:t>
            </a:r>
          </a:p>
        </p:txBody>
      </p:sp>
      <p:sp>
        <p:nvSpPr>
          <p:cNvPr id="5" name="Date Placeholder 4">
            <a:extLst>
              <a:ext uri="{FF2B5EF4-FFF2-40B4-BE49-F238E27FC236}">
                <a16:creationId xmlns:a16="http://schemas.microsoft.com/office/drawing/2014/main" id="{25EB3880-5B3C-46BB-8914-A93864DB76DE}"/>
              </a:ext>
            </a:extLst>
          </p:cNvPr>
          <p:cNvSpPr>
            <a:spLocks noGrp="1"/>
          </p:cNvSpPr>
          <p:nvPr>
            <p:ph type="dt" sz="half" idx="14"/>
          </p:nvPr>
        </p:nvSpPr>
        <p:spPr/>
        <p:txBody>
          <a:bodyPr/>
          <a:lstStyle/>
          <a:p>
            <a:fld id="{6D865111-70AC-4559-A908-F288EA0D4EA0}" type="datetime1">
              <a:rPr lang="en-US" sz="1200" b="1">
                <a:solidFill>
                  <a:schemeClr val="bg1"/>
                </a:solidFill>
                <a:latin typeface="Arial" pitchFamily="34" charset="0"/>
                <a:cs typeface="Arial" pitchFamily="34" charset="0"/>
              </a:rPr>
              <a:pPr/>
              <a:t>9/7/2023</a:t>
            </a:fld>
            <a:endParaRPr lang="en-US" sz="12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D47884E0-FEBC-4602-BE06-AD8B044F59CD}"/>
              </a:ext>
            </a:extLst>
          </p:cNvPr>
          <p:cNvSpPr>
            <a:spLocks noGrp="1"/>
          </p:cNvSpPr>
          <p:nvPr>
            <p:ph type="sldNum" sz="quarter" idx="15"/>
          </p:nvPr>
        </p:nvSpPr>
        <p:spPr/>
        <p:txBody>
          <a:bodyPr/>
          <a:lstStyle/>
          <a:p>
            <a:fld id="{4D7E9BF9-0DB9-49B8-82AD-011243E0D26E}" type="slidenum">
              <a:rPr lang="en-US" sz="1200" b="1">
                <a:solidFill>
                  <a:srgbClr val="4A0010"/>
                </a:solidFill>
              </a:rPr>
              <a:pPr/>
              <a:t>2</a:t>
            </a:fld>
            <a:endParaRPr lang="en-US" sz="1200" b="1" dirty="0">
              <a:solidFill>
                <a:srgbClr val="4A0010"/>
              </a:solidFill>
            </a:endParaRPr>
          </a:p>
        </p:txBody>
      </p:sp>
      <p:sp>
        <p:nvSpPr>
          <p:cNvPr id="7" name="Footer Placeholder 6">
            <a:extLst>
              <a:ext uri="{FF2B5EF4-FFF2-40B4-BE49-F238E27FC236}">
                <a16:creationId xmlns:a16="http://schemas.microsoft.com/office/drawing/2014/main" id="{FA534C43-1FEF-4C3C-A3EC-7B3EC6AE509D}"/>
              </a:ext>
            </a:extLst>
          </p:cNvPr>
          <p:cNvSpPr>
            <a:spLocks noGrp="1"/>
          </p:cNvSpPr>
          <p:nvPr>
            <p:ph type="ftr" sz="quarter" idx="16"/>
          </p:nvPr>
        </p:nvSpPr>
        <p:spPr/>
        <p:txBody>
          <a:bodyPr>
            <a:normAutofit/>
          </a:bodyPr>
          <a:lstStyle/>
          <a:p>
            <a:pPr algn="l"/>
            <a:r>
              <a:rPr lang="en-US" sz="1200" b="1" dirty="0">
                <a:solidFill>
                  <a:schemeClr val="bg1"/>
                </a:solidFill>
                <a:latin typeface="Arial" pitchFamily="34" charset="0"/>
                <a:cs typeface="Arial" pitchFamily="34" charset="0"/>
              </a:rPr>
              <a:t>Financial Aid</a:t>
            </a:r>
          </a:p>
        </p:txBody>
      </p:sp>
      <p:pic>
        <p:nvPicPr>
          <p:cNvPr id="10" name="Picture 9">
            <a:extLst>
              <a:ext uri="{FF2B5EF4-FFF2-40B4-BE49-F238E27FC236}">
                <a16:creationId xmlns:a16="http://schemas.microsoft.com/office/drawing/2014/main" id="{E44F0C60-C528-4755-B04E-A7214C992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1930" y="1026730"/>
            <a:ext cx="2836445" cy="4783495"/>
          </a:xfrm>
          <a:prstGeom prst="rect">
            <a:avLst/>
          </a:prstGeom>
        </p:spPr>
      </p:pic>
      <p:sp>
        <p:nvSpPr>
          <p:cNvPr id="11" name="TextBox 10">
            <a:extLst>
              <a:ext uri="{FF2B5EF4-FFF2-40B4-BE49-F238E27FC236}">
                <a16:creationId xmlns:a16="http://schemas.microsoft.com/office/drawing/2014/main" id="{95B74DAE-7A53-4EF3-BB55-1BD4A9D653FB}"/>
              </a:ext>
            </a:extLst>
          </p:cNvPr>
          <p:cNvSpPr txBox="1"/>
          <p:nvPr/>
        </p:nvSpPr>
        <p:spPr>
          <a:xfrm>
            <a:off x="9078712" y="4596687"/>
            <a:ext cx="1116419" cy="323165"/>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Savings</a:t>
            </a:r>
          </a:p>
        </p:txBody>
      </p:sp>
      <p:sp>
        <p:nvSpPr>
          <p:cNvPr id="12" name="TextBox 11">
            <a:extLst>
              <a:ext uri="{FF2B5EF4-FFF2-40B4-BE49-F238E27FC236}">
                <a16:creationId xmlns:a16="http://schemas.microsoft.com/office/drawing/2014/main" id="{3257AC80-3D4D-43E4-9C1D-512ABF88E824}"/>
              </a:ext>
            </a:extLst>
          </p:cNvPr>
          <p:cNvSpPr txBox="1"/>
          <p:nvPr/>
        </p:nvSpPr>
        <p:spPr>
          <a:xfrm>
            <a:off x="9128378" y="3176727"/>
            <a:ext cx="1116419"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Payment Plan</a:t>
            </a:r>
          </a:p>
        </p:txBody>
      </p:sp>
      <p:sp>
        <p:nvSpPr>
          <p:cNvPr id="13" name="TextBox 12">
            <a:extLst>
              <a:ext uri="{FF2B5EF4-FFF2-40B4-BE49-F238E27FC236}">
                <a16:creationId xmlns:a16="http://schemas.microsoft.com/office/drawing/2014/main" id="{DFF74828-FF03-40C8-819D-C1A8B39843DA}"/>
              </a:ext>
            </a:extLst>
          </p:cNvPr>
          <p:cNvSpPr txBox="1"/>
          <p:nvPr/>
        </p:nvSpPr>
        <p:spPr>
          <a:xfrm>
            <a:off x="9088506" y="2435121"/>
            <a:ext cx="1196162"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Lowest Interest Rate</a:t>
            </a:r>
          </a:p>
        </p:txBody>
      </p:sp>
      <p:sp>
        <p:nvSpPr>
          <p:cNvPr id="14" name="TextBox 13">
            <a:extLst>
              <a:ext uri="{FF2B5EF4-FFF2-40B4-BE49-F238E27FC236}">
                <a16:creationId xmlns:a16="http://schemas.microsoft.com/office/drawing/2014/main" id="{940BD773-867F-4C54-8CC5-EB067B62A2D2}"/>
              </a:ext>
            </a:extLst>
          </p:cNvPr>
          <p:cNvSpPr txBox="1"/>
          <p:nvPr/>
        </p:nvSpPr>
        <p:spPr>
          <a:xfrm>
            <a:off x="9078712" y="1744856"/>
            <a:ext cx="1119077" cy="461665"/>
          </a:xfrm>
          <a:prstGeom prst="rect">
            <a:avLst/>
          </a:prstGeom>
          <a:noFill/>
        </p:spPr>
        <p:txBody>
          <a:bodyPr wrap="square" rtlCol="0">
            <a:spAutoFit/>
          </a:bodyPr>
          <a:lstStyle/>
          <a:p>
            <a:pPr algn="ctr">
              <a:spcBef>
                <a:spcPts val="375"/>
              </a:spcBef>
            </a:pPr>
            <a:r>
              <a:rPr lang="en-US" sz="1200" b="1" dirty="0">
                <a:latin typeface="Arial" pitchFamily="34" charset="0"/>
                <a:cs typeface="Arial" pitchFamily="34" charset="0"/>
              </a:rPr>
              <a:t>Higher Interest Rate</a:t>
            </a:r>
          </a:p>
        </p:txBody>
      </p:sp>
      <p:sp>
        <p:nvSpPr>
          <p:cNvPr id="8" name="TextBox 7">
            <a:extLst>
              <a:ext uri="{FF2B5EF4-FFF2-40B4-BE49-F238E27FC236}">
                <a16:creationId xmlns:a16="http://schemas.microsoft.com/office/drawing/2014/main" id="{C907043F-2A5D-9C99-59DB-B9592B34E5A1}"/>
              </a:ext>
            </a:extLst>
          </p:cNvPr>
          <p:cNvSpPr txBox="1"/>
          <p:nvPr/>
        </p:nvSpPr>
        <p:spPr>
          <a:xfrm>
            <a:off x="9081370" y="3798646"/>
            <a:ext cx="1116419" cy="553998"/>
          </a:xfrm>
          <a:prstGeom prst="rect">
            <a:avLst/>
          </a:prstGeom>
          <a:noFill/>
        </p:spPr>
        <p:txBody>
          <a:bodyPr wrap="square" rtlCol="0">
            <a:spAutoFit/>
          </a:bodyPr>
          <a:lstStyle/>
          <a:p>
            <a:pPr algn="ctr">
              <a:spcBef>
                <a:spcPts val="375"/>
              </a:spcBef>
            </a:pPr>
            <a:r>
              <a:rPr lang="en-US" sz="1500" b="1" dirty="0">
                <a:latin typeface="Arial" pitchFamily="34" charset="0"/>
                <a:cs typeface="Arial" pitchFamily="34" charset="0"/>
              </a:rPr>
              <a:t>Free Money</a:t>
            </a:r>
          </a:p>
        </p:txBody>
      </p:sp>
    </p:spTree>
    <p:extLst>
      <p:ext uri="{BB962C8B-B14F-4D97-AF65-F5344CB8AC3E}">
        <p14:creationId xmlns:p14="http://schemas.microsoft.com/office/powerpoint/2010/main" val="875034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04800"/>
            <a:ext cx="8305800" cy="990600"/>
          </a:xfrm>
        </p:spPr>
        <p:txBody>
          <a:bodyPr/>
          <a:lstStyle/>
          <a:p>
            <a:pPr algn="r"/>
            <a:r>
              <a:rPr lang="en-US" sz="4000" dirty="0"/>
              <a:t>Cost of Attendance</a:t>
            </a:r>
            <a:br>
              <a:rPr lang="en-US" sz="4000" dirty="0"/>
            </a:br>
            <a:r>
              <a:rPr lang="en-US" sz="3200" dirty="0"/>
              <a:t>(COA or Budget) </a:t>
            </a:r>
            <a:endParaRPr lang="en-US" sz="4000" dirty="0"/>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3</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720850" y="1790700"/>
            <a:ext cx="8305800" cy="4152900"/>
          </a:xfrm>
        </p:spPr>
        <p:txBody>
          <a:bodyPr/>
          <a:lstStyle/>
          <a:p>
            <a:r>
              <a:rPr lang="en-US" dirty="0"/>
              <a:t>All students receive a standard budget. This serves as the cap on the amount of aid a student can receive.</a:t>
            </a:r>
          </a:p>
          <a:p>
            <a:pPr lvl="1"/>
            <a:endParaRPr lang="en-US" dirty="0"/>
          </a:p>
        </p:txBody>
      </p:sp>
      <p:pic>
        <p:nvPicPr>
          <p:cNvPr id="7" name="Picture 6">
            <a:extLst>
              <a:ext uri="{FF2B5EF4-FFF2-40B4-BE49-F238E27FC236}">
                <a16:creationId xmlns:a16="http://schemas.microsoft.com/office/drawing/2014/main" id="{5131484A-E64E-463C-AD60-0BB818939174}"/>
              </a:ext>
            </a:extLst>
          </p:cNvPr>
          <p:cNvPicPr>
            <a:picLocks noChangeAspect="1"/>
          </p:cNvPicPr>
          <p:nvPr/>
        </p:nvPicPr>
        <p:blipFill>
          <a:blip r:embed="rId2"/>
          <a:stretch>
            <a:fillRect/>
          </a:stretch>
        </p:blipFill>
        <p:spPr>
          <a:xfrm>
            <a:off x="2251075" y="3200400"/>
            <a:ext cx="3200400" cy="3200400"/>
          </a:xfrm>
          <a:prstGeom prst="rect">
            <a:avLst/>
          </a:prstGeom>
        </p:spPr>
      </p:pic>
      <p:sp>
        <p:nvSpPr>
          <p:cNvPr id="13" name="TextBox 12">
            <a:extLst>
              <a:ext uri="{FF2B5EF4-FFF2-40B4-BE49-F238E27FC236}">
                <a16:creationId xmlns:a16="http://schemas.microsoft.com/office/drawing/2014/main" id="{689CA429-5A82-42E5-A4EA-E4361F082124}"/>
              </a:ext>
            </a:extLst>
          </p:cNvPr>
          <p:cNvSpPr txBox="1"/>
          <p:nvPr/>
        </p:nvSpPr>
        <p:spPr>
          <a:xfrm>
            <a:off x="6096000" y="3073900"/>
            <a:ext cx="4818529" cy="3067506"/>
          </a:xfrm>
          <a:prstGeom prst="rect">
            <a:avLst/>
          </a:prstGeom>
          <a:noFill/>
        </p:spPr>
        <p:txBody>
          <a:bodyPr wrap="square" rtlCol="0">
            <a:spAutoFit/>
          </a:bodyPr>
          <a:lstStyle/>
          <a:p>
            <a:pPr>
              <a:spcBef>
                <a:spcPts val="500"/>
              </a:spcBef>
              <a:buFont typeface="Arial" pitchFamily="34" charset="0"/>
              <a:buChar char="•"/>
            </a:pPr>
            <a:r>
              <a:rPr lang="en-US" sz="1600" b="1" dirty="0">
                <a:latin typeface="Arial" pitchFamily="34" charset="0"/>
                <a:cs typeface="Arial" pitchFamily="34" charset="0"/>
              </a:rPr>
              <a:t>COA (Max Amount of funding you are able to get in your current program).  </a:t>
            </a:r>
          </a:p>
          <a:p>
            <a:pPr>
              <a:spcBef>
                <a:spcPts val="500"/>
              </a:spcBef>
              <a:buFont typeface="Arial" pitchFamily="34" charset="0"/>
              <a:buChar char="•"/>
            </a:pPr>
            <a:r>
              <a:rPr lang="en-US" sz="1600" b="1" dirty="0">
                <a:latin typeface="Arial" pitchFamily="34" charset="0"/>
                <a:cs typeface="Arial" pitchFamily="34" charset="0"/>
              </a:rPr>
              <a:t>Includes</a:t>
            </a:r>
          </a:p>
          <a:p>
            <a:pPr lvl="1">
              <a:spcBef>
                <a:spcPts val="500"/>
              </a:spcBef>
              <a:buFont typeface="Arial" pitchFamily="34" charset="0"/>
              <a:buChar char="•"/>
            </a:pPr>
            <a:r>
              <a:rPr lang="en-US" sz="1600" b="1" dirty="0">
                <a:latin typeface="Arial" pitchFamily="34" charset="0"/>
                <a:cs typeface="Arial" pitchFamily="34" charset="0"/>
              </a:rPr>
              <a:t>Grants and Scholarship</a:t>
            </a:r>
          </a:p>
          <a:p>
            <a:pPr lvl="1">
              <a:spcBef>
                <a:spcPts val="500"/>
              </a:spcBef>
              <a:buFont typeface="Arial" pitchFamily="34" charset="0"/>
              <a:buChar char="•"/>
            </a:pPr>
            <a:r>
              <a:rPr lang="en-US" sz="1600" b="1" dirty="0">
                <a:latin typeface="Arial" pitchFamily="34" charset="0"/>
                <a:cs typeface="Arial" pitchFamily="34" charset="0"/>
              </a:rPr>
              <a:t>Federal Loans</a:t>
            </a:r>
          </a:p>
          <a:p>
            <a:pPr lvl="2">
              <a:spcBef>
                <a:spcPts val="500"/>
              </a:spcBef>
              <a:buFont typeface="Arial" pitchFamily="34" charset="0"/>
              <a:buChar char="•"/>
            </a:pPr>
            <a:r>
              <a:rPr lang="en-US" sz="1600" b="1" dirty="0">
                <a:latin typeface="Arial" pitchFamily="34" charset="0"/>
                <a:cs typeface="Arial" pitchFamily="34" charset="0"/>
              </a:rPr>
              <a:t>Unsubsidized Loans</a:t>
            </a:r>
          </a:p>
          <a:p>
            <a:pPr lvl="2">
              <a:spcBef>
                <a:spcPts val="500"/>
              </a:spcBef>
              <a:buFont typeface="Arial" pitchFamily="34" charset="0"/>
              <a:buChar char="•"/>
            </a:pPr>
            <a:r>
              <a:rPr lang="en-US" sz="1600" b="1" dirty="0">
                <a:latin typeface="Arial" pitchFamily="34" charset="0"/>
                <a:cs typeface="Arial" pitchFamily="34" charset="0"/>
              </a:rPr>
              <a:t>Grad PLUS Loan</a:t>
            </a:r>
          </a:p>
          <a:p>
            <a:pPr lvl="1">
              <a:spcBef>
                <a:spcPts val="500"/>
              </a:spcBef>
              <a:buFont typeface="Arial" pitchFamily="34" charset="0"/>
              <a:buChar char="•"/>
            </a:pPr>
            <a:r>
              <a:rPr lang="en-US" sz="1600" b="1" dirty="0">
                <a:latin typeface="Arial" pitchFamily="34" charset="0"/>
                <a:cs typeface="Arial" pitchFamily="34" charset="0"/>
              </a:rPr>
              <a:t>Alternative Loans</a:t>
            </a:r>
          </a:p>
          <a:p>
            <a:pPr lvl="2">
              <a:spcBef>
                <a:spcPts val="500"/>
              </a:spcBef>
              <a:buFont typeface="Arial" pitchFamily="34" charset="0"/>
              <a:buChar char="•"/>
            </a:pPr>
            <a:r>
              <a:rPr lang="en-US" sz="1600" b="1" dirty="0">
                <a:latin typeface="Arial" pitchFamily="34" charset="0"/>
                <a:cs typeface="Arial" pitchFamily="34" charset="0"/>
              </a:rPr>
              <a:t>Bank Loan</a:t>
            </a:r>
          </a:p>
          <a:p>
            <a:pPr lvl="2">
              <a:spcBef>
                <a:spcPts val="500"/>
              </a:spcBef>
              <a:buFont typeface="Arial" pitchFamily="34" charset="0"/>
              <a:buChar char="•"/>
            </a:pPr>
            <a:r>
              <a:rPr lang="en-US" sz="1600" b="1" dirty="0">
                <a:latin typeface="Arial" pitchFamily="34" charset="0"/>
                <a:cs typeface="Arial" pitchFamily="34" charset="0"/>
              </a:rPr>
              <a:t>Loan from trusted lender</a:t>
            </a:r>
          </a:p>
        </p:txBody>
      </p:sp>
      <p:cxnSp>
        <p:nvCxnSpPr>
          <p:cNvPr id="17" name="Straight Arrow Connector 16">
            <a:extLst>
              <a:ext uri="{FF2B5EF4-FFF2-40B4-BE49-F238E27FC236}">
                <a16:creationId xmlns:a16="http://schemas.microsoft.com/office/drawing/2014/main" id="{9DE00719-C2C7-4991-AB21-B3075AF1C539}"/>
              </a:ext>
            </a:extLst>
          </p:cNvPr>
          <p:cNvCxnSpPr/>
          <p:nvPr/>
        </p:nvCxnSpPr>
        <p:spPr>
          <a:xfrm>
            <a:off x="3851275" y="4607653"/>
            <a:ext cx="20574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71643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37425-721B-4D19-9595-E587F0FA23F1}"/>
              </a:ext>
            </a:extLst>
          </p:cNvPr>
          <p:cNvSpPr>
            <a:spLocks noGrp="1"/>
          </p:cNvSpPr>
          <p:nvPr>
            <p:ph type="title"/>
          </p:nvPr>
        </p:nvSpPr>
        <p:spPr/>
        <p:txBody>
          <a:bodyPr/>
          <a:lstStyle/>
          <a:p>
            <a:r>
              <a:rPr lang="en-US" dirty="0"/>
              <a:t>Estimates: What it might look like</a:t>
            </a:r>
          </a:p>
        </p:txBody>
      </p:sp>
      <p:sp>
        <p:nvSpPr>
          <p:cNvPr id="3" name="Date Placeholder 2">
            <a:extLst>
              <a:ext uri="{FF2B5EF4-FFF2-40B4-BE49-F238E27FC236}">
                <a16:creationId xmlns:a16="http://schemas.microsoft.com/office/drawing/2014/main" id="{37502A50-1346-4A1D-917C-2C4E555D2F82}"/>
              </a:ext>
            </a:extLst>
          </p:cNvPr>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a:extLst>
              <a:ext uri="{FF2B5EF4-FFF2-40B4-BE49-F238E27FC236}">
                <a16:creationId xmlns:a16="http://schemas.microsoft.com/office/drawing/2014/main" id="{633A2F28-2073-4EC5-A2EA-3EB153B9E5FC}"/>
              </a:ext>
            </a:extLst>
          </p:cNvPr>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4</a:t>
            </a:fld>
            <a:endParaRPr lang="en-US" sz="1600" b="1" dirty="0">
              <a:solidFill>
                <a:srgbClr val="4A0010"/>
              </a:solidFill>
              <a:cs typeface="Arial" pitchFamily="34" charset="0"/>
            </a:endParaRPr>
          </a:p>
        </p:txBody>
      </p:sp>
      <p:sp>
        <p:nvSpPr>
          <p:cNvPr id="5" name="Footer Placeholder 4">
            <a:extLst>
              <a:ext uri="{FF2B5EF4-FFF2-40B4-BE49-F238E27FC236}">
                <a16:creationId xmlns:a16="http://schemas.microsoft.com/office/drawing/2014/main" id="{22A9CA34-C7C5-4A2E-81C6-8C66E618938D}"/>
              </a:ext>
            </a:extLst>
          </p:cNvPr>
          <p:cNvSpPr>
            <a:spLocks noGrp="1"/>
          </p:cNvSpPr>
          <p:nvPr>
            <p:ph type="ftr" sz="quarter" idx="12"/>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
        <p:nvSpPr>
          <p:cNvPr id="6" name="Content Placeholder 5">
            <a:extLst>
              <a:ext uri="{FF2B5EF4-FFF2-40B4-BE49-F238E27FC236}">
                <a16:creationId xmlns:a16="http://schemas.microsoft.com/office/drawing/2014/main" id="{06D98D0D-6CA8-4FDC-989F-05A45C2385E5}"/>
              </a:ext>
            </a:extLst>
          </p:cNvPr>
          <p:cNvSpPr>
            <a:spLocks noGrp="1"/>
          </p:cNvSpPr>
          <p:nvPr>
            <p:ph sz="half" idx="1"/>
          </p:nvPr>
        </p:nvSpPr>
        <p:spPr>
          <a:xfrm>
            <a:off x="1001086" y="2367793"/>
            <a:ext cx="4768675" cy="3886200"/>
          </a:xfrm>
        </p:spPr>
        <p:txBody>
          <a:bodyPr/>
          <a:lstStyle/>
          <a:p>
            <a:pPr marL="342900" indent="-342900">
              <a:spcBef>
                <a:spcPts val="500"/>
              </a:spcBef>
              <a:buFont typeface="Arial" panose="020B0604020202020204" pitchFamily="34" charset="0"/>
              <a:buChar char="•"/>
            </a:pPr>
            <a:r>
              <a:rPr lang="en-US" sz="1600" dirty="0"/>
              <a:t>22-23 (Spring/Summer)</a:t>
            </a:r>
            <a:endParaRPr lang="en-US" sz="1600" b="1" dirty="0">
              <a:latin typeface="Arial" pitchFamily="34" charset="0"/>
              <a:cs typeface="Arial" pitchFamily="34" charset="0"/>
            </a:endParaRPr>
          </a:p>
          <a:p>
            <a:pPr marL="342900" indent="-342900">
              <a:spcBef>
                <a:spcPts val="500"/>
              </a:spcBef>
              <a:buFont typeface="Arial" panose="020B0604020202020204" pitchFamily="34" charset="0"/>
              <a:buChar char="•"/>
            </a:pPr>
            <a:r>
              <a:rPr lang="en-US" sz="1600" b="1" dirty="0">
                <a:latin typeface="Arial" pitchFamily="34" charset="0"/>
                <a:cs typeface="Arial" pitchFamily="34" charset="0"/>
              </a:rPr>
              <a:t>**20,500 per FAFSA**</a:t>
            </a:r>
          </a:p>
          <a:p>
            <a:pPr marL="800100" lvl="1" indent="-342900">
              <a:spcBef>
                <a:spcPts val="500"/>
              </a:spcBef>
              <a:buFont typeface="Arial" panose="020B0604020202020204" pitchFamily="34" charset="0"/>
              <a:buChar char="•"/>
            </a:pPr>
            <a:r>
              <a:rPr lang="en-US" sz="1600" b="1" dirty="0">
                <a:latin typeface="Arial" pitchFamily="34" charset="0"/>
                <a:cs typeface="Arial" pitchFamily="34" charset="0"/>
              </a:rPr>
              <a:t>Spring</a:t>
            </a:r>
          </a:p>
          <a:p>
            <a:pPr marL="1257300" lvl="2" indent="-342900">
              <a:spcBef>
                <a:spcPts val="500"/>
              </a:spcBef>
              <a:buFont typeface="Arial" panose="020B0604020202020204" pitchFamily="34" charset="0"/>
              <a:buChar char="•"/>
            </a:pPr>
            <a:r>
              <a:rPr lang="en-US" sz="1600" b="1" dirty="0">
                <a:latin typeface="Arial" pitchFamily="34" charset="0"/>
                <a:cs typeface="Arial" pitchFamily="34" charset="0"/>
              </a:rPr>
              <a:t>18,983</a:t>
            </a:r>
          </a:p>
          <a:p>
            <a:pPr marL="1714500" lvl="3" indent="-342900">
              <a:spcBef>
                <a:spcPts val="500"/>
              </a:spcBef>
              <a:buFont typeface="Arial" panose="020B0604020202020204" pitchFamily="34" charset="0"/>
              <a:buChar char="•"/>
            </a:pPr>
            <a:r>
              <a:rPr lang="en-US" sz="1600" b="1" dirty="0">
                <a:latin typeface="Arial" pitchFamily="34" charset="0"/>
                <a:cs typeface="Arial" pitchFamily="34" charset="0"/>
              </a:rPr>
              <a:t>18,983 Unsub loan</a:t>
            </a:r>
          </a:p>
          <a:p>
            <a:pPr marL="800100" lvl="1" indent="-342900">
              <a:spcBef>
                <a:spcPts val="500"/>
              </a:spcBef>
              <a:buFont typeface="Arial" panose="020B0604020202020204" pitchFamily="34" charset="0"/>
              <a:buChar char="•"/>
            </a:pPr>
            <a:r>
              <a:rPr lang="en-US" sz="1600" b="1" dirty="0">
                <a:latin typeface="Arial" pitchFamily="34" charset="0"/>
                <a:cs typeface="Arial" pitchFamily="34" charset="0"/>
              </a:rPr>
              <a:t>Summer </a:t>
            </a:r>
          </a:p>
          <a:p>
            <a:pPr marL="1257300" lvl="2" indent="-342900">
              <a:spcBef>
                <a:spcPts val="500"/>
              </a:spcBef>
              <a:buFont typeface="Arial" panose="020B0604020202020204" pitchFamily="34" charset="0"/>
              <a:buChar char="•"/>
            </a:pPr>
            <a:r>
              <a:rPr lang="en-US" sz="1600" b="1" dirty="0">
                <a:latin typeface="Arial" pitchFamily="34" charset="0"/>
                <a:cs typeface="Arial" pitchFamily="34" charset="0"/>
              </a:rPr>
              <a:t>10,071</a:t>
            </a:r>
          </a:p>
          <a:p>
            <a:pPr marL="1714500" lvl="3" indent="-342900">
              <a:spcBef>
                <a:spcPts val="500"/>
              </a:spcBef>
              <a:buFont typeface="Arial" panose="020B0604020202020204" pitchFamily="34" charset="0"/>
              <a:buChar char="•"/>
            </a:pPr>
            <a:r>
              <a:rPr lang="en-US" sz="1600" b="1" dirty="0">
                <a:latin typeface="Arial" pitchFamily="34" charset="0"/>
                <a:cs typeface="Arial" pitchFamily="34" charset="0"/>
              </a:rPr>
              <a:t>1,517 Unsub loan</a:t>
            </a:r>
          </a:p>
          <a:p>
            <a:pPr marL="1714500" lvl="3" indent="-342900">
              <a:spcBef>
                <a:spcPts val="500"/>
              </a:spcBef>
              <a:buFont typeface="Arial" panose="020B0604020202020204" pitchFamily="34" charset="0"/>
              <a:buChar char="•"/>
            </a:pPr>
            <a:r>
              <a:rPr lang="en-US" sz="1600" b="1" dirty="0">
                <a:latin typeface="Arial" pitchFamily="34" charset="0"/>
                <a:cs typeface="Arial" pitchFamily="34" charset="0"/>
              </a:rPr>
              <a:t>8,554 Max Grad PLUS loan</a:t>
            </a:r>
          </a:p>
          <a:p>
            <a:pPr marL="800100" lvl="1" indent="-342900">
              <a:spcBef>
                <a:spcPts val="500"/>
              </a:spcBef>
              <a:buFont typeface="Arial" panose="020B0604020202020204" pitchFamily="34" charset="0"/>
              <a:buChar char="•"/>
            </a:pPr>
            <a:r>
              <a:rPr lang="en-US" sz="1600" b="1" dirty="0">
                <a:latin typeface="Arial" pitchFamily="34" charset="0"/>
                <a:cs typeface="Arial" pitchFamily="34" charset="0"/>
              </a:rPr>
              <a:t>Fall/Spring</a:t>
            </a:r>
          </a:p>
          <a:p>
            <a:pPr marL="1257300" lvl="2" indent="-342900">
              <a:spcBef>
                <a:spcPts val="500"/>
              </a:spcBef>
              <a:buFont typeface="Arial" panose="020B0604020202020204" pitchFamily="34" charset="0"/>
              <a:buChar char="•"/>
            </a:pPr>
            <a:r>
              <a:rPr lang="en-US" sz="1600" b="1" dirty="0">
                <a:latin typeface="Arial" pitchFamily="34" charset="0"/>
                <a:cs typeface="Arial" pitchFamily="34" charset="0"/>
              </a:rPr>
              <a:t>37,965</a:t>
            </a:r>
            <a:endParaRPr lang="en-US" dirty="0"/>
          </a:p>
        </p:txBody>
      </p:sp>
      <p:sp>
        <p:nvSpPr>
          <p:cNvPr id="9" name="TextBox 8">
            <a:extLst>
              <a:ext uri="{FF2B5EF4-FFF2-40B4-BE49-F238E27FC236}">
                <a16:creationId xmlns:a16="http://schemas.microsoft.com/office/drawing/2014/main" id="{BAB77ABD-057B-43D7-B617-2281FFF77E11}"/>
              </a:ext>
            </a:extLst>
          </p:cNvPr>
          <p:cNvSpPr txBox="1"/>
          <p:nvPr/>
        </p:nvSpPr>
        <p:spPr>
          <a:xfrm>
            <a:off x="6795083" y="2521659"/>
            <a:ext cx="4395831" cy="3067506"/>
          </a:xfrm>
          <a:prstGeom prst="rect">
            <a:avLst/>
          </a:prstGeom>
          <a:noFill/>
        </p:spPr>
        <p:txBody>
          <a:bodyPr wrap="square" rtlCol="0">
            <a:spAutoFit/>
          </a:bodyPr>
          <a:lstStyle/>
          <a:p>
            <a:pPr>
              <a:spcBef>
                <a:spcPts val="500"/>
              </a:spcBef>
              <a:buFont typeface="Arial" pitchFamily="34" charset="0"/>
              <a:buChar char="•"/>
            </a:pPr>
            <a:r>
              <a:rPr lang="en-US" sz="1600" b="1" dirty="0">
                <a:latin typeface="Arial" pitchFamily="34" charset="0"/>
                <a:cs typeface="Arial" pitchFamily="34" charset="0"/>
              </a:rPr>
              <a:t>  23-24 (Fall/Spring/Summer)</a:t>
            </a:r>
          </a:p>
          <a:p>
            <a:pPr>
              <a:spcBef>
                <a:spcPts val="500"/>
              </a:spcBef>
              <a:buFont typeface="Arial" pitchFamily="34" charset="0"/>
              <a:buChar char="•"/>
            </a:pPr>
            <a:r>
              <a:rPr lang="en-US" sz="1600" b="1" dirty="0">
                <a:latin typeface="Arial" pitchFamily="34" charset="0"/>
                <a:cs typeface="Arial" pitchFamily="34" charset="0"/>
              </a:rPr>
              <a:t>  **20,500 per FAFSA**</a:t>
            </a:r>
          </a:p>
          <a:p>
            <a:pPr lvl="1">
              <a:spcBef>
                <a:spcPts val="500"/>
              </a:spcBef>
              <a:buFont typeface="Arial" pitchFamily="34" charset="0"/>
              <a:buChar char="•"/>
            </a:pPr>
            <a:r>
              <a:rPr lang="en-US" sz="1600" b="1" dirty="0">
                <a:latin typeface="Arial" pitchFamily="34" charset="0"/>
                <a:cs typeface="Arial" pitchFamily="34" charset="0"/>
              </a:rPr>
              <a:t>Fall/Spring</a:t>
            </a:r>
          </a:p>
          <a:p>
            <a:pPr lvl="2">
              <a:spcBef>
                <a:spcPts val="500"/>
              </a:spcBef>
              <a:buFont typeface="Arial" pitchFamily="34" charset="0"/>
              <a:buChar char="•"/>
            </a:pPr>
            <a:r>
              <a:rPr lang="en-US" sz="1600" b="1" dirty="0">
                <a:latin typeface="Arial" pitchFamily="34" charset="0"/>
                <a:cs typeface="Arial" pitchFamily="34" charset="0"/>
              </a:rPr>
              <a:t>37,965</a:t>
            </a:r>
          </a:p>
          <a:p>
            <a:pPr lvl="3">
              <a:spcBef>
                <a:spcPts val="500"/>
              </a:spcBef>
              <a:buFont typeface="Arial" pitchFamily="34" charset="0"/>
              <a:buChar char="•"/>
            </a:pPr>
            <a:r>
              <a:rPr lang="en-US" sz="1600" b="1" dirty="0">
                <a:latin typeface="Arial" pitchFamily="34" charset="0"/>
                <a:cs typeface="Arial" pitchFamily="34" charset="0"/>
              </a:rPr>
              <a:t>20,500 Unsub Loan</a:t>
            </a:r>
          </a:p>
          <a:p>
            <a:pPr lvl="3">
              <a:spcBef>
                <a:spcPts val="500"/>
              </a:spcBef>
              <a:buFont typeface="Arial" pitchFamily="34" charset="0"/>
              <a:buChar char="•"/>
            </a:pPr>
            <a:r>
              <a:rPr lang="en-US" sz="1600" b="1" dirty="0">
                <a:latin typeface="Arial" pitchFamily="34" charset="0"/>
                <a:cs typeface="Arial" pitchFamily="34" charset="0"/>
              </a:rPr>
              <a:t>17,465 Max Grad PLUS loan</a:t>
            </a:r>
          </a:p>
          <a:p>
            <a:pPr lvl="1">
              <a:spcBef>
                <a:spcPts val="500"/>
              </a:spcBef>
              <a:buFont typeface="Arial" pitchFamily="34" charset="0"/>
              <a:buChar char="•"/>
            </a:pPr>
            <a:r>
              <a:rPr lang="en-US" sz="1600" b="1" dirty="0">
                <a:latin typeface="Arial" pitchFamily="34" charset="0"/>
                <a:cs typeface="Arial" pitchFamily="34" charset="0"/>
              </a:rPr>
              <a:t>Summer</a:t>
            </a:r>
          </a:p>
          <a:p>
            <a:pPr lvl="2">
              <a:spcBef>
                <a:spcPts val="500"/>
              </a:spcBef>
              <a:buFont typeface="Arial" pitchFamily="34" charset="0"/>
              <a:buChar char="•"/>
            </a:pPr>
            <a:r>
              <a:rPr lang="en-US" sz="1600" b="1" dirty="0">
                <a:latin typeface="Arial" pitchFamily="34" charset="0"/>
                <a:cs typeface="Arial" pitchFamily="34" charset="0"/>
              </a:rPr>
              <a:t>10,071</a:t>
            </a:r>
          </a:p>
          <a:p>
            <a:pPr lvl="3">
              <a:spcBef>
                <a:spcPts val="500"/>
              </a:spcBef>
              <a:buFont typeface="Arial" pitchFamily="34" charset="0"/>
              <a:buChar char="•"/>
            </a:pPr>
            <a:r>
              <a:rPr lang="en-US" sz="1600" b="1" dirty="0">
                <a:latin typeface="Arial" pitchFamily="34" charset="0"/>
                <a:cs typeface="Arial" pitchFamily="34" charset="0"/>
              </a:rPr>
              <a:t>10,071 Max amount in Grad PLUS loan</a:t>
            </a:r>
          </a:p>
        </p:txBody>
      </p:sp>
    </p:spTree>
    <p:extLst>
      <p:ext uri="{BB962C8B-B14F-4D97-AF65-F5344CB8AC3E}">
        <p14:creationId xmlns:p14="http://schemas.microsoft.com/office/powerpoint/2010/main" val="2458607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76200"/>
            <a:ext cx="6096000" cy="1143000"/>
          </a:xfrm>
        </p:spPr>
        <p:txBody>
          <a:bodyPr/>
          <a:lstStyle/>
          <a:p>
            <a:r>
              <a:rPr lang="en-US" sz="4000" dirty="0"/>
              <a:t>Graduate PLUS Loan</a:t>
            </a:r>
          </a:p>
        </p:txBody>
      </p:sp>
      <p:sp>
        <p:nvSpPr>
          <p:cNvPr id="3" name="Date Placeholder 2"/>
          <p:cNvSpPr>
            <a:spLocks noGrp="1"/>
          </p:cNvSpPr>
          <p:nvPr>
            <p:ph type="dt" sz="half" idx="10"/>
          </p:nvPr>
        </p:nvSpPr>
        <p:spPr>
          <a:xfrm>
            <a:off x="10748512" y="6400800"/>
            <a:ext cx="1443487" cy="457200"/>
          </a:xfrm>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a:xfrm>
            <a:off x="7065264" y="6400800"/>
            <a:ext cx="685800" cy="457200"/>
          </a:xfrm>
        </p:spPr>
        <p:txBody>
          <a:bodyPr/>
          <a:lstStyle/>
          <a:p>
            <a:fld id="{4D7E9BF9-0DB9-49B8-82AD-011243E0D26E}" type="slidenum">
              <a:rPr lang="en-US" sz="1600" b="1" smtClean="0">
                <a:solidFill>
                  <a:srgbClr val="4A0010"/>
                </a:solidFill>
                <a:cs typeface="Arial" pitchFamily="34" charset="0"/>
              </a:rPr>
              <a:pPr/>
              <a:t>5</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a:xfrm>
            <a:off x="7772400" y="6400800"/>
            <a:ext cx="2976112" cy="457200"/>
          </a:xfrm>
        </p:spPr>
        <p:txBody>
          <a:bodyPr>
            <a:no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866900" y="1371600"/>
            <a:ext cx="8305800" cy="3886200"/>
          </a:xfrm>
        </p:spPr>
        <p:txBody>
          <a:bodyPr/>
          <a:lstStyle/>
          <a:p>
            <a:r>
              <a:rPr lang="en-US" sz="2000" dirty="0"/>
              <a:t>Credit-based graduate loan provided by the Department of Education</a:t>
            </a:r>
          </a:p>
          <a:p>
            <a:pPr lvl="1"/>
            <a:r>
              <a:rPr lang="en-US" sz="1600" dirty="0"/>
              <a:t>Amount varies but may not exceed the student’s COA/budget</a:t>
            </a:r>
          </a:p>
          <a:p>
            <a:pPr lvl="1"/>
            <a:r>
              <a:rPr lang="en-US" sz="1600" dirty="0"/>
              <a:t>Interest is fixed every year by DOE</a:t>
            </a:r>
          </a:p>
          <a:p>
            <a:pPr lvl="1"/>
            <a:r>
              <a:rPr lang="en-US" sz="1600" dirty="0"/>
              <a:t>Origination fee </a:t>
            </a:r>
          </a:p>
          <a:p>
            <a:r>
              <a:rPr lang="en-US" sz="2000" dirty="0"/>
              <a:t>Apply online at </a:t>
            </a:r>
            <a:r>
              <a:rPr lang="en-US" sz="2000" dirty="0">
                <a:hlinkClick r:id="rId2">
                  <a:extLst>
                    <a:ext uri="{A12FA001-AC4F-418D-AE19-62706E023703}">
                      <ahyp:hlinkClr xmlns:ahyp="http://schemas.microsoft.com/office/drawing/2018/hyperlinkcolor" val="tx"/>
                    </a:ext>
                  </a:extLst>
                </a:hlinkClick>
              </a:rPr>
              <a:t>Studentaid.gov</a:t>
            </a:r>
            <a:r>
              <a:rPr lang="en-US" sz="2000" dirty="0"/>
              <a:t> as well as with MSU Office of Student Financial Aid</a:t>
            </a:r>
          </a:p>
          <a:p>
            <a:pPr lvl="1"/>
            <a:r>
              <a:rPr lang="en-US" sz="1600" dirty="0"/>
              <a:t>Credit check good for 180 days</a:t>
            </a:r>
          </a:p>
          <a:p>
            <a:pPr lvl="1"/>
            <a:r>
              <a:rPr lang="en-US" sz="1600" dirty="0"/>
              <a:t>Credit Check </a:t>
            </a:r>
            <a:r>
              <a:rPr lang="en-US" sz="1600" u="sng" dirty="0"/>
              <a:t>cannot</a:t>
            </a:r>
            <a:r>
              <a:rPr lang="en-US" sz="1600" dirty="0"/>
              <a:t> be renewed before 180 days is up</a:t>
            </a:r>
          </a:p>
        </p:txBody>
      </p:sp>
      <p:pic>
        <p:nvPicPr>
          <p:cNvPr id="12" name="Picture 11">
            <a:extLst>
              <a:ext uri="{FF2B5EF4-FFF2-40B4-BE49-F238E27FC236}">
                <a16:creationId xmlns:a16="http://schemas.microsoft.com/office/drawing/2014/main" id="{95788E01-2030-0537-5362-D8F2C8876AA1}"/>
              </a:ext>
            </a:extLst>
          </p:cNvPr>
          <p:cNvPicPr>
            <a:picLocks noChangeAspect="1"/>
          </p:cNvPicPr>
          <p:nvPr/>
        </p:nvPicPr>
        <p:blipFill>
          <a:blip r:embed="rId3"/>
          <a:stretch>
            <a:fillRect/>
          </a:stretch>
        </p:blipFill>
        <p:spPr>
          <a:xfrm>
            <a:off x="1547878" y="4282687"/>
            <a:ext cx="8078327" cy="828791"/>
          </a:xfrm>
          <a:prstGeom prst="rect">
            <a:avLst/>
          </a:prstGeom>
        </p:spPr>
      </p:pic>
      <p:pic>
        <p:nvPicPr>
          <p:cNvPr id="16" name="Picture 15">
            <a:extLst>
              <a:ext uri="{FF2B5EF4-FFF2-40B4-BE49-F238E27FC236}">
                <a16:creationId xmlns:a16="http://schemas.microsoft.com/office/drawing/2014/main" id="{B7930BA7-B229-169B-B1BE-01EF605451F0}"/>
              </a:ext>
            </a:extLst>
          </p:cNvPr>
          <p:cNvPicPr>
            <a:picLocks noChangeAspect="1"/>
          </p:cNvPicPr>
          <p:nvPr/>
        </p:nvPicPr>
        <p:blipFill>
          <a:blip r:embed="rId4"/>
          <a:stretch>
            <a:fillRect/>
          </a:stretch>
        </p:blipFill>
        <p:spPr>
          <a:xfrm>
            <a:off x="1490720" y="5111478"/>
            <a:ext cx="8135485" cy="1381318"/>
          </a:xfrm>
          <a:prstGeom prst="rect">
            <a:avLst/>
          </a:prstGeom>
        </p:spPr>
      </p:pic>
    </p:spTree>
    <p:extLst>
      <p:ext uri="{BB962C8B-B14F-4D97-AF65-F5344CB8AC3E}">
        <p14:creationId xmlns:p14="http://schemas.microsoft.com/office/powerpoint/2010/main" val="1051870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219200"/>
            <a:ext cx="8305800" cy="1143000"/>
          </a:xfrm>
        </p:spPr>
        <p:txBody>
          <a:bodyPr/>
          <a:lstStyle/>
          <a:p>
            <a:r>
              <a:rPr lang="en-US" sz="4000" dirty="0"/>
              <a:t>Alternative Loans</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6</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p:txBody>
          <a:bodyPr/>
          <a:lstStyle/>
          <a:p>
            <a:r>
              <a:rPr lang="en-US" dirty="0"/>
              <a:t>Private loans from a third-party designed to help students with educational expenses.</a:t>
            </a:r>
          </a:p>
          <a:p>
            <a:pPr lvl="1"/>
            <a:r>
              <a:rPr lang="en-US" dirty="0"/>
              <a:t>(i.e. Sallie Mae, Discover, Commerce Bank, etc.) </a:t>
            </a:r>
          </a:p>
          <a:p>
            <a:r>
              <a:rPr lang="en-US" dirty="0"/>
              <a:t>Amount varies depending on budget space available and amount requested.</a:t>
            </a:r>
          </a:p>
          <a:p>
            <a:pPr lvl="1"/>
            <a:r>
              <a:rPr lang="en-US" dirty="0"/>
              <a:t>Interest rates vary depending on credit history as well as by loan provider.</a:t>
            </a:r>
          </a:p>
          <a:p>
            <a:pPr lvl="1"/>
            <a:r>
              <a:rPr lang="en-US" dirty="0"/>
              <a:t>Application is online.</a:t>
            </a:r>
          </a:p>
          <a:p>
            <a:r>
              <a:rPr lang="en-US" dirty="0">
                <a:hlinkClick r:id="rId2"/>
              </a:rPr>
              <a:t>FASTChoice online</a:t>
            </a:r>
            <a:r>
              <a:rPr lang="en-US" dirty="0"/>
              <a:t>.</a:t>
            </a:r>
          </a:p>
        </p:txBody>
      </p:sp>
    </p:spTree>
    <p:extLst>
      <p:ext uri="{BB962C8B-B14F-4D97-AF65-F5344CB8AC3E}">
        <p14:creationId xmlns:p14="http://schemas.microsoft.com/office/powerpoint/2010/main" val="3615563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FD576B-080B-4186-B410-465622E2D220}"/>
              </a:ext>
            </a:extLst>
          </p:cNvPr>
          <p:cNvSpPr>
            <a:spLocks noGrp="1"/>
          </p:cNvSpPr>
          <p:nvPr>
            <p:ph sz="half" idx="1"/>
          </p:nvPr>
        </p:nvSpPr>
        <p:spPr/>
        <p:txBody>
          <a:bodyPr/>
          <a:lstStyle/>
          <a:p>
            <a:r>
              <a:rPr lang="en-US" dirty="0"/>
              <a:t>Direct Costs</a:t>
            </a:r>
          </a:p>
          <a:p>
            <a:pPr lvl="1"/>
            <a:r>
              <a:rPr lang="en-US" dirty="0"/>
              <a:t>Tuition and Fees</a:t>
            </a:r>
          </a:p>
          <a:p>
            <a:pPr lvl="1"/>
            <a:r>
              <a:rPr lang="en-US" dirty="0"/>
              <a:t>Bill is considered estimated until second week of UG classes.</a:t>
            </a:r>
          </a:p>
          <a:p>
            <a:pPr lvl="1"/>
            <a:r>
              <a:rPr lang="en-US" dirty="0"/>
              <a:t>Student Financial Services Office. </a:t>
            </a:r>
          </a:p>
          <a:p>
            <a:pPr lvl="2"/>
            <a:r>
              <a:rPr lang="en-US" dirty="0"/>
              <a:t>Billing questions</a:t>
            </a:r>
          </a:p>
        </p:txBody>
      </p:sp>
      <p:sp>
        <p:nvSpPr>
          <p:cNvPr id="3" name="Content Placeholder 2">
            <a:extLst>
              <a:ext uri="{FF2B5EF4-FFF2-40B4-BE49-F238E27FC236}">
                <a16:creationId xmlns:a16="http://schemas.microsoft.com/office/drawing/2014/main" id="{9A2869B8-7506-49DD-8ED4-8CF47F48BE33}"/>
              </a:ext>
            </a:extLst>
          </p:cNvPr>
          <p:cNvSpPr>
            <a:spLocks noGrp="1"/>
          </p:cNvSpPr>
          <p:nvPr>
            <p:ph sz="half" idx="13"/>
          </p:nvPr>
        </p:nvSpPr>
        <p:spPr>
          <a:xfrm>
            <a:off x="6172200" y="2057400"/>
            <a:ext cx="4038600" cy="990600"/>
          </a:xfrm>
        </p:spPr>
        <p:txBody>
          <a:bodyPr/>
          <a:lstStyle/>
          <a:p>
            <a:r>
              <a:rPr lang="en-US" sz="2000" dirty="0"/>
              <a:t>My Missouri State Portal &gt; </a:t>
            </a:r>
          </a:p>
          <a:p>
            <a:r>
              <a:rPr lang="en-US" sz="2000" dirty="0"/>
              <a:t>Student Tab &gt; My Finances</a:t>
            </a:r>
          </a:p>
          <a:p>
            <a:endParaRPr lang="en-US" dirty="0"/>
          </a:p>
        </p:txBody>
      </p:sp>
      <p:sp>
        <p:nvSpPr>
          <p:cNvPr id="4" name="Title 3">
            <a:extLst>
              <a:ext uri="{FF2B5EF4-FFF2-40B4-BE49-F238E27FC236}">
                <a16:creationId xmlns:a16="http://schemas.microsoft.com/office/drawing/2014/main" id="{FED4355C-A524-41D4-A580-8B42E1577492}"/>
              </a:ext>
            </a:extLst>
          </p:cNvPr>
          <p:cNvSpPr>
            <a:spLocks noGrp="1"/>
          </p:cNvSpPr>
          <p:nvPr>
            <p:ph type="title"/>
          </p:nvPr>
        </p:nvSpPr>
        <p:spPr>
          <a:xfrm>
            <a:off x="3505200" y="581785"/>
            <a:ext cx="6296130" cy="838200"/>
          </a:xfrm>
        </p:spPr>
        <p:txBody>
          <a:bodyPr/>
          <a:lstStyle/>
          <a:p>
            <a:r>
              <a:rPr lang="en-US" dirty="0"/>
              <a:t>Billing</a:t>
            </a:r>
          </a:p>
        </p:txBody>
      </p:sp>
      <p:sp>
        <p:nvSpPr>
          <p:cNvPr id="5" name="Date Placeholder 4">
            <a:extLst>
              <a:ext uri="{FF2B5EF4-FFF2-40B4-BE49-F238E27FC236}">
                <a16:creationId xmlns:a16="http://schemas.microsoft.com/office/drawing/2014/main" id="{F37D3E3E-780D-4379-BD0F-87B5C51C0AB7}"/>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4602CF5D-2AF1-40F6-A71B-67DA90CDB68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7</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5A5923D1-206B-40E4-9A61-277DBEB3D8DE}"/>
              </a:ext>
            </a:extLst>
          </p:cNvPr>
          <p:cNvSpPr>
            <a:spLocks noGrp="1"/>
          </p:cNvSpPr>
          <p:nvPr>
            <p:ph type="ftr" sz="quarter" idx="16"/>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pic>
        <p:nvPicPr>
          <p:cNvPr id="9" name="Picture 8">
            <a:extLst>
              <a:ext uri="{FF2B5EF4-FFF2-40B4-BE49-F238E27FC236}">
                <a16:creationId xmlns:a16="http://schemas.microsoft.com/office/drawing/2014/main" id="{04D98E0F-145A-4D21-A6D0-D9F8F4224A86}"/>
              </a:ext>
            </a:extLst>
          </p:cNvPr>
          <p:cNvPicPr>
            <a:picLocks noChangeAspect="1"/>
          </p:cNvPicPr>
          <p:nvPr/>
        </p:nvPicPr>
        <p:blipFill>
          <a:blip r:embed="rId3"/>
          <a:stretch>
            <a:fillRect/>
          </a:stretch>
        </p:blipFill>
        <p:spPr>
          <a:xfrm>
            <a:off x="6367068" y="3200400"/>
            <a:ext cx="3648864" cy="1642540"/>
          </a:xfrm>
          <a:prstGeom prst="rect">
            <a:avLst/>
          </a:prstGeom>
        </p:spPr>
      </p:pic>
    </p:spTree>
    <p:extLst>
      <p:ext uri="{BB962C8B-B14F-4D97-AF65-F5344CB8AC3E}">
        <p14:creationId xmlns:p14="http://schemas.microsoft.com/office/powerpoint/2010/main" val="2708290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533400"/>
            <a:ext cx="6172200" cy="1143000"/>
          </a:xfrm>
        </p:spPr>
        <p:txBody>
          <a:bodyPr/>
          <a:lstStyle/>
          <a:p>
            <a:r>
              <a:rPr lang="en-US" sz="4000" dirty="0"/>
              <a:t>Increasing Standard Budget</a:t>
            </a:r>
          </a:p>
        </p:txBody>
      </p:sp>
      <p:sp>
        <p:nvSpPr>
          <p:cNvPr id="3" name="Date Placeholder 2"/>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8</a:t>
            </a:fld>
            <a:endParaRPr lang="en-US" sz="1600" b="1" dirty="0">
              <a:solidFill>
                <a:srgbClr val="4A0010"/>
              </a:solidFill>
              <a:cs typeface="Arial" pitchFamily="34" charset="0"/>
            </a:endParaRPr>
          </a:p>
        </p:txBody>
      </p:sp>
      <p:sp>
        <p:nvSpPr>
          <p:cNvPr id="5" name="Footer Placeholder 4"/>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p:cNvSpPr>
            <a:spLocks noGrp="1"/>
          </p:cNvSpPr>
          <p:nvPr>
            <p:ph sz="half" idx="1"/>
          </p:nvPr>
        </p:nvSpPr>
        <p:spPr>
          <a:xfrm>
            <a:off x="1707472" y="1828800"/>
            <a:ext cx="5760128" cy="5029200"/>
          </a:xfrm>
        </p:spPr>
        <p:txBody>
          <a:bodyPr/>
          <a:lstStyle/>
          <a:p>
            <a:r>
              <a:rPr lang="en-US" sz="2000" u="sng" dirty="0">
                <a:highlight>
                  <a:srgbClr val="FFFF00"/>
                </a:highlight>
              </a:rPr>
              <a:t>Only do this if the initial COA is not enough</a:t>
            </a:r>
            <a:endParaRPr lang="en-US" sz="2000" dirty="0"/>
          </a:p>
          <a:p>
            <a:r>
              <a:rPr lang="en-US" sz="2000" dirty="0"/>
              <a:t>Under specific circumstances the standard budget can be increased:</a:t>
            </a:r>
          </a:p>
          <a:p>
            <a:pPr lvl="1"/>
            <a:r>
              <a:rPr lang="en-US" sz="1800" dirty="0"/>
              <a:t>Cost of transportation to/from clinical</a:t>
            </a:r>
          </a:p>
          <a:p>
            <a:pPr lvl="1"/>
            <a:r>
              <a:rPr lang="en-US" sz="1800" dirty="0"/>
              <a:t>Child care expenses</a:t>
            </a:r>
          </a:p>
          <a:p>
            <a:pPr lvl="1"/>
            <a:r>
              <a:rPr lang="en-US" sz="1800" dirty="0"/>
              <a:t>One-time cost of laptop for program use</a:t>
            </a:r>
          </a:p>
          <a:p>
            <a:pPr lvl="1"/>
            <a:r>
              <a:rPr lang="en-US" sz="1800" dirty="0"/>
              <a:t>Program expenses not already allocated in standard budget</a:t>
            </a:r>
          </a:p>
          <a:p>
            <a:r>
              <a:rPr lang="en-US" sz="2000" dirty="0"/>
              <a:t>Budget cannot be increased for things like:</a:t>
            </a:r>
          </a:p>
          <a:p>
            <a:pPr lvl="1"/>
            <a:r>
              <a:rPr lang="en-US" sz="1800" dirty="0"/>
              <a:t>Credit card bills</a:t>
            </a:r>
          </a:p>
          <a:p>
            <a:pPr lvl="1"/>
            <a:r>
              <a:rPr lang="en-US" sz="1800" dirty="0"/>
              <a:t>Mortgage payments</a:t>
            </a:r>
          </a:p>
          <a:p>
            <a:pPr lvl="1"/>
            <a:r>
              <a:rPr lang="en-US" sz="1800" dirty="0"/>
              <a:t>Optional activities not required for program completion</a:t>
            </a:r>
          </a:p>
        </p:txBody>
      </p:sp>
      <p:pic>
        <p:nvPicPr>
          <p:cNvPr id="7" name="Picture 6">
            <a:extLst>
              <a:ext uri="{FF2B5EF4-FFF2-40B4-BE49-F238E27FC236}">
                <a16:creationId xmlns:a16="http://schemas.microsoft.com/office/drawing/2014/main" id="{68415794-7342-4227-9877-7B09C9DE2D60}"/>
              </a:ext>
            </a:extLst>
          </p:cNvPr>
          <p:cNvPicPr>
            <a:picLocks noChangeAspect="1"/>
          </p:cNvPicPr>
          <p:nvPr/>
        </p:nvPicPr>
        <p:blipFill>
          <a:blip r:embed="rId3"/>
          <a:stretch>
            <a:fillRect/>
          </a:stretch>
        </p:blipFill>
        <p:spPr>
          <a:xfrm>
            <a:off x="7619931" y="3886200"/>
            <a:ext cx="2209938" cy="2209938"/>
          </a:xfrm>
          <a:prstGeom prst="rect">
            <a:avLst/>
          </a:prstGeom>
        </p:spPr>
      </p:pic>
      <p:cxnSp>
        <p:nvCxnSpPr>
          <p:cNvPr id="9" name="Straight Connector 8">
            <a:extLst>
              <a:ext uri="{FF2B5EF4-FFF2-40B4-BE49-F238E27FC236}">
                <a16:creationId xmlns:a16="http://schemas.microsoft.com/office/drawing/2014/main" id="{D32CA1B3-0DDB-4A53-9947-442955FD93BD}"/>
              </a:ext>
            </a:extLst>
          </p:cNvPr>
          <p:cNvCxnSpPr/>
          <p:nvPr/>
        </p:nvCxnSpPr>
        <p:spPr>
          <a:xfrm>
            <a:off x="8724900" y="4876800"/>
            <a:ext cx="1143000" cy="0"/>
          </a:xfrm>
          <a:prstGeom prst="line">
            <a:avLst/>
          </a:prstGeom>
        </p:spPr>
        <p:style>
          <a:lnRef idx="3">
            <a:schemeClr val="dk1"/>
          </a:lnRef>
          <a:fillRef idx="0">
            <a:schemeClr val="dk1"/>
          </a:fillRef>
          <a:effectRef idx="2">
            <a:schemeClr val="dk1"/>
          </a:effectRef>
          <a:fontRef idx="minor">
            <a:schemeClr val="tx1"/>
          </a:fontRef>
        </p:style>
      </p:cxnSp>
      <p:cxnSp>
        <p:nvCxnSpPr>
          <p:cNvPr id="11" name="Straight Arrow Connector 10">
            <a:extLst>
              <a:ext uri="{FF2B5EF4-FFF2-40B4-BE49-F238E27FC236}">
                <a16:creationId xmlns:a16="http://schemas.microsoft.com/office/drawing/2014/main" id="{69861460-976B-43EA-A3DE-0BB3E3DB448C}"/>
              </a:ext>
            </a:extLst>
          </p:cNvPr>
          <p:cNvCxnSpPr/>
          <p:nvPr/>
        </p:nvCxnSpPr>
        <p:spPr>
          <a:xfrm flipV="1">
            <a:off x="9525000" y="4572000"/>
            <a:ext cx="0" cy="22860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280F2471-BB26-40A1-8FA1-8007E30138C9}"/>
              </a:ext>
            </a:extLst>
          </p:cNvPr>
          <p:cNvCxnSpPr/>
          <p:nvPr/>
        </p:nvCxnSpPr>
        <p:spPr>
          <a:xfrm>
            <a:off x="8724900" y="4419600"/>
            <a:ext cx="1143000" cy="0"/>
          </a:xfrm>
          <a:prstGeom prst="line">
            <a:avLst/>
          </a:prstGeom>
        </p:spPr>
        <p:style>
          <a:lnRef idx="3">
            <a:schemeClr val="dk1"/>
          </a:lnRef>
          <a:fillRef idx="0">
            <a:schemeClr val="dk1"/>
          </a:fillRef>
          <a:effectRef idx="2">
            <a:schemeClr val="dk1"/>
          </a:effectRef>
          <a:fontRef idx="minor">
            <a:schemeClr val="tx1"/>
          </a:fontRef>
        </p:style>
      </p:cxnSp>
      <p:sp>
        <p:nvSpPr>
          <p:cNvPr id="12" name="TextBox 11">
            <a:extLst>
              <a:ext uri="{FF2B5EF4-FFF2-40B4-BE49-F238E27FC236}">
                <a16:creationId xmlns:a16="http://schemas.microsoft.com/office/drawing/2014/main" id="{0EB3BF09-005E-46BB-B048-532E85481AC8}"/>
              </a:ext>
            </a:extLst>
          </p:cNvPr>
          <p:cNvSpPr txBox="1"/>
          <p:nvPr/>
        </p:nvSpPr>
        <p:spPr>
          <a:xfrm>
            <a:off x="8001001" y="1852136"/>
            <a:ext cx="2334477" cy="1477328"/>
          </a:xfrm>
          <a:prstGeom prst="rect">
            <a:avLst/>
          </a:prstGeom>
          <a:noFill/>
        </p:spPr>
        <p:txBody>
          <a:bodyPr wrap="square">
            <a:spAutoFit/>
          </a:bodyPr>
          <a:lstStyle/>
          <a:p>
            <a:pPr algn="ctr">
              <a:spcBef>
                <a:spcPts val="500"/>
              </a:spcBef>
              <a:buFont typeface="Arial" pitchFamily="34" charset="0"/>
              <a:buChar char="•"/>
            </a:pPr>
            <a:r>
              <a:rPr lang="en-US" sz="1800" b="1" dirty="0">
                <a:latin typeface="Arial" pitchFamily="34" charset="0"/>
                <a:cs typeface="Arial" pitchFamily="34" charset="0"/>
              </a:rPr>
              <a:t>Must meet with </a:t>
            </a:r>
            <a:r>
              <a:rPr lang="en-US" sz="1800" b="1" u="sng" dirty="0">
                <a:latin typeface="Arial" pitchFamily="34" charset="0"/>
                <a:cs typeface="Arial" pitchFamily="34" charset="0"/>
              </a:rPr>
              <a:t>Vicki Jacobson</a:t>
            </a:r>
            <a:r>
              <a:rPr lang="en-US" sz="1800" b="1" dirty="0">
                <a:latin typeface="Arial" pitchFamily="34" charset="0"/>
                <a:cs typeface="Arial" pitchFamily="34" charset="0"/>
              </a:rPr>
              <a:t> before submitting form to make sure you are eligible. </a:t>
            </a:r>
          </a:p>
        </p:txBody>
      </p:sp>
    </p:spTree>
    <p:extLst>
      <p:ext uri="{BB962C8B-B14F-4D97-AF65-F5344CB8AC3E}">
        <p14:creationId xmlns:p14="http://schemas.microsoft.com/office/powerpoint/2010/main" val="2464017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343400" y="2099541"/>
            <a:ext cx="3505200" cy="3505200"/>
          </a:xfrm>
          <a:custGeom>
            <a:avLst/>
            <a:gdLst/>
            <a:ahLst/>
            <a:cxnLst/>
            <a:rect l="l" t="t" r="r" b="b"/>
            <a:pathLst>
              <a:path w="3505200" h="3505200">
                <a:moveTo>
                  <a:pt x="1752600" y="655320"/>
                </a:moveTo>
                <a:cubicBezTo>
                  <a:pt x="1146589" y="655320"/>
                  <a:pt x="655320" y="1146589"/>
                  <a:pt x="655320" y="1752600"/>
                </a:cubicBezTo>
                <a:cubicBezTo>
                  <a:pt x="655320" y="2358611"/>
                  <a:pt x="1146589" y="2849880"/>
                  <a:pt x="1752600" y="2849880"/>
                </a:cubicBezTo>
                <a:cubicBezTo>
                  <a:pt x="2358611" y="2849880"/>
                  <a:pt x="2849880" y="2358611"/>
                  <a:pt x="2849880" y="1752600"/>
                </a:cubicBezTo>
                <a:cubicBezTo>
                  <a:pt x="2849880" y="1146589"/>
                  <a:pt x="2358611" y="655320"/>
                  <a:pt x="1752600" y="6553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0">
                <a:srgbClr val="CBCBCB"/>
              </a:gs>
              <a:gs pos="53000">
                <a:srgbClr val="FFFFFF"/>
              </a:gs>
              <a:gs pos="56000">
                <a:srgbClr val="B2B2B2"/>
              </a:gs>
              <a:gs pos="69000">
                <a:srgbClr val="292929"/>
              </a:gs>
              <a:gs pos="82001">
                <a:srgbClr val="777777"/>
              </a:gs>
              <a:gs pos="100000">
                <a:srgbClr val="EAEAEA"/>
              </a:gs>
            </a:gsLst>
            <a:lin ang="540000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3" name="Group 2"/>
          <p:cNvGrpSpPr/>
          <p:nvPr/>
        </p:nvGrpSpPr>
        <p:grpSpPr>
          <a:xfrm>
            <a:off x="4424197" y="2178827"/>
            <a:ext cx="3343606" cy="3346630"/>
            <a:chOff x="2900197" y="1755686"/>
            <a:chExt cx="3343606" cy="3346630"/>
          </a:xfrm>
          <a:solidFill>
            <a:srgbClr val="00B0F0"/>
          </a:solidFill>
        </p:grpSpPr>
        <p:sp>
          <p:nvSpPr>
            <p:cNvPr id="55" name="Freeform 6"/>
            <p:cNvSpPr>
              <a:spLocks/>
            </p:cNvSpPr>
            <p:nvPr/>
          </p:nvSpPr>
          <p:spPr bwMode="auto">
            <a:xfrm>
              <a:off x="4581069" y="1755686"/>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56" name="Freeform 7"/>
            <p:cNvSpPr>
              <a:spLocks/>
            </p:cNvSpPr>
            <p:nvPr/>
          </p:nvSpPr>
          <p:spPr bwMode="auto">
            <a:xfrm>
              <a:off x="5608941" y="2600657"/>
              <a:ext cx="634862" cy="820786"/>
            </a:xfrm>
            <a:custGeom>
              <a:avLst/>
              <a:gdLst>
                <a:gd name="T0" fmla="*/ 131 w 200"/>
                <a:gd name="T1" fmla="*/ 0 h 258"/>
                <a:gd name="T2" fmla="*/ 0 w 200"/>
                <a:gd name="T3" fmla="*/ 76 h 258"/>
                <a:gd name="T4" fmla="*/ 48 w 200"/>
                <a:gd name="T5" fmla="*/ 258 h 258"/>
                <a:gd name="T6" fmla="*/ 200 w 200"/>
                <a:gd name="T7" fmla="*/ 258 h 258"/>
                <a:gd name="T8" fmla="*/ 131 w 200"/>
                <a:gd name="T9" fmla="*/ 0 h 258"/>
              </a:gdLst>
              <a:ahLst/>
              <a:cxnLst>
                <a:cxn ang="0">
                  <a:pos x="T0" y="T1"/>
                </a:cxn>
                <a:cxn ang="0">
                  <a:pos x="T2" y="T3"/>
                </a:cxn>
                <a:cxn ang="0">
                  <a:pos x="T4" y="T5"/>
                </a:cxn>
                <a:cxn ang="0">
                  <a:pos x="T6" y="T7"/>
                </a:cxn>
                <a:cxn ang="0">
                  <a:pos x="T8" y="T9"/>
                </a:cxn>
              </a:cxnLst>
              <a:rect l="0" t="0" r="r" b="b"/>
              <a:pathLst>
                <a:path w="200" h="258">
                  <a:moveTo>
                    <a:pt x="131" y="0"/>
                  </a:moveTo>
                  <a:cubicBezTo>
                    <a:pt x="0" y="76"/>
                    <a:pt x="0" y="76"/>
                    <a:pt x="0" y="76"/>
                  </a:cubicBezTo>
                  <a:cubicBezTo>
                    <a:pt x="30" y="130"/>
                    <a:pt x="48" y="192"/>
                    <a:pt x="48" y="258"/>
                  </a:cubicBezTo>
                  <a:cubicBezTo>
                    <a:pt x="200" y="258"/>
                    <a:pt x="200" y="258"/>
                    <a:pt x="200" y="258"/>
                  </a:cubicBezTo>
                  <a:cubicBezTo>
                    <a:pt x="199" y="164"/>
                    <a:pt x="174" y="76"/>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57" name="Freeform 8"/>
            <p:cNvSpPr>
              <a:spLocks/>
            </p:cNvSpPr>
            <p:nvPr/>
          </p:nvSpPr>
          <p:spPr bwMode="auto">
            <a:xfrm>
              <a:off x="3742145" y="1755686"/>
              <a:ext cx="820786" cy="639397"/>
            </a:xfrm>
            <a:custGeom>
              <a:avLst/>
              <a:gdLst>
                <a:gd name="T0" fmla="*/ 258 w 258"/>
                <a:gd name="T1" fmla="*/ 0 h 201"/>
                <a:gd name="T2" fmla="*/ 0 w 258"/>
                <a:gd name="T3" fmla="*/ 69 h 201"/>
                <a:gd name="T4" fmla="*/ 76 w 258"/>
                <a:gd name="T5" fmla="*/ 201 h 201"/>
                <a:gd name="T6" fmla="*/ 258 w 258"/>
                <a:gd name="T7" fmla="*/ 152 h 201"/>
                <a:gd name="T8" fmla="*/ 258 w 258"/>
                <a:gd name="T9" fmla="*/ 0 h 201"/>
              </a:gdLst>
              <a:ahLst/>
              <a:cxnLst>
                <a:cxn ang="0">
                  <a:pos x="T0" y="T1"/>
                </a:cxn>
                <a:cxn ang="0">
                  <a:pos x="T2" y="T3"/>
                </a:cxn>
                <a:cxn ang="0">
                  <a:pos x="T4" y="T5"/>
                </a:cxn>
                <a:cxn ang="0">
                  <a:pos x="T6" y="T7"/>
                </a:cxn>
                <a:cxn ang="0">
                  <a:pos x="T8" y="T9"/>
                </a:cxn>
              </a:cxnLst>
              <a:rect l="0" t="0" r="r" b="b"/>
              <a:pathLst>
                <a:path w="258" h="201">
                  <a:moveTo>
                    <a:pt x="258" y="0"/>
                  </a:moveTo>
                  <a:cubicBezTo>
                    <a:pt x="164" y="1"/>
                    <a:pt x="76" y="26"/>
                    <a:pt x="0" y="69"/>
                  </a:cubicBezTo>
                  <a:cubicBezTo>
                    <a:pt x="76" y="201"/>
                    <a:pt x="76" y="201"/>
                    <a:pt x="76" y="201"/>
                  </a:cubicBezTo>
                  <a:cubicBezTo>
                    <a:pt x="130" y="170"/>
                    <a:pt x="192" y="152"/>
                    <a:pt x="258" y="152"/>
                  </a:cubicBezTo>
                  <a:cubicBezTo>
                    <a:pt x="258" y="0"/>
                    <a:pt x="258" y="0"/>
                    <a:pt x="258"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58" name="Freeform 9"/>
            <p:cNvSpPr>
              <a:spLocks/>
            </p:cNvSpPr>
            <p:nvPr/>
          </p:nvSpPr>
          <p:spPr bwMode="auto">
            <a:xfrm>
              <a:off x="5176630" y="1983934"/>
              <a:ext cx="838925" cy="843460"/>
            </a:xfrm>
            <a:custGeom>
              <a:avLst/>
              <a:gdLst>
                <a:gd name="T0" fmla="*/ 76 w 264"/>
                <a:gd name="T1" fmla="*/ 0 h 265"/>
                <a:gd name="T2" fmla="*/ 0 w 264"/>
                <a:gd name="T3" fmla="*/ 132 h 265"/>
                <a:gd name="T4" fmla="*/ 133 w 264"/>
                <a:gd name="T5" fmla="*/ 265 h 265"/>
                <a:gd name="T6" fmla="*/ 264 w 264"/>
                <a:gd name="T7" fmla="*/ 189 h 265"/>
                <a:gd name="T8" fmla="*/ 76 w 264"/>
                <a:gd name="T9" fmla="*/ 0 h 265"/>
              </a:gdLst>
              <a:ahLst/>
              <a:cxnLst>
                <a:cxn ang="0">
                  <a:pos x="T0" y="T1"/>
                </a:cxn>
                <a:cxn ang="0">
                  <a:pos x="T2" y="T3"/>
                </a:cxn>
                <a:cxn ang="0">
                  <a:pos x="T4" y="T5"/>
                </a:cxn>
                <a:cxn ang="0">
                  <a:pos x="T6" y="T7"/>
                </a:cxn>
                <a:cxn ang="0">
                  <a:pos x="T8" y="T9"/>
                </a:cxn>
              </a:cxnLst>
              <a:rect l="0" t="0" r="r" b="b"/>
              <a:pathLst>
                <a:path w="264" h="265">
                  <a:moveTo>
                    <a:pt x="76" y="0"/>
                  </a:moveTo>
                  <a:cubicBezTo>
                    <a:pt x="0" y="132"/>
                    <a:pt x="0" y="132"/>
                    <a:pt x="0" y="132"/>
                  </a:cubicBezTo>
                  <a:cubicBezTo>
                    <a:pt x="55" y="164"/>
                    <a:pt x="101" y="210"/>
                    <a:pt x="133" y="265"/>
                  </a:cubicBezTo>
                  <a:cubicBezTo>
                    <a:pt x="264" y="189"/>
                    <a:pt x="264" y="189"/>
                    <a:pt x="264" y="189"/>
                  </a:cubicBezTo>
                  <a:cubicBezTo>
                    <a:pt x="218" y="111"/>
                    <a:pt x="153" y="46"/>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59" name="Freeform 10"/>
            <p:cNvSpPr>
              <a:spLocks/>
            </p:cNvSpPr>
            <p:nvPr/>
          </p:nvSpPr>
          <p:spPr bwMode="auto">
            <a:xfrm>
              <a:off x="4581069" y="4467454"/>
              <a:ext cx="820786" cy="634862"/>
            </a:xfrm>
            <a:custGeom>
              <a:avLst/>
              <a:gdLst>
                <a:gd name="T0" fmla="*/ 182 w 258"/>
                <a:gd name="T1" fmla="*/ 0 h 200"/>
                <a:gd name="T2" fmla="*/ 0 w 258"/>
                <a:gd name="T3" fmla="*/ 49 h 200"/>
                <a:gd name="T4" fmla="*/ 0 w 258"/>
                <a:gd name="T5" fmla="*/ 200 h 200"/>
                <a:gd name="T6" fmla="*/ 258 w 258"/>
                <a:gd name="T7" fmla="*/ 131 h 200"/>
                <a:gd name="T8" fmla="*/ 182 w 258"/>
                <a:gd name="T9" fmla="*/ 0 h 200"/>
              </a:gdLst>
              <a:ahLst/>
              <a:cxnLst>
                <a:cxn ang="0">
                  <a:pos x="T0" y="T1"/>
                </a:cxn>
                <a:cxn ang="0">
                  <a:pos x="T2" y="T3"/>
                </a:cxn>
                <a:cxn ang="0">
                  <a:pos x="T4" y="T5"/>
                </a:cxn>
                <a:cxn ang="0">
                  <a:pos x="T6" y="T7"/>
                </a:cxn>
                <a:cxn ang="0">
                  <a:pos x="T8" y="T9"/>
                </a:cxn>
              </a:cxnLst>
              <a:rect l="0" t="0" r="r" b="b"/>
              <a:pathLst>
                <a:path w="258" h="200">
                  <a:moveTo>
                    <a:pt x="182" y="0"/>
                  </a:moveTo>
                  <a:cubicBezTo>
                    <a:pt x="128" y="30"/>
                    <a:pt x="66" y="48"/>
                    <a:pt x="0" y="49"/>
                  </a:cubicBezTo>
                  <a:cubicBezTo>
                    <a:pt x="0" y="200"/>
                    <a:pt x="0" y="200"/>
                    <a:pt x="0" y="200"/>
                  </a:cubicBezTo>
                  <a:cubicBezTo>
                    <a:pt x="94" y="200"/>
                    <a:pt x="182" y="175"/>
                    <a:pt x="258" y="131"/>
                  </a:cubicBezTo>
                  <a:cubicBezTo>
                    <a:pt x="182" y="0"/>
                    <a:pt x="182" y="0"/>
                    <a:pt x="18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60" name="Freeform 11"/>
            <p:cNvSpPr>
              <a:spLocks/>
            </p:cNvSpPr>
            <p:nvPr/>
          </p:nvSpPr>
          <p:spPr bwMode="auto">
            <a:xfrm>
              <a:off x="3128445" y="4030608"/>
              <a:ext cx="840436" cy="843460"/>
            </a:xfrm>
            <a:custGeom>
              <a:avLst/>
              <a:gdLst>
                <a:gd name="T0" fmla="*/ 131 w 264"/>
                <a:gd name="T1" fmla="*/ 0 h 265"/>
                <a:gd name="T2" fmla="*/ 0 w 264"/>
                <a:gd name="T3" fmla="*/ 76 h 265"/>
                <a:gd name="T4" fmla="*/ 188 w 264"/>
                <a:gd name="T5" fmla="*/ 265 h 265"/>
                <a:gd name="T6" fmla="*/ 264 w 264"/>
                <a:gd name="T7" fmla="*/ 134 h 265"/>
                <a:gd name="T8" fmla="*/ 131 w 264"/>
                <a:gd name="T9" fmla="*/ 0 h 265"/>
              </a:gdLst>
              <a:ahLst/>
              <a:cxnLst>
                <a:cxn ang="0">
                  <a:pos x="T0" y="T1"/>
                </a:cxn>
                <a:cxn ang="0">
                  <a:pos x="T2" y="T3"/>
                </a:cxn>
                <a:cxn ang="0">
                  <a:pos x="T4" y="T5"/>
                </a:cxn>
                <a:cxn ang="0">
                  <a:pos x="T6" y="T7"/>
                </a:cxn>
                <a:cxn ang="0">
                  <a:pos x="T8" y="T9"/>
                </a:cxn>
              </a:cxnLst>
              <a:rect l="0" t="0" r="r" b="b"/>
              <a:pathLst>
                <a:path w="264" h="265">
                  <a:moveTo>
                    <a:pt x="131" y="0"/>
                  </a:moveTo>
                  <a:cubicBezTo>
                    <a:pt x="0" y="76"/>
                    <a:pt x="0" y="76"/>
                    <a:pt x="0" y="76"/>
                  </a:cubicBezTo>
                  <a:cubicBezTo>
                    <a:pt x="46" y="154"/>
                    <a:pt x="111" y="219"/>
                    <a:pt x="188" y="265"/>
                  </a:cubicBezTo>
                  <a:cubicBezTo>
                    <a:pt x="264" y="134"/>
                    <a:pt x="264" y="134"/>
                    <a:pt x="264" y="134"/>
                  </a:cubicBezTo>
                  <a:cubicBezTo>
                    <a:pt x="209" y="101"/>
                    <a:pt x="163" y="55"/>
                    <a:pt x="131"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61" name="Freeform 12"/>
            <p:cNvSpPr>
              <a:spLocks/>
            </p:cNvSpPr>
            <p:nvPr/>
          </p:nvSpPr>
          <p:spPr bwMode="auto">
            <a:xfrm>
              <a:off x="5176630" y="4030608"/>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62" name="Freeform 13"/>
            <p:cNvSpPr>
              <a:spLocks/>
            </p:cNvSpPr>
            <p:nvPr/>
          </p:nvSpPr>
          <p:spPr bwMode="auto">
            <a:xfrm>
              <a:off x="2900197" y="2600657"/>
              <a:ext cx="636374" cy="820786"/>
            </a:xfrm>
            <a:custGeom>
              <a:avLst/>
              <a:gdLst>
                <a:gd name="T0" fmla="*/ 69 w 200"/>
                <a:gd name="T1" fmla="*/ 0 h 258"/>
                <a:gd name="T2" fmla="*/ 0 w 200"/>
                <a:gd name="T3" fmla="*/ 258 h 258"/>
                <a:gd name="T4" fmla="*/ 152 w 200"/>
                <a:gd name="T5" fmla="*/ 258 h 258"/>
                <a:gd name="T6" fmla="*/ 200 w 200"/>
                <a:gd name="T7" fmla="*/ 76 h 258"/>
                <a:gd name="T8" fmla="*/ 69 w 200"/>
                <a:gd name="T9" fmla="*/ 0 h 258"/>
              </a:gdLst>
              <a:ahLst/>
              <a:cxnLst>
                <a:cxn ang="0">
                  <a:pos x="T0" y="T1"/>
                </a:cxn>
                <a:cxn ang="0">
                  <a:pos x="T2" y="T3"/>
                </a:cxn>
                <a:cxn ang="0">
                  <a:pos x="T4" y="T5"/>
                </a:cxn>
                <a:cxn ang="0">
                  <a:pos x="T6" y="T7"/>
                </a:cxn>
                <a:cxn ang="0">
                  <a:pos x="T8" y="T9"/>
                </a:cxn>
              </a:cxnLst>
              <a:rect l="0" t="0" r="r" b="b"/>
              <a:pathLst>
                <a:path w="200" h="258">
                  <a:moveTo>
                    <a:pt x="69" y="0"/>
                  </a:moveTo>
                  <a:cubicBezTo>
                    <a:pt x="26" y="76"/>
                    <a:pt x="1" y="164"/>
                    <a:pt x="0" y="258"/>
                  </a:cubicBezTo>
                  <a:cubicBezTo>
                    <a:pt x="152" y="258"/>
                    <a:pt x="152" y="258"/>
                    <a:pt x="152" y="258"/>
                  </a:cubicBezTo>
                  <a:cubicBezTo>
                    <a:pt x="152" y="192"/>
                    <a:pt x="170" y="130"/>
                    <a:pt x="200" y="76"/>
                  </a:cubicBezTo>
                  <a:cubicBezTo>
                    <a:pt x="69" y="0"/>
                    <a:pt x="69" y="0"/>
                    <a:pt x="69"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63" name="Freeform 14"/>
            <p:cNvSpPr>
              <a:spLocks/>
            </p:cNvSpPr>
            <p:nvPr/>
          </p:nvSpPr>
          <p:spPr bwMode="auto">
            <a:xfrm>
              <a:off x="3742145" y="4467454"/>
              <a:ext cx="820786" cy="634862"/>
            </a:xfrm>
            <a:custGeom>
              <a:avLst/>
              <a:gdLst>
                <a:gd name="T0" fmla="*/ 76 w 258"/>
                <a:gd name="T1" fmla="*/ 0 h 200"/>
                <a:gd name="T2" fmla="*/ 0 w 258"/>
                <a:gd name="T3" fmla="*/ 131 h 200"/>
                <a:gd name="T4" fmla="*/ 258 w 258"/>
                <a:gd name="T5" fmla="*/ 200 h 200"/>
                <a:gd name="T6" fmla="*/ 258 w 258"/>
                <a:gd name="T7" fmla="*/ 49 h 200"/>
                <a:gd name="T8" fmla="*/ 76 w 258"/>
                <a:gd name="T9" fmla="*/ 0 h 200"/>
              </a:gdLst>
              <a:ahLst/>
              <a:cxnLst>
                <a:cxn ang="0">
                  <a:pos x="T0" y="T1"/>
                </a:cxn>
                <a:cxn ang="0">
                  <a:pos x="T2" y="T3"/>
                </a:cxn>
                <a:cxn ang="0">
                  <a:pos x="T4" y="T5"/>
                </a:cxn>
                <a:cxn ang="0">
                  <a:pos x="T6" y="T7"/>
                </a:cxn>
                <a:cxn ang="0">
                  <a:pos x="T8" y="T9"/>
                </a:cxn>
              </a:cxnLst>
              <a:rect l="0" t="0" r="r" b="b"/>
              <a:pathLst>
                <a:path w="258" h="200">
                  <a:moveTo>
                    <a:pt x="76" y="0"/>
                  </a:moveTo>
                  <a:cubicBezTo>
                    <a:pt x="0" y="131"/>
                    <a:pt x="0" y="131"/>
                    <a:pt x="0" y="131"/>
                  </a:cubicBezTo>
                  <a:cubicBezTo>
                    <a:pt x="76" y="175"/>
                    <a:pt x="164" y="200"/>
                    <a:pt x="258" y="200"/>
                  </a:cubicBezTo>
                  <a:cubicBezTo>
                    <a:pt x="258" y="49"/>
                    <a:pt x="258" y="49"/>
                    <a:pt x="258" y="49"/>
                  </a:cubicBezTo>
                  <a:cubicBezTo>
                    <a:pt x="192" y="48"/>
                    <a:pt x="130" y="30"/>
                    <a:pt x="76"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64" name="Freeform 15"/>
            <p:cNvSpPr>
              <a:spLocks/>
            </p:cNvSpPr>
            <p:nvPr/>
          </p:nvSpPr>
          <p:spPr bwMode="auto">
            <a:xfrm>
              <a:off x="2900197" y="3439582"/>
              <a:ext cx="636374" cy="817763"/>
            </a:xfrm>
            <a:custGeom>
              <a:avLst/>
              <a:gdLst>
                <a:gd name="T0" fmla="*/ 152 w 200"/>
                <a:gd name="T1" fmla="*/ 0 h 257"/>
                <a:gd name="T2" fmla="*/ 0 w 200"/>
                <a:gd name="T3" fmla="*/ 0 h 257"/>
                <a:gd name="T4" fmla="*/ 69 w 200"/>
                <a:gd name="T5" fmla="*/ 257 h 257"/>
                <a:gd name="T6" fmla="*/ 200 w 200"/>
                <a:gd name="T7" fmla="*/ 181 h 257"/>
                <a:gd name="T8" fmla="*/ 152 w 200"/>
                <a:gd name="T9" fmla="*/ 0 h 257"/>
              </a:gdLst>
              <a:ahLst/>
              <a:cxnLst>
                <a:cxn ang="0">
                  <a:pos x="T0" y="T1"/>
                </a:cxn>
                <a:cxn ang="0">
                  <a:pos x="T2" y="T3"/>
                </a:cxn>
                <a:cxn ang="0">
                  <a:pos x="T4" y="T5"/>
                </a:cxn>
                <a:cxn ang="0">
                  <a:pos x="T6" y="T7"/>
                </a:cxn>
                <a:cxn ang="0">
                  <a:pos x="T8" y="T9"/>
                </a:cxn>
              </a:cxnLst>
              <a:rect l="0" t="0" r="r" b="b"/>
              <a:pathLst>
                <a:path w="200" h="257">
                  <a:moveTo>
                    <a:pt x="152" y="0"/>
                  </a:moveTo>
                  <a:cubicBezTo>
                    <a:pt x="0" y="0"/>
                    <a:pt x="0" y="0"/>
                    <a:pt x="0" y="0"/>
                  </a:cubicBezTo>
                  <a:cubicBezTo>
                    <a:pt x="1" y="93"/>
                    <a:pt x="26" y="181"/>
                    <a:pt x="69" y="257"/>
                  </a:cubicBezTo>
                  <a:cubicBezTo>
                    <a:pt x="200" y="181"/>
                    <a:pt x="200" y="181"/>
                    <a:pt x="200" y="181"/>
                  </a:cubicBezTo>
                  <a:cubicBezTo>
                    <a:pt x="170" y="128"/>
                    <a:pt x="152" y="66"/>
                    <a:pt x="152"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65" name="Freeform 16"/>
            <p:cNvSpPr>
              <a:spLocks/>
            </p:cNvSpPr>
            <p:nvPr/>
          </p:nvSpPr>
          <p:spPr bwMode="auto">
            <a:xfrm>
              <a:off x="5608941" y="3439582"/>
              <a:ext cx="634862" cy="817763"/>
            </a:xfrm>
            <a:custGeom>
              <a:avLst/>
              <a:gdLst>
                <a:gd name="T0" fmla="*/ 200 w 200"/>
                <a:gd name="T1" fmla="*/ 0 h 257"/>
                <a:gd name="T2" fmla="*/ 48 w 200"/>
                <a:gd name="T3" fmla="*/ 0 h 257"/>
                <a:gd name="T4" fmla="*/ 0 w 200"/>
                <a:gd name="T5" fmla="*/ 181 h 257"/>
                <a:gd name="T6" fmla="*/ 131 w 200"/>
                <a:gd name="T7" fmla="*/ 257 h 257"/>
                <a:gd name="T8" fmla="*/ 200 w 200"/>
                <a:gd name="T9" fmla="*/ 0 h 257"/>
              </a:gdLst>
              <a:ahLst/>
              <a:cxnLst>
                <a:cxn ang="0">
                  <a:pos x="T0" y="T1"/>
                </a:cxn>
                <a:cxn ang="0">
                  <a:pos x="T2" y="T3"/>
                </a:cxn>
                <a:cxn ang="0">
                  <a:pos x="T4" y="T5"/>
                </a:cxn>
                <a:cxn ang="0">
                  <a:pos x="T6" y="T7"/>
                </a:cxn>
                <a:cxn ang="0">
                  <a:pos x="T8" y="T9"/>
                </a:cxn>
              </a:cxnLst>
              <a:rect l="0" t="0" r="r" b="b"/>
              <a:pathLst>
                <a:path w="200" h="257">
                  <a:moveTo>
                    <a:pt x="200" y="0"/>
                  </a:moveTo>
                  <a:cubicBezTo>
                    <a:pt x="48" y="0"/>
                    <a:pt x="48" y="0"/>
                    <a:pt x="48" y="0"/>
                  </a:cubicBezTo>
                  <a:cubicBezTo>
                    <a:pt x="48" y="66"/>
                    <a:pt x="30" y="128"/>
                    <a:pt x="0" y="181"/>
                  </a:cubicBezTo>
                  <a:cubicBezTo>
                    <a:pt x="131" y="257"/>
                    <a:pt x="131" y="257"/>
                    <a:pt x="131" y="257"/>
                  </a:cubicBezTo>
                  <a:cubicBezTo>
                    <a:pt x="174" y="181"/>
                    <a:pt x="199" y="93"/>
                    <a:pt x="200" y="0"/>
                  </a:cubicBezTo>
                </a:path>
              </a:pathLst>
            </a:custGeom>
            <a:grp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66" name="Freeform 17"/>
            <p:cNvSpPr>
              <a:spLocks/>
            </p:cNvSpPr>
            <p:nvPr/>
          </p:nvSpPr>
          <p:spPr bwMode="auto">
            <a:xfrm>
              <a:off x="3128445" y="1983934"/>
              <a:ext cx="840436" cy="843460"/>
            </a:xfrm>
            <a:custGeom>
              <a:avLst/>
              <a:gdLst>
                <a:gd name="T0" fmla="*/ 188 w 264"/>
                <a:gd name="T1" fmla="*/ 0 h 265"/>
                <a:gd name="T2" fmla="*/ 0 w 264"/>
                <a:gd name="T3" fmla="*/ 189 h 265"/>
                <a:gd name="T4" fmla="*/ 131 w 264"/>
                <a:gd name="T5" fmla="*/ 265 h 265"/>
                <a:gd name="T6" fmla="*/ 264 w 264"/>
                <a:gd name="T7" fmla="*/ 132 h 265"/>
                <a:gd name="T8" fmla="*/ 188 w 264"/>
                <a:gd name="T9" fmla="*/ 0 h 265"/>
              </a:gdLst>
              <a:ahLst/>
              <a:cxnLst>
                <a:cxn ang="0">
                  <a:pos x="T0" y="T1"/>
                </a:cxn>
                <a:cxn ang="0">
                  <a:pos x="T2" y="T3"/>
                </a:cxn>
                <a:cxn ang="0">
                  <a:pos x="T4" y="T5"/>
                </a:cxn>
                <a:cxn ang="0">
                  <a:pos x="T6" y="T7"/>
                </a:cxn>
                <a:cxn ang="0">
                  <a:pos x="T8" y="T9"/>
                </a:cxn>
              </a:cxnLst>
              <a:rect l="0" t="0" r="r" b="b"/>
              <a:pathLst>
                <a:path w="264" h="265">
                  <a:moveTo>
                    <a:pt x="188" y="0"/>
                  </a:moveTo>
                  <a:cubicBezTo>
                    <a:pt x="111" y="46"/>
                    <a:pt x="46" y="111"/>
                    <a:pt x="0" y="189"/>
                  </a:cubicBezTo>
                  <a:cubicBezTo>
                    <a:pt x="131" y="265"/>
                    <a:pt x="131" y="265"/>
                    <a:pt x="131" y="265"/>
                  </a:cubicBezTo>
                  <a:cubicBezTo>
                    <a:pt x="163" y="210"/>
                    <a:pt x="209" y="164"/>
                    <a:pt x="264" y="132"/>
                  </a:cubicBezTo>
                  <a:cubicBezTo>
                    <a:pt x="188" y="0"/>
                    <a:pt x="188" y="0"/>
                    <a:pt x="188" y="0"/>
                  </a:cubicBezTo>
                </a:path>
              </a:pathLst>
            </a:custGeom>
            <a:solidFill>
              <a:srgbClr val="00B0F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grpSp>
      <p:sp>
        <p:nvSpPr>
          <p:cNvPr id="29" name="Rectangular Callout 28"/>
          <p:cNvSpPr/>
          <p:nvPr/>
        </p:nvSpPr>
        <p:spPr>
          <a:xfrm>
            <a:off x="5077917" y="491077"/>
            <a:ext cx="1277713" cy="1398668"/>
          </a:xfrm>
          <a:prstGeom prst="wedgeRectCallout">
            <a:avLst>
              <a:gd name="adj1" fmla="val -5303"/>
              <a:gd name="adj2" fmla="val 8912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1800" b="1" dirty="0">
                <a:solidFill>
                  <a:schemeClr val="tx1"/>
                </a:solidFill>
                <a:latin typeface="Calibri" panose="020F0502020204030204" pitchFamily="34" charset="0"/>
                <a:cs typeface="Calibri" panose="020F0502020204030204" pitchFamily="34" charset="0"/>
              </a:rPr>
              <a:t>December:</a:t>
            </a:r>
          </a:p>
          <a:p>
            <a:pPr lvl="0"/>
            <a:r>
              <a:rPr lang="en-US" sz="1200" dirty="0">
                <a:solidFill>
                  <a:schemeClr val="tx1"/>
                </a:solidFill>
                <a:latin typeface="Calibri" panose="020F0502020204030204" pitchFamily="34" charset="0"/>
                <a:cs typeface="Calibri" panose="020F0502020204030204" pitchFamily="34" charset="0"/>
              </a:rPr>
              <a:t>Term ends. Offices are closed for two weeks for the winter break. </a:t>
            </a:r>
          </a:p>
        </p:txBody>
      </p:sp>
      <p:sp>
        <p:nvSpPr>
          <p:cNvPr id="33" name="Rectangular Callout 32"/>
          <p:cNvSpPr/>
          <p:nvPr/>
        </p:nvSpPr>
        <p:spPr>
          <a:xfrm flipH="1">
            <a:off x="8089060" y="3494607"/>
            <a:ext cx="2419777" cy="1165304"/>
          </a:xfrm>
          <a:prstGeom prst="wedgeRectCallout">
            <a:avLst>
              <a:gd name="adj1" fmla="val 74122"/>
              <a:gd name="adj2" fmla="val 823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April:</a:t>
            </a:r>
          </a:p>
          <a:p>
            <a:r>
              <a:rPr lang="en-US" sz="1200" dirty="0">
                <a:solidFill>
                  <a:schemeClr val="tx1"/>
                </a:solidFill>
                <a:latin typeface="Calibri" panose="020F0502020204030204" pitchFamily="34" charset="0"/>
                <a:cs typeface="Calibri" panose="020F0502020204030204" pitchFamily="34" charset="0"/>
              </a:rPr>
              <a:t>Third Payment due: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Registration begins. Last month to request any additional loans for the spring semester. </a:t>
            </a:r>
          </a:p>
        </p:txBody>
      </p:sp>
      <p:sp>
        <p:nvSpPr>
          <p:cNvPr id="38" name="Rectangular Callout 37"/>
          <p:cNvSpPr/>
          <p:nvPr/>
        </p:nvSpPr>
        <p:spPr>
          <a:xfrm flipH="1">
            <a:off x="5598571" y="5584516"/>
            <a:ext cx="2654569" cy="1237273"/>
          </a:xfrm>
          <a:prstGeom prst="wedgeRectCallout">
            <a:avLst>
              <a:gd name="adj1" fmla="val 13025"/>
              <a:gd name="adj2" fmla="val -7682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June:</a:t>
            </a:r>
          </a:p>
          <a:p>
            <a:r>
              <a:rPr lang="en-US" sz="1200" dirty="0">
                <a:solidFill>
                  <a:schemeClr val="tx1"/>
                </a:solidFill>
                <a:latin typeface="Calibri" panose="020F0502020204030204" pitchFamily="34" charset="0"/>
                <a:cs typeface="Calibri" panose="020F0502020204030204" pitchFamily="34" charset="0"/>
              </a:rPr>
              <a:t>Summer aid requested: second Monday of undergraduate classes. Refunds: third Monday. FAFSA for the upcoming year should be completed. </a:t>
            </a:r>
          </a:p>
        </p:txBody>
      </p:sp>
      <p:sp>
        <p:nvSpPr>
          <p:cNvPr id="8" name="TextBox 7"/>
          <p:cNvSpPr txBox="1"/>
          <p:nvPr/>
        </p:nvSpPr>
        <p:spPr>
          <a:xfrm>
            <a:off x="5319963" y="3483925"/>
            <a:ext cx="1615214" cy="830997"/>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Academic Year</a:t>
            </a:r>
          </a:p>
        </p:txBody>
      </p:sp>
      <p:sp>
        <p:nvSpPr>
          <p:cNvPr id="32" name="Freeform 12">
            <a:extLst>
              <a:ext uri="{FF2B5EF4-FFF2-40B4-BE49-F238E27FC236}">
                <a16:creationId xmlns:a16="http://schemas.microsoft.com/office/drawing/2014/main" id="{11D83CDA-EB17-45CA-8273-B5E8D0EC3DDA}"/>
              </a:ext>
            </a:extLst>
          </p:cNvPr>
          <p:cNvSpPr>
            <a:spLocks/>
          </p:cNvSpPr>
          <p:nvPr/>
        </p:nvSpPr>
        <p:spPr bwMode="auto">
          <a:xfrm>
            <a:off x="6700631" y="4453749"/>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39" name="Freeform 12">
            <a:extLst>
              <a:ext uri="{FF2B5EF4-FFF2-40B4-BE49-F238E27FC236}">
                <a16:creationId xmlns:a16="http://schemas.microsoft.com/office/drawing/2014/main" id="{9B587D4F-CF29-464E-9766-7C7C2371C1DD}"/>
              </a:ext>
            </a:extLst>
          </p:cNvPr>
          <p:cNvSpPr>
            <a:spLocks/>
          </p:cNvSpPr>
          <p:nvPr/>
        </p:nvSpPr>
        <p:spPr bwMode="auto">
          <a:xfrm rot="14533964">
            <a:off x="6071446" y="2034433"/>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41" name="Freeform 12">
            <a:extLst>
              <a:ext uri="{FF2B5EF4-FFF2-40B4-BE49-F238E27FC236}">
                <a16:creationId xmlns:a16="http://schemas.microsoft.com/office/drawing/2014/main" id="{781BDFE1-179C-4FAA-AE61-B4112380BFD5}"/>
              </a:ext>
            </a:extLst>
          </p:cNvPr>
          <p:cNvSpPr>
            <a:spLocks/>
          </p:cNvSpPr>
          <p:nvPr/>
        </p:nvSpPr>
        <p:spPr bwMode="auto">
          <a:xfrm rot="5400000">
            <a:off x="4658455" y="4459040"/>
            <a:ext cx="838925" cy="843460"/>
          </a:xfrm>
          <a:custGeom>
            <a:avLst/>
            <a:gdLst>
              <a:gd name="T0" fmla="*/ 133 w 264"/>
              <a:gd name="T1" fmla="*/ 0 h 265"/>
              <a:gd name="T2" fmla="*/ 0 w 264"/>
              <a:gd name="T3" fmla="*/ 134 h 265"/>
              <a:gd name="T4" fmla="*/ 76 w 264"/>
              <a:gd name="T5" fmla="*/ 265 h 265"/>
              <a:gd name="T6" fmla="*/ 264 w 264"/>
              <a:gd name="T7" fmla="*/ 76 h 265"/>
              <a:gd name="T8" fmla="*/ 133 w 264"/>
              <a:gd name="T9" fmla="*/ 0 h 265"/>
            </a:gdLst>
            <a:ahLst/>
            <a:cxnLst>
              <a:cxn ang="0">
                <a:pos x="T0" y="T1"/>
              </a:cxn>
              <a:cxn ang="0">
                <a:pos x="T2" y="T3"/>
              </a:cxn>
              <a:cxn ang="0">
                <a:pos x="T4" y="T5"/>
              </a:cxn>
              <a:cxn ang="0">
                <a:pos x="T6" y="T7"/>
              </a:cxn>
              <a:cxn ang="0">
                <a:pos x="T8" y="T9"/>
              </a:cxn>
            </a:cxnLst>
            <a:rect l="0" t="0" r="r" b="b"/>
            <a:pathLst>
              <a:path w="264" h="265">
                <a:moveTo>
                  <a:pt x="133" y="0"/>
                </a:moveTo>
                <a:cubicBezTo>
                  <a:pt x="101" y="55"/>
                  <a:pt x="55" y="101"/>
                  <a:pt x="0" y="134"/>
                </a:cubicBezTo>
                <a:cubicBezTo>
                  <a:pt x="76" y="265"/>
                  <a:pt x="76" y="265"/>
                  <a:pt x="76" y="265"/>
                </a:cubicBezTo>
                <a:cubicBezTo>
                  <a:pt x="153" y="219"/>
                  <a:pt x="218" y="154"/>
                  <a:pt x="264" y="76"/>
                </a:cubicBezTo>
                <a:cubicBezTo>
                  <a:pt x="133" y="0"/>
                  <a:pt x="133" y="0"/>
                  <a:pt x="133" y="0"/>
                </a:cubicBezTo>
              </a:path>
            </a:pathLst>
          </a:custGeom>
          <a:solidFill>
            <a:srgbClr val="E20000"/>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28" name="Rectangular Callout 27"/>
          <p:cNvSpPr/>
          <p:nvPr/>
        </p:nvSpPr>
        <p:spPr>
          <a:xfrm>
            <a:off x="1663612" y="4195356"/>
            <a:ext cx="2367530" cy="1152458"/>
          </a:xfrm>
          <a:prstGeom prst="wedgeRectCallout">
            <a:avLst>
              <a:gd name="adj1" fmla="val 97652"/>
              <a:gd name="adj2" fmla="val 151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August:</a:t>
            </a:r>
            <a:r>
              <a:rPr lang="en-US" sz="1800" dirty="0">
                <a:solidFill>
                  <a:schemeClr val="tx1"/>
                </a:solidFill>
                <a:latin typeface="Calibri" panose="020F0502020204030204" pitchFamily="34" charset="0"/>
                <a:cs typeface="Calibri" panose="020F0502020204030204" pitchFamily="34" charset="0"/>
              </a:rPr>
              <a:t> </a:t>
            </a:r>
          </a:p>
          <a:p>
            <a:r>
              <a:rPr lang="en-US" sz="1200" dirty="0">
                <a:solidFill>
                  <a:schemeClr val="tx1"/>
                </a:solidFill>
                <a:latin typeface="Calibri" panose="020F0502020204030204" pitchFamily="34" charset="0"/>
                <a:cs typeface="Calibri" panose="020F0502020204030204" pitchFamily="34" charset="0"/>
              </a:rPr>
              <a:t>Semester Begins. Grad PLUS loan forms. Funds Requested: second Monday of undergraduate classes. Refunds: third Monday of classes</a:t>
            </a:r>
          </a:p>
        </p:txBody>
      </p:sp>
      <p:sp>
        <p:nvSpPr>
          <p:cNvPr id="37" name="Rectangular Callout 36"/>
          <p:cNvSpPr/>
          <p:nvPr/>
        </p:nvSpPr>
        <p:spPr>
          <a:xfrm flipH="1">
            <a:off x="6553514" y="150564"/>
            <a:ext cx="2428578" cy="1203861"/>
          </a:xfrm>
          <a:prstGeom prst="wedgeRectCallout">
            <a:avLst>
              <a:gd name="adj1" fmla="val 53276"/>
              <a:gd name="adj2" fmla="val 13991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January:</a:t>
            </a:r>
          </a:p>
          <a:p>
            <a:r>
              <a:rPr lang="en-US" sz="1200" dirty="0">
                <a:solidFill>
                  <a:schemeClr val="tx1"/>
                </a:solidFill>
                <a:latin typeface="Calibri" panose="020F0502020204030204" pitchFamily="34" charset="0"/>
                <a:cs typeface="Calibri" panose="020F0502020204030204" pitchFamily="34" charset="0"/>
              </a:rPr>
              <a:t>Semester Begins. Grad PLUS loan forms for Spring. Funds Requested: second Monday of undergraduate classes. Refunds: third Monday of classes. </a:t>
            </a:r>
          </a:p>
        </p:txBody>
      </p:sp>
      <p:sp>
        <p:nvSpPr>
          <p:cNvPr id="36" name="Rectangular Callout 35"/>
          <p:cNvSpPr/>
          <p:nvPr/>
        </p:nvSpPr>
        <p:spPr>
          <a:xfrm flipH="1">
            <a:off x="8328662" y="4822375"/>
            <a:ext cx="2173803" cy="1422150"/>
          </a:xfrm>
          <a:prstGeom prst="wedgeRectCallout">
            <a:avLst>
              <a:gd name="adj1" fmla="val 100410"/>
              <a:gd name="adj2" fmla="val -54060"/>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May:</a:t>
            </a:r>
          </a:p>
          <a:p>
            <a:r>
              <a:rPr lang="en-US" sz="1200" dirty="0">
                <a:solidFill>
                  <a:schemeClr val="tx1"/>
                </a:solidFill>
                <a:latin typeface="Calibri" panose="020F0502020204030204" pitchFamily="34" charset="0"/>
                <a:cs typeface="Calibri" panose="020F0502020204030204" pitchFamily="34" charset="0"/>
              </a:rPr>
              <a:t>COA (Summer) comes out. Financial Aid Packages for summer. Grad PLUS loan forms for summer. NEW STUDENTS ONLY: MPN and EC are needed. </a:t>
            </a:r>
          </a:p>
        </p:txBody>
      </p:sp>
      <p:sp>
        <p:nvSpPr>
          <p:cNvPr id="42" name="Freeform 6">
            <a:extLst>
              <a:ext uri="{FF2B5EF4-FFF2-40B4-BE49-F238E27FC236}">
                <a16:creationId xmlns:a16="http://schemas.microsoft.com/office/drawing/2014/main" id="{8142630F-7727-48C4-901C-790EBD1D6FE1}"/>
              </a:ext>
            </a:extLst>
          </p:cNvPr>
          <p:cNvSpPr>
            <a:spLocks/>
          </p:cNvSpPr>
          <p:nvPr/>
        </p:nvSpPr>
        <p:spPr bwMode="auto">
          <a:xfrm rot="10800000">
            <a:off x="5262694" y="4894053"/>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30" name="Rectangular Callout 29"/>
          <p:cNvSpPr/>
          <p:nvPr/>
        </p:nvSpPr>
        <p:spPr>
          <a:xfrm>
            <a:off x="2920139" y="5690383"/>
            <a:ext cx="2438401" cy="1099689"/>
          </a:xfrm>
          <a:prstGeom prst="wedgeRectCallout">
            <a:avLst>
              <a:gd name="adj1" fmla="val 67299"/>
              <a:gd name="adj2" fmla="val -86374"/>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July:</a:t>
            </a:r>
          </a:p>
          <a:p>
            <a:r>
              <a:rPr lang="en-US" sz="1200" dirty="0">
                <a:solidFill>
                  <a:schemeClr val="tx1"/>
                </a:solidFill>
                <a:latin typeface="Calibri" panose="020F0502020204030204" pitchFamily="34" charset="0"/>
                <a:cs typeface="Calibri" panose="020F0502020204030204" pitchFamily="34" charset="0"/>
              </a:rPr>
              <a:t>Payment due: July 10th. COA for Fall/Spring comes out. Packages for Fall/Spring come out. Forms for Fall/Spring will come out. </a:t>
            </a:r>
          </a:p>
        </p:txBody>
      </p:sp>
      <p:sp>
        <p:nvSpPr>
          <p:cNvPr id="27" name="Rectangular Callout 26"/>
          <p:cNvSpPr/>
          <p:nvPr/>
        </p:nvSpPr>
        <p:spPr>
          <a:xfrm>
            <a:off x="1886156" y="1023207"/>
            <a:ext cx="2887338" cy="913698"/>
          </a:xfrm>
          <a:prstGeom prst="wedgeRectCallout">
            <a:avLst>
              <a:gd name="adj1" fmla="val 68308"/>
              <a:gd name="adj2" fmla="val 140119"/>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800" b="1" dirty="0">
                <a:solidFill>
                  <a:schemeClr val="tx1"/>
                </a:solidFill>
                <a:latin typeface="Calibri" panose="020F0502020204030204" pitchFamily="34" charset="0"/>
                <a:cs typeface="Calibri" panose="020F0502020204030204" pitchFamily="34" charset="0"/>
              </a:rPr>
              <a:t>November:</a:t>
            </a:r>
          </a:p>
          <a:p>
            <a:pPr lvl="0"/>
            <a:r>
              <a:rPr lang="en-US" sz="1200" dirty="0">
                <a:solidFill>
                  <a:schemeClr val="tx1"/>
                </a:solidFill>
                <a:latin typeface="Calibri" panose="020F0502020204030204" pitchFamily="34" charset="0"/>
                <a:cs typeface="Calibri" panose="020F0502020204030204" pitchFamily="34" charset="0"/>
              </a:rPr>
              <a:t>Third Payment: November 10th Registration begins. Last month to request any additional loans for the Fall ONLY.</a:t>
            </a:r>
          </a:p>
        </p:txBody>
      </p:sp>
      <p:sp>
        <p:nvSpPr>
          <p:cNvPr id="44" name="Freeform 6">
            <a:extLst>
              <a:ext uri="{FF2B5EF4-FFF2-40B4-BE49-F238E27FC236}">
                <a16:creationId xmlns:a16="http://schemas.microsoft.com/office/drawing/2014/main" id="{8D975C70-44EF-4239-9C1D-7B39EB6EC560}"/>
              </a:ext>
            </a:extLst>
          </p:cNvPr>
          <p:cNvSpPr>
            <a:spLocks/>
          </p:cNvSpPr>
          <p:nvPr/>
        </p:nvSpPr>
        <p:spPr bwMode="auto">
          <a:xfrm rot="16200000">
            <a:off x="4331991" y="3118257"/>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45" name="Freeform 6">
            <a:extLst>
              <a:ext uri="{FF2B5EF4-FFF2-40B4-BE49-F238E27FC236}">
                <a16:creationId xmlns:a16="http://schemas.microsoft.com/office/drawing/2014/main" id="{9B8F235B-46E8-4577-AD15-6965B3075B89}"/>
              </a:ext>
            </a:extLst>
          </p:cNvPr>
          <p:cNvSpPr>
            <a:spLocks/>
          </p:cNvSpPr>
          <p:nvPr/>
        </p:nvSpPr>
        <p:spPr bwMode="auto">
          <a:xfrm rot="3668719">
            <a:off x="7061718" y="3260859"/>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46" name="Freeform 6">
            <a:extLst>
              <a:ext uri="{FF2B5EF4-FFF2-40B4-BE49-F238E27FC236}">
                <a16:creationId xmlns:a16="http://schemas.microsoft.com/office/drawing/2014/main" id="{04041F0B-4F1E-4443-8473-114A4C5E343A}"/>
              </a:ext>
            </a:extLst>
          </p:cNvPr>
          <p:cNvSpPr>
            <a:spLocks/>
          </p:cNvSpPr>
          <p:nvPr/>
        </p:nvSpPr>
        <p:spPr bwMode="auto">
          <a:xfrm rot="1792242">
            <a:off x="6743926" y="2596964"/>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47" name="Freeform 6">
            <a:extLst>
              <a:ext uri="{FF2B5EF4-FFF2-40B4-BE49-F238E27FC236}">
                <a16:creationId xmlns:a16="http://schemas.microsoft.com/office/drawing/2014/main" id="{18C0C524-45A1-4A2D-95B1-97239AF2B52F}"/>
              </a:ext>
            </a:extLst>
          </p:cNvPr>
          <p:cNvSpPr>
            <a:spLocks/>
          </p:cNvSpPr>
          <p:nvPr/>
        </p:nvSpPr>
        <p:spPr bwMode="auto">
          <a:xfrm rot="14350484">
            <a:off x="4310614" y="3875659"/>
            <a:ext cx="820786" cy="639397"/>
          </a:xfrm>
          <a:custGeom>
            <a:avLst/>
            <a:gdLst>
              <a:gd name="T0" fmla="*/ 0 w 258"/>
              <a:gd name="T1" fmla="*/ 0 h 201"/>
              <a:gd name="T2" fmla="*/ 0 w 258"/>
              <a:gd name="T3" fmla="*/ 152 h 201"/>
              <a:gd name="T4" fmla="*/ 182 w 258"/>
              <a:gd name="T5" fmla="*/ 201 h 201"/>
              <a:gd name="T6" fmla="*/ 258 w 258"/>
              <a:gd name="T7" fmla="*/ 69 h 201"/>
              <a:gd name="T8" fmla="*/ 0 w 258"/>
              <a:gd name="T9" fmla="*/ 0 h 201"/>
            </a:gdLst>
            <a:ahLst/>
            <a:cxnLst>
              <a:cxn ang="0">
                <a:pos x="T0" y="T1"/>
              </a:cxn>
              <a:cxn ang="0">
                <a:pos x="T2" y="T3"/>
              </a:cxn>
              <a:cxn ang="0">
                <a:pos x="T4" y="T5"/>
              </a:cxn>
              <a:cxn ang="0">
                <a:pos x="T6" y="T7"/>
              </a:cxn>
              <a:cxn ang="0">
                <a:pos x="T8" y="T9"/>
              </a:cxn>
            </a:cxnLst>
            <a:rect l="0" t="0" r="r" b="b"/>
            <a:pathLst>
              <a:path w="258" h="201">
                <a:moveTo>
                  <a:pt x="0" y="0"/>
                </a:moveTo>
                <a:cubicBezTo>
                  <a:pt x="0" y="152"/>
                  <a:pt x="0" y="152"/>
                  <a:pt x="0" y="152"/>
                </a:cubicBezTo>
                <a:cubicBezTo>
                  <a:pt x="66" y="152"/>
                  <a:pt x="128" y="170"/>
                  <a:pt x="182" y="201"/>
                </a:cubicBezTo>
                <a:cubicBezTo>
                  <a:pt x="258" y="69"/>
                  <a:pt x="258" y="69"/>
                  <a:pt x="258" y="69"/>
                </a:cubicBezTo>
                <a:cubicBezTo>
                  <a:pt x="182" y="26"/>
                  <a:pt x="94" y="1"/>
                  <a:pt x="0" y="0"/>
                </a:cubicBezTo>
              </a:path>
            </a:pathLst>
          </a:custGeom>
          <a:solidFill>
            <a:srgbClr val="70AC2E"/>
          </a:solidFill>
          <a:ln w="28575">
            <a:miter lim="800000"/>
          </a:ln>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t" anchorCtr="0" compatLnSpc="1">
            <a:prstTxWarp prst="textNoShape">
              <a:avLst/>
            </a:prstTxWarp>
          </a:bodyPr>
          <a:lstStyle/>
          <a:p>
            <a:endParaRPr lang="en-US" sz="1800"/>
          </a:p>
        </p:txBody>
      </p:sp>
      <p:sp>
        <p:nvSpPr>
          <p:cNvPr id="35" name="Rectangular Callout 34"/>
          <p:cNvSpPr/>
          <p:nvPr/>
        </p:nvSpPr>
        <p:spPr>
          <a:xfrm flipH="1">
            <a:off x="7732197" y="1482818"/>
            <a:ext cx="2694697" cy="600738"/>
          </a:xfrm>
          <a:prstGeom prst="wedgeRectCallout">
            <a:avLst>
              <a:gd name="adj1" fmla="val 76506"/>
              <a:gd name="adj2" fmla="val 18483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February:</a:t>
            </a:r>
          </a:p>
          <a:p>
            <a:r>
              <a:rPr lang="en-US" sz="1200" dirty="0">
                <a:solidFill>
                  <a:schemeClr val="tx1"/>
                </a:solidFill>
                <a:latin typeface="Calibri" panose="020F0502020204030204" pitchFamily="34" charset="0"/>
                <a:cs typeface="Calibri" panose="020F0502020204030204" pitchFamily="34" charset="0"/>
              </a:rPr>
              <a:t>First Payment is due on February 10th </a:t>
            </a:r>
          </a:p>
        </p:txBody>
      </p:sp>
      <p:sp>
        <p:nvSpPr>
          <p:cNvPr id="34" name="Rectangular Callout 33"/>
          <p:cNvSpPr/>
          <p:nvPr/>
        </p:nvSpPr>
        <p:spPr>
          <a:xfrm flipH="1">
            <a:off x="7943422" y="2698212"/>
            <a:ext cx="2648376" cy="581480"/>
          </a:xfrm>
          <a:prstGeom prst="wedgeRectCallout">
            <a:avLst>
              <a:gd name="adj1" fmla="val 70860"/>
              <a:gd name="adj2" fmla="val 78785"/>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March:</a:t>
            </a:r>
          </a:p>
          <a:p>
            <a:r>
              <a:rPr lang="en-US" sz="1200" dirty="0">
                <a:solidFill>
                  <a:schemeClr val="tx1"/>
                </a:solidFill>
                <a:latin typeface="Calibri" panose="020F0502020204030204" pitchFamily="34" charset="0"/>
                <a:cs typeface="Calibri" panose="020F0502020204030204" pitchFamily="34" charset="0"/>
              </a:rPr>
              <a:t>Second Payment is due on March 10th </a:t>
            </a:r>
          </a:p>
        </p:txBody>
      </p:sp>
      <p:sp>
        <p:nvSpPr>
          <p:cNvPr id="2" name="Rectangular Callout 1"/>
          <p:cNvSpPr/>
          <p:nvPr/>
        </p:nvSpPr>
        <p:spPr>
          <a:xfrm>
            <a:off x="1657630" y="3304339"/>
            <a:ext cx="1976486" cy="653010"/>
          </a:xfrm>
          <a:prstGeom prst="wedgeRectCallout">
            <a:avLst>
              <a:gd name="adj1" fmla="val 104524"/>
              <a:gd name="adj2" fmla="val 95953"/>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September:</a:t>
            </a:r>
          </a:p>
          <a:p>
            <a:r>
              <a:rPr lang="en-US" sz="1200" dirty="0">
                <a:solidFill>
                  <a:schemeClr val="tx1"/>
                </a:solidFill>
                <a:latin typeface="Calibri" panose="020F0502020204030204" pitchFamily="34" charset="0"/>
                <a:cs typeface="Calibri" panose="020F0502020204030204" pitchFamily="34" charset="0"/>
              </a:rPr>
              <a:t>First Payment is due on September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a:t>
            </a:r>
          </a:p>
        </p:txBody>
      </p:sp>
      <p:sp>
        <p:nvSpPr>
          <p:cNvPr id="24" name="Rectangular Callout 23"/>
          <p:cNvSpPr/>
          <p:nvPr/>
        </p:nvSpPr>
        <p:spPr>
          <a:xfrm>
            <a:off x="1628198" y="2051029"/>
            <a:ext cx="2218742" cy="945336"/>
          </a:xfrm>
          <a:prstGeom prst="wedgeRectCallout">
            <a:avLst>
              <a:gd name="adj1" fmla="val 87158"/>
              <a:gd name="adj2" fmla="val 93086"/>
            </a:avLst>
          </a:prstGeom>
          <a:solidFill>
            <a:schemeClr val="bg1">
              <a:alpha val="60000"/>
            </a:schemeClr>
          </a:solidFill>
          <a:ln w="12700">
            <a:solidFill>
              <a:schemeClr val="tx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chemeClr val="tx1"/>
                </a:solidFill>
                <a:latin typeface="Calibri" panose="020F0502020204030204" pitchFamily="34" charset="0"/>
                <a:cs typeface="Calibri" panose="020F0502020204030204" pitchFamily="34" charset="0"/>
              </a:rPr>
              <a:t>October:</a:t>
            </a:r>
          </a:p>
          <a:p>
            <a:r>
              <a:rPr lang="en-US" sz="1200" dirty="0">
                <a:solidFill>
                  <a:schemeClr val="tx1"/>
                </a:solidFill>
                <a:latin typeface="Calibri" panose="020F0502020204030204" pitchFamily="34" charset="0"/>
                <a:cs typeface="Calibri" panose="020F0502020204030204" pitchFamily="34" charset="0"/>
              </a:rPr>
              <a:t>Second Payment is due: October 10</a:t>
            </a:r>
            <a:r>
              <a:rPr lang="en-US" sz="1200" baseline="30000" dirty="0">
                <a:solidFill>
                  <a:schemeClr val="tx1"/>
                </a:solidFill>
                <a:latin typeface="Calibri" panose="020F0502020204030204" pitchFamily="34" charset="0"/>
                <a:cs typeface="Calibri" panose="020F0502020204030204" pitchFamily="34" charset="0"/>
              </a:rPr>
              <a:t>th</a:t>
            </a:r>
            <a:r>
              <a:rPr lang="en-US" sz="1200" dirty="0">
                <a:solidFill>
                  <a:schemeClr val="tx1"/>
                </a:solidFill>
                <a:latin typeface="Calibri" panose="020F0502020204030204" pitchFamily="34" charset="0"/>
                <a:cs typeface="Calibri" panose="020F0502020204030204" pitchFamily="34" charset="0"/>
              </a:rPr>
              <a:t>. New FAFSA comes out for the next academic year.  </a:t>
            </a:r>
          </a:p>
        </p:txBody>
      </p:sp>
    </p:spTree>
    <p:extLst>
      <p:ext uri="{BB962C8B-B14F-4D97-AF65-F5344CB8AC3E}">
        <p14:creationId xmlns:p14="http://schemas.microsoft.com/office/powerpoint/2010/main" val="1720552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6A02F3-E6AB-4983-ABC2-A821C55A99D5}"/>
              </a:ext>
            </a:extLst>
          </p:cNvPr>
          <p:cNvSpPr>
            <a:spLocks noGrp="1"/>
          </p:cNvSpPr>
          <p:nvPr>
            <p:ph sz="half" idx="1"/>
          </p:nvPr>
        </p:nvSpPr>
        <p:spPr/>
        <p:txBody>
          <a:bodyPr/>
          <a:lstStyle/>
          <a:p>
            <a:r>
              <a:rPr lang="en-US" dirty="0"/>
              <a:t>Adjustment to Direct Loan</a:t>
            </a:r>
          </a:p>
          <a:p>
            <a:pPr lvl="1"/>
            <a:r>
              <a:rPr lang="en-US" dirty="0"/>
              <a:t>Adjust loan amount after initial Acceptance/ Declined from FA Offer</a:t>
            </a:r>
          </a:p>
          <a:p>
            <a:r>
              <a:rPr lang="en-US" dirty="0"/>
              <a:t>Budget Increase Form</a:t>
            </a:r>
          </a:p>
          <a:p>
            <a:pPr lvl="1"/>
            <a:r>
              <a:rPr lang="en-US" dirty="0"/>
              <a:t>Increase COA for your program</a:t>
            </a:r>
          </a:p>
          <a:p>
            <a:r>
              <a:rPr lang="en-US" dirty="0"/>
              <a:t>Release of Information </a:t>
            </a:r>
          </a:p>
          <a:p>
            <a:pPr lvl="1"/>
            <a:r>
              <a:rPr lang="en-US" dirty="0"/>
              <a:t>Allows FA to talk about finances with someone </a:t>
            </a:r>
            <a:r>
              <a:rPr lang="en-US" b="1" u="sng" dirty="0"/>
              <a:t>other</a:t>
            </a:r>
            <a:r>
              <a:rPr lang="en-US" dirty="0"/>
              <a:t> than the student </a:t>
            </a:r>
          </a:p>
        </p:txBody>
      </p:sp>
      <p:sp>
        <p:nvSpPr>
          <p:cNvPr id="3" name="Content Placeholder 2">
            <a:extLst>
              <a:ext uri="{FF2B5EF4-FFF2-40B4-BE49-F238E27FC236}">
                <a16:creationId xmlns:a16="http://schemas.microsoft.com/office/drawing/2014/main" id="{A8C06411-319B-4A60-AB1E-209AFBED8FA8}"/>
              </a:ext>
            </a:extLst>
          </p:cNvPr>
          <p:cNvSpPr>
            <a:spLocks noGrp="1"/>
          </p:cNvSpPr>
          <p:nvPr>
            <p:ph sz="half" idx="13"/>
          </p:nvPr>
        </p:nvSpPr>
        <p:spPr/>
        <p:txBody>
          <a:bodyPr/>
          <a:lstStyle/>
          <a:p>
            <a:r>
              <a:rPr lang="en-US" dirty="0"/>
              <a:t>Direct Deposit of Aid</a:t>
            </a:r>
          </a:p>
          <a:p>
            <a:pPr lvl="1"/>
            <a:r>
              <a:rPr lang="en-US" dirty="0"/>
              <a:t>Refund amount direct deposited </a:t>
            </a:r>
          </a:p>
          <a:p>
            <a:pPr lvl="1"/>
            <a:r>
              <a:rPr lang="en-US" dirty="0"/>
              <a:t>Check in mail</a:t>
            </a:r>
          </a:p>
          <a:p>
            <a:r>
              <a:rPr lang="en-US" dirty="0"/>
              <a:t>Graduate PLUS loan Application</a:t>
            </a:r>
          </a:p>
          <a:p>
            <a:pPr lvl="1"/>
            <a:r>
              <a:rPr lang="en-US" dirty="0"/>
              <a:t>Apply for the PLUS loan</a:t>
            </a:r>
          </a:p>
          <a:p>
            <a:pPr lvl="1"/>
            <a:r>
              <a:rPr lang="en-US" dirty="0"/>
              <a:t>MUST fill this out along with the application via studentloans.gov </a:t>
            </a:r>
          </a:p>
        </p:txBody>
      </p:sp>
      <p:sp>
        <p:nvSpPr>
          <p:cNvPr id="4" name="Title 3">
            <a:extLst>
              <a:ext uri="{FF2B5EF4-FFF2-40B4-BE49-F238E27FC236}">
                <a16:creationId xmlns:a16="http://schemas.microsoft.com/office/drawing/2014/main" id="{EEF1FBF6-3A5D-449D-BAE9-154FFF0E4884}"/>
              </a:ext>
            </a:extLst>
          </p:cNvPr>
          <p:cNvSpPr>
            <a:spLocks noGrp="1"/>
          </p:cNvSpPr>
          <p:nvPr>
            <p:ph type="title"/>
          </p:nvPr>
        </p:nvSpPr>
        <p:spPr>
          <a:xfrm>
            <a:off x="1981200" y="838200"/>
            <a:ext cx="8229600" cy="838200"/>
          </a:xfrm>
        </p:spPr>
        <p:txBody>
          <a:bodyPr/>
          <a:lstStyle/>
          <a:p>
            <a:r>
              <a:rPr lang="en-US" dirty="0"/>
              <a:t>Forms</a:t>
            </a:r>
            <a:br>
              <a:rPr lang="en-US" dirty="0"/>
            </a:br>
            <a:r>
              <a:rPr lang="en-US" sz="3200" dirty="0"/>
              <a:t>MSU Website- Financial Aid- Forms</a:t>
            </a:r>
            <a:endParaRPr lang="en-US" dirty="0"/>
          </a:p>
        </p:txBody>
      </p:sp>
      <p:sp>
        <p:nvSpPr>
          <p:cNvPr id="5" name="Date Placeholder 4">
            <a:extLst>
              <a:ext uri="{FF2B5EF4-FFF2-40B4-BE49-F238E27FC236}">
                <a16:creationId xmlns:a16="http://schemas.microsoft.com/office/drawing/2014/main" id="{E675B1BA-1E39-4A9F-9CA8-2EEA61CF6BD2}"/>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36EC8709-B46F-484B-B315-111C9982D2DE}"/>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10</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BEAC399A-0F6C-4BE0-A28D-2B1EFB7225C1}"/>
              </a:ext>
            </a:extLst>
          </p:cNvPr>
          <p:cNvSpPr>
            <a:spLocks noGrp="1"/>
          </p:cNvSpPr>
          <p:nvPr>
            <p:ph type="ftr" sz="quarter" idx="16"/>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Tree>
    <p:extLst>
      <p:ext uri="{BB962C8B-B14F-4D97-AF65-F5344CB8AC3E}">
        <p14:creationId xmlns:p14="http://schemas.microsoft.com/office/powerpoint/2010/main" val="3171961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743765-6225-45EC-85CF-496B2A911A7D}"/>
              </a:ext>
            </a:extLst>
          </p:cNvPr>
          <p:cNvSpPr>
            <a:spLocks noGrp="1"/>
          </p:cNvSpPr>
          <p:nvPr>
            <p:ph sz="half" idx="1"/>
          </p:nvPr>
        </p:nvSpPr>
        <p:spPr>
          <a:xfrm>
            <a:off x="1862294" y="1599363"/>
            <a:ext cx="4114800" cy="4267200"/>
          </a:xfrm>
        </p:spPr>
        <p:txBody>
          <a:bodyPr/>
          <a:lstStyle/>
          <a:p>
            <a:r>
              <a:rPr lang="en-US" dirty="0">
                <a:hlinkClick r:id="rId3"/>
              </a:rPr>
              <a:t>Financial Services </a:t>
            </a:r>
            <a:endParaRPr lang="en-US" dirty="0"/>
          </a:p>
          <a:p>
            <a:pPr lvl="1"/>
            <a:r>
              <a:rPr lang="en-US" dirty="0"/>
              <a:t>FS- Billing, Direct Deposit, Refunds, Payment Plans</a:t>
            </a:r>
          </a:p>
          <a:p>
            <a:pPr marL="457200" lvl="1" indent="0">
              <a:buNone/>
            </a:pPr>
            <a:endParaRPr lang="en-US" dirty="0"/>
          </a:p>
          <a:p>
            <a:r>
              <a:rPr lang="en-US" dirty="0"/>
              <a:t>VS Financial Aid</a:t>
            </a:r>
          </a:p>
          <a:p>
            <a:pPr lvl="1"/>
            <a:r>
              <a:rPr lang="en-US" dirty="0"/>
              <a:t>FA- Loans, COA, Scholarships</a:t>
            </a:r>
          </a:p>
          <a:p>
            <a:endParaRPr lang="en-US" dirty="0"/>
          </a:p>
          <a:p>
            <a:endParaRPr lang="en-US" dirty="0"/>
          </a:p>
          <a:p>
            <a:r>
              <a:rPr lang="en-US" dirty="0"/>
              <a:t>Offices Closed during Winter Break</a:t>
            </a:r>
          </a:p>
        </p:txBody>
      </p:sp>
      <p:sp>
        <p:nvSpPr>
          <p:cNvPr id="3" name="Content Placeholder 2">
            <a:extLst>
              <a:ext uri="{FF2B5EF4-FFF2-40B4-BE49-F238E27FC236}">
                <a16:creationId xmlns:a16="http://schemas.microsoft.com/office/drawing/2014/main" id="{C70F7050-EDB7-470E-BE2D-A7814089A5EC}"/>
              </a:ext>
            </a:extLst>
          </p:cNvPr>
          <p:cNvSpPr>
            <a:spLocks noGrp="1"/>
          </p:cNvSpPr>
          <p:nvPr>
            <p:ph sz="half" idx="13"/>
          </p:nvPr>
        </p:nvSpPr>
        <p:spPr>
          <a:xfrm>
            <a:off x="6198160" y="1524000"/>
            <a:ext cx="4038600" cy="4267200"/>
          </a:xfrm>
        </p:spPr>
        <p:txBody>
          <a:bodyPr/>
          <a:lstStyle/>
          <a:p>
            <a:r>
              <a:rPr lang="en-US" dirty="0"/>
              <a:t>FA processes </a:t>
            </a:r>
          </a:p>
          <a:p>
            <a:pPr lvl="1"/>
            <a:r>
              <a:rPr lang="en-US" dirty="0"/>
              <a:t>All forms can take up to 1.5 weeks to process</a:t>
            </a:r>
          </a:p>
          <a:p>
            <a:pPr lvl="1"/>
            <a:r>
              <a:rPr lang="en-US" dirty="0"/>
              <a:t>Priority Deadlines</a:t>
            </a:r>
          </a:p>
          <a:p>
            <a:pPr lvl="1"/>
            <a:r>
              <a:rPr lang="en-US" dirty="0"/>
              <a:t>No appointments the first two weeks of semester</a:t>
            </a:r>
          </a:p>
          <a:p>
            <a:pPr lvl="1"/>
            <a:r>
              <a:rPr lang="en-US" dirty="0"/>
              <a:t>ALL refunds disburse roughly the third week of the undergraduate semester. </a:t>
            </a:r>
          </a:p>
          <a:p>
            <a:pPr lvl="2"/>
            <a:r>
              <a:rPr lang="en-US" dirty="0"/>
              <a:t>Gap between semesters?</a:t>
            </a:r>
          </a:p>
        </p:txBody>
      </p:sp>
      <p:sp>
        <p:nvSpPr>
          <p:cNvPr id="4" name="Title 3">
            <a:extLst>
              <a:ext uri="{FF2B5EF4-FFF2-40B4-BE49-F238E27FC236}">
                <a16:creationId xmlns:a16="http://schemas.microsoft.com/office/drawing/2014/main" id="{DBFF3839-FBE4-4661-98E3-DBA8532F59B2}"/>
              </a:ext>
            </a:extLst>
          </p:cNvPr>
          <p:cNvSpPr>
            <a:spLocks noGrp="1"/>
          </p:cNvSpPr>
          <p:nvPr>
            <p:ph type="title"/>
          </p:nvPr>
        </p:nvSpPr>
        <p:spPr>
          <a:xfrm>
            <a:off x="4419600" y="228600"/>
            <a:ext cx="5410200" cy="838200"/>
          </a:xfrm>
        </p:spPr>
        <p:txBody>
          <a:bodyPr/>
          <a:lstStyle/>
          <a:p>
            <a:r>
              <a:rPr lang="en-US" dirty="0"/>
              <a:t>FAQ</a:t>
            </a:r>
          </a:p>
        </p:txBody>
      </p:sp>
      <p:sp>
        <p:nvSpPr>
          <p:cNvPr id="5" name="Date Placeholder 4">
            <a:extLst>
              <a:ext uri="{FF2B5EF4-FFF2-40B4-BE49-F238E27FC236}">
                <a16:creationId xmlns:a16="http://schemas.microsoft.com/office/drawing/2014/main" id="{90D903AA-2D15-4CAB-B290-F269A0007A9E}"/>
              </a:ext>
            </a:extLst>
          </p:cNvPr>
          <p:cNvSpPr>
            <a:spLocks noGrp="1"/>
          </p:cNvSpPr>
          <p:nvPr>
            <p:ph type="dt" sz="half" idx="14"/>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6" name="Slide Number Placeholder 5">
            <a:extLst>
              <a:ext uri="{FF2B5EF4-FFF2-40B4-BE49-F238E27FC236}">
                <a16:creationId xmlns:a16="http://schemas.microsoft.com/office/drawing/2014/main" id="{51844EAF-2E0B-4A0A-8BBA-B98326E13243}"/>
              </a:ext>
            </a:extLst>
          </p:cNvPr>
          <p:cNvSpPr>
            <a:spLocks noGrp="1"/>
          </p:cNvSpPr>
          <p:nvPr>
            <p:ph type="sldNum" sz="quarter" idx="15"/>
          </p:nvPr>
        </p:nvSpPr>
        <p:spPr/>
        <p:txBody>
          <a:bodyPr/>
          <a:lstStyle/>
          <a:p>
            <a:fld id="{4D7E9BF9-0DB9-49B8-82AD-011243E0D26E}" type="slidenum">
              <a:rPr lang="en-US" sz="1600" b="1" smtClean="0">
                <a:solidFill>
                  <a:srgbClr val="4A0010"/>
                </a:solidFill>
                <a:latin typeface="Arial" pitchFamily="34" charset="0"/>
                <a:cs typeface="Arial" pitchFamily="34" charset="0"/>
              </a:rPr>
              <a:pPr/>
              <a:t>11</a:t>
            </a:fld>
            <a:endParaRPr lang="en-US" sz="1600" b="1" dirty="0">
              <a:solidFill>
                <a:srgbClr val="4A0010"/>
              </a:solidFill>
              <a:latin typeface="Arial" pitchFamily="34" charset="0"/>
              <a:cs typeface="Arial" pitchFamily="34" charset="0"/>
            </a:endParaRPr>
          </a:p>
        </p:txBody>
      </p:sp>
      <p:sp>
        <p:nvSpPr>
          <p:cNvPr id="7" name="Footer Placeholder 6">
            <a:extLst>
              <a:ext uri="{FF2B5EF4-FFF2-40B4-BE49-F238E27FC236}">
                <a16:creationId xmlns:a16="http://schemas.microsoft.com/office/drawing/2014/main" id="{37A93224-1E71-4487-B5EE-0390DC6DB665}"/>
              </a:ext>
            </a:extLst>
          </p:cNvPr>
          <p:cNvSpPr>
            <a:spLocks noGrp="1"/>
          </p:cNvSpPr>
          <p:nvPr>
            <p:ph type="ftr" sz="quarter" idx="16"/>
          </p:nvPr>
        </p:nvSpPr>
        <p:spPr/>
        <p:txBody>
          <a:bodyPr/>
          <a:lstStyle/>
          <a:p>
            <a:pPr algn="l"/>
            <a:r>
              <a:rPr lang="en-US" sz="1600" b="1">
                <a:solidFill>
                  <a:schemeClr val="bg1"/>
                </a:solidFill>
                <a:latin typeface="Arial" pitchFamily="34" charset="0"/>
                <a:cs typeface="Arial" pitchFamily="34" charset="0"/>
              </a:rPr>
              <a:t>Office/Department</a:t>
            </a:r>
            <a:endParaRPr lang="en-US" sz="16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351853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0F09242-1899-4598-A2F9-1F10351E46EF}"/>
              </a:ext>
            </a:extLst>
          </p:cNvPr>
          <p:cNvPicPr>
            <a:picLocks noChangeAspect="1"/>
          </p:cNvPicPr>
          <p:nvPr/>
        </p:nvPicPr>
        <p:blipFill>
          <a:blip r:embed="rId2"/>
          <a:stretch>
            <a:fillRect/>
          </a:stretch>
        </p:blipFill>
        <p:spPr>
          <a:xfrm>
            <a:off x="5710808" y="1905001"/>
            <a:ext cx="4841289" cy="4314213"/>
          </a:xfrm>
          <a:prstGeom prst="rect">
            <a:avLst/>
          </a:prstGeom>
        </p:spPr>
      </p:pic>
      <p:sp>
        <p:nvSpPr>
          <p:cNvPr id="3" name="Title 2">
            <a:extLst>
              <a:ext uri="{FF2B5EF4-FFF2-40B4-BE49-F238E27FC236}">
                <a16:creationId xmlns:a16="http://schemas.microsoft.com/office/drawing/2014/main" id="{28239FE4-FB24-4B72-9F27-A7FE7DDA17FE}"/>
              </a:ext>
            </a:extLst>
          </p:cNvPr>
          <p:cNvSpPr>
            <a:spLocks noGrp="1"/>
          </p:cNvSpPr>
          <p:nvPr>
            <p:ph type="title"/>
          </p:nvPr>
        </p:nvSpPr>
        <p:spPr>
          <a:xfrm>
            <a:off x="3200400" y="556599"/>
            <a:ext cx="8229600" cy="1143000"/>
          </a:xfrm>
        </p:spPr>
        <p:txBody>
          <a:bodyPr/>
          <a:lstStyle/>
          <a:p>
            <a:r>
              <a:rPr lang="en-US" dirty="0"/>
              <a:t>Contact Information</a:t>
            </a:r>
          </a:p>
        </p:txBody>
      </p:sp>
      <p:sp>
        <p:nvSpPr>
          <p:cNvPr id="4" name="Date Placeholder 3">
            <a:extLst>
              <a:ext uri="{FF2B5EF4-FFF2-40B4-BE49-F238E27FC236}">
                <a16:creationId xmlns:a16="http://schemas.microsoft.com/office/drawing/2014/main" id="{41789DB5-E354-4AF8-A648-FB9DDEB9D982}"/>
              </a:ext>
            </a:extLst>
          </p:cNvPr>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5" name="Slide Number Placeholder 4">
            <a:extLst>
              <a:ext uri="{FF2B5EF4-FFF2-40B4-BE49-F238E27FC236}">
                <a16:creationId xmlns:a16="http://schemas.microsoft.com/office/drawing/2014/main" id="{40B11E27-9603-4274-80DB-685CCB3E5A95}"/>
              </a:ext>
            </a:extLst>
          </p:cNvPr>
          <p:cNvSpPr>
            <a:spLocks noGrp="1"/>
          </p:cNvSpPr>
          <p:nvPr>
            <p:ph type="sldNum" sz="quarter" idx="11"/>
          </p:nvPr>
        </p:nvSpPr>
        <p:spPr/>
        <p:txBody>
          <a:bodyPr/>
          <a:lstStyle/>
          <a:p>
            <a:fld id="{4D7E9BF9-0DB9-49B8-82AD-011243E0D26E}" type="slidenum">
              <a:rPr lang="en-US" sz="1600" b="1" smtClean="0">
                <a:solidFill>
                  <a:srgbClr val="4A0010"/>
                </a:solidFill>
                <a:latin typeface="Arial" pitchFamily="34" charset="0"/>
                <a:cs typeface="Arial" pitchFamily="34" charset="0"/>
              </a:rPr>
              <a:pPr/>
              <a:t>12</a:t>
            </a:fld>
            <a:endParaRPr lang="en-US" sz="1600" b="1" dirty="0">
              <a:solidFill>
                <a:srgbClr val="4A0010"/>
              </a:solidFill>
              <a:latin typeface="Arial" pitchFamily="34" charset="0"/>
              <a:cs typeface="Arial" pitchFamily="34" charset="0"/>
            </a:endParaRPr>
          </a:p>
        </p:txBody>
      </p:sp>
      <p:sp>
        <p:nvSpPr>
          <p:cNvPr id="6" name="Footer Placeholder 5">
            <a:extLst>
              <a:ext uri="{FF2B5EF4-FFF2-40B4-BE49-F238E27FC236}">
                <a16:creationId xmlns:a16="http://schemas.microsoft.com/office/drawing/2014/main" id="{0A5B89EB-7514-47D4-96B8-C089D1C7BFCE}"/>
              </a:ext>
            </a:extLst>
          </p:cNvPr>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8" name="TextBox 7">
            <a:extLst>
              <a:ext uri="{FF2B5EF4-FFF2-40B4-BE49-F238E27FC236}">
                <a16:creationId xmlns:a16="http://schemas.microsoft.com/office/drawing/2014/main" id="{EF3E0359-9240-442F-AF0E-82C92A143D2F}"/>
              </a:ext>
            </a:extLst>
          </p:cNvPr>
          <p:cNvSpPr txBox="1"/>
          <p:nvPr/>
        </p:nvSpPr>
        <p:spPr>
          <a:xfrm>
            <a:off x="1905000" y="1952180"/>
            <a:ext cx="3793971" cy="3280385"/>
          </a:xfrm>
          <a:prstGeom prst="rect">
            <a:avLst/>
          </a:prstGeom>
          <a:noFill/>
        </p:spPr>
        <p:txBody>
          <a:bodyPr wrap="square" rtlCol="0">
            <a:spAutoFit/>
          </a:bodyPr>
          <a:lstStyle/>
          <a:p>
            <a:pPr>
              <a:spcBef>
                <a:spcPts val="500"/>
              </a:spcBef>
              <a:buFont typeface="Arial" pitchFamily="34" charset="0"/>
              <a:buChar char="•"/>
            </a:pPr>
            <a:r>
              <a:rPr lang="en-US" sz="2500" b="1" dirty="0">
                <a:latin typeface="Arial" pitchFamily="34" charset="0"/>
                <a:cs typeface="Arial" pitchFamily="34" charset="0"/>
              </a:rPr>
              <a:t>Phone</a:t>
            </a:r>
          </a:p>
          <a:p>
            <a:pPr lvl="1">
              <a:spcBef>
                <a:spcPts val="500"/>
              </a:spcBef>
              <a:buFont typeface="Arial" pitchFamily="34" charset="0"/>
              <a:buChar char="•"/>
            </a:pPr>
            <a:r>
              <a:rPr lang="en-US" sz="2500" b="1" dirty="0">
                <a:latin typeface="Arial" pitchFamily="34" charset="0"/>
                <a:cs typeface="Arial" pitchFamily="34" charset="0"/>
              </a:rPr>
              <a:t>417-836-4926</a:t>
            </a:r>
          </a:p>
          <a:p>
            <a:pPr>
              <a:spcBef>
                <a:spcPts val="500"/>
              </a:spcBef>
              <a:buFont typeface="Arial" pitchFamily="34" charset="0"/>
              <a:buChar char="•"/>
            </a:pPr>
            <a:r>
              <a:rPr lang="en-US" sz="2500" b="1" dirty="0">
                <a:latin typeface="Arial" pitchFamily="34" charset="0"/>
                <a:cs typeface="Arial" pitchFamily="34" charset="0"/>
              </a:rPr>
              <a:t>Email</a:t>
            </a:r>
          </a:p>
          <a:p>
            <a:pPr lvl="1">
              <a:spcBef>
                <a:spcPts val="500"/>
              </a:spcBef>
              <a:buFont typeface="Arial" pitchFamily="34" charset="0"/>
              <a:buChar char="•"/>
            </a:pPr>
            <a:r>
              <a:rPr lang="en-US" sz="1400" b="1" dirty="0">
                <a:solidFill>
                  <a:srgbClr val="4A0010"/>
                </a:solidFill>
                <a:latin typeface="Arial" pitchFamily="34" charset="0"/>
                <a:cs typeface="Arial" pitchFamily="34" charset="0"/>
                <a:hlinkClick r:id="rId3">
                  <a:extLst>
                    <a:ext uri="{A12FA001-AC4F-418D-AE19-62706E023703}">
                      <ahyp:hlinkClr xmlns:ahyp="http://schemas.microsoft.com/office/drawing/2018/hyperlinkcolor" val="tx"/>
                    </a:ext>
                  </a:extLst>
                </a:hlinkClick>
              </a:rPr>
              <a:t>BreannaScanlon@missouristate.edu</a:t>
            </a:r>
            <a:endParaRPr lang="en-US" sz="1400" b="1" dirty="0">
              <a:solidFill>
                <a:srgbClr val="4A0010"/>
              </a:solidFill>
              <a:latin typeface="Arial" pitchFamily="34" charset="0"/>
              <a:cs typeface="Arial" pitchFamily="34" charset="0"/>
            </a:endParaRPr>
          </a:p>
          <a:p>
            <a:pPr lvl="1">
              <a:spcBef>
                <a:spcPts val="500"/>
              </a:spcBef>
              <a:buFont typeface="Arial" pitchFamily="34" charset="0"/>
              <a:buChar char="•"/>
            </a:pPr>
            <a:r>
              <a:rPr lang="en-US" sz="1400" b="1" dirty="0">
                <a:solidFill>
                  <a:srgbClr val="4A0010"/>
                </a:solidFill>
                <a:latin typeface="Arial" pitchFamily="34" charset="0"/>
                <a:cs typeface="Arial" pitchFamily="34" charset="0"/>
              </a:rPr>
              <a:t>ALL EMAILS MUST CONTAIN M#</a:t>
            </a:r>
          </a:p>
          <a:p>
            <a:pPr>
              <a:spcBef>
                <a:spcPts val="500"/>
              </a:spcBef>
              <a:buFont typeface="Arial" pitchFamily="34" charset="0"/>
              <a:buChar char="•"/>
            </a:pPr>
            <a:r>
              <a:rPr lang="en-US" sz="2500" b="1" dirty="0">
                <a:latin typeface="Arial" pitchFamily="34" charset="0"/>
                <a:cs typeface="Arial" pitchFamily="34" charset="0"/>
              </a:rPr>
              <a:t>Location</a:t>
            </a:r>
          </a:p>
          <a:p>
            <a:pPr lvl="1">
              <a:spcBef>
                <a:spcPts val="500"/>
              </a:spcBef>
              <a:buFont typeface="Arial" pitchFamily="34" charset="0"/>
              <a:buChar char="•"/>
            </a:pPr>
            <a:r>
              <a:rPr lang="en-US" sz="2500" b="1" dirty="0">
                <a:latin typeface="Arial" pitchFamily="34" charset="0"/>
                <a:cs typeface="Arial" pitchFamily="34" charset="0"/>
              </a:rPr>
              <a:t>Carrington Hall 118</a:t>
            </a:r>
          </a:p>
          <a:p>
            <a:pPr lvl="1">
              <a:spcBef>
                <a:spcPts val="500"/>
              </a:spcBef>
              <a:buFont typeface="Arial" pitchFamily="34" charset="0"/>
              <a:buChar char="•"/>
            </a:pPr>
            <a:endParaRPr lang="en-US" sz="2500" b="1" dirty="0">
              <a:latin typeface="Arial" pitchFamily="34" charset="0"/>
              <a:cs typeface="Arial" pitchFamily="34" charset="0"/>
            </a:endParaRPr>
          </a:p>
        </p:txBody>
      </p:sp>
    </p:spTree>
    <p:extLst>
      <p:ext uri="{BB962C8B-B14F-4D97-AF65-F5344CB8AC3E}">
        <p14:creationId xmlns:p14="http://schemas.microsoft.com/office/powerpoint/2010/main" val="259526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3E1ED-E37C-4C21-A2BE-B5C4D80B9507}"/>
              </a:ext>
            </a:extLst>
          </p:cNvPr>
          <p:cNvSpPr>
            <a:spLocks noGrp="1"/>
          </p:cNvSpPr>
          <p:nvPr>
            <p:ph type="title"/>
          </p:nvPr>
        </p:nvSpPr>
        <p:spPr>
          <a:xfrm>
            <a:off x="4914900" y="266700"/>
            <a:ext cx="4953000" cy="1143000"/>
          </a:xfrm>
        </p:spPr>
        <p:txBody>
          <a:bodyPr/>
          <a:lstStyle/>
          <a:p>
            <a:pPr algn="ctr"/>
            <a:r>
              <a:rPr lang="en-US" dirty="0"/>
              <a:t>My Role</a:t>
            </a:r>
          </a:p>
        </p:txBody>
      </p:sp>
      <p:sp>
        <p:nvSpPr>
          <p:cNvPr id="3" name="Date Placeholder 2">
            <a:extLst>
              <a:ext uri="{FF2B5EF4-FFF2-40B4-BE49-F238E27FC236}">
                <a16:creationId xmlns:a16="http://schemas.microsoft.com/office/drawing/2014/main" id="{3235C489-F852-40F6-BC90-8C8EC4613268}"/>
              </a:ext>
            </a:extLst>
          </p:cNvPr>
          <p:cNvSpPr>
            <a:spLocks noGrp="1"/>
          </p:cNvSpPr>
          <p:nvPr>
            <p:ph type="dt" sz="half" idx="10"/>
          </p:nvPr>
        </p:nvSpPr>
        <p:spPr/>
        <p:txBody>
          <a:bodyPr/>
          <a:lstStyle/>
          <a:p>
            <a:fld id="{6D865111-70AC-4559-A908-F288EA0D4EA0}" type="datetime1">
              <a:rPr lang="en-US" sz="1600" b="1" smtClean="0">
                <a:solidFill>
                  <a:schemeClr val="bg1"/>
                </a:solidFill>
                <a:latin typeface="Arial" pitchFamily="34" charset="0"/>
                <a:cs typeface="Arial" pitchFamily="34" charset="0"/>
              </a:rPr>
              <a:pPr/>
              <a:t>9/7/2023</a:t>
            </a:fld>
            <a:endParaRPr lang="en-US" sz="1600" b="1" dirty="0">
              <a:solidFill>
                <a:schemeClr val="bg1"/>
              </a:solidFill>
              <a:latin typeface="Arial" pitchFamily="34" charset="0"/>
              <a:cs typeface="Arial" pitchFamily="34" charset="0"/>
            </a:endParaRPr>
          </a:p>
        </p:txBody>
      </p:sp>
      <p:sp>
        <p:nvSpPr>
          <p:cNvPr id="4" name="Slide Number Placeholder 3">
            <a:extLst>
              <a:ext uri="{FF2B5EF4-FFF2-40B4-BE49-F238E27FC236}">
                <a16:creationId xmlns:a16="http://schemas.microsoft.com/office/drawing/2014/main" id="{95B6F07E-F452-4717-BA82-A2653826F378}"/>
              </a:ext>
            </a:extLst>
          </p:cNvPr>
          <p:cNvSpPr>
            <a:spLocks noGrp="1"/>
          </p:cNvSpPr>
          <p:nvPr>
            <p:ph type="sldNum" sz="quarter" idx="11"/>
          </p:nvPr>
        </p:nvSpPr>
        <p:spPr/>
        <p:txBody>
          <a:bodyPr/>
          <a:lstStyle/>
          <a:p>
            <a:fld id="{4D7E9BF9-0DB9-49B8-82AD-011243E0D26E}" type="slidenum">
              <a:rPr lang="en-US" sz="1600" b="1" smtClean="0">
                <a:solidFill>
                  <a:srgbClr val="4A0010"/>
                </a:solidFill>
                <a:cs typeface="Arial" pitchFamily="34" charset="0"/>
              </a:rPr>
              <a:pPr/>
              <a:t>13</a:t>
            </a:fld>
            <a:endParaRPr lang="en-US" sz="1600" b="1" dirty="0">
              <a:solidFill>
                <a:srgbClr val="4A0010"/>
              </a:solidFill>
              <a:cs typeface="Arial" pitchFamily="34" charset="0"/>
            </a:endParaRPr>
          </a:p>
        </p:txBody>
      </p:sp>
      <p:sp>
        <p:nvSpPr>
          <p:cNvPr id="5" name="Footer Placeholder 4">
            <a:extLst>
              <a:ext uri="{FF2B5EF4-FFF2-40B4-BE49-F238E27FC236}">
                <a16:creationId xmlns:a16="http://schemas.microsoft.com/office/drawing/2014/main" id="{AA011CB3-5101-4372-925E-1F89B7A08C3B}"/>
              </a:ext>
            </a:extLst>
          </p:cNvPr>
          <p:cNvSpPr>
            <a:spLocks noGrp="1"/>
          </p:cNvSpPr>
          <p:nvPr>
            <p:ph type="ftr" sz="quarter" idx="12"/>
          </p:nvPr>
        </p:nvSpPr>
        <p:spPr/>
        <p:txBody>
          <a:bodyPr>
            <a:normAutofit/>
          </a:bodyPr>
          <a:lstStyle/>
          <a:p>
            <a:pPr algn="l"/>
            <a:r>
              <a:rPr lang="en-US" sz="1600" b="1" dirty="0">
                <a:solidFill>
                  <a:schemeClr val="bg1"/>
                </a:solidFill>
                <a:latin typeface="Arial" pitchFamily="34" charset="0"/>
                <a:cs typeface="Arial" pitchFamily="34" charset="0"/>
              </a:rPr>
              <a:t>Financial Aid</a:t>
            </a:r>
          </a:p>
        </p:txBody>
      </p:sp>
      <p:sp>
        <p:nvSpPr>
          <p:cNvPr id="6" name="Content Placeholder 5">
            <a:extLst>
              <a:ext uri="{FF2B5EF4-FFF2-40B4-BE49-F238E27FC236}">
                <a16:creationId xmlns:a16="http://schemas.microsoft.com/office/drawing/2014/main" id="{B932F794-DFE9-43CC-8230-B30E51FF82F5}"/>
              </a:ext>
            </a:extLst>
          </p:cNvPr>
          <p:cNvSpPr>
            <a:spLocks noGrp="1"/>
          </p:cNvSpPr>
          <p:nvPr>
            <p:ph sz="half" idx="1"/>
          </p:nvPr>
        </p:nvSpPr>
        <p:spPr>
          <a:xfrm>
            <a:off x="1828800" y="1600200"/>
            <a:ext cx="5562600" cy="4495800"/>
          </a:xfrm>
        </p:spPr>
        <p:txBody>
          <a:bodyPr/>
          <a:lstStyle/>
          <a:p>
            <a:r>
              <a:rPr lang="en-US" dirty="0"/>
              <a:t>Help students figure out how to pay for college</a:t>
            </a:r>
          </a:p>
          <a:p>
            <a:r>
              <a:rPr lang="en-US" dirty="0"/>
              <a:t>Include M# in emails (or have it in the email thread).</a:t>
            </a:r>
          </a:p>
          <a:p>
            <a:r>
              <a:rPr lang="en-US" dirty="0"/>
              <a:t>Pester me! </a:t>
            </a:r>
          </a:p>
          <a:p>
            <a:pPr lvl="1"/>
            <a:r>
              <a:rPr lang="en-US" dirty="0"/>
              <a:t>Don’t suffer in silence </a:t>
            </a:r>
          </a:p>
          <a:p>
            <a:r>
              <a:rPr lang="en-US" dirty="0"/>
              <a:t>Monthly Emails </a:t>
            </a:r>
          </a:p>
          <a:p>
            <a:r>
              <a:rPr lang="en-US" dirty="0"/>
              <a:t>In person between classes (coming soon).</a:t>
            </a:r>
          </a:p>
          <a:p>
            <a:r>
              <a:rPr lang="en-US" dirty="0"/>
              <a:t>Zoom and Phone Appointments </a:t>
            </a:r>
          </a:p>
        </p:txBody>
      </p:sp>
      <p:pic>
        <p:nvPicPr>
          <p:cNvPr id="8" name="Picture 7">
            <a:extLst>
              <a:ext uri="{FF2B5EF4-FFF2-40B4-BE49-F238E27FC236}">
                <a16:creationId xmlns:a16="http://schemas.microsoft.com/office/drawing/2014/main" id="{E9A3F574-5FF1-4E71-99E2-C0D28204B4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1818" y="2057400"/>
            <a:ext cx="3276600" cy="3276600"/>
          </a:xfrm>
          <a:prstGeom prst="rect">
            <a:avLst/>
          </a:prstGeom>
        </p:spPr>
      </p:pic>
    </p:spTree>
    <p:extLst>
      <p:ext uri="{BB962C8B-B14F-4D97-AF65-F5344CB8AC3E}">
        <p14:creationId xmlns:p14="http://schemas.microsoft.com/office/powerpoint/2010/main" val="2026369811"/>
      </p:ext>
    </p:extLst>
  </p:cSld>
  <p:clrMapOvr>
    <a:masterClrMapping/>
  </p:clrMapOvr>
</p:sld>
</file>

<file path=ppt/theme/theme1.xml><?xml version="1.0" encoding="utf-8"?>
<a:theme xmlns:a="http://schemas.openxmlformats.org/drawingml/2006/main" name="MSUSketches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spcBef>
            <a:spcPts val="500"/>
          </a:spcBef>
          <a:buFont typeface="Arial" pitchFamily="34" charset="0"/>
          <a:buChar char="•"/>
          <a:defRPr sz="2500" b="1"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1602</Words>
  <Application>Microsoft Office PowerPoint</Application>
  <PresentationFormat>Widescreen</PresentationFormat>
  <Paragraphs>229</Paragraphs>
  <Slides>13</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Airal</vt:lpstr>
      <vt:lpstr>Arial</vt:lpstr>
      <vt:lpstr>Arial Black</vt:lpstr>
      <vt:lpstr>Arial Black (Heading)</vt:lpstr>
      <vt:lpstr>Calibri</vt:lpstr>
      <vt:lpstr>proxima-nova</vt:lpstr>
      <vt:lpstr>Wingdings</vt:lpstr>
      <vt:lpstr>MSUSketchesTemplate</vt:lpstr>
      <vt:lpstr>Financial Aid Overview</vt:lpstr>
      <vt:lpstr>How will I pay for it?</vt:lpstr>
      <vt:lpstr>Cost of Attendance (COA or Budget) </vt:lpstr>
      <vt:lpstr>Estimates: What it might look like</vt:lpstr>
      <vt:lpstr>Graduate PLUS Loan</vt:lpstr>
      <vt:lpstr>Alternative Loans</vt:lpstr>
      <vt:lpstr>Billing</vt:lpstr>
      <vt:lpstr>Increasing Standard Budget</vt:lpstr>
      <vt:lpstr>PowerPoint Presentation</vt:lpstr>
      <vt:lpstr>Forms MSU Website- Financial Aid- Forms</vt:lpstr>
      <vt:lpstr>FAQ</vt:lpstr>
      <vt:lpstr>Contact Information</vt:lpstr>
      <vt:lpstr>My Role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Aid Overview</dc:title>
  <dc:creator>Scanlon, Breanna L</dc:creator>
  <cp:lastModifiedBy>Scanlon, Breanna L</cp:lastModifiedBy>
  <cp:revision>4</cp:revision>
  <dcterms:created xsi:type="dcterms:W3CDTF">2021-09-02T13:30:35Z</dcterms:created>
  <dcterms:modified xsi:type="dcterms:W3CDTF">2023-09-07T19:06:41Z</dcterms:modified>
</cp:coreProperties>
</file>