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66" r:id="rId5"/>
    <p:sldId id="298" r:id="rId6"/>
    <p:sldId id="268" r:id="rId7"/>
    <p:sldId id="269" r:id="rId8"/>
    <p:sldId id="270" r:id="rId9"/>
    <p:sldId id="275" r:id="rId10"/>
    <p:sldId id="276" r:id="rId11"/>
    <p:sldId id="281" r:id="rId12"/>
    <p:sldId id="278" r:id="rId13"/>
    <p:sldId id="274" r:id="rId14"/>
    <p:sldId id="304" r:id="rId15"/>
    <p:sldId id="289" r:id="rId16"/>
    <p:sldId id="280" r:id="rId17"/>
    <p:sldId id="295" r:id="rId18"/>
    <p:sldId id="296" r:id="rId19"/>
    <p:sldId id="290" r:id="rId20"/>
    <p:sldId id="291" r:id="rId21"/>
    <p:sldId id="292" r:id="rId22"/>
    <p:sldId id="284" r:id="rId23"/>
    <p:sldId id="302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od, Kelly S" initials="WS" lastIdx="1" clrIdx="0">
    <p:extLst>
      <p:ext uri="{19B8F6BF-5375-455C-9EA6-DF929625EA0E}">
        <p15:presenceInfo xmlns:p15="http://schemas.microsoft.com/office/powerpoint/2012/main" userId="S::ksm911@missouristate.edu::bf9b0c4b-6f92-4cb6-a7a1-8d6c7f71a3b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563"/>
    <a:srgbClr val="5E0009"/>
    <a:srgbClr val="7A81FF"/>
    <a:srgbClr val="FF40FF"/>
    <a:srgbClr val="FAF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3C042-B0C0-48E8-9DE7-6F681DBA3C09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6A9E65-D0C0-4CA3-AAA1-275192C1D103}">
      <dgm:prSet phldrT="[Text]" custT="1"/>
      <dgm:spPr/>
      <dgm:t>
        <a:bodyPr/>
        <a:lstStyle/>
        <a:p>
          <a:r>
            <a:rPr lang="en-US" sz="2000" dirty="0"/>
            <a:t>Complete the FAFSA every year (October 1)</a:t>
          </a:r>
        </a:p>
      </dgm:t>
    </dgm:pt>
    <dgm:pt modelId="{C750201F-2C74-4B6F-94C8-CCFE21028C26}" type="parTrans" cxnId="{8726F864-2C97-414A-8C43-8217C2FA846C}">
      <dgm:prSet/>
      <dgm:spPr/>
      <dgm:t>
        <a:bodyPr/>
        <a:lstStyle/>
        <a:p>
          <a:endParaRPr lang="en-US"/>
        </a:p>
      </dgm:t>
    </dgm:pt>
    <dgm:pt modelId="{F0FFA94B-BFF5-478D-8CAA-5BDAA0EB33AC}" type="sibTrans" cxnId="{8726F864-2C97-414A-8C43-8217C2FA846C}">
      <dgm:prSet/>
      <dgm:spPr/>
      <dgm:t>
        <a:bodyPr/>
        <a:lstStyle/>
        <a:p>
          <a:endParaRPr lang="en-US"/>
        </a:p>
      </dgm:t>
    </dgm:pt>
    <dgm:pt modelId="{928871C0-04AA-409D-ACE5-1EB6EA05834B}">
      <dgm:prSet phldrT="[Text]" custT="1"/>
      <dgm:spPr/>
      <dgm:t>
        <a:bodyPr/>
        <a:lstStyle/>
        <a:p>
          <a:r>
            <a:rPr lang="en-US" sz="2000" dirty="0"/>
            <a:t>FAFSA determines aid eligibility</a:t>
          </a:r>
        </a:p>
      </dgm:t>
    </dgm:pt>
    <dgm:pt modelId="{D95477E8-3D37-4093-801E-4DC0A3C99FBD}" type="parTrans" cxnId="{05EA7972-BFF3-4F0D-A400-E2AB3B3D5CEF}">
      <dgm:prSet/>
      <dgm:spPr/>
      <dgm:t>
        <a:bodyPr/>
        <a:lstStyle/>
        <a:p>
          <a:endParaRPr lang="en-US"/>
        </a:p>
      </dgm:t>
    </dgm:pt>
    <dgm:pt modelId="{39041A4A-8268-4C2F-AF55-EB62C5EF137F}" type="sibTrans" cxnId="{05EA7972-BFF3-4F0D-A400-E2AB3B3D5CEF}">
      <dgm:prSet/>
      <dgm:spPr/>
      <dgm:t>
        <a:bodyPr/>
        <a:lstStyle/>
        <a:p>
          <a:endParaRPr lang="en-US"/>
        </a:p>
      </dgm:t>
    </dgm:pt>
    <dgm:pt modelId="{FF9EC403-AECA-447B-ABAB-FD3489232E14}">
      <dgm:prSet phldrT="[Text]" custT="1"/>
      <dgm:spPr/>
      <dgm:t>
        <a:bodyPr/>
        <a:lstStyle/>
        <a:p>
          <a:r>
            <a:rPr lang="en-US" sz="2000" dirty="0"/>
            <a:t>Scholarship eligibility calculated</a:t>
          </a:r>
        </a:p>
      </dgm:t>
    </dgm:pt>
    <dgm:pt modelId="{1918E234-6D68-4D68-8A0B-1352869905C9}" type="parTrans" cxnId="{A707D620-DE55-4340-8881-B6FBFACD9395}">
      <dgm:prSet/>
      <dgm:spPr/>
      <dgm:t>
        <a:bodyPr/>
        <a:lstStyle/>
        <a:p>
          <a:endParaRPr lang="en-US"/>
        </a:p>
      </dgm:t>
    </dgm:pt>
    <dgm:pt modelId="{3DCDED58-01BB-4078-A595-139A14440BEA}" type="sibTrans" cxnId="{A707D620-DE55-4340-8881-B6FBFACD9395}">
      <dgm:prSet/>
      <dgm:spPr/>
      <dgm:t>
        <a:bodyPr/>
        <a:lstStyle/>
        <a:p>
          <a:endParaRPr lang="en-US"/>
        </a:p>
      </dgm:t>
    </dgm:pt>
    <dgm:pt modelId="{BE888769-9E6B-48BE-90BE-23441DF12C63}">
      <dgm:prSet phldrT="[Text]" custT="1"/>
      <dgm:spPr/>
      <dgm:t>
        <a:bodyPr/>
        <a:lstStyle/>
        <a:p>
          <a:r>
            <a:rPr lang="en-US" sz="2000" dirty="0"/>
            <a:t>Students notified of award package</a:t>
          </a:r>
        </a:p>
      </dgm:t>
    </dgm:pt>
    <dgm:pt modelId="{6B94C7DB-EE0D-45FC-B7F0-23E66B1F7759}" type="parTrans" cxnId="{81B77B4C-3C58-468B-B6EE-3B3C0029E6AC}">
      <dgm:prSet/>
      <dgm:spPr/>
      <dgm:t>
        <a:bodyPr/>
        <a:lstStyle/>
        <a:p>
          <a:endParaRPr lang="en-US"/>
        </a:p>
      </dgm:t>
    </dgm:pt>
    <dgm:pt modelId="{06DF2A03-4706-4399-8E46-9559993E4798}" type="sibTrans" cxnId="{81B77B4C-3C58-468B-B6EE-3B3C0029E6AC}">
      <dgm:prSet/>
      <dgm:spPr/>
      <dgm:t>
        <a:bodyPr/>
        <a:lstStyle/>
        <a:p>
          <a:endParaRPr lang="en-US"/>
        </a:p>
      </dgm:t>
    </dgm:pt>
    <dgm:pt modelId="{7A7C5ADE-BA16-4219-8EE4-1D0F05B6801C}">
      <dgm:prSet phldrT="[Text]" custT="1"/>
      <dgm:spPr/>
      <dgm:t>
        <a:bodyPr/>
        <a:lstStyle/>
        <a:p>
          <a:r>
            <a:rPr lang="en-US" sz="2000" dirty="0"/>
            <a:t>Aid disbursed the second week of classes</a:t>
          </a:r>
        </a:p>
      </dgm:t>
    </dgm:pt>
    <dgm:pt modelId="{405AE4B9-36C0-4E6B-B250-8F50CCE3E646}" type="parTrans" cxnId="{E9F0ACFC-CDA2-4F13-A699-E8AB89255A10}">
      <dgm:prSet/>
      <dgm:spPr/>
      <dgm:t>
        <a:bodyPr/>
        <a:lstStyle/>
        <a:p>
          <a:endParaRPr lang="en-US"/>
        </a:p>
      </dgm:t>
    </dgm:pt>
    <dgm:pt modelId="{FB1E17AC-8B02-4A1D-9389-0ECE4D41E88F}" type="sibTrans" cxnId="{E9F0ACFC-CDA2-4F13-A699-E8AB89255A10}">
      <dgm:prSet/>
      <dgm:spPr/>
      <dgm:t>
        <a:bodyPr/>
        <a:lstStyle/>
        <a:p>
          <a:endParaRPr lang="en-US"/>
        </a:p>
      </dgm:t>
    </dgm:pt>
    <dgm:pt modelId="{3036486A-3F71-4954-B6DD-8B80E5AB56A6}">
      <dgm:prSet phldrT="[Text]" custT="1"/>
      <dgm:spPr/>
      <dgm:t>
        <a:bodyPr/>
        <a:lstStyle/>
        <a:p>
          <a:r>
            <a:rPr lang="en-US" sz="2000" dirty="0"/>
            <a:t>Refunds paid around the third week of classes</a:t>
          </a:r>
        </a:p>
      </dgm:t>
    </dgm:pt>
    <dgm:pt modelId="{EC718BB7-A987-4C3C-BF7B-E1CB09982602}" type="parTrans" cxnId="{3196FCBA-9D29-44FC-A7F3-2E8024197FF4}">
      <dgm:prSet/>
      <dgm:spPr/>
      <dgm:t>
        <a:bodyPr/>
        <a:lstStyle/>
        <a:p>
          <a:endParaRPr lang="en-US"/>
        </a:p>
      </dgm:t>
    </dgm:pt>
    <dgm:pt modelId="{D6C38549-7D88-4D05-9E8A-1E34F3EEB712}" type="sibTrans" cxnId="{3196FCBA-9D29-44FC-A7F3-2E8024197FF4}">
      <dgm:prSet/>
      <dgm:spPr/>
      <dgm:t>
        <a:bodyPr/>
        <a:lstStyle/>
        <a:p>
          <a:endParaRPr lang="en-US"/>
        </a:p>
      </dgm:t>
    </dgm:pt>
    <dgm:pt modelId="{4F7DC15A-B162-41F2-B5BF-0D83269B6EFD}" type="pres">
      <dgm:prSet presAssocID="{6F03C042-B0C0-48E8-9DE7-6F681DBA3C09}" presName="diagram" presStyleCnt="0">
        <dgm:presLayoutVars>
          <dgm:dir/>
          <dgm:resizeHandles/>
        </dgm:presLayoutVars>
      </dgm:prSet>
      <dgm:spPr/>
    </dgm:pt>
    <dgm:pt modelId="{47A20DF4-A61B-4B9B-8920-CCC2BF11A354}" type="pres">
      <dgm:prSet presAssocID="{796A9E65-D0C0-4CA3-AAA1-275192C1D103}" presName="firstNode" presStyleLbl="node1" presStyleIdx="0" presStyleCnt="6">
        <dgm:presLayoutVars>
          <dgm:bulletEnabled val="1"/>
        </dgm:presLayoutVars>
      </dgm:prSet>
      <dgm:spPr/>
    </dgm:pt>
    <dgm:pt modelId="{A56ACAA0-6A49-46C0-8A20-F1E6CE69381E}" type="pres">
      <dgm:prSet presAssocID="{F0FFA94B-BFF5-478D-8CAA-5BDAA0EB33AC}" presName="sibTrans" presStyleLbl="sibTrans2D1" presStyleIdx="0" presStyleCnt="5"/>
      <dgm:spPr/>
    </dgm:pt>
    <dgm:pt modelId="{F129F08D-5CB3-4FE1-94BB-CCB966E1F7E3}" type="pres">
      <dgm:prSet presAssocID="{928871C0-04AA-409D-ACE5-1EB6EA05834B}" presName="middleNode" presStyleCnt="0"/>
      <dgm:spPr/>
    </dgm:pt>
    <dgm:pt modelId="{015BF476-F4BE-41BA-8552-67EA6A5780B1}" type="pres">
      <dgm:prSet presAssocID="{928871C0-04AA-409D-ACE5-1EB6EA05834B}" presName="padding" presStyleLbl="node1" presStyleIdx="0" presStyleCnt="6"/>
      <dgm:spPr/>
    </dgm:pt>
    <dgm:pt modelId="{8D6CCE84-B6B4-4EAE-B024-E8C850DD0007}" type="pres">
      <dgm:prSet presAssocID="{928871C0-04AA-409D-ACE5-1EB6EA05834B}" presName="shape" presStyleLbl="node1" presStyleIdx="1" presStyleCnt="6" custScaleX="145147" custScaleY="141733">
        <dgm:presLayoutVars>
          <dgm:bulletEnabled val="1"/>
        </dgm:presLayoutVars>
      </dgm:prSet>
      <dgm:spPr/>
    </dgm:pt>
    <dgm:pt modelId="{0D9D5A18-42B2-44F4-8527-5FA1AB9E1E93}" type="pres">
      <dgm:prSet presAssocID="{39041A4A-8268-4C2F-AF55-EB62C5EF137F}" presName="sibTrans" presStyleLbl="sibTrans2D1" presStyleIdx="1" presStyleCnt="5"/>
      <dgm:spPr/>
    </dgm:pt>
    <dgm:pt modelId="{3D223B97-556D-4F47-9802-42BDAA378F51}" type="pres">
      <dgm:prSet presAssocID="{FF9EC403-AECA-447B-ABAB-FD3489232E14}" presName="middleNode" presStyleCnt="0"/>
      <dgm:spPr/>
    </dgm:pt>
    <dgm:pt modelId="{9D0EB56D-2571-4FC8-A9B4-556E678CCB13}" type="pres">
      <dgm:prSet presAssocID="{FF9EC403-AECA-447B-ABAB-FD3489232E14}" presName="padding" presStyleLbl="node1" presStyleIdx="1" presStyleCnt="6"/>
      <dgm:spPr/>
    </dgm:pt>
    <dgm:pt modelId="{5EF6F2F0-3525-4EA5-9AB1-DBA801CF0886}" type="pres">
      <dgm:prSet presAssocID="{FF9EC403-AECA-447B-ABAB-FD3489232E14}" presName="shape" presStyleLbl="node1" presStyleIdx="2" presStyleCnt="6" custScaleX="147162" custScaleY="147537">
        <dgm:presLayoutVars>
          <dgm:bulletEnabled val="1"/>
        </dgm:presLayoutVars>
      </dgm:prSet>
      <dgm:spPr/>
    </dgm:pt>
    <dgm:pt modelId="{1B3DA551-BCB0-462F-8424-A68A21A94260}" type="pres">
      <dgm:prSet presAssocID="{3DCDED58-01BB-4078-A595-139A14440BEA}" presName="sibTrans" presStyleLbl="sibTrans2D1" presStyleIdx="2" presStyleCnt="5"/>
      <dgm:spPr/>
    </dgm:pt>
    <dgm:pt modelId="{133081B6-2920-4F52-8E28-832B7484651B}" type="pres">
      <dgm:prSet presAssocID="{BE888769-9E6B-48BE-90BE-23441DF12C63}" presName="middleNode" presStyleCnt="0"/>
      <dgm:spPr/>
    </dgm:pt>
    <dgm:pt modelId="{E0747CB5-4C30-4F13-98CB-1D817B5BC109}" type="pres">
      <dgm:prSet presAssocID="{BE888769-9E6B-48BE-90BE-23441DF12C63}" presName="padding" presStyleLbl="node1" presStyleIdx="2" presStyleCnt="6"/>
      <dgm:spPr/>
    </dgm:pt>
    <dgm:pt modelId="{BD62B23C-1012-4043-A2E7-76BA044D167E}" type="pres">
      <dgm:prSet presAssocID="{BE888769-9E6B-48BE-90BE-23441DF12C63}" presName="shape" presStyleLbl="node1" presStyleIdx="3" presStyleCnt="6" custScaleX="147233" custScaleY="154141">
        <dgm:presLayoutVars>
          <dgm:bulletEnabled val="1"/>
        </dgm:presLayoutVars>
      </dgm:prSet>
      <dgm:spPr/>
    </dgm:pt>
    <dgm:pt modelId="{77408032-774A-4DED-955C-3ABCF05A5742}" type="pres">
      <dgm:prSet presAssocID="{06DF2A03-4706-4399-8E46-9559993E4798}" presName="sibTrans" presStyleLbl="sibTrans2D1" presStyleIdx="3" presStyleCnt="5"/>
      <dgm:spPr/>
    </dgm:pt>
    <dgm:pt modelId="{6538F751-3C1D-4751-8A77-99C3FA718221}" type="pres">
      <dgm:prSet presAssocID="{7A7C5ADE-BA16-4219-8EE4-1D0F05B6801C}" presName="middleNode" presStyleCnt="0"/>
      <dgm:spPr/>
    </dgm:pt>
    <dgm:pt modelId="{B53D60E9-1FC5-4010-8C88-BF8258F45E58}" type="pres">
      <dgm:prSet presAssocID="{7A7C5ADE-BA16-4219-8EE4-1D0F05B6801C}" presName="padding" presStyleLbl="node1" presStyleIdx="3" presStyleCnt="6"/>
      <dgm:spPr/>
    </dgm:pt>
    <dgm:pt modelId="{588411DE-2F2D-41D8-B210-64300E738C6D}" type="pres">
      <dgm:prSet presAssocID="{7A7C5ADE-BA16-4219-8EE4-1D0F05B6801C}" presName="shape" presStyleLbl="node1" presStyleIdx="4" presStyleCnt="6" custScaleX="154227" custScaleY="151421">
        <dgm:presLayoutVars>
          <dgm:bulletEnabled val="1"/>
        </dgm:presLayoutVars>
      </dgm:prSet>
      <dgm:spPr/>
    </dgm:pt>
    <dgm:pt modelId="{D323A9B5-1C6C-43CE-8D79-0A904E20996A}" type="pres">
      <dgm:prSet presAssocID="{FB1E17AC-8B02-4A1D-9389-0ECE4D41E88F}" presName="sibTrans" presStyleLbl="sibTrans2D1" presStyleIdx="4" presStyleCnt="5"/>
      <dgm:spPr/>
    </dgm:pt>
    <dgm:pt modelId="{F45D819A-3256-46C3-9DE1-E2B49EC647DA}" type="pres">
      <dgm:prSet presAssocID="{3036486A-3F71-4954-B6DD-8B80E5AB56A6}" presName="lastNode" presStyleLbl="node1" presStyleIdx="5" presStyleCnt="6">
        <dgm:presLayoutVars>
          <dgm:bulletEnabled val="1"/>
        </dgm:presLayoutVars>
      </dgm:prSet>
      <dgm:spPr/>
    </dgm:pt>
  </dgm:ptLst>
  <dgm:cxnLst>
    <dgm:cxn modelId="{73FCBF0D-1D0C-4607-89A7-F278A247972F}" type="presOf" srcId="{39041A4A-8268-4C2F-AF55-EB62C5EF137F}" destId="{0D9D5A18-42B2-44F4-8527-5FA1AB9E1E93}" srcOrd="0" destOrd="0" presId="urn:microsoft.com/office/officeart/2005/8/layout/bProcess2"/>
    <dgm:cxn modelId="{7117F90D-28FC-4925-840A-B318551089CD}" type="presOf" srcId="{3036486A-3F71-4954-B6DD-8B80E5AB56A6}" destId="{F45D819A-3256-46C3-9DE1-E2B49EC647DA}" srcOrd="0" destOrd="0" presId="urn:microsoft.com/office/officeart/2005/8/layout/bProcess2"/>
    <dgm:cxn modelId="{E6038311-AA0B-4553-B224-48982776F56D}" type="presOf" srcId="{3DCDED58-01BB-4078-A595-139A14440BEA}" destId="{1B3DA551-BCB0-462F-8424-A68A21A94260}" srcOrd="0" destOrd="0" presId="urn:microsoft.com/office/officeart/2005/8/layout/bProcess2"/>
    <dgm:cxn modelId="{A707D620-DE55-4340-8881-B6FBFACD9395}" srcId="{6F03C042-B0C0-48E8-9DE7-6F681DBA3C09}" destId="{FF9EC403-AECA-447B-ABAB-FD3489232E14}" srcOrd="2" destOrd="0" parTransId="{1918E234-6D68-4D68-8A0B-1352869905C9}" sibTransId="{3DCDED58-01BB-4078-A595-139A14440BEA}"/>
    <dgm:cxn modelId="{8726F864-2C97-414A-8C43-8217C2FA846C}" srcId="{6F03C042-B0C0-48E8-9DE7-6F681DBA3C09}" destId="{796A9E65-D0C0-4CA3-AAA1-275192C1D103}" srcOrd="0" destOrd="0" parTransId="{C750201F-2C74-4B6F-94C8-CCFE21028C26}" sibTransId="{F0FFA94B-BFF5-478D-8CAA-5BDAA0EB33AC}"/>
    <dgm:cxn modelId="{81B77B4C-3C58-468B-B6EE-3B3C0029E6AC}" srcId="{6F03C042-B0C0-48E8-9DE7-6F681DBA3C09}" destId="{BE888769-9E6B-48BE-90BE-23441DF12C63}" srcOrd="3" destOrd="0" parTransId="{6B94C7DB-EE0D-45FC-B7F0-23E66B1F7759}" sibTransId="{06DF2A03-4706-4399-8E46-9559993E4798}"/>
    <dgm:cxn modelId="{8577296F-F39B-40D0-AC5C-840650B32BD3}" type="presOf" srcId="{06DF2A03-4706-4399-8E46-9559993E4798}" destId="{77408032-774A-4DED-955C-3ABCF05A5742}" srcOrd="0" destOrd="0" presId="urn:microsoft.com/office/officeart/2005/8/layout/bProcess2"/>
    <dgm:cxn modelId="{05EA7972-BFF3-4F0D-A400-E2AB3B3D5CEF}" srcId="{6F03C042-B0C0-48E8-9DE7-6F681DBA3C09}" destId="{928871C0-04AA-409D-ACE5-1EB6EA05834B}" srcOrd="1" destOrd="0" parTransId="{D95477E8-3D37-4093-801E-4DC0A3C99FBD}" sibTransId="{39041A4A-8268-4C2F-AF55-EB62C5EF137F}"/>
    <dgm:cxn modelId="{A8E47458-5552-4B50-9DA0-F8519752D7EF}" type="presOf" srcId="{7A7C5ADE-BA16-4219-8EE4-1D0F05B6801C}" destId="{588411DE-2F2D-41D8-B210-64300E738C6D}" srcOrd="0" destOrd="0" presId="urn:microsoft.com/office/officeart/2005/8/layout/bProcess2"/>
    <dgm:cxn modelId="{ABA4248F-FF7F-4215-8D93-CD1C25006B38}" type="presOf" srcId="{6F03C042-B0C0-48E8-9DE7-6F681DBA3C09}" destId="{4F7DC15A-B162-41F2-B5BF-0D83269B6EFD}" srcOrd="0" destOrd="0" presId="urn:microsoft.com/office/officeart/2005/8/layout/bProcess2"/>
    <dgm:cxn modelId="{37D4C695-C08A-4B07-9F58-9D169306F360}" type="presOf" srcId="{796A9E65-D0C0-4CA3-AAA1-275192C1D103}" destId="{47A20DF4-A61B-4B9B-8920-CCC2BF11A354}" srcOrd="0" destOrd="0" presId="urn:microsoft.com/office/officeart/2005/8/layout/bProcess2"/>
    <dgm:cxn modelId="{A98984AC-3D1F-426C-B506-C949E45EF495}" type="presOf" srcId="{928871C0-04AA-409D-ACE5-1EB6EA05834B}" destId="{8D6CCE84-B6B4-4EAE-B024-E8C850DD0007}" srcOrd="0" destOrd="0" presId="urn:microsoft.com/office/officeart/2005/8/layout/bProcess2"/>
    <dgm:cxn modelId="{B4554EB1-2128-43D1-91B6-40F31A707A24}" type="presOf" srcId="{F0FFA94B-BFF5-478D-8CAA-5BDAA0EB33AC}" destId="{A56ACAA0-6A49-46C0-8A20-F1E6CE69381E}" srcOrd="0" destOrd="0" presId="urn:microsoft.com/office/officeart/2005/8/layout/bProcess2"/>
    <dgm:cxn modelId="{3196FCBA-9D29-44FC-A7F3-2E8024197FF4}" srcId="{6F03C042-B0C0-48E8-9DE7-6F681DBA3C09}" destId="{3036486A-3F71-4954-B6DD-8B80E5AB56A6}" srcOrd="5" destOrd="0" parTransId="{EC718BB7-A987-4C3C-BF7B-E1CB09982602}" sibTransId="{D6C38549-7D88-4D05-9E8A-1E34F3EEB712}"/>
    <dgm:cxn modelId="{A80212CE-DC39-4CC2-878F-05CCF9CA33B9}" type="presOf" srcId="{FB1E17AC-8B02-4A1D-9389-0ECE4D41E88F}" destId="{D323A9B5-1C6C-43CE-8D79-0A904E20996A}" srcOrd="0" destOrd="0" presId="urn:microsoft.com/office/officeart/2005/8/layout/bProcess2"/>
    <dgm:cxn modelId="{962A5CEC-D64D-42CA-862D-28A83B863617}" type="presOf" srcId="{BE888769-9E6B-48BE-90BE-23441DF12C63}" destId="{BD62B23C-1012-4043-A2E7-76BA044D167E}" srcOrd="0" destOrd="0" presId="urn:microsoft.com/office/officeart/2005/8/layout/bProcess2"/>
    <dgm:cxn modelId="{502C44F6-C5F7-4C1E-85B6-BBA112AADB79}" type="presOf" srcId="{FF9EC403-AECA-447B-ABAB-FD3489232E14}" destId="{5EF6F2F0-3525-4EA5-9AB1-DBA801CF0886}" srcOrd="0" destOrd="0" presId="urn:microsoft.com/office/officeart/2005/8/layout/bProcess2"/>
    <dgm:cxn modelId="{E9F0ACFC-CDA2-4F13-A699-E8AB89255A10}" srcId="{6F03C042-B0C0-48E8-9DE7-6F681DBA3C09}" destId="{7A7C5ADE-BA16-4219-8EE4-1D0F05B6801C}" srcOrd="4" destOrd="0" parTransId="{405AE4B9-36C0-4E6B-B250-8F50CCE3E646}" sibTransId="{FB1E17AC-8B02-4A1D-9389-0ECE4D41E88F}"/>
    <dgm:cxn modelId="{C5C3C7D4-F1B0-4565-BED0-89FA2D48B68C}" type="presParOf" srcId="{4F7DC15A-B162-41F2-B5BF-0D83269B6EFD}" destId="{47A20DF4-A61B-4B9B-8920-CCC2BF11A354}" srcOrd="0" destOrd="0" presId="urn:microsoft.com/office/officeart/2005/8/layout/bProcess2"/>
    <dgm:cxn modelId="{A7E0663E-A0C2-48C4-806F-A997E88DD697}" type="presParOf" srcId="{4F7DC15A-B162-41F2-B5BF-0D83269B6EFD}" destId="{A56ACAA0-6A49-46C0-8A20-F1E6CE69381E}" srcOrd="1" destOrd="0" presId="urn:microsoft.com/office/officeart/2005/8/layout/bProcess2"/>
    <dgm:cxn modelId="{B81859BC-9914-4763-AF24-FEC26A74184F}" type="presParOf" srcId="{4F7DC15A-B162-41F2-B5BF-0D83269B6EFD}" destId="{F129F08D-5CB3-4FE1-94BB-CCB966E1F7E3}" srcOrd="2" destOrd="0" presId="urn:microsoft.com/office/officeart/2005/8/layout/bProcess2"/>
    <dgm:cxn modelId="{ED0EC556-9839-42E9-A939-C5C9B9B74D0C}" type="presParOf" srcId="{F129F08D-5CB3-4FE1-94BB-CCB966E1F7E3}" destId="{015BF476-F4BE-41BA-8552-67EA6A5780B1}" srcOrd="0" destOrd="0" presId="urn:microsoft.com/office/officeart/2005/8/layout/bProcess2"/>
    <dgm:cxn modelId="{C11ED947-3345-46FC-A309-C84965623269}" type="presParOf" srcId="{F129F08D-5CB3-4FE1-94BB-CCB966E1F7E3}" destId="{8D6CCE84-B6B4-4EAE-B024-E8C850DD0007}" srcOrd="1" destOrd="0" presId="urn:microsoft.com/office/officeart/2005/8/layout/bProcess2"/>
    <dgm:cxn modelId="{E7636945-0629-402A-A1A5-3654E385761D}" type="presParOf" srcId="{4F7DC15A-B162-41F2-B5BF-0D83269B6EFD}" destId="{0D9D5A18-42B2-44F4-8527-5FA1AB9E1E93}" srcOrd="3" destOrd="0" presId="urn:microsoft.com/office/officeart/2005/8/layout/bProcess2"/>
    <dgm:cxn modelId="{AF65F46B-2888-4ECB-A7C3-2E66DC0764AC}" type="presParOf" srcId="{4F7DC15A-B162-41F2-B5BF-0D83269B6EFD}" destId="{3D223B97-556D-4F47-9802-42BDAA378F51}" srcOrd="4" destOrd="0" presId="urn:microsoft.com/office/officeart/2005/8/layout/bProcess2"/>
    <dgm:cxn modelId="{7062FB49-8D82-4BA9-8600-A1883F0B7C3F}" type="presParOf" srcId="{3D223B97-556D-4F47-9802-42BDAA378F51}" destId="{9D0EB56D-2571-4FC8-A9B4-556E678CCB13}" srcOrd="0" destOrd="0" presId="urn:microsoft.com/office/officeart/2005/8/layout/bProcess2"/>
    <dgm:cxn modelId="{CADC01B5-7733-4755-AA8B-8CAC35136AEC}" type="presParOf" srcId="{3D223B97-556D-4F47-9802-42BDAA378F51}" destId="{5EF6F2F0-3525-4EA5-9AB1-DBA801CF0886}" srcOrd="1" destOrd="0" presId="urn:microsoft.com/office/officeart/2005/8/layout/bProcess2"/>
    <dgm:cxn modelId="{B68D6619-F65E-4A2D-8B51-C5387A5D9CA9}" type="presParOf" srcId="{4F7DC15A-B162-41F2-B5BF-0D83269B6EFD}" destId="{1B3DA551-BCB0-462F-8424-A68A21A94260}" srcOrd="5" destOrd="0" presId="urn:microsoft.com/office/officeart/2005/8/layout/bProcess2"/>
    <dgm:cxn modelId="{C0F3D5B7-9EE2-46CD-8642-DA390924F10E}" type="presParOf" srcId="{4F7DC15A-B162-41F2-B5BF-0D83269B6EFD}" destId="{133081B6-2920-4F52-8E28-832B7484651B}" srcOrd="6" destOrd="0" presId="urn:microsoft.com/office/officeart/2005/8/layout/bProcess2"/>
    <dgm:cxn modelId="{4BEA6514-A823-45B2-A3F1-BFF1B236D07C}" type="presParOf" srcId="{133081B6-2920-4F52-8E28-832B7484651B}" destId="{E0747CB5-4C30-4F13-98CB-1D817B5BC109}" srcOrd="0" destOrd="0" presId="urn:microsoft.com/office/officeart/2005/8/layout/bProcess2"/>
    <dgm:cxn modelId="{4DA6DE17-90FF-45B9-A93B-E8B5AAF84CAB}" type="presParOf" srcId="{133081B6-2920-4F52-8E28-832B7484651B}" destId="{BD62B23C-1012-4043-A2E7-76BA044D167E}" srcOrd="1" destOrd="0" presId="urn:microsoft.com/office/officeart/2005/8/layout/bProcess2"/>
    <dgm:cxn modelId="{6C7EE28A-4EBF-45FF-A185-DAC4003E59A6}" type="presParOf" srcId="{4F7DC15A-B162-41F2-B5BF-0D83269B6EFD}" destId="{77408032-774A-4DED-955C-3ABCF05A5742}" srcOrd="7" destOrd="0" presId="urn:microsoft.com/office/officeart/2005/8/layout/bProcess2"/>
    <dgm:cxn modelId="{1B97A324-8559-48B9-8963-3236E1101085}" type="presParOf" srcId="{4F7DC15A-B162-41F2-B5BF-0D83269B6EFD}" destId="{6538F751-3C1D-4751-8A77-99C3FA718221}" srcOrd="8" destOrd="0" presId="urn:microsoft.com/office/officeart/2005/8/layout/bProcess2"/>
    <dgm:cxn modelId="{A1509CD4-C9CB-4C0D-856F-A747A156B4B3}" type="presParOf" srcId="{6538F751-3C1D-4751-8A77-99C3FA718221}" destId="{B53D60E9-1FC5-4010-8C88-BF8258F45E58}" srcOrd="0" destOrd="0" presId="urn:microsoft.com/office/officeart/2005/8/layout/bProcess2"/>
    <dgm:cxn modelId="{6BC4EA4E-002F-4B7A-9D83-9D1FD854B7ED}" type="presParOf" srcId="{6538F751-3C1D-4751-8A77-99C3FA718221}" destId="{588411DE-2F2D-41D8-B210-64300E738C6D}" srcOrd="1" destOrd="0" presId="urn:microsoft.com/office/officeart/2005/8/layout/bProcess2"/>
    <dgm:cxn modelId="{CEB1E3CE-CC2E-4EEE-BFE6-E187808D1275}" type="presParOf" srcId="{4F7DC15A-B162-41F2-B5BF-0D83269B6EFD}" destId="{D323A9B5-1C6C-43CE-8D79-0A904E20996A}" srcOrd="9" destOrd="0" presId="urn:microsoft.com/office/officeart/2005/8/layout/bProcess2"/>
    <dgm:cxn modelId="{9C5F2D13-FE9C-4A57-B82B-896D81ED3265}" type="presParOf" srcId="{4F7DC15A-B162-41F2-B5BF-0D83269B6EFD}" destId="{F45D819A-3256-46C3-9DE1-E2B49EC647DA}" srcOrd="1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20DF4-A61B-4B9B-8920-CCC2BF11A354}">
      <dsp:nvSpPr>
        <dsp:cNvPr id="0" name=""/>
        <dsp:cNvSpPr/>
      </dsp:nvSpPr>
      <dsp:spPr>
        <a:xfrm>
          <a:off x="1104378" y="61557"/>
          <a:ext cx="2097202" cy="20972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Complete the FAFSA every year (October 1)</a:t>
          </a:r>
        </a:p>
      </dsp:txBody>
      <dsp:txXfrm>
        <a:off x="1411506" y="368685"/>
        <a:ext cx="1482946" cy="1482946"/>
      </dsp:txXfrm>
    </dsp:sp>
    <dsp:sp modelId="{A56ACAA0-6A49-46C0-8A20-F1E6CE69381E}">
      <dsp:nvSpPr>
        <dsp:cNvPr id="0" name=""/>
        <dsp:cNvSpPr/>
      </dsp:nvSpPr>
      <dsp:spPr>
        <a:xfrm rot="10800000">
          <a:off x="1785968" y="2370913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CCE84-B6B4-4EAE-B024-E8C850DD0007}">
      <dsp:nvSpPr>
        <dsp:cNvPr id="0" name=""/>
        <dsp:cNvSpPr/>
      </dsp:nvSpPr>
      <dsp:spPr>
        <a:xfrm>
          <a:off x="1137796" y="2950077"/>
          <a:ext cx="2030365" cy="19826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FAFSA determines aid eligibility</a:t>
          </a:r>
        </a:p>
      </dsp:txBody>
      <dsp:txXfrm>
        <a:off x="1435136" y="3240423"/>
        <a:ext cx="1435685" cy="1401917"/>
      </dsp:txXfrm>
    </dsp:sp>
    <dsp:sp modelId="{0D9D5A18-42B2-44F4-8527-5FA1AB9E1E93}">
      <dsp:nvSpPr>
        <dsp:cNvPr id="0" name=""/>
        <dsp:cNvSpPr/>
      </dsp:nvSpPr>
      <dsp:spPr>
        <a:xfrm rot="5400000">
          <a:off x="3362834" y="3746866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6F2F0-3525-4EA5-9AB1-DBA801CF0886}">
      <dsp:nvSpPr>
        <dsp:cNvPr id="0" name=""/>
        <dsp:cNvSpPr/>
      </dsp:nvSpPr>
      <dsp:spPr>
        <a:xfrm>
          <a:off x="4269506" y="2909482"/>
          <a:ext cx="2058551" cy="20637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Scholarship eligibility calculated</a:t>
          </a:r>
        </a:p>
      </dsp:txBody>
      <dsp:txXfrm>
        <a:off x="4570974" y="3211718"/>
        <a:ext cx="1455615" cy="1459325"/>
      </dsp:txXfrm>
    </dsp:sp>
    <dsp:sp modelId="{1B3DA551-BCB0-462F-8424-A68A21A94260}">
      <dsp:nvSpPr>
        <dsp:cNvPr id="0" name=""/>
        <dsp:cNvSpPr/>
      </dsp:nvSpPr>
      <dsp:spPr>
        <a:xfrm>
          <a:off x="4931771" y="2328595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62B23C-1012-4043-A2E7-76BA044D167E}">
      <dsp:nvSpPr>
        <dsp:cNvPr id="0" name=""/>
        <dsp:cNvSpPr/>
      </dsp:nvSpPr>
      <dsp:spPr>
        <a:xfrm>
          <a:off x="4269009" y="2583"/>
          <a:ext cx="2059545" cy="21561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Students notified of award package</a:t>
          </a:r>
        </a:p>
      </dsp:txBody>
      <dsp:txXfrm>
        <a:off x="4570622" y="318348"/>
        <a:ext cx="1456319" cy="1524646"/>
      </dsp:txXfrm>
    </dsp:sp>
    <dsp:sp modelId="{77408032-774A-4DED-955C-3ABCF05A5742}">
      <dsp:nvSpPr>
        <dsp:cNvPr id="0" name=""/>
        <dsp:cNvSpPr/>
      </dsp:nvSpPr>
      <dsp:spPr>
        <a:xfrm rot="5379408">
          <a:off x="6506271" y="876724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411DE-2F2D-41D8-B210-64300E738C6D}">
      <dsp:nvSpPr>
        <dsp:cNvPr id="0" name=""/>
        <dsp:cNvSpPr/>
      </dsp:nvSpPr>
      <dsp:spPr>
        <a:xfrm>
          <a:off x="7395984" y="2583"/>
          <a:ext cx="2157379" cy="21181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Aid disbursed the second week of classes</a:t>
          </a:r>
        </a:p>
      </dsp:txBody>
      <dsp:txXfrm>
        <a:off x="7711925" y="312776"/>
        <a:ext cx="1525497" cy="1497742"/>
      </dsp:txXfrm>
    </dsp:sp>
    <dsp:sp modelId="{D323A9B5-1C6C-43CE-8D79-0A904E20996A}">
      <dsp:nvSpPr>
        <dsp:cNvPr id="0" name=""/>
        <dsp:cNvSpPr/>
      </dsp:nvSpPr>
      <dsp:spPr>
        <a:xfrm rot="10800000">
          <a:off x="8107663" y="2304216"/>
          <a:ext cx="734020" cy="389031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D819A-3256-46C3-9DE1-E2B49EC647DA}">
      <dsp:nvSpPr>
        <dsp:cNvPr id="0" name=""/>
        <dsp:cNvSpPr/>
      </dsp:nvSpPr>
      <dsp:spPr>
        <a:xfrm>
          <a:off x="7426073" y="2854732"/>
          <a:ext cx="2097202" cy="20972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Refunds paid around the third week of classes</a:t>
          </a:r>
        </a:p>
      </dsp:txBody>
      <dsp:txXfrm>
        <a:off x="7733201" y="3161860"/>
        <a:ext cx="1482946" cy="1482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EBF3DD-24B8-9D40-ABEB-B4A0E772B6FC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EA5C634-AB7C-E047-B961-FC16FF4C0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5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16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73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234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51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69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03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07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54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25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20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54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41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4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23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62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55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379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5C634-AB7C-E047-B961-FC16FF4C0ED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12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Diagonal"/>
          <p:cNvSpPr/>
          <p:nvPr userDrawn="1"/>
        </p:nvSpPr>
        <p:spPr>
          <a:xfrm rot="16200000">
            <a:off x="8534400" y="3200402"/>
            <a:ext cx="3657600" cy="3657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Dat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6057900"/>
            <a:ext cx="8001000" cy="3429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Presentation date</a:t>
            </a:r>
          </a:p>
        </p:txBody>
      </p:sp>
      <p:sp>
        <p:nvSpPr>
          <p:cNvPr id="3" name="Presenters"/>
          <p:cNvSpPr>
            <a:spLocks noGrp="1"/>
          </p:cNvSpPr>
          <p:nvPr>
            <p:ph type="body" sz="quarter" idx="12" hasCustomPrompt="1"/>
          </p:nvPr>
        </p:nvSpPr>
        <p:spPr>
          <a:xfrm>
            <a:off x="723900" y="5186365"/>
            <a:ext cx="8001000" cy="5286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5" hasCustomPrompt="1"/>
          </p:nvPr>
        </p:nvSpPr>
        <p:spPr>
          <a:xfrm>
            <a:off x="723900" y="4573156"/>
            <a:ext cx="8001000" cy="514347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1" cap="all">
                <a:solidFill>
                  <a:srgbClr val="425563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4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1"/>
            <a:ext cx="9829800" cy="33147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000" b="1">
                <a:solidFill>
                  <a:srgbClr val="5E0009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11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9A48F2A-2D11-8E40-A953-9C59948DCF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1783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0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723900" y="2057401"/>
            <a:ext cx="10744200" cy="36576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03255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99096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agonal"/>
          <p:cNvSpPr/>
          <p:nvPr userDrawn="1"/>
        </p:nvSpPr>
        <p:spPr>
          <a:xfrm>
            <a:off x="228600" y="228600"/>
            <a:ext cx="11734800" cy="6400800"/>
          </a:xfrm>
          <a:custGeom>
            <a:avLst/>
            <a:gdLst>
              <a:gd name="connsiteX0" fmla="*/ 0 w 11734800"/>
              <a:gd name="connsiteY0" fmla="*/ 0 h 6400800"/>
              <a:gd name="connsiteX1" fmla="*/ 11734800 w 11734800"/>
              <a:gd name="connsiteY1" fmla="*/ 0 h 6400800"/>
              <a:gd name="connsiteX2" fmla="*/ 11734800 w 11734800"/>
              <a:gd name="connsiteY2" fmla="*/ 5029200 h 6400800"/>
              <a:gd name="connsiteX3" fmla="*/ 10363200 w 11734800"/>
              <a:gd name="connsiteY3" fmla="*/ 6400800 h 6400800"/>
              <a:gd name="connsiteX4" fmla="*/ 0 w 11734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4800" h="6400800">
                <a:moveTo>
                  <a:pt x="0" y="0"/>
                </a:moveTo>
                <a:lnTo>
                  <a:pt x="11734800" y="0"/>
                </a:lnTo>
                <a:lnTo>
                  <a:pt x="11734800" y="5029200"/>
                </a:lnTo>
                <a:lnTo>
                  <a:pt x="10363200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572002"/>
            <a:ext cx="98298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5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1"/>
            <a:ext cx="107442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10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DEAC16A-B9A7-3C4D-952D-1421B48630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91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agonal"/>
          <p:cNvSpPr/>
          <p:nvPr userDrawn="1"/>
        </p:nvSpPr>
        <p:spPr>
          <a:xfrm>
            <a:off x="228600" y="228600"/>
            <a:ext cx="11734800" cy="6400800"/>
          </a:xfrm>
          <a:custGeom>
            <a:avLst/>
            <a:gdLst>
              <a:gd name="connsiteX0" fmla="*/ 0 w 11734800"/>
              <a:gd name="connsiteY0" fmla="*/ 0 h 6400800"/>
              <a:gd name="connsiteX1" fmla="*/ 11734800 w 11734800"/>
              <a:gd name="connsiteY1" fmla="*/ 0 h 6400800"/>
              <a:gd name="connsiteX2" fmla="*/ 11734800 w 11734800"/>
              <a:gd name="connsiteY2" fmla="*/ 5029200 h 6400800"/>
              <a:gd name="connsiteX3" fmla="*/ 10363200 w 11734800"/>
              <a:gd name="connsiteY3" fmla="*/ 6400800 h 6400800"/>
              <a:gd name="connsiteX4" fmla="*/ 0 w 11734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4800" h="6400800">
                <a:moveTo>
                  <a:pt x="0" y="0"/>
                </a:moveTo>
                <a:lnTo>
                  <a:pt x="11734800" y="0"/>
                </a:lnTo>
                <a:lnTo>
                  <a:pt x="11734800" y="5029200"/>
                </a:lnTo>
                <a:lnTo>
                  <a:pt x="10363200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8" name="Image"/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7124700" y="685800"/>
            <a:ext cx="4343400" cy="5029200"/>
          </a:xfrm>
          <a:custGeom>
            <a:avLst/>
            <a:gdLst>
              <a:gd name="connsiteX0" fmla="*/ 0 w 4343400"/>
              <a:gd name="connsiteY0" fmla="*/ 0 h 5029200"/>
              <a:gd name="connsiteX1" fmla="*/ 4343400 w 4343400"/>
              <a:gd name="connsiteY1" fmla="*/ 0 h 5029200"/>
              <a:gd name="connsiteX2" fmla="*/ 4343400 w 4343400"/>
              <a:gd name="connsiteY2" fmla="*/ 4381499 h 5029200"/>
              <a:gd name="connsiteX3" fmla="*/ 3695699 w 4343400"/>
              <a:gd name="connsiteY3" fmla="*/ 5029200 h 5029200"/>
              <a:gd name="connsiteX4" fmla="*/ 0 w 4343400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5029200">
                <a:moveTo>
                  <a:pt x="0" y="0"/>
                </a:moveTo>
                <a:lnTo>
                  <a:pt x="4343400" y="0"/>
                </a:lnTo>
                <a:lnTo>
                  <a:pt x="4343400" y="4381499"/>
                </a:lnTo>
                <a:lnTo>
                  <a:pt x="3695699" y="5029200"/>
                </a:lnTo>
                <a:lnTo>
                  <a:pt x="0" y="5029200"/>
                </a:lnTo>
                <a:close/>
              </a:path>
            </a:pathLst>
          </a:custGeom>
          <a:noFill/>
          <a:ln w="127000" cmpd="sng">
            <a:noFill/>
            <a:miter lim="800000"/>
          </a:ln>
        </p:spPr>
        <p:txBody>
          <a:bodyPr vert="horz"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572000"/>
            <a:ext cx="61722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9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61722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14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4BA23E8-94BE-474C-9849-F774F22C0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" name="Content 2"/>
          <p:cNvSpPr>
            <a:spLocks noGrp="1"/>
          </p:cNvSpPr>
          <p:nvPr>
            <p:ph sz="half" idx="2" hasCustomPrompt="1"/>
          </p:nvPr>
        </p:nvSpPr>
        <p:spPr>
          <a:xfrm>
            <a:off x="6210301" y="2057400"/>
            <a:ext cx="52578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1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52578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14717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4" name="Spirit Burst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8" r="50010" b="50010"/>
          <a:stretch/>
        </p:blipFill>
        <p:spPr>
          <a:xfrm>
            <a:off x="10209276" y="4463676"/>
            <a:ext cx="1371078" cy="137107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8039101" y="2057400"/>
            <a:ext cx="3429000" cy="3657600"/>
          </a:xfrm>
          <a:custGeom>
            <a:avLst/>
            <a:gdLst>
              <a:gd name="connsiteX0" fmla="*/ 457200 w 3429000"/>
              <a:gd name="connsiteY0" fmla="*/ 0 h 3657600"/>
              <a:gd name="connsiteX1" fmla="*/ 3429000 w 3429000"/>
              <a:gd name="connsiteY1" fmla="*/ 0 h 3657600"/>
              <a:gd name="connsiteX2" fmla="*/ 3429000 w 3429000"/>
              <a:gd name="connsiteY2" fmla="*/ 3657600 h 3657600"/>
              <a:gd name="connsiteX3" fmla="*/ 0 w 3429000"/>
              <a:gd name="connsiteY3" fmla="*/ 3657600 h 3657600"/>
              <a:gd name="connsiteX4" fmla="*/ 0 w 3429000"/>
              <a:gd name="connsiteY4" fmla="*/ 4572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657600">
                <a:moveTo>
                  <a:pt x="457200" y="0"/>
                </a:moveTo>
                <a:lnTo>
                  <a:pt x="3429000" y="0"/>
                </a:lnTo>
                <a:lnTo>
                  <a:pt x="3429000" y="3657600"/>
                </a:lnTo>
                <a:lnTo>
                  <a:pt x="0" y="3657600"/>
                </a:lnTo>
                <a:lnTo>
                  <a:pt x="0" y="45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70866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9112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9867900" y="0"/>
            <a:ext cx="2324100" cy="6858000"/>
          </a:xfrm>
          <a:custGeom>
            <a:avLst/>
            <a:gdLst>
              <a:gd name="connsiteX0" fmla="*/ 457200 w 2324100"/>
              <a:gd name="connsiteY0" fmla="*/ 0 h 6858000"/>
              <a:gd name="connsiteX1" fmla="*/ 2324100 w 2324100"/>
              <a:gd name="connsiteY1" fmla="*/ 0 h 6858000"/>
              <a:gd name="connsiteX2" fmla="*/ 2324100 w 2324100"/>
              <a:gd name="connsiteY2" fmla="*/ 6858000 h 6858000"/>
              <a:gd name="connsiteX3" fmla="*/ 0 w 2324100"/>
              <a:gd name="connsiteY3" fmla="*/ 6858000 h 6858000"/>
              <a:gd name="connsiteX4" fmla="*/ 0 w 2324100"/>
              <a:gd name="connsiteY4" fmla="*/ 457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4100" h="6858000">
                <a:moveTo>
                  <a:pt x="457200" y="0"/>
                </a:moveTo>
                <a:lnTo>
                  <a:pt x="2324100" y="0"/>
                </a:lnTo>
                <a:lnTo>
                  <a:pt x="2324100" y="6858000"/>
                </a:lnTo>
                <a:lnTo>
                  <a:pt x="0" y="6858000"/>
                </a:lnTo>
                <a:lnTo>
                  <a:pt x="0" y="45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0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9678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10097262" y="3660276"/>
            <a:ext cx="1865376" cy="205472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3264407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Spotlight Divider"/>
          <p:cNvSpPr/>
          <p:nvPr userDrawn="1"/>
        </p:nvSpPr>
        <p:spPr>
          <a:xfrm>
            <a:off x="10801350" y="309067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50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0" y="2057400"/>
            <a:ext cx="8915402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7931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0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Spotlight Caption 2"/>
          <p:cNvSpPr>
            <a:spLocks noGrp="1"/>
          </p:cNvSpPr>
          <p:nvPr>
            <p:ph type="body" idx="46" hasCustomPrompt="1"/>
          </p:nvPr>
        </p:nvSpPr>
        <p:spPr>
          <a:xfrm>
            <a:off x="10097262" y="5146177"/>
            <a:ext cx="1865374" cy="148322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Spotlight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10097262" y="4750308"/>
            <a:ext cx="1865374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5" name="Spotlight Divider 2"/>
          <p:cNvSpPr/>
          <p:nvPr userDrawn="1"/>
        </p:nvSpPr>
        <p:spPr>
          <a:xfrm>
            <a:off x="10801349" y="45765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Spotlight Image 2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49" y="3543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Spotlight Caption 1"/>
          <p:cNvSpPr>
            <a:spLocks noGrp="1"/>
          </p:cNvSpPr>
          <p:nvPr>
            <p:ph type="body" idx="44" hasCustomPrompt="1"/>
          </p:nvPr>
        </p:nvSpPr>
        <p:spPr>
          <a:xfrm>
            <a:off x="10097262" y="1827189"/>
            <a:ext cx="1865375" cy="148065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Spotlight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1" y="1431320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0" name="Spotlight Divider 1"/>
          <p:cNvSpPr/>
          <p:nvPr userDrawn="1"/>
        </p:nvSpPr>
        <p:spPr>
          <a:xfrm>
            <a:off x="10801349" y="12618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49" y="228601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8101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2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11" grpId="0"/>
    </p:bldLst>
  </p:timing>
  <p:extLst>
    <p:ext uri="{DCECCB84-F9BA-43D5-87BE-67443E8EF086}">
      <p15:sldGuideLst xmlns:p15="http://schemas.microsoft.com/office/powerpoint/2012/main">
        <p15:guide id="3" orient="horz" pos="2232" userDrawn="1">
          <p15:clr>
            <a:srgbClr val="FBAE40"/>
          </p15:clr>
        </p15:guide>
        <p15:guide id="4" orient="horz" pos="208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eature Caption"/>
          <p:cNvSpPr>
            <a:spLocks noGrp="1"/>
          </p:cNvSpPr>
          <p:nvPr>
            <p:ph type="body" idx="44" hasCustomPrompt="1"/>
          </p:nvPr>
        </p:nvSpPr>
        <p:spPr>
          <a:xfrm>
            <a:off x="10097262" y="3541408"/>
            <a:ext cx="1865376" cy="217359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Feature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3145537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3" name="Feature Divider"/>
          <p:cNvSpPr/>
          <p:nvPr userDrawn="1"/>
        </p:nvSpPr>
        <p:spPr>
          <a:xfrm>
            <a:off x="10097262" y="29718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50" y="20574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799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0" y="6062473"/>
            <a:ext cx="3657601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0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39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2"/>
            <a:ext cx="8915400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58890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  <p:bldP spid="18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Feature Caption 2"/>
          <p:cNvSpPr>
            <a:spLocks noGrp="1"/>
          </p:cNvSpPr>
          <p:nvPr>
            <p:ph type="body" idx="46" hasCustomPrompt="1"/>
          </p:nvPr>
        </p:nvSpPr>
        <p:spPr>
          <a:xfrm>
            <a:off x="10097262" y="5033772"/>
            <a:ext cx="1865376" cy="15956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Feature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10097262" y="4636008"/>
            <a:ext cx="1865376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5" name="Feature Divider 2"/>
          <p:cNvSpPr/>
          <p:nvPr userDrawn="1"/>
        </p:nvSpPr>
        <p:spPr>
          <a:xfrm>
            <a:off x="10097262" y="44577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eature Image 2"/>
          <p:cNvSpPr>
            <a:spLocks noGrp="1"/>
          </p:cNvSpPr>
          <p:nvPr>
            <p:ph type="pic" sz="quarter" idx="48" hasCustomPrompt="1"/>
          </p:nvPr>
        </p:nvSpPr>
        <p:spPr>
          <a:xfrm>
            <a:off x="10572750" y="35433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Feature Caption 1"/>
          <p:cNvSpPr>
            <a:spLocks noGrp="1"/>
          </p:cNvSpPr>
          <p:nvPr>
            <p:ph type="body" idx="44" hasCustomPrompt="1"/>
          </p:nvPr>
        </p:nvSpPr>
        <p:spPr>
          <a:xfrm>
            <a:off x="10097262" y="1712680"/>
            <a:ext cx="1865376" cy="16020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Feature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1321307"/>
            <a:ext cx="1865376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1" name="Feature Divider 1"/>
          <p:cNvSpPr/>
          <p:nvPr userDrawn="1"/>
        </p:nvSpPr>
        <p:spPr>
          <a:xfrm>
            <a:off x="10097262" y="11430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50" y="228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85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4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 userDrawn="1">
          <p15:clr>
            <a:srgbClr val="FBAE40"/>
          </p15:clr>
        </p15:guide>
        <p15:guide id="4" orient="horz" pos="22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10115550" y="25146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10115550" y="14859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19" name="Feature Image 1"/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10115550" y="3539517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eature Image 2"/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10108233" y="25146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Feature Image 1"/>
          <p:cNvSpPr>
            <a:spLocks noGrp="1"/>
          </p:cNvSpPr>
          <p:nvPr>
            <p:ph type="pic" sz="quarter" idx="45" hasCustomPrompt="1"/>
          </p:nvPr>
        </p:nvSpPr>
        <p:spPr>
          <a:xfrm>
            <a:off x="10115550" y="4572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15" name="Feature Image 2"/>
          <p:cNvSpPr>
            <a:spLocks noGrp="1" noChangeAspect="1"/>
          </p:cNvSpPr>
          <p:nvPr>
            <p:ph type="pic" sz="quarter" idx="49" hasCustomPrompt="1"/>
          </p:nvPr>
        </p:nvSpPr>
        <p:spPr>
          <a:xfrm>
            <a:off x="10108233" y="45720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8" grpId="0"/>
      <p:bldP spid="15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Callout Icon"/>
          <p:cNvSpPr>
            <a:spLocks noGrp="1"/>
          </p:cNvSpPr>
          <p:nvPr>
            <p:ph type="pic" sz="quarter" idx="35" hasCustomPrompt="1"/>
          </p:nvPr>
        </p:nvSpPr>
        <p:spPr>
          <a:xfrm>
            <a:off x="10096500" y="5257800"/>
            <a:ext cx="457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Callout Caption"/>
          <p:cNvSpPr>
            <a:spLocks noGrp="1"/>
          </p:cNvSpPr>
          <p:nvPr>
            <p:ph type="body" sz="quarter" idx="34" hasCustomPrompt="1"/>
          </p:nvPr>
        </p:nvSpPr>
        <p:spPr>
          <a:xfrm>
            <a:off x="10097262" y="2565452"/>
            <a:ext cx="1865376" cy="245059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cap="all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0" name="Callou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2231136"/>
            <a:ext cx="1865376" cy="21544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Callout Divider"/>
          <p:cNvSpPr/>
          <p:nvPr userDrawn="1"/>
        </p:nvSpPr>
        <p:spPr>
          <a:xfrm>
            <a:off x="100965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799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0" y="6062473"/>
            <a:ext cx="3657601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39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2" y="685801"/>
            <a:ext cx="8915398" cy="685802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798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mage"/>
          <p:cNvSpPr>
            <a:spLocks noGrp="1"/>
          </p:cNvSpPr>
          <p:nvPr>
            <p:ph type="pic" sz="quarter" idx="12" hasCustomPrompt="1"/>
          </p:nvPr>
        </p:nvSpPr>
        <p:spPr>
          <a:xfrm>
            <a:off x="7124700" y="1"/>
            <a:ext cx="5067300" cy="6857999"/>
          </a:xfrm>
          <a:custGeom>
            <a:avLst/>
            <a:gdLst>
              <a:gd name="connsiteX0" fmla="*/ 689318 w 5067300"/>
              <a:gd name="connsiteY0" fmla="*/ 0 h 6857999"/>
              <a:gd name="connsiteX1" fmla="*/ 5067300 w 5067300"/>
              <a:gd name="connsiteY1" fmla="*/ 0 h 6857999"/>
              <a:gd name="connsiteX2" fmla="*/ 5067300 w 5067300"/>
              <a:gd name="connsiteY2" fmla="*/ 6857999 h 6857999"/>
              <a:gd name="connsiteX3" fmla="*/ 0 w 5067300"/>
              <a:gd name="connsiteY3" fmla="*/ 6857999 h 6857999"/>
              <a:gd name="connsiteX4" fmla="*/ 0 w 5067300"/>
              <a:gd name="connsiteY4" fmla="*/ 68931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7300" h="6857999">
                <a:moveTo>
                  <a:pt x="689318" y="0"/>
                </a:moveTo>
                <a:lnTo>
                  <a:pt x="5067300" y="0"/>
                </a:lnTo>
                <a:lnTo>
                  <a:pt x="5067300" y="6857999"/>
                </a:lnTo>
                <a:lnTo>
                  <a:pt x="0" y="6857999"/>
                </a:lnTo>
                <a:lnTo>
                  <a:pt x="0" y="689318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723901" y="2057400"/>
            <a:ext cx="6172198" cy="36576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6172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9319"/>
            <a:ext cx="6172200" cy="682282"/>
          </a:xfrm>
        </p:spPr>
        <p:txBody>
          <a:bodyPr anchor="b">
            <a:normAutofit/>
          </a:bodyPr>
          <a:lstStyle>
            <a:lvl1pPr>
              <a:defRPr sz="4400"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7740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debar"/>
          <p:cNvSpPr/>
          <p:nvPr userDrawn="1"/>
        </p:nvSpPr>
        <p:spPr>
          <a:xfrm>
            <a:off x="9867899" y="0"/>
            <a:ext cx="23241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10097261" y="3660285"/>
            <a:ext cx="1865376" cy="205471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1" y="3264413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5" name="Spotlight Divider"/>
          <p:cNvSpPr/>
          <p:nvPr userDrawn="1"/>
        </p:nvSpPr>
        <p:spPr>
          <a:xfrm>
            <a:off x="10801349" y="309067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49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Image"/>
          <p:cNvSpPr>
            <a:spLocks noGrp="1"/>
          </p:cNvSpPr>
          <p:nvPr>
            <p:ph type="pic" sz="quarter" idx="12" hasCustomPrompt="1"/>
          </p:nvPr>
        </p:nvSpPr>
        <p:spPr>
          <a:xfrm>
            <a:off x="5295901" y="0"/>
            <a:ext cx="4571998" cy="6858000"/>
          </a:xfrm>
          <a:custGeom>
            <a:avLst/>
            <a:gdLst>
              <a:gd name="connsiteX0" fmla="*/ 685800 w 4571998"/>
              <a:gd name="connsiteY0" fmla="*/ 0 h 6858000"/>
              <a:gd name="connsiteX1" fmla="*/ 4571998 w 4571998"/>
              <a:gd name="connsiteY1" fmla="*/ 0 h 6858000"/>
              <a:gd name="connsiteX2" fmla="*/ 4571998 w 4571998"/>
              <a:gd name="connsiteY2" fmla="*/ 6858000 h 6858000"/>
              <a:gd name="connsiteX3" fmla="*/ 0 w 4571998"/>
              <a:gd name="connsiteY3" fmla="*/ 6858000 h 6858000"/>
              <a:gd name="connsiteX4" fmla="*/ 0 w 4571998"/>
              <a:gd name="connsiteY4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98" h="6858000">
                <a:moveTo>
                  <a:pt x="685800" y="0"/>
                </a:moveTo>
                <a:lnTo>
                  <a:pt x="4571998" y="0"/>
                </a:lnTo>
                <a:lnTo>
                  <a:pt x="4571998" y="6858000"/>
                </a:lnTo>
                <a:lnTo>
                  <a:pt x="0" y="6858000"/>
                </a:lnTo>
                <a:lnTo>
                  <a:pt x="0" y="685800"/>
                </a:lnTo>
                <a:close/>
              </a:path>
            </a:pathLst>
          </a:cu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723901" y="2057401"/>
            <a:ext cx="4343400" cy="3657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434263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9319"/>
            <a:ext cx="4343400" cy="682282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6222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1" grpId="0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1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6210301" y="4152212"/>
            <a:ext cx="5257800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6210301" y="3602596"/>
            <a:ext cx="52578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6" name="Divider 2"/>
          <p:cNvSpPr/>
          <p:nvPr userDrawn="1"/>
        </p:nvSpPr>
        <p:spPr>
          <a:xfrm>
            <a:off x="62103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52212"/>
            <a:ext cx="5257800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602595"/>
            <a:ext cx="52578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Divider 1"/>
          <p:cNvSpPr/>
          <p:nvPr userDrawn="1"/>
        </p:nvSpPr>
        <p:spPr>
          <a:xfrm>
            <a:off x="7239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159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4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8039101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6" name="Divider 3"/>
          <p:cNvSpPr/>
          <p:nvPr userDrawn="1"/>
        </p:nvSpPr>
        <p:spPr>
          <a:xfrm>
            <a:off x="80391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381501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2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3815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3" name="Divider 2"/>
          <p:cNvSpPr/>
          <p:nvPr userDrawn="1"/>
        </p:nvSpPr>
        <p:spPr>
          <a:xfrm>
            <a:off x="43815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9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0" name="Divider 1"/>
          <p:cNvSpPr/>
          <p:nvPr userDrawn="1"/>
        </p:nvSpPr>
        <p:spPr>
          <a:xfrm>
            <a:off x="7239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3396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3" grpId="0" animBg="1"/>
      <p:bldP spid="20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7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89535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8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89535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89535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62103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3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3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3"/>
          <p:cNvSpPr/>
          <p:nvPr userDrawn="1"/>
        </p:nvSpPr>
        <p:spPr>
          <a:xfrm>
            <a:off x="62103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34671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0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34671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1" name="Divider 2"/>
          <p:cNvSpPr/>
          <p:nvPr userDrawn="1"/>
        </p:nvSpPr>
        <p:spPr>
          <a:xfrm>
            <a:off x="34671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8" name="Divider 1"/>
          <p:cNvSpPr/>
          <p:nvPr userDrawn="1"/>
        </p:nvSpPr>
        <p:spPr>
          <a:xfrm>
            <a:off x="7239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1506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6" grpId="0" animBg="1"/>
      <p:bldP spid="31" grpId="0" animBg="1"/>
      <p:bldP spid="28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9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6210298" y="4706754"/>
            <a:ext cx="5257802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0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6210298" y="4165616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1" name="Divider 4"/>
          <p:cNvSpPr/>
          <p:nvPr userDrawn="1"/>
        </p:nvSpPr>
        <p:spPr>
          <a:xfrm>
            <a:off x="6210298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723898" y="4706754"/>
            <a:ext cx="5257802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723898" y="4165616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Divider 3"/>
          <p:cNvSpPr/>
          <p:nvPr userDrawn="1"/>
        </p:nvSpPr>
        <p:spPr>
          <a:xfrm>
            <a:off x="723898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6210298" y="2776324"/>
            <a:ext cx="5257802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3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6210298" y="2231137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Divider 2"/>
          <p:cNvSpPr/>
          <p:nvPr userDrawn="1"/>
        </p:nvSpPr>
        <p:spPr>
          <a:xfrm>
            <a:off x="6210298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898" y="2776324"/>
            <a:ext cx="5257802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898" y="2231137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1"/>
          <p:cNvSpPr/>
          <p:nvPr userDrawn="1"/>
        </p:nvSpPr>
        <p:spPr>
          <a:xfrm>
            <a:off x="723898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574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4" grpId="0" animBg="1"/>
      <p:bldP spid="39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57" name="Caption 6"/>
          <p:cNvSpPr>
            <a:spLocks noGrp="1"/>
          </p:cNvSpPr>
          <p:nvPr>
            <p:ph type="body" idx="121" hasCustomPrompt="1"/>
          </p:nvPr>
        </p:nvSpPr>
        <p:spPr>
          <a:xfrm>
            <a:off x="80391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8" name="Heading 6"/>
          <p:cNvSpPr>
            <a:spLocks noGrp="1"/>
          </p:cNvSpPr>
          <p:nvPr>
            <p:ph type="body" sz="quarter" idx="122" hasCustomPrompt="1"/>
          </p:nvPr>
        </p:nvSpPr>
        <p:spPr>
          <a:xfrm>
            <a:off x="80391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1" name="Divider 6"/>
          <p:cNvSpPr/>
          <p:nvPr userDrawn="1"/>
        </p:nvSpPr>
        <p:spPr>
          <a:xfrm>
            <a:off x="80391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Caption 5"/>
          <p:cNvSpPr>
            <a:spLocks noGrp="1"/>
          </p:cNvSpPr>
          <p:nvPr>
            <p:ph type="body" idx="119" hasCustomPrompt="1"/>
          </p:nvPr>
        </p:nvSpPr>
        <p:spPr>
          <a:xfrm>
            <a:off x="43815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5" name="Heading 5"/>
          <p:cNvSpPr>
            <a:spLocks noGrp="1"/>
          </p:cNvSpPr>
          <p:nvPr>
            <p:ph type="body" sz="quarter" idx="120" hasCustomPrompt="1"/>
          </p:nvPr>
        </p:nvSpPr>
        <p:spPr>
          <a:xfrm>
            <a:off x="43815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6" name="Divider 5"/>
          <p:cNvSpPr/>
          <p:nvPr userDrawn="1"/>
        </p:nvSpPr>
        <p:spPr>
          <a:xfrm>
            <a:off x="43815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7239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2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7239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3" name="Divider 4"/>
          <p:cNvSpPr/>
          <p:nvPr userDrawn="1"/>
        </p:nvSpPr>
        <p:spPr>
          <a:xfrm>
            <a:off x="7239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80391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9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80391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3815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3815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Divider 2"/>
          <p:cNvSpPr/>
          <p:nvPr userDrawn="1"/>
        </p:nvSpPr>
        <p:spPr>
          <a:xfrm>
            <a:off x="43815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2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Divider 1"/>
          <p:cNvSpPr/>
          <p:nvPr userDrawn="1"/>
        </p:nvSpPr>
        <p:spPr>
          <a:xfrm>
            <a:off x="7239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7168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6" grpId="0" animBg="1"/>
      <p:bldP spid="53" grpId="0" animBg="1"/>
      <p:bldP spid="50" grpId="0" animBg="1"/>
      <p:bldP spid="47" grpId="0" animBg="1"/>
      <p:bldP spid="43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6210300" y="4131812"/>
            <a:ext cx="52578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6210300" y="3592395"/>
            <a:ext cx="52578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86106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6210300" y="2483704"/>
            <a:ext cx="5257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6094957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0" y="4131812"/>
            <a:ext cx="52578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592395"/>
            <a:ext cx="52578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31242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0" y="2483704"/>
            <a:ext cx="5257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0338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1" name="Caption 3"/>
          <p:cNvSpPr>
            <a:spLocks noGrp="1"/>
          </p:cNvSpPr>
          <p:nvPr>
            <p:ph type="body" sz="quarter" idx="143" hasCustomPrompt="1"/>
          </p:nvPr>
        </p:nvSpPr>
        <p:spPr>
          <a:xfrm>
            <a:off x="80391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1" name="Heading 3"/>
          <p:cNvSpPr>
            <a:spLocks noGrp="1"/>
          </p:cNvSpPr>
          <p:nvPr>
            <p:ph type="body" sz="quarter" idx="145" hasCustomPrompt="1"/>
          </p:nvPr>
        </p:nvSpPr>
        <p:spPr>
          <a:xfrm>
            <a:off x="80391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3"/>
          <p:cNvSpPr/>
          <p:nvPr userDrawn="1"/>
        </p:nvSpPr>
        <p:spPr>
          <a:xfrm>
            <a:off x="95250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Number 3"/>
          <p:cNvSpPr>
            <a:spLocks noGrp="1"/>
          </p:cNvSpPr>
          <p:nvPr>
            <p:ph type="body" sz="quarter" idx="142" hasCustomPrompt="1"/>
          </p:nvPr>
        </p:nvSpPr>
        <p:spPr>
          <a:xfrm>
            <a:off x="80391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4" name="Line 2"/>
          <p:cNvCxnSpPr/>
          <p:nvPr userDrawn="1"/>
        </p:nvCxnSpPr>
        <p:spPr>
          <a:xfrm>
            <a:off x="7920591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43815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43815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58674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43815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4270248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22098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5682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0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9" name="Caption 4"/>
          <p:cNvSpPr>
            <a:spLocks noGrp="1"/>
          </p:cNvSpPr>
          <p:nvPr>
            <p:ph type="body" sz="quarter" idx="138" hasCustomPrompt="1"/>
          </p:nvPr>
        </p:nvSpPr>
        <p:spPr>
          <a:xfrm>
            <a:off x="8953502" y="4004281"/>
            <a:ext cx="251459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2" name="Heading 4"/>
          <p:cNvSpPr>
            <a:spLocks noGrp="1"/>
          </p:cNvSpPr>
          <p:nvPr>
            <p:ph type="body" sz="quarter" idx="132" hasCustomPrompt="1"/>
          </p:nvPr>
        </p:nvSpPr>
        <p:spPr>
          <a:xfrm>
            <a:off x="8953502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1" name="Divider 4"/>
          <p:cNvSpPr/>
          <p:nvPr userDrawn="1"/>
        </p:nvSpPr>
        <p:spPr>
          <a:xfrm>
            <a:off x="9982201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Number 4"/>
          <p:cNvSpPr>
            <a:spLocks noGrp="1"/>
          </p:cNvSpPr>
          <p:nvPr>
            <p:ph type="body" sz="quarter" idx="134" hasCustomPrompt="1"/>
          </p:nvPr>
        </p:nvSpPr>
        <p:spPr>
          <a:xfrm>
            <a:off x="8953502" y="2482068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5" name="Line 3"/>
          <p:cNvCxnSpPr/>
          <p:nvPr userDrawn="1"/>
        </p:nvCxnSpPr>
        <p:spPr>
          <a:xfrm>
            <a:off x="88422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ption 3"/>
          <p:cNvSpPr>
            <a:spLocks noGrp="1"/>
          </p:cNvSpPr>
          <p:nvPr>
            <p:ph type="body" sz="quarter" idx="137" hasCustomPrompt="1"/>
          </p:nvPr>
        </p:nvSpPr>
        <p:spPr>
          <a:xfrm>
            <a:off x="6210298" y="4004281"/>
            <a:ext cx="2514602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9" name="Heading 3"/>
          <p:cNvSpPr>
            <a:spLocks noGrp="1"/>
          </p:cNvSpPr>
          <p:nvPr>
            <p:ph type="body" sz="quarter" idx="129" hasCustomPrompt="1"/>
          </p:nvPr>
        </p:nvSpPr>
        <p:spPr>
          <a:xfrm>
            <a:off x="6210301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0" name="Divider 3"/>
          <p:cNvSpPr/>
          <p:nvPr userDrawn="1"/>
        </p:nvSpPr>
        <p:spPr>
          <a:xfrm>
            <a:off x="72390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Number 3"/>
          <p:cNvSpPr>
            <a:spLocks noGrp="1"/>
          </p:cNvSpPr>
          <p:nvPr>
            <p:ph type="body" sz="quarter" idx="131" hasCustomPrompt="1"/>
          </p:nvPr>
        </p:nvSpPr>
        <p:spPr>
          <a:xfrm>
            <a:off x="6210301" y="2482068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3" name="Line 2"/>
          <p:cNvCxnSpPr/>
          <p:nvPr userDrawn="1"/>
        </p:nvCxnSpPr>
        <p:spPr>
          <a:xfrm>
            <a:off x="60990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ption 2"/>
          <p:cNvSpPr>
            <a:spLocks noGrp="1"/>
          </p:cNvSpPr>
          <p:nvPr>
            <p:ph type="body" sz="quarter" idx="136" hasCustomPrompt="1"/>
          </p:nvPr>
        </p:nvSpPr>
        <p:spPr>
          <a:xfrm>
            <a:off x="3468687" y="4004281"/>
            <a:ext cx="251142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6" name="Heading 2"/>
          <p:cNvSpPr>
            <a:spLocks noGrp="1"/>
          </p:cNvSpPr>
          <p:nvPr>
            <p:ph type="body" sz="quarter" idx="126" hasCustomPrompt="1"/>
          </p:nvPr>
        </p:nvSpPr>
        <p:spPr>
          <a:xfrm>
            <a:off x="3468686" y="3590183"/>
            <a:ext cx="251301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9" name="Divider 2"/>
          <p:cNvSpPr/>
          <p:nvPr userDrawn="1"/>
        </p:nvSpPr>
        <p:spPr>
          <a:xfrm>
            <a:off x="4496594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Number 2"/>
          <p:cNvSpPr>
            <a:spLocks noGrp="1"/>
          </p:cNvSpPr>
          <p:nvPr>
            <p:ph type="body" sz="quarter" idx="128" hasCustomPrompt="1"/>
          </p:nvPr>
        </p:nvSpPr>
        <p:spPr>
          <a:xfrm>
            <a:off x="3468688" y="2485340"/>
            <a:ext cx="2513012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2" name="Line 1"/>
          <p:cNvCxnSpPr/>
          <p:nvPr userDrawn="1"/>
        </p:nvCxnSpPr>
        <p:spPr>
          <a:xfrm>
            <a:off x="33558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1" y="4004281"/>
            <a:ext cx="251459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7" name="Divider 1"/>
          <p:cNvSpPr/>
          <p:nvPr userDrawn="1"/>
        </p:nvSpPr>
        <p:spPr>
          <a:xfrm>
            <a:off x="17526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1" y="2485340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2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0731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4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41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8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32" grpId="0" build="p">
        <p:tmplLst>
          <p:tmpl lvl="1">
            <p:tnLst>
              <p:par>
                <p:cTn presetID="12" presetClass="entr" presetSubtype="4" fill="hold" nodeType="afterEffect" nodePh="1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2 Blocks,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7467601" y="3607310"/>
            <a:ext cx="4000500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7467600" y="3044394"/>
            <a:ext cx="40005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5" name="Divider 2"/>
          <p:cNvSpPr/>
          <p:nvPr userDrawn="1"/>
        </p:nvSpPr>
        <p:spPr>
          <a:xfrm>
            <a:off x="7467600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6210300" y="2857500"/>
            <a:ext cx="11430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976627" y="3607310"/>
            <a:ext cx="4005072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976628" y="3044394"/>
            <a:ext cx="400507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Divider 1"/>
          <p:cNvSpPr/>
          <p:nvPr userDrawn="1"/>
        </p:nvSpPr>
        <p:spPr>
          <a:xfrm>
            <a:off x="1981199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723900" y="2857500"/>
            <a:ext cx="11430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592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/>
      <p:bldP spid="14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1" name="Caption 6"/>
          <p:cNvSpPr>
            <a:spLocks noGrp="1"/>
          </p:cNvSpPr>
          <p:nvPr>
            <p:ph type="body" idx="127" hasCustomPrompt="1"/>
          </p:nvPr>
        </p:nvSpPr>
        <p:spPr>
          <a:xfrm>
            <a:off x="8839198" y="4653714"/>
            <a:ext cx="2628902" cy="10612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9" name="Heading 6"/>
          <p:cNvSpPr>
            <a:spLocks noGrp="1"/>
          </p:cNvSpPr>
          <p:nvPr>
            <p:ph type="body" sz="quarter" idx="125" hasCustomPrompt="1"/>
          </p:nvPr>
        </p:nvSpPr>
        <p:spPr>
          <a:xfrm>
            <a:off x="8839200" y="4172352"/>
            <a:ext cx="2628900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Divider 6"/>
          <p:cNvSpPr/>
          <p:nvPr userDrawn="1"/>
        </p:nvSpPr>
        <p:spPr>
          <a:xfrm>
            <a:off x="88392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6"/>
          <p:cNvSpPr>
            <a:spLocks noGrp="1"/>
          </p:cNvSpPr>
          <p:nvPr>
            <p:ph type="pic" sz="quarter" idx="126" hasCustomPrompt="1"/>
          </p:nvPr>
        </p:nvSpPr>
        <p:spPr>
          <a:xfrm>
            <a:off x="80391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5"/>
          <p:cNvSpPr>
            <a:spLocks noGrp="1"/>
          </p:cNvSpPr>
          <p:nvPr>
            <p:ph type="body" idx="124" hasCustomPrompt="1"/>
          </p:nvPr>
        </p:nvSpPr>
        <p:spPr>
          <a:xfrm>
            <a:off x="5181597" y="4653713"/>
            <a:ext cx="2628902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6" name="Heading 5"/>
          <p:cNvSpPr>
            <a:spLocks noGrp="1"/>
          </p:cNvSpPr>
          <p:nvPr>
            <p:ph type="body" sz="quarter" idx="122" hasCustomPrompt="1"/>
          </p:nvPr>
        </p:nvSpPr>
        <p:spPr>
          <a:xfrm>
            <a:off x="5181357" y="4172158"/>
            <a:ext cx="2630988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Divider 5"/>
          <p:cNvSpPr/>
          <p:nvPr userDrawn="1"/>
        </p:nvSpPr>
        <p:spPr>
          <a:xfrm>
            <a:off x="5181599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Image 5"/>
          <p:cNvSpPr>
            <a:spLocks noGrp="1"/>
          </p:cNvSpPr>
          <p:nvPr>
            <p:ph type="pic" sz="quarter" idx="123" hasCustomPrompt="1"/>
          </p:nvPr>
        </p:nvSpPr>
        <p:spPr>
          <a:xfrm>
            <a:off x="43815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4"/>
          <p:cNvSpPr>
            <a:spLocks noGrp="1"/>
          </p:cNvSpPr>
          <p:nvPr>
            <p:ph type="body" idx="121" hasCustomPrompt="1"/>
          </p:nvPr>
        </p:nvSpPr>
        <p:spPr>
          <a:xfrm>
            <a:off x="1524000" y="4653713"/>
            <a:ext cx="2628900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1523997" y="4172158"/>
            <a:ext cx="2628901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15240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7239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Caption 3"/>
          <p:cNvSpPr>
            <a:spLocks noGrp="1"/>
          </p:cNvSpPr>
          <p:nvPr>
            <p:ph type="body" idx="118" hasCustomPrompt="1"/>
          </p:nvPr>
        </p:nvSpPr>
        <p:spPr>
          <a:xfrm>
            <a:off x="8839200" y="2698361"/>
            <a:ext cx="2628898" cy="107353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839200" y="2220646"/>
            <a:ext cx="2628898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88392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80391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5181356" y="2698361"/>
            <a:ext cx="2630986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2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5181356" y="2220646"/>
            <a:ext cx="2630986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5181599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3815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524000" y="2698361"/>
            <a:ext cx="2628899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525047" y="2220646"/>
            <a:ext cx="2627835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5240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7239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722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0" grpId="0"/>
      <p:bldP spid="40" grpId="0" animBg="1"/>
      <p:bldP spid="27" grpId="0"/>
      <p:bldP spid="39" grpId="0" animBg="1"/>
      <p:bldP spid="21" grpId="0"/>
      <p:bldP spid="38" grpId="0" animBg="1"/>
      <p:bldP spid="16" grpId="0"/>
      <p:bldP spid="37" grpId="0" animBg="1"/>
      <p:bldP spid="13" grpId="0"/>
      <p:bldP spid="36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8039100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0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8039100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64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4381500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4381500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4381500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56388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899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899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723899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199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677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0" name="Caption 4"/>
          <p:cNvSpPr>
            <a:spLocks noGrp="1"/>
          </p:cNvSpPr>
          <p:nvPr>
            <p:ph type="body" idx="130" hasCustomPrompt="1"/>
          </p:nvPr>
        </p:nvSpPr>
        <p:spPr>
          <a:xfrm>
            <a:off x="89534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89534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4"/>
          <p:cNvSpPr/>
          <p:nvPr userDrawn="1"/>
        </p:nvSpPr>
        <p:spPr>
          <a:xfrm>
            <a:off x="89534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97536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62102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2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62102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34670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34670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34670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2672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4029388"/>
            <a:ext cx="2514600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602738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723900" y="3429000"/>
            <a:ext cx="25146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1387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8" grpId="0"/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8" name="Spirit Burst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Diagonal 2"/>
          <p:cNvSpPr/>
          <p:nvPr userDrawn="1"/>
        </p:nvSpPr>
        <p:spPr>
          <a:xfrm>
            <a:off x="6210300" y="2516135"/>
            <a:ext cx="5257800" cy="3198866"/>
          </a:xfrm>
          <a:custGeom>
            <a:avLst/>
            <a:gdLst>
              <a:gd name="connsiteX0" fmla="*/ 0 w 5257800"/>
              <a:gd name="connsiteY0" fmla="*/ 0 h 3198866"/>
              <a:gd name="connsiteX1" fmla="*/ 5257800 w 5257800"/>
              <a:gd name="connsiteY1" fmla="*/ 0 h 3198866"/>
              <a:gd name="connsiteX2" fmla="*/ 5257800 w 5257800"/>
              <a:gd name="connsiteY2" fmla="*/ 2741666 h 3198866"/>
              <a:gd name="connsiteX3" fmla="*/ 4800600 w 5257800"/>
              <a:gd name="connsiteY3" fmla="*/ 3198866 h 3198866"/>
              <a:gd name="connsiteX4" fmla="*/ 0 w 52578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3198866">
                <a:moveTo>
                  <a:pt x="0" y="0"/>
                </a:moveTo>
                <a:lnTo>
                  <a:pt x="5257800" y="0"/>
                </a:lnTo>
                <a:lnTo>
                  <a:pt x="5257800" y="2741666"/>
                </a:lnTo>
                <a:lnTo>
                  <a:pt x="48006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6324600" y="3768570"/>
            <a:ext cx="5029200" cy="182215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6324600" y="3235703"/>
            <a:ext cx="50292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8610600" y="3078859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83820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Diagonal 1"/>
          <p:cNvSpPr/>
          <p:nvPr userDrawn="1"/>
        </p:nvSpPr>
        <p:spPr>
          <a:xfrm>
            <a:off x="723900" y="2516134"/>
            <a:ext cx="5257800" cy="3198866"/>
          </a:xfrm>
          <a:custGeom>
            <a:avLst/>
            <a:gdLst>
              <a:gd name="connsiteX0" fmla="*/ 0 w 5257800"/>
              <a:gd name="connsiteY0" fmla="*/ 0 h 3198866"/>
              <a:gd name="connsiteX1" fmla="*/ 5257800 w 5257800"/>
              <a:gd name="connsiteY1" fmla="*/ 0 h 3198866"/>
              <a:gd name="connsiteX2" fmla="*/ 5257800 w 5257800"/>
              <a:gd name="connsiteY2" fmla="*/ 2741666 h 3198866"/>
              <a:gd name="connsiteX3" fmla="*/ 4800600 w 5257800"/>
              <a:gd name="connsiteY3" fmla="*/ 3198866 h 3198866"/>
              <a:gd name="connsiteX4" fmla="*/ 0 w 52578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3198866">
                <a:moveTo>
                  <a:pt x="0" y="0"/>
                </a:moveTo>
                <a:lnTo>
                  <a:pt x="5257800" y="0"/>
                </a:lnTo>
                <a:lnTo>
                  <a:pt x="5257800" y="2741666"/>
                </a:lnTo>
                <a:lnTo>
                  <a:pt x="48006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768570"/>
            <a:ext cx="5029200" cy="182215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35703"/>
            <a:ext cx="5029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3124200" y="308211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8956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0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9559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9" grpId="0" animBg="1"/>
      <p:bldP spid="42" grpId="0"/>
      <p:bldP spid="22" grpId="0" animBg="1"/>
      <p:bldP spid="36" grpId="0" animBg="1"/>
      <p:bldP spid="32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8" name="Spirit Burst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9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Diagonal 3"/>
          <p:cNvSpPr/>
          <p:nvPr userDrawn="1"/>
        </p:nvSpPr>
        <p:spPr>
          <a:xfrm>
            <a:off x="8039138" y="2516135"/>
            <a:ext cx="3428922" cy="3198866"/>
          </a:xfrm>
          <a:custGeom>
            <a:avLst/>
            <a:gdLst>
              <a:gd name="connsiteX0" fmla="*/ 0 w 3428922"/>
              <a:gd name="connsiteY0" fmla="*/ 0 h 3198866"/>
              <a:gd name="connsiteX1" fmla="*/ 3428922 w 3428922"/>
              <a:gd name="connsiteY1" fmla="*/ 0 h 3198866"/>
              <a:gd name="connsiteX2" fmla="*/ 3428922 w 3428922"/>
              <a:gd name="connsiteY2" fmla="*/ 2741666 h 3198866"/>
              <a:gd name="connsiteX3" fmla="*/ 2971722 w 3428922"/>
              <a:gd name="connsiteY3" fmla="*/ 3198866 h 3198866"/>
              <a:gd name="connsiteX4" fmla="*/ 0 w 34289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8922" h="3198866">
                <a:moveTo>
                  <a:pt x="0" y="0"/>
                </a:moveTo>
                <a:lnTo>
                  <a:pt x="3428922" y="0"/>
                </a:lnTo>
                <a:lnTo>
                  <a:pt x="3428922" y="2741666"/>
                </a:lnTo>
                <a:lnTo>
                  <a:pt x="29717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8153399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8153399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9524999" y="307315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6399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6" name="Diagonal 2"/>
          <p:cNvSpPr/>
          <p:nvPr userDrawn="1"/>
        </p:nvSpPr>
        <p:spPr>
          <a:xfrm>
            <a:off x="4381500" y="2516135"/>
            <a:ext cx="3429000" cy="3198866"/>
          </a:xfrm>
          <a:custGeom>
            <a:avLst/>
            <a:gdLst>
              <a:gd name="connsiteX0" fmla="*/ 0 w 3429000"/>
              <a:gd name="connsiteY0" fmla="*/ 0 h 3198866"/>
              <a:gd name="connsiteX1" fmla="*/ 3429000 w 3429000"/>
              <a:gd name="connsiteY1" fmla="*/ 0 h 3198866"/>
              <a:gd name="connsiteX2" fmla="*/ 3429000 w 3429000"/>
              <a:gd name="connsiteY2" fmla="*/ 2741666 h 3198866"/>
              <a:gd name="connsiteX3" fmla="*/ 2971800 w 3429000"/>
              <a:gd name="connsiteY3" fmla="*/ 3198866 h 3198866"/>
              <a:gd name="connsiteX4" fmla="*/ 0 w 34290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198866">
                <a:moveTo>
                  <a:pt x="0" y="0"/>
                </a:moveTo>
                <a:lnTo>
                  <a:pt x="3429000" y="0"/>
                </a:lnTo>
                <a:lnTo>
                  <a:pt x="3429000" y="2741666"/>
                </a:lnTo>
                <a:lnTo>
                  <a:pt x="29718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495800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495800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5867400" y="307433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56388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4" name="Diagonal 1"/>
          <p:cNvSpPr/>
          <p:nvPr userDrawn="1"/>
        </p:nvSpPr>
        <p:spPr>
          <a:xfrm>
            <a:off x="723900" y="2516134"/>
            <a:ext cx="3429000" cy="3198866"/>
          </a:xfrm>
          <a:custGeom>
            <a:avLst/>
            <a:gdLst>
              <a:gd name="connsiteX0" fmla="*/ 0 w 3429000"/>
              <a:gd name="connsiteY0" fmla="*/ 0 h 3198866"/>
              <a:gd name="connsiteX1" fmla="*/ 3429000 w 3429000"/>
              <a:gd name="connsiteY1" fmla="*/ 0 h 3198866"/>
              <a:gd name="connsiteX2" fmla="*/ 3429000 w 3429000"/>
              <a:gd name="connsiteY2" fmla="*/ 2741666 h 3198866"/>
              <a:gd name="connsiteX3" fmla="*/ 2971800 w 3429000"/>
              <a:gd name="connsiteY3" fmla="*/ 3198866 h 3198866"/>
              <a:gd name="connsiteX4" fmla="*/ 0 w 34290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198866">
                <a:moveTo>
                  <a:pt x="0" y="0"/>
                </a:moveTo>
                <a:lnTo>
                  <a:pt x="3429000" y="0"/>
                </a:lnTo>
                <a:lnTo>
                  <a:pt x="3429000" y="2741666"/>
                </a:lnTo>
                <a:lnTo>
                  <a:pt x="29718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09800" y="307433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2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93057"/>
            <a:ext cx="10744200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6225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69" grpId="0"/>
      <p:bldP spid="46" grpId="0" animBg="1"/>
      <p:bldP spid="49" grpId="0" animBg="1"/>
      <p:bldP spid="42" grpId="0"/>
      <p:bldP spid="44" grpId="0" animBg="1"/>
      <p:bldP spid="36" grpId="0" animBg="1"/>
      <p:bldP spid="32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9" name="Spirit Burst 4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001" y="1158023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Spirit Burst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534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67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Diagonal 4"/>
          <p:cNvSpPr/>
          <p:nvPr userDrawn="1"/>
        </p:nvSpPr>
        <p:spPr>
          <a:xfrm>
            <a:off x="8965117" y="2516135"/>
            <a:ext cx="2514522" cy="3198866"/>
          </a:xfrm>
          <a:custGeom>
            <a:avLst/>
            <a:gdLst>
              <a:gd name="connsiteX0" fmla="*/ 0 w 2514522"/>
              <a:gd name="connsiteY0" fmla="*/ 0 h 3198866"/>
              <a:gd name="connsiteX1" fmla="*/ 2514522 w 2514522"/>
              <a:gd name="connsiteY1" fmla="*/ 0 h 3198866"/>
              <a:gd name="connsiteX2" fmla="*/ 2514522 w 2514522"/>
              <a:gd name="connsiteY2" fmla="*/ 2741666 h 3198866"/>
              <a:gd name="connsiteX3" fmla="*/ 2057322 w 2514522"/>
              <a:gd name="connsiteY3" fmla="*/ 3198866 h 3198866"/>
              <a:gd name="connsiteX4" fmla="*/ 0 w 25145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522" h="3198866">
                <a:moveTo>
                  <a:pt x="0" y="0"/>
                </a:moveTo>
                <a:lnTo>
                  <a:pt x="2514522" y="0"/>
                </a:lnTo>
                <a:lnTo>
                  <a:pt x="2514522" y="2741666"/>
                </a:lnTo>
                <a:lnTo>
                  <a:pt x="20573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Caption 4"/>
          <p:cNvSpPr>
            <a:spLocks noGrp="1"/>
          </p:cNvSpPr>
          <p:nvPr>
            <p:ph type="body" idx="124" hasCustomPrompt="1"/>
          </p:nvPr>
        </p:nvSpPr>
        <p:spPr>
          <a:xfrm>
            <a:off x="9079378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4" name="Heading 4"/>
          <p:cNvSpPr>
            <a:spLocks noGrp="1"/>
          </p:cNvSpPr>
          <p:nvPr>
            <p:ph type="body" sz="quarter" idx="125" hasCustomPrompt="1"/>
          </p:nvPr>
        </p:nvSpPr>
        <p:spPr>
          <a:xfrm>
            <a:off x="9079378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Divider 4"/>
          <p:cNvSpPr/>
          <p:nvPr userDrawn="1"/>
        </p:nvSpPr>
        <p:spPr>
          <a:xfrm>
            <a:off x="9993778" y="308673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Image 4"/>
          <p:cNvSpPr>
            <a:spLocks noGrp="1"/>
          </p:cNvSpPr>
          <p:nvPr>
            <p:ph type="pic" sz="quarter" idx="126" hasCustomPrompt="1"/>
          </p:nvPr>
        </p:nvSpPr>
        <p:spPr>
          <a:xfrm>
            <a:off x="9765178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2" name="Diagonal 3"/>
          <p:cNvSpPr/>
          <p:nvPr userDrawn="1"/>
        </p:nvSpPr>
        <p:spPr>
          <a:xfrm>
            <a:off x="6210376" y="2516135"/>
            <a:ext cx="2514522" cy="3198866"/>
          </a:xfrm>
          <a:custGeom>
            <a:avLst/>
            <a:gdLst>
              <a:gd name="connsiteX0" fmla="*/ 0 w 2514522"/>
              <a:gd name="connsiteY0" fmla="*/ 0 h 3198866"/>
              <a:gd name="connsiteX1" fmla="*/ 2514522 w 2514522"/>
              <a:gd name="connsiteY1" fmla="*/ 0 h 3198866"/>
              <a:gd name="connsiteX2" fmla="*/ 2514522 w 2514522"/>
              <a:gd name="connsiteY2" fmla="*/ 2741666 h 3198866"/>
              <a:gd name="connsiteX3" fmla="*/ 2057322 w 2514522"/>
              <a:gd name="connsiteY3" fmla="*/ 3198866 h 3198866"/>
              <a:gd name="connsiteX4" fmla="*/ 0 w 25145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522" h="3198866">
                <a:moveTo>
                  <a:pt x="0" y="0"/>
                </a:moveTo>
                <a:lnTo>
                  <a:pt x="2514522" y="0"/>
                </a:lnTo>
                <a:lnTo>
                  <a:pt x="2514522" y="2741666"/>
                </a:lnTo>
                <a:lnTo>
                  <a:pt x="20573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324637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324637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7239037" y="308673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37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5" name="Diagonal 2"/>
          <p:cNvSpPr/>
          <p:nvPr userDrawn="1"/>
        </p:nvSpPr>
        <p:spPr>
          <a:xfrm>
            <a:off x="3477786" y="2511777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592086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592086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4506486" y="308791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277886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6" name="Diagonal 1"/>
          <p:cNvSpPr/>
          <p:nvPr userDrawn="1"/>
        </p:nvSpPr>
        <p:spPr>
          <a:xfrm>
            <a:off x="723900" y="2516134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752600" y="308791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0" y="20574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1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4328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48" grpId="0" animBg="1"/>
      <p:bldP spid="53" grpId="0"/>
      <p:bldP spid="62" grpId="0" animBg="1"/>
      <p:bldP spid="50" grpId="0" animBg="1"/>
      <p:bldP spid="69" grpId="0"/>
      <p:bldP spid="55" grpId="0" animBg="1"/>
      <p:bldP spid="49" grpId="0" animBg="1"/>
      <p:bldP spid="42" grpId="0"/>
      <p:bldP spid="46" grpId="0" animBg="1"/>
      <p:bldP spid="36" grpId="0" animBg="1"/>
      <p:bldP spid="3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6210303" y="4143350"/>
            <a:ext cx="5257794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303" y="3598163"/>
            <a:ext cx="525779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86106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83820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43350"/>
            <a:ext cx="525779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3"/>
            <a:ext cx="525779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31241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8955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3204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8039033" y="4143350"/>
            <a:ext cx="343527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8039033" y="3598163"/>
            <a:ext cx="343527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952807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947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381504" y="4143350"/>
            <a:ext cx="3428994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381504" y="3598163"/>
            <a:ext cx="342899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58674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56388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43350"/>
            <a:ext cx="342899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3"/>
            <a:ext cx="342899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097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1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1952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4" name="Caption 4"/>
          <p:cNvSpPr>
            <a:spLocks noGrp="1"/>
          </p:cNvSpPr>
          <p:nvPr>
            <p:ph type="body" idx="123" hasCustomPrompt="1"/>
          </p:nvPr>
        </p:nvSpPr>
        <p:spPr>
          <a:xfrm>
            <a:off x="89535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89535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99822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97536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2103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2103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72390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4671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4671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44958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2672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7526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5784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2" grpId="0"/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1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1" name="Heading 12"/>
          <p:cNvSpPr>
            <a:spLocks noGrp="1"/>
          </p:cNvSpPr>
          <p:nvPr>
            <p:ph type="body" sz="quarter" idx="150" hasCustomPrompt="1"/>
          </p:nvPr>
        </p:nvSpPr>
        <p:spPr>
          <a:xfrm>
            <a:off x="9867900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80" name="Divider 12"/>
          <p:cNvSpPr/>
          <p:nvPr userDrawn="1"/>
        </p:nvSpPr>
        <p:spPr>
          <a:xfrm>
            <a:off x="104394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12"/>
          <p:cNvSpPr>
            <a:spLocks noGrp="1"/>
          </p:cNvSpPr>
          <p:nvPr>
            <p:ph type="pic" sz="quarter" idx="148" hasCustomPrompt="1"/>
          </p:nvPr>
        </p:nvSpPr>
        <p:spPr>
          <a:xfrm>
            <a:off x="102108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6" name="Heading 11"/>
          <p:cNvSpPr>
            <a:spLocks noGrp="1"/>
          </p:cNvSpPr>
          <p:nvPr>
            <p:ph type="body" sz="quarter" idx="147" hasCustomPrompt="1"/>
          </p:nvPr>
        </p:nvSpPr>
        <p:spPr>
          <a:xfrm>
            <a:off x="80391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9" name="Divider 11"/>
          <p:cNvSpPr/>
          <p:nvPr userDrawn="1"/>
        </p:nvSpPr>
        <p:spPr>
          <a:xfrm>
            <a:off x="86106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Image 11"/>
          <p:cNvSpPr>
            <a:spLocks noGrp="1"/>
          </p:cNvSpPr>
          <p:nvPr>
            <p:ph type="pic" sz="quarter" idx="145" hasCustomPrompt="1"/>
          </p:nvPr>
        </p:nvSpPr>
        <p:spPr>
          <a:xfrm>
            <a:off x="83820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3" name="Heading 10"/>
          <p:cNvSpPr>
            <a:spLocks noGrp="1"/>
          </p:cNvSpPr>
          <p:nvPr>
            <p:ph type="body" sz="quarter" idx="144" hasCustomPrompt="1"/>
          </p:nvPr>
        </p:nvSpPr>
        <p:spPr>
          <a:xfrm>
            <a:off x="62103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8" name="Divider 10"/>
          <p:cNvSpPr/>
          <p:nvPr userDrawn="1"/>
        </p:nvSpPr>
        <p:spPr>
          <a:xfrm>
            <a:off x="67818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Image 10"/>
          <p:cNvSpPr>
            <a:spLocks noGrp="1"/>
          </p:cNvSpPr>
          <p:nvPr>
            <p:ph type="pic" sz="quarter" idx="142" hasCustomPrompt="1"/>
          </p:nvPr>
        </p:nvSpPr>
        <p:spPr>
          <a:xfrm>
            <a:off x="65532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0" name="Heading 9"/>
          <p:cNvSpPr>
            <a:spLocks noGrp="1"/>
          </p:cNvSpPr>
          <p:nvPr>
            <p:ph type="body" sz="quarter" idx="141" hasCustomPrompt="1"/>
          </p:nvPr>
        </p:nvSpPr>
        <p:spPr>
          <a:xfrm>
            <a:off x="43815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7" name="Divider 9"/>
          <p:cNvSpPr/>
          <p:nvPr userDrawn="1"/>
        </p:nvSpPr>
        <p:spPr>
          <a:xfrm>
            <a:off x="49530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Image 9"/>
          <p:cNvSpPr>
            <a:spLocks noGrp="1"/>
          </p:cNvSpPr>
          <p:nvPr>
            <p:ph type="pic" sz="quarter" idx="139" hasCustomPrompt="1"/>
          </p:nvPr>
        </p:nvSpPr>
        <p:spPr>
          <a:xfrm>
            <a:off x="47244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7" name="Heading 8"/>
          <p:cNvSpPr>
            <a:spLocks noGrp="1"/>
          </p:cNvSpPr>
          <p:nvPr>
            <p:ph type="body" sz="quarter" idx="138" hasCustomPrompt="1"/>
          </p:nvPr>
        </p:nvSpPr>
        <p:spPr>
          <a:xfrm>
            <a:off x="25527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6" name="Divider 8"/>
          <p:cNvSpPr/>
          <p:nvPr userDrawn="1"/>
        </p:nvSpPr>
        <p:spPr>
          <a:xfrm>
            <a:off x="31242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mage 8"/>
          <p:cNvSpPr>
            <a:spLocks noGrp="1"/>
          </p:cNvSpPr>
          <p:nvPr>
            <p:ph type="pic" sz="quarter" idx="136" hasCustomPrompt="1"/>
          </p:nvPr>
        </p:nvSpPr>
        <p:spPr>
          <a:xfrm>
            <a:off x="28956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4" name="Heading 7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5" name="Divider 7"/>
          <p:cNvSpPr/>
          <p:nvPr userDrawn="1"/>
        </p:nvSpPr>
        <p:spPr>
          <a:xfrm>
            <a:off x="12954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Image 7"/>
          <p:cNvSpPr>
            <a:spLocks noGrp="1"/>
          </p:cNvSpPr>
          <p:nvPr>
            <p:ph type="pic" sz="quarter" idx="133" hasCustomPrompt="1"/>
          </p:nvPr>
        </p:nvSpPr>
        <p:spPr>
          <a:xfrm>
            <a:off x="10668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8" name="Heading 6"/>
          <p:cNvSpPr>
            <a:spLocks noGrp="1"/>
          </p:cNvSpPr>
          <p:nvPr>
            <p:ph type="body" sz="quarter" idx="132" hasCustomPrompt="1"/>
          </p:nvPr>
        </p:nvSpPr>
        <p:spPr>
          <a:xfrm>
            <a:off x="98679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4" name="Divider 6"/>
          <p:cNvSpPr/>
          <p:nvPr userDrawn="1"/>
        </p:nvSpPr>
        <p:spPr>
          <a:xfrm>
            <a:off x="104394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Image 6"/>
          <p:cNvSpPr>
            <a:spLocks noGrp="1"/>
          </p:cNvSpPr>
          <p:nvPr>
            <p:ph type="pic" sz="quarter" idx="129" hasCustomPrompt="1"/>
          </p:nvPr>
        </p:nvSpPr>
        <p:spPr>
          <a:xfrm>
            <a:off x="102108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5" name="Heading 5"/>
          <p:cNvSpPr>
            <a:spLocks noGrp="1"/>
          </p:cNvSpPr>
          <p:nvPr>
            <p:ph type="body" sz="quarter" idx="128" hasCustomPrompt="1"/>
          </p:nvPr>
        </p:nvSpPr>
        <p:spPr>
          <a:xfrm>
            <a:off x="80391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3" name="Divider 5"/>
          <p:cNvSpPr/>
          <p:nvPr userDrawn="1"/>
        </p:nvSpPr>
        <p:spPr>
          <a:xfrm>
            <a:off x="86106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5"/>
          <p:cNvSpPr>
            <a:spLocks noGrp="1"/>
          </p:cNvSpPr>
          <p:nvPr>
            <p:ph type="pic" sz="quarter" idx="125" hasCustomPrompt="1"/>
          </p:nvPr>
        </p:nvSpPr>
        <p:spPr>
          <a:xfrm>
            <a:off x="83820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1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62103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2" name="Divider 4"/>
          <p:cNvSpPr/>
          <p:nvPr userDrawn="1"/>
        </p:nvSpPr>
        <p:spPr>
          <a:xfrm>
            <a:off x="67818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65532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7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43815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7" name="Divider 3"/>
          <p:cNvSpPr/>
          <p:nvPr userDrawn="1"/>
        </p:nvSpPr>
        <p:spPr>
          <a:xfrm>
            <a:off x="49530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47244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3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25527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2"/>
          <p:cNvSpPr/>
          <p:nvPr userDrawn="1"/>
        </p:nvSpPr>
        <p:spPr>
          <a:xfrm>
            <a:off x="31242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28956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Divider 1"/>
          <p:cNvSpPr/>
          <p:nvPr userDrawn="1"/>
        </p:nvSpPr>
        <p:spPr>
          <a:xfrm>
            <a:off x="12954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668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5851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9" grpId="0"/>
      <p:bldP spid="79" grpId="0" animBg="1"/>
      <p:bldP spid="64" grpId="0"/>
      <p:bldP spid="78" grpId="0" animBg="1"/>
      <p:bldP spid="61" grpId="0"/>
      <p:bldP spid="77" grpId="0" animBg="1"/>
      <p:bldP spid="58" grpId="0"/>
      <p:bldP spid="76" grpId="0" animBg="1"/>
      <p:bldP spid="55" grpId="0"/>
      <p:bldP spid="75" grpId="0" animBg="1"/>
      <p:bldP spid="52" grpId="0"/>
      <p:bldP spid="74" grpId="0" animBg="1"/>
      <p:bldP spid="47" grpId="0"/>
      <p:bldP spid="73" grpId="0" animBg="1"/>
      <p:bldP spid="42" grpId="0"/>
      <p:bldP spid="72" grpId="0" animBg="1"/>
      <p:bldP spid="38" grpId="0"/>
      <p:bldP spid="67" grpId="0" animBg="1"/>
      <p:bldP spid="34" grpId="0"/>
      <p:bldP spid="50" grpId="0" animBg="1"/>
      <p:bldP spid="30" grpId="0"/>
      <p:bldP spid="44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Number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28C2FB8-F8EF-3646-B9B4-9B0C977E01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" y="5943600"/>
            <a:ext cx="2341756" cy="45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3F80F8F-CD1D-3043-898E-19D720EBE5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078" y="2057399"/>
            <a:ext cx="4367560" cy="259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3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Bear Hea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14A9F92-ADF5-034A-991B-DE0D86287E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" y="5943600"/>
            <a:ext cx="2341756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25E2E4-A100-3C4E-8180-02E634D2C6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078" y="2057399"/>
            <a:ext cx="4367560" cy="25917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Students w/Raised H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286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954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29ABEF3-CFDD-2C45-AB32-596D96FE79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5122" y="1828800"/>
            <a:ext cx="2341756" cy="45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4A0D4A2-0620-2D48-8343-0F7744F2B2C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67000" y="967675"/>
            <a:ext cx="6858000" cy="41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85BB-8327-437A-900F-6A3DB7A5ABC9}" type="datetime1">
              <a:rPr lang="en-US" smtClean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5475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8A1C5-682A-4617-9A91-5759A79A935B}" type="datetime1">
              <a:rPr lang="en-US" smtClean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479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FA0BC-E7BB-4D55-8710-E8474A66771E}" type="datetime1">
              <a:rPr lang="en-US" smtClean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34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3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10782300" y="6062473"/>
            <a:ext cx="685800" cy="3383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"/>
          <p:cNvSpPr>
            <a:spLocks noGrp="1"/>
          </p:cNvSpPr>
          <p:nvPr>
            <p:ph type="ftr" sz="quarter" idx="3"/>
          </p:nvPr>
        </p:nvSpPr>
        <p:spPr>
          <a:xfrm>
            <a:off x="6210300" y="6062473"/>
            <a:ext cx="4572000" cy="33832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200" b="1">
                <a:solidFill>
                  <a:srgbClr val="425563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10744200" cy="365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Slide title</a:t>
            </a:r>
          </a:p>
        </p:txBody>
      </p:sp>
      <p:pic>
        <p:nvPicPr>
          <p:cNvPr id="12" name="Grounding Bars"/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3764F94-7D2C-D943-A845-C3CCF3762B2F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3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725" r:id="rId3"/>
    <p:sldLayoutId id="2147483726" r:id="rId4"/>
    <p:sldLayoutId id="2147483651" r:id="rId5"/>
    <p:sldLayoutId id="2147483670" r:id="rId6"/>
    <p:sldLayoutId id="2147483674" r:id="rId7"/>
    <p:sldLayoutId id="2147483652" r:id="rId8"/>
    <p:sldLayoutId id="2147483706" r:id="rId9"/>
    <p:sldLayoutId id="2147483707" r:id="rId10"/>
    <p:sldLayoutId id="2147483711" r:id="rId11"/>
    <p:sldLayoutId id="2147483709" r:id="rId12"/>
    <p:sldLayoutId id="2147483710" r:id="rId13"/>
    <p:sldLayoutId id="2147483740" r:id="rId14"/>
    <p:sldLayoutId id="2147483735" r:id="rId15"/>
    <p:sldLayoutId id="2147483736" r:id="rId16"/>
    <p:sldLayoutId id="2147483686" r:id="rId17"/>
    <p:sldLayoutId id="2147483661" r:id="rId18"/>
    <p:sldLayoutId id="2147483708" r:id="rId19"/>
    <p:sldLayoutId id="2147483715" r:id="rId20"/>
    <p:sldLayoutId id="2147483716" r:id="rId21"/>
    <p:sldLayoutId id="2147483717" r:id="rId22"/>
    <p:sldLayoutId id="2147483719" r:id="rId23"/>
    <p:sldLayoutId id="2147483720" r:id="rId24"/>
    <p:sldLayoutId id="2147483721" r:id="rId25"/>
    <p:sldLayoutId id="2147483734" r:id="rId26"/>
    <p:sldLayoutId id="2147483722" r:id="rId27"/>
    <p:sldLayoutId id="2147483712" r:id="rId28"/>
    <p:sldLayoutId id="2147483713" r:id="rId29"/>
    <p:sldLayoutId id="2147483728" r:id="rId30"/>
    <p:sldLayoutId id="2147483729" r:id="rId31"/>
    <p:sldLayoutId id="2147483731" r:id="rId32"/>
    <p:sldLayoutId id="2147483732" r:id="rId33"/>
    <p:sldLayoutId id="2147483730" r:id="rId34"/>
    <p:sldLayoutId id="2147483733" r:id="rId35"/>
    <p:sldLayoutId id="2147483727" r:id="rId36"/>
    <p:sldLayoutId id="2147483693" r:id="rId37"/>
    <p:sldLayoutId id="2147483714" r:id="rId38"/>
    <p:sldLayoutId id="2147483662" r:id="rId39"/>
    <p:sldLayoutId id="2147483738" r:id="rId40"/>
    <p:sldLayoutId id="2147483739" r:id="rId41"/>
    <p:sldLayoutId id="2147483741" r:id="rId42"/>
    <p:sldLayoutId id="2147483742" r:id="rId43"/>
    <p:sldLayoutId id="2147483743" r:id="rId4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5E0009"/>
          </a:solidFill>
          <a:latin typeface="Georgia" charset="0"/>
          <a:ea typeface="Georgia" charset="0"/>
          <a:cs typeface="Georgia" charset="0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/>
        <a:buChar char="•"/>
        <a:defRPr sz="2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4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0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44" userDrawn="1">
          <p15:clr>
            <a:srgbClr val="F26B43"/>
          </p15:clr>
        </p15:guide>
        <p15:guide id="4" orient="horz" pos="417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orient="horz" pos="3600" userDrawn="1">
          <p15:clr>
            <a:srgbClr val="F26B43"/>
          </p15:clr>
        </p15:guide>
        <p15:guide id="13" orient="horz" pos="936" userDrawn="1">
          <p15:clr>
            <a:srgbClr val="F26B43"/>
          </p15:clr>
        </p15:guide>
        <p15:guide id="14" orient="horz" pos="288" userDrawn="1">
          <p15:clr>
            <a:srgbClr val="F26B43"/>
          </p15:clr>
        </p15:guide>
        <p15:guide id="15" orient="horz" pos="1296" userDrawn="1">
          <p15:clr>
            <a:srgbClr val="F26B43"/>
          </p15:clr>
        </p15:guide>
        <p15:guide id="38" pos="3768" userDrawn="1">
          <p15:clr>
            <a:srgbClr val="F26B43"/>
          </p15:clr>
        </p15:guide>
        <p15:guide id="50" pos="3912" userDrawn="1">
          <p15:clr>
            <a:srgbClr val="F26B43"/>
          </p15:clr>
        </p15:guide>
        <p15:guide id="51" orient="horz" pos="864" userDrawn="1">
          <p15:clr>
            <a:srgbClr val="F26B43"/>
          </p15:clr>
        </p15:guide>
        <p15:guide id="53" pos="3336" userDrawn="1">
          <p15:clr>
            <a:srgbClr val="F26B43"/>
          </p15:clr>
        </p15:guide>
        <p15:guide id="54" pos="3192" userDrawn="1">
          <p15:clr>
            <a:srgbClr val="F26B43"/>
          </p15:clr>
        </p15:guide>
        <p15:guide id="55" pos="2760" userDrawn="1">
          <p15:clr>
            <a:srgbClr val="F26B43"/>
          </p15:clr>
        </p15:guide>
        <p15:guide id="56" pos="2616" userDrawn="1">
          <p15:clr>
            <a:srgbClr val="F26B43"/>
          </p15:clr>
        </p15:guide>
        <p15:guide id="57" pos="2184" userDrawn="1">
          <p15:clr>
            <a:srgbClr val="F26B43"/>
          </p15:clr>
        </p15:guide>
        <p15:guide id="58" pos="2040" userDrawn="1">
          <p15:clr>
            <a:srgbClr val="F26B43"/>
          </p15:clr>
        </p15:guide>
        <p15:guide id="59" pos="1608" userDrawn="1">
          <p15:clr>
            <a:srgbClr val="F26B43"/>
          </p15:clr>
        </p15:guide>
        <p15:guide id="60" pos="1464" userDrawn="1">
          <p15:clr>
            <a:srgbClr val="F26B43"/>
          </p15:clr>
        </p15:guide>
        <p15:guide id="61" pos="1032" userDrawn="1">
          <p15:clr>
            <a:srgbClr val="F26B43"/>
          </p15:clr>
        </p15:guide>
        <p15:guide id="62" pos="888" userDrawn="1">
          <p15:clr>
            <a:srgbClr val="F26B43"/>
          </p15:clr>
        </p15:guide>
        <p15:guide id="63" pos="456" userDrawn="1">
          <p15:clr>
            <a:srgbClr val="F26B43"/>
          </p15:clr>
        </p15:guide>
        <p15:guide id="64" pos="312" userDrawn="1">
          <p15:clr>
            <a:srgbClr val="F26B43"/>
          </p15:clr>
        </p15:guide>
        <p15:guide id="65" pos="4344" userDrawn="1">
          <p15:clr>
            <a:srgbClr val="F26B43"/>
          </p15:clr>
        </p15:guide>
        <p15:guide id="66" pos="4488" userDrawn="1">
          <p15:clr>
            <a:srgbClr val="F26B43"/>
          </p15:clr>
        </p15:guide>
        <p15:guide id="67" pos="4920" userDrawn="1">
          <p15:clr>
            <a:srgbClr val="F26B43"/>
          </p15:clr>
        </p15:guide>
        <p15:guide id="68" pos="5064" userDrawn="1">
          <p15:clr>
            <a:srgbClr val="F26B43"/>
          </p15:clr>
        </p15:guide>
        <p15:guide id="69" pos="5496" userDrawn="1">
          <p15:clr>
            <a:srgbClr val="F26B43"/>
          </p15:clr>
        </p15:guide>
        <p15:guide id="70" pos="5640" userDrawn="1">
          <p15:clr>
            <a:srgbClr val="F26B43"/>
          </p15:clr>
        </p15:guide>
        <p15:guide id="71" pos="6072" userDrawn="1">
          <p15:clr>
            <a:srgbClr val="F26B43"/>
          </p15:clr>
        </p15:guide>
        <p15:guide id="72" pos="6216" userDrawn="1">
          <p15:clr>
            <a:srgbClr val="F26B43"/>
          </p15:clr>
        </p15:guide>
        <p15:guide id="73" pos="6648" userDrawn="1">
          <p15:clr>
            <a:srgbClr val="F26B43"/>
          </p15:clr>
        </p15:guide>
        <p15:guide id="74" pos="6792" userDrawn="1">
          <p15:clr>
            <a:srgbClr val="F26B43"/>
          </p15:clr>
        </p15:guide>
        <p15:guide id="75" pos="7224" userDrawn="1">
          <p15:clr>
            <a:srgbClr val="F26B43"/>
          </p15:clr>
        </p15:guide>
        <p15:guide id="76" pos="7368" userDrawn="1">
          <p15:clr>
            <a:srgbClr val="F26B43"/>
          </p15:clr>
        </p15:guide>
        <p15:guide id="77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issouriState.edu/FinAidMeetin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D85834-55D9-470E-9834-623384F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9418" b="6313"/>
          <a:stretch/>
        </p:blipFill>
        <p:spPr>
          <a:xfrm>
            <a:off x="-3175" y="-106126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12CC5-3F64-4837-AE94-66C400A32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>
            <a:normAutofit/>
          </a:bodyPr>
          <a:lstStyle/>
          <a:p>
            <a:r>
              <a:rPr lang="en-US" dirty="0"/>
              <a:t>Financial Aid for Proactive Advisors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A10C7CC-9D5E-4414-90B9-93222D62EC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10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goal: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orient you as academic advisors within the world of Student Financial Assistance programs, policies, and practices. Provide detailed information and develop a more nuanced understanding of financial aid concepts, jargon, and student challenges</a:t>
            </a:r>
          </a:p>
        </p:txBody>
      </p:sp>
    </p:spTree>
    <p:extLst>
      <p:ext uri="{BB962C8B-B14F-4D97-AF65-F5344CB8AC3E}">
        <p14:creationId xmlns:p14="http://schemas.microsoft.com/office/powerpoint/2010/main" val="1391515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6670" y="452885"/>
            <a:ext cx="8603150" cy="680590"/>
          </a:xfrm>
        </p:spPr>
        <p:txBody>
          <a:bodyPr/>
          <a:lstStyle/>
          <a:p>
            <a:r>
              <a:rPr lang="en-US" dirty="0"/>
              <a:t>Financial Aid Life-Cycle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37487165"/>
              </p:ext>
            </p:extLst>
          </p:nvPr>
        </p:nvGraphicFramePr>
        <p:xfrm>
          <a:off x="1248508" y="1412549"/>
          <a:ext cx="10657742" cy="4992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092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/>
          <a:lstStyle/>
          <a:p>
            <a:r>
              <a:rPr lang="en-US" dirty="0"/>
              <a:t>Financial Need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1" y="2008414"/>
            <a:ext cx="10514832" cy="4105125"/>
          </a:xfrm>
        </p:spPr>
        <p:txBody>
          <a:bodyPr>
            <a:normAutofit/>
          </a:bodyPr>
          <a:lstStyle/>
          <a:p>
            <a:r>
              <a:rPr lang="en-US" dirty="0"/>
              <a:t>Financial need in a financial aid context is not the same as financial need as traditionally understood</a:t>
            </a:r>
          </a:p>
          <a:p>
            <a:pPr lvl="1"/>
            <a:r>
              <a:rPr lang="en-US" dirty="0"/>
              <a:t>Does not require SNAP, TANF, WIC, Free and Reduced Lunch, etc.</a:t>
            </a:r>
          </a:p>
          <a:p>
            <a:pPr lvl="1"/>
            <a:r>
              <a:rPr lang="en-US" dirty="0"/>
              <a:t>FNA Financial Need is purely a numbers game</a:t>
            </a:r>
          </a:p>
          <a:p>
            <a:r>
              <a:rPr lang="en-US" dirty="0"/>
              <a:t>Financial Need = Cost of Attendance – Expected Family Contribution</a:t>
            </a:r>
          </a:p>
        </p:txBody>
      </p:sp>
    </p:spTree>
    <p:extLst>
      <p:ext uri="{BB962C8B-B14F-4D97-AF65-F5344CB8AC3E}">
        <p14:creationId xmlns:p14="http://schemas.microsoft.com/office/powerpoint/2010/main" val="105579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/>
          <a:lstStyle/>
          <a:p>
            <a:r>
              <a:rPr lang="en-US" dirty="0"/>
              <a:t>Cost of Attendance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1801024"/>
            <a:ext cx="10920184" cy="410512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Cost of Attendance (</a:t>
            </a:r>
            <a:r>
              <a:rPr lang="en-US" b="1" dirty="0"/>
              <a:t>COA</a:t>
            </a:r>
            <a:r>
              <a:rPr lang="en-US" dirty="0"/>
              <a:t>) is the cornerstone of establishing a student’s financial need, as it sets a limit on the total aid that a student may receive</a:t>
            </a:r>
          </a:p>
          <a:p>
            <a:r>
              <a:rPr lang="en-US" dirty="0"/>
              <a:t>Allowable Costs include:</a:t>
            </a:r>
          </a:p>
          <a:p>
            <a:pPr lvl="1"/>
            <a:r>
              <a:rPr lang="en-US" dirty="0"/>
              <a:t>Tuition and fees</a:t>
            </a:r>
          </a:p>
          <a:p>
            <a:pPr lvl="1"/>
            <a:r>
              <a:rPr lang="en-US" dirty="0"/>
              <a:t>Books, supplies, transportation, personal miscellaneous.</a:t>
            </a:r>
          </a:p>
          <a:p>
            <a:pPr lvl="1"/>
            <a:r>
              <a:rPr lang="en-US" dirty="0"/>
              <a:t>Room and board</a:t>
            </a:r>
          </a:p>
          <a:p>
            <a:pPr lvl="1"/>
            <a:r>
              <a:rPr lang="en-US" dirty="0"/>
              <a:t>Dependent Care</a:t>
            </a:r>
          </a:p>
          <a:p>
            <a:pPr lvl="1"/>
            <a:r>
              <a:rPr lang="en-US" dirty="0"/>
              <a:t>Study-abroad expenses</a:t>
            </a:r>
          </a:p>
          <a:p>
            <a:pPr lvl="1"/>
            <a:r>
              <a:rPr lang="en-US" dirty="0"/>
              <a:t>Disability expenses</a:t>
            </a:r>
          </a:p>
          <a:p>
            <a:pPr lvl="1"/>
            <a:r>
              <a:rPr lang="en-US" dirty="0"/>
              <a:t>Employment expenses for co-op study</a:t>
            </a:r>
          </a:p>
          <a:p>
            <a:pPr lvl="1"/>
            <a:r>
              <a:rPr lang="en-US" dirty="0"/>
              <a:t>Loan fees</a:t>
            </a:r>
          </a:p>
        </p:txBody>
      </p:sp>
    </p:spTree>
    <p:extLst>
      <p:ext uri="{BB962C8B-B14F-4D97-AF65-F5344CB8AC3E}">
        <p14:creationId xmlns:p14="http://schemas.microsoft.com/office/powerpoint/2010/main" val="37590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0"/>
            <a:ext cx="8534400" cy="1507067"/>
          </a:xfrm>
        </p:spPr>
        <p:txBody>
          <a:bodyPr/>
          <a:lstStyle/>
          <a:p>
            <a:r>
              <a:rPr lang="en-US" dirty="0"/>
              <a:t>Cost of Attendance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1583270"/>
            <a:ext cx="10609099" cy="524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2022-2023, our various COA budgets include: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93CCB5-10A3-ED8B-EE86-20E578C36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67637"/>
              </p:ext>
            </p:extLst>
          </p:nvPr>
        </p:nvGraphicFramePr>
        <p:xfrm>
          <a:off x="330200" y="2184403"/>
          <a:ext cx="11531600" cy="4375433"/>
        </p:xfrm>
        <a:graphic>
          <a:graphicData uri="http://schemas.openxmlformats.org/drawingml/2006/table">
            <a:tbl>
              <a:tblPr/>
              <a:tblGrid>
                <a:gridCol w="2582333">
                  <a:extLst>
                    <a:ext uri="{9D8B030D-6E8A-4147-A177-3AD203B41FA5}">
                      <a16:colId xmlns:a16="http://schemas.microsoft.com/office/drawing/2014/main" val="3254556701"/>
                    </a:ext>
                  </a:extLst>
                </a:gridCol>
                <a:gridCol w="1278467">
                  <a:extLst>
                    <a:ext uri="{9D8B030D-6E8A-4147-A177-3AD203B41FA5}">
                      <a16:colId xmlns:a16="http://schemas.microsoft.com/office/drawing/2014/main" val="2931916868"/>
                    </a:ext>
                  </a:extLst>
                </a:gridCol>
                <a:gridCol w="1464733">
                  <a:extLst>
                    <a:ext uri="{9D8B030D-6E8A-4147-A177-3AD203B41FA5}">
                      <a16:colId xmlns:a16="http://schemas.microsoft.com/office/drawing/2014/main" val="3012002554"/>
                    </a:ext>
                  </a:extLst>
                </a:gridCol>
                <a:gridCol w="1710267">
                  <a:extLst>
                    <a:ext uri="{9D8B030D-6E8A-4147-A177-3AD203B41FA5}">
                      <a16:colId xmlns:a16="http://schemas.microsoft.com/office/drawing/2014/main" val="2518716418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27155679"/>
                    </a:ext>
                  </a:extLst>
                </a:gridCol>
                <a:gridCol w="1227667">
                  <a:extLst>
                    <a:ext uri="{9D8B030D-6E8A-4147-A177-3AD203B41FA5}">
                      <a16:colId xmlns:a16="http://schemas.microsoft.com/office/drawing/2014/main" val="2506882820"/>
                    </a:ext>
                  </a:extLst>
                </a:gridCol>
                <a:gridCol w="956733">
                  <a:extLst>
                    <a:ext uri="{9D8B030D-6E8A-4147-A177-3AD203B41FA5}">
                      <a16:colId xmlns:a16="http://schemas.microsoft.com/office/drawing/2014/main" val="4163634853"/>
                    </a:ext>
                  </a:extLst>
                </a:gridCol>
                <a:gridCol w="1049867">
                  <a:extLst>
                    <a:ext uri="{9D8B030D-6E8A-4147-A177-3AD203B41FA5}">
                      <a16:colId xmlns:a16="http://schemas.microsoft.com/office/drawing/2014/main" val="2268154036"/>
                    </a:ext>
                  </a:extLst>
                </a:gridCol>
              </a:tblGrid>
              <a:tr h="34522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Student Category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Tuition &amp; Fees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Housing &amp; Meals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Books &amp; Supplies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Transportation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Personal Expenses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Loan Fees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dirty="0">
                          <a:effectLst/>
                        </a:rPr>
                        <a:t>Total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274945"/>
                  </a:ext>
                </a:extLst>
              </a:tr>
              <a:tr h="4229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UG, Resident, On-Campus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$8,604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$10,010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$1,200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$1,424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$64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>
                          <a:effectLst/>
                        </a:rPr>
                        <a:t>$24,314</a:t>
                      </a:r>
                      <a:endParaRPr lang="en-US" sz="120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182479"/>
                  </a:ext>
                </a:extLst>
              </a:tr>
              <a:tr h="4229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UG, Resident, Off-Campus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$8,604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$8,768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$1,200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$3,240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$64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>
                          <a:effectLst/>
                        </a:rPr>
                        <a:t>$24,888</a:t>
                      </a:r>
                      <a:endParaRPr lang="en-US" sz="120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307465"/>
                  </a:ext>
                </a:extLst>
              </a:tr>
              <a:tr h="4229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UG, Resident, with Relative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$8,604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$4,208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$1,200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$3,240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$64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>
                          <a:effectLst/>
                        </a:rPr>
                        <a:t>$20,328</a:t>
                      </a:r>
                      <a:endParaRPr lang="en-US" sz="120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639869"/>
                  </a:ext>
                </a:extLst>
              </a:tr>
              <a:tr h="519477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UG, Non-Resident, On-Campus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$17,144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$10,010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$1,200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$1,424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$64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>
                          <a:effectLst/>
                        </a:rPr>
                        <a:t>$32,854</a:t>
                      </a:r>
                      <a:endParaRPr lang="en-US" sz="1200" dirty="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857145"/>
                  </a:ext>
                </a:extLst>
              </a:tr>
              <a:tr h="50057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UG, Non-Resident, Off-Campus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$17,144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$8,768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$1,200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$3,240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$64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>
                          <a:effectLst/>
                        </a:rPr>
                        <a:t>$33,428</a:t>
                      </a:r>
                      <a:endParaRPr lang="en-US" sz="120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59114"/>
                  </a:ext>
                </a:extLst>
              </a:tr>
              <a:tr h="4229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GR, Resident, On-Campus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$7,122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$10,010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$800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$1,424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$156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>
                          <a:effectLst/>
                        </a:rPr>
                        <a:t>$22,524</a:t>
                      </a:r>
                      <a:endParaRPr lang="en-US" sz="120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860357"/>
                  </a:ext>
                </a:extLst>
              </a:tr>
              <a:tr h="4229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GR, Resident, Off-Campus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$7,122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$8,768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effectLst/>
                        </a:rPr>
                        <a:t>$800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$3,240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$156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>
                          <a:effectLst/>
                        </a:rPr>
                        <a:t>$23,098</a:t>
                      </a:r>
                      <a:endParaRPr lang="en-US" sz="120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165855"/>
                  </a:ext>
                </a:extLst>
              </a:tr>
              <a:tr h="4229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GR, Non-Resident, On-Campus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$13,098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$10,010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$1,424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$156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>
                          <a:effectLst/>
                        </a:rPr>
                        <a:t>$28,500</a:t>
                      </a:r>
                      <a:endParaRPr lang="en-US" sz="120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448082"/>
                  </a:ext>
                </a:extLst>
              </a:tr>
              <a:tr h="4229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GR, Non-Resident, Off-Campus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$13,098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$8,768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$800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$3,240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$3,012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>
                          <a:effectLst/>
                        </a:rPr>
                        <a:t>$156</a:t>
                      </a: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>
                          <a:effectLst/>
                        </a:rPr>
                        <a:t>$29,074</a:t>
                      </a:r>
                      <a:endParaRPr lang="en-US" sz="1200" dirty="0">
                        <a:effectLst/>
                      </a:endParaRPr>
                    </a:p>
                  </a:txBody>
                  <a:tcPr marL="29319" marR="29319" marT="14660" marB="14660" anchor="ctr">
                    <a:lnL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177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7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219806"/>
            <a:ext cx="11108720" cy="1507067"/>
          </a:xfrm>
        </p:spPr>
        <p:txBody>
          <a:bodyPr/>
          <a:lstStyle/>
          <a:p>
            <a:r>
              <a:rPr lang="en-US" dirty="0"/>
              <a:t>Expected Family Contribution (EFC)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1" y="1876439"/>
            <a:ext cx="10609099" cy="4105125"/>
          </a:xfrm>
        </p:spPr>
        <p:txBody>
          <a:bodyPr>
            <a:normAutofit fontScale="92500"/>
          </a:bodyPr>
          <a:lstStyle/>
          <a:p>
            <a:r>
              <a:rPr lang="en-US" dirty="0"/>
              <a:t>Expected Family Contribution (</a:t>
            </a:r>
            <a:r>
              <a:rPr lang="en-US" b="1" dirty="0"/>
              <a:t>EFC</a:t>
            </a:r>
            <a:r>
              <a:rPr lang="en-US" dirty="0"/>
              <a:t>) is an index number that colleges use to determine how much financial aid you're eligible to receive </a:t>
            </a:r>
          </a:p>
          <a:p>
            <a:r>
              <a:rPr lang="en-US" b="1" dirty="0"/>
              <a:t>EFC</a:t>
            </a:r>
            <a:r>
              <a:rPr lang="en-US" dirty="0"/>
              <a:t> is calculated according to a formula established by law and the information from your Free Application for Federal Student Aid (FAFSA)</a:t>
            </a:r>
          </a:p>
          <a:p>
            <a:r>
              <a:rPr lang="en-US" b="1" dirty="0"/>
              <a:t>EFC </a:t>
            </a:r>
            <a:r>
              <a:rPr lang="en-US" dirty="0"/>
              <a:t>is not necessarily how much a student/family can expect to pay for school</a:t>
            </a:r>
          </a:p>
          <a:p>
            <a:pPr lvl="1"/>
            <a:r>
              <a:rPr lang="en-US" dirty="0"/>
              <a:t>It serves as an indicator of the family’s financial strength and </a:t>
            </a:r>
            <a:r>
              <a:rPr lang="en-US" i="1" dirty="0"/>
              <a:t>ability</a:t>
            </a:r>
            <a:r>
              <a:rPr lang="en-US" dirty="0"/>
              <a:t> to pay in comparison to other FSA applicants</a:t>
            </a:r>
          </a:p>
        </p:txBody>
      </p:sp>
    </p:spTree>
    <p:extLst>
      <p:ext uri="{BB962C8B-B14F-4D97-AF65-F5344CB8AC3E}">
        <p14:creationId xmlns:p14="http://schemas.microsoft.com/office/powerpoint/2010/main" val="3125351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247649"/>
            <a:ext cx="8534400" cy="1507067"/>
          </a:xfrm>
        </p:spPr>
        <p:txBody>
          <a:bodyPr/>
          <a:lstStyle/>
          <a:p>
            <a:r>
              <a:rPr lang="en-US" dirty="0"/>
              <a:t>Important Financial Aid Dates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1847548"/>
            <a:ext cx="10948988" cy="4490607"/>
          </a:xfrm>
        </p:spPr>
        <p:txBody>
          <a:bodyPr>
            <a:normAutofit/>
          </a:bodyPr>
          <a:lstStyle/>
          <a:p>
            <a:r>
              <a:rPr lang="en-US" b="1" dirty="0"/>
              <a:t>October 1</a:t>
            </a:r>
            <a:r>
              <a:rPr lang="en-US" dirty="0"/>
              <a:t>: The FAFSA opens for the next academic year</a:t>
            </a:r>
          </a:p>
          <a:p>
            <a:pPr lvl="1"/>
            <a:r>
              <a:rPr lang="en-US" dirty="0"/>
              <a:t>E.g.:  On October 1, 2022 the FAFSA for the 2023-2024 Academic Year is available for completion</a:t>
            </a:r>
          </a:p>
          <a:p>
            <a:r>
              <a:rPr lang="en-US" b="1" dirty="0"/>
              <a:t>November 1 – March 1</a:t>
            </a:r>
            <a:r>
              <a:rPr lang="en-US" dirty="0"/>
              <a:t>:  The MSU Annual Scholarship Application is available for completion</a:t>
            </a:r>
          </a:p>
          <a:p>
            <a:r>
              <a:rPr lang="en-US" b="1" dirty="0"/>
              <a:t>February 1</a:t>
            </a:r>
            <a:r>
              <a:rPr lang="en-US" dirty="0"/>
              <a:t>:  Missouri &amp; MSU priority FAFSA submission deadline</a:t>
            </a:r>
            <a:endParaRPr lang="en-US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217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Take-Away: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students at MSU have </a:t>
            </a:r>
            <a:r>
              <a:rPr lang="en-US" b="1" i="1" dirty="0"/>
              <a:t>some</a:t>
            </a:r>
            <a:r>
              <a:rPr lang="en-US" dirty="0"/>
              <a:t> degree of financial need. This means they should ALWAYS apply for need-based aid regardless if they think they’ll get it.</a:t>
            </a:r>
          </a:p>
        </p:txBody>
      </p:sp>
    </p:spTree>
    <p:extLst>
      <p:ext uri="{BB962C8B-B14F-4D97-AF65-F5344CB8AC3E}">
        <p14:creationId xmlns:p14="http://schemas.microsoft.com/office/powerpoint/2010/main" val="1219161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152400"/>
            <a:ext cx="8534400" cy="1507067"/>
          </a:xfrm>
        </p:spPr>
        <p:txBody>
          <a:bodyPr/>
          <a:lstStyle/>
          <a:p>
            <a:r>
              <a:rPr lang="en-US" dirty="0"/>
              <a:t>Student Issue: Verification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1" y="1779814"/>
            <a:ext cx="10769355" cy="41051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U.S. Department of Education (ED) requires financial aid offices to conduct various reviews of student information provided (or not provided) on the Free Application for Federal Student Aid (FAFSA)</a:t>
            </a:r>
          </a:p>
          <a:p>
            <a:r>
              <a:rPr lang="en-US" dirty="0"/>
              <a:t>The most common review is known as </a:t>
            </a:r>
            <a:r>
              <a:rPr lang="en-US" b="1" i="1" dirty="0"/>
              <a:t>Verification</a:t>
            </a:r>
            <a:r>
              <a:rPr lang="en-US" dirty="0"/>
              <a:t> which entails a detailed review of family and income data reported on the FAFSA</a:t>
            </a:r>
          </a:p>
          <a:p>
            <a:pPr lvl="1"/>
            <a:r>
              <a:rPr lang="en-US" dirty="0"/>
              <a:t>Verifications can be classified based on the degree of review required: V1 (Standard), V4 (Identity &amp; Educational Purpose), V5 (The Works)</a:t>
            </a:r>
          </a:p>
          <a:p>
            <a:r>
              <a:rPr lang="en-US" dirty="0"/>
              <a:t>Students </a:t>
            </a:r>
            <a:r>
              <a:rPr lang="en-US" b="1" dirty="0"/>
              <a:t>cannot</a:t>
            </a:r>
            <a:r>
              <a:rPr lang="en-US" dirty="0"/>
              <a:t> receive any Title IV funds until verification has been completed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BE8AF5-E479-43AE-897B-1423F7F435D5}"/>
              </a:ext>
            </a:extLst>
          </p:cNvPr>
          <p:cNvSpPr/>
          <p:nvPr/>
        </p:nvSpPr>
        <p:spPr>
          <a:xfrm rot="19605495">
            <a:off x="1098388" y="1866225"/>
            <a:ext cx="863404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>
                <a:ln w="12700">
                  <a:noFill/>
                  <a:prstDash val="solid"/>
                </a:ln>
                <a:solidFill>
                  <a:schemeClr val="accent1">
                    <a:alpha val="14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WAIVED</a:t>
            </a:r>
          </a:p>
        </p:txBody>
      </p:sp>
    </p:spTree>
    <p:extLst>
      <p:ext uri="{BB962C8B-B14F-4D97-AF65-F5344CB8AC3E}">
        <p14:creationId xmlns:p14="http://schemas.microsoft.com/office/powerpoint/2010/main" val="3981984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8FF93-34BB-27CC-A0BC-06A5F437C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C95334-ECB5-8DD8-7652-CF05251C24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A51DA2-0F36-E0D4-2CCE-404A2E2422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If a student or their family experienced a change in finances, they can apply for a process called </a:t>
            </a:r>
            <a:r>
              <a:rPr lang="en-US" sz="1800" i="1" dirty="0">
                <a:latin typeface="Calibri" panose="020F0502020204030204" pitchFamily="34" charset="0"/>
                <a:cs typeface="Times New Roman" panose="02020603050405020304" pitchFamily="18" charset="0"/>
              </a:rPr>
              <a:t>Special Circumstance Review.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Submitting a Special Circumstance application does not guarantee any change of your financial aid award.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 circumstances include:</a:t>
            </a:r>
          </a:p>
          <a:p>
            <a:pPr marL="342900" lvl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 in household income</a:t>
            </a:r>
          </a:p>
          <a:p>
            <a:pPr marL="342900" lvl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Loss or change in employment</a:t>
            </a:r>
          </a:p>
          <a:p>
            <a:pPr marL="342900" lvl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Receiving public assistance</a:t>
            </a:r>
          </a:p>
          <a:p>
            <a:pPr marL="342900" lvl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Divorce or separation of parents</a:t>
            </a:r>
          </a:p>
          <a:p>
            <a:pPr marL="342900" lvl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 deceased</a:t>
            </a:r>
          </a:p>
          <a:p>
            <a:pPr marL="342900" lvl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expenses</a:t>
            </a:r>
          </a:p>
          <a:p>
            <a:pPr marL="342900" lvl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Parent’s post-secondary expenses</a:t>
            </a:r>
          </a:p>
          <a:p>
            <a:pPr marL="3429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09E12F-BA8E-C06E-4AFE-5BC4A494A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719C2F-C12C-2D77-C05F-6C140522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Circumstance Review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177A18-5E6E-709F-B21E-C929D064BA01}"/>
              </a:ext>
            </a:extLst>
          </p:cNvPr>
          <p:cNvGrpSpPr/>
          <p:nvPr/>
        </p:nvGrpSpPr>
        <p:grpSpPr>
          <a:xfrm>
            <a:off x="7993184" y="3637811"/>
            <a:ext cx="1624949" cy="1273845"/>
            <a:chOff x="7993184" y="3637811"/>
            <a:chExt cx="1624949" cy="1273845"/>
          </a:xfrm>
        </p:grpSpPr>
        <p:pic>
          <p:nvPicPr>
            <p:cNvPr id="14" name="Graphic 13" descr="Money outline">
              <a:extLst>
                <a:ext uri="{FF2B5EF4-FFF2-40B4-BE49-F238E27FC236}">
                  <a16:creationId xmlns:a16="http://schemas.microsoft.com/office/drawing/2014/main" id="{1C6D3C46-D6BE-377F-65E8-C35A0DCE3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40800" y="3806829"/>
              <a:ext cx="677333" cy="677333"/>
            </a:xfrm>
            <a:prstGeom prst="rect">
              <a:avLst/>
            </a:prstGeom>
          </p:spPr>
        </p:pic>
        <p:pic>
          <p:nvPicPr>
            <p:cNvPr id="16" name="Graphic 15" descr="Bank outline">
              <a:extLst>
                <a:ext uri="{FF2B5EF4-FFF2-40B4-BE49-F238E27FC236}">
                  <a16:creationId xmlns:a16="http://schemas.microsoft.com/office/drawing/2014/main" id="{D8D02C0F-3F7D-F082-91BD-DFD044FD1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601734" y="3637811"/>
              <a:ext cx="420124" cy="420124"/>
            </a:xfrm>
            <a:prstGeom prst="rect">
              <a:avLst/>
            </a:prstGeom>
          </p:spPr>
        </p:pic>
        <p:pic>
          <p:nvPicPr>
            <p:cNvPr id="18" name="Graphic 17" descr="Document outline">
              <a:extLst>
                <a:ext uri="{FF2B5EF4-FFF2-40B4-BE49-F238E27FC236}">
                  <a16:creationId xmlns:a16="http://schemas.microsoft.com/office/drawing/2014/main" id="{DA422678-65B7-67F5-319D-D22EEC3EA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3380" y="4394700"/>
              <a:ext cx="516956" cy="516956"/>
            </a:xfrm>
            <a:prstGeom prst="rect">
              <a:avLst/>
            </a:prstGeom>
          </p:spPr>
        </p:pic>
        <p:pic>
          <p:nvPicPr>
            <p:cNvPr id="20" name="Graphic 19" descr="Tax outline">
              <a:extLst>
                <a:ext uri="{FF2B5EF4-FFF2-40B4-BE49-F238E27FC236}">
                  <a16:creationId xmlns:a16="http://schemas.microsoft.com/office/drawing/2014/main" id="{D1F38DE6-6994-1223-F370-3D31FC65E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93184" y="3784047"/>
              <a:ext cx="884541" cy="884541"/>
            </a:xfrm>
            <a:prstGeom prst="rect">
              <a:avLst/>
            </a:prstGeom>
          </p:spPr>
        </p:pic>
      </p:grpSp>
      <p:pic>
        <p:nvPicPr>
          <p:cNvPr id="10" name="Content Placeholder 9" descr="Magnifying glass with solid fill">
            <a:extLst>
              <a:ext uri="{FF2B5EF4-FFF2-40B4-BE49-F238E27FC236}">
                <a16:creationId xmlns:a16="http://schemas.microsoft.com/office/drawing/2014/main" id="{8EB820F2-9297-8DD6-F497-F9C0798431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14733" y="3117348"/>
            <a:ext cx="2554704" cy="2554704"/>
          </a:xfrm>
        </p:spPr>
      </p:pic>
    </p:spTree>
    <p:extLst>
      <p:ext uri="{BB962C8B-B14F-4D97-AF65-F5344CB8AC3E}">
        <p14:creationId xmlns:p14="http://schemas.microsoft.com/office/powerpoint/2010/main" val="34156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8F5C3C-E2BA-4624-B780-73C2BD25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8D3C91-550F-43B2-8F90-E574C4FED5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301B1-3788-43A3-9770-CB671CC6B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Three components to the SAP policy</a:t>
            </a:r>
          </a:p>
          <a:p>
            <a:pPr lvl="1"/>
            <a:r>
              <a:rPr lang="en-US" dirty="0"/>
              <a:t>GPA</a:t>
            </a:r>
          </a:p>
          <a:p>
            <a:pPr lvl="1"/>
            <a:r>
              <a:rPr lang="en-US" dirty="0"/>
              <a:t>Pace</a:t>
            </a:r>
          </a:p>
          <a:p>
            <a:pPr lvl="1"/>
            <a:r>
              <a:rPr lang="en-US" dirty="0"/>
              <a:t>Max Hours</a:t>
            </a:r>
          </a:p>
          <a:p>
            <a:r>
              <a:rPr lang="en-US" dirty="0"/>
              <a:t>Solution: Submit a SAP appeal if the student has a documented extenuating circumstance. Fall deadline is October 29, 2021.</a:t>
            </a:r>
          </a:p>
          <a:p>
            <a:r>
              <a:rPr lang="en-US" dirty="0"/>
              <a:t>SAP appeals go to Mari (FinancialAidAppeals@missouristate.edu)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B20D91-4C2A-456C-BD57-369158950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is not meeting SAP and thus cannot receive aid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B7EF5A-5F5A-4891-AEF1-7679BFCE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Satisfactory Academic Progress</a:t>
            </a:r>
          </a:p>
        </p:txBody>
      </p:sp>
    </p:spTree>
    <p:extLst>
      <p:ext uri="{BB962C8B-B14F-4D97-AF65-F5344CB8AC3E}">
        <p14:creationId xmlns:p14="http://schemas.microsoft.com/office/powerpoint/2010/main" val="327678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1" y="501348"/>
            <a:ext cx="11306683" cy="969234"/>
          </a:xfrm>
        </p:spPr>
        <p:txBody>
          <a:bodyPr/>
          <a:lstStyle/>
          <a:p>
            <a:r>
              <a:rPr lang="en-US" dirty="0"/>
              <a:t>Satisfactory Academic Progress (SAP)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4212" y="2008415"/>
            <a:ext cx="7519011" cy="360107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Students not meeting SAP minimums are notified and are placed on a “warning period”, during which time they have 1 semester to bring themselves back within compliance</a:t>
            </a:r>
          </a:p>
          <a:p>
            <a:pPr lvl="1"/>
            <a:r>
              <a:rPr lang="en-US" dirty="0"/>
              <a:t>If a student is still not incompliance after the warning period, financial aid is terminated.</a:t>
            </a:r>
          </a:p>
          <a:p>
            <a:r>
              <a:rPr lang="en-US" dirty="0"/>
              <a:t>Regaining Aid Eligibility:</a:t>
            </a:r>
          </a:p>
          <a:p>
            <a:pPr lvl="1"/>
            <a:r>
              <a:rPr lang="en-US" dirty="0"/>
              <a:t>Self-pay until back within minimum standards</a:t>
            </a:r>
          </a:p>
          <a:p>
            <a:pPr lvl="1"/>
            <a:r>
              <a:rPr lang="en-US" dirty="0"/>
              <a:t>SAP Appeal due to extenuating circumstances</a:t>
            </a:r>
          </a:p>
          <a:p>
            <a:pPr lvl="2"/>
            <a:r>
              <a:rPr lang="en-US" dirty="0"/>
              <a:t>Academic Plan required for all appeals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3161" y="3075842"/>
            <a:ext cx="3444627" cy="253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1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A991A8-858B-4D33-9879-B9109E9C5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478F47-BA5F-4EE2-91E1-15B3EED62A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F0A35-5EB8-4A09-B365-B68FA2AE6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Scholarship Appeal Form</a:t>
            </a:r>
          </a:p>
          <a:p>
            <a:pPr lvl="1"/>
            <a:r>
              <a:rPr lang="en-US" dirty="0"/>
              <a:t>Extenuating circumstances include but are not limited to illness or injury, death of a family member, and work-related problems.</a:t>
            </a:r>
          </a:p>
          <a:p>
            <a:pPr lvl="1"/>
            <a:r>
              <a:rPr lang="en-US" dirty="0"/>
              <a:t>Inability to perform academically is not an extenuating circumstance.</a:t>
            </a:r>
          </a:p>
          <a:p>
            <a:pPr lvl="1"/>
            <a:r>
              <a:rPr lang="en-US" dirty="0"/>
              <a:t>Must be documented.</a:t>
            </a:r>
          </a:p>
          <a:p>
            <a:r>
              <a:rPr lang="en-US" dirty="0"/>
              <a:t>Appeal link available on the scholarship page and submitted via Dynamic Forms.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936BE4-5F3B-4309-8D1B-D919C3A19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did not renew scholarship due to extenuating Circ.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B50536C-8E84-4C73-A4DE-E8F59D3BB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 Appeal</a:t>
            </a:r>
          </a:p>
        </p:txBody>
      </p:sp>
    </p:spTree>
    <p:extLst>
      <p:ext uri="{BB962C8B-B14F-4D97-AF65-F5344CB8AC3E}">
        <p14:creationId xmlns:p14="http://schemas.microsoft.com/office/powerpoint/2010/main" val="64959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F350A4-A772-46F0-9947-FA316F2D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78410-AFC6-4489-8B2C-E5E4A6DC59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E3A547-EEFB-40E4-9619-078739948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Some students may wish to place their institutional scholarship on hold in order to participate in internships, for life-enriching experiences, or due to extenuating circumstances beyond their ability to control.</a:t>
            </a:r>
          </a:p>
          <a:p>
            <a:r>
              <a:rPr lang="en-US" sz="2400" dirty="0"/>
              <a:t>To request a hold be placed on their institutional scholarships students should complete the scholarship hold request form.</a:t>
            </a:r>
          </a:p>
          <a:p>
            <a:r>
              <a:rPr lang="en-US" sz="2400" dirty="0"/>
              <a:t>Available as a link on the scholarship page.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989C53-E278-47CA-815E-5F9203AF0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Situation: Student will not attend immediately and is receiving a scholarship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419F892-DC8E-471C-A358-1A27F451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Attending Immediately	</a:t>
            </a:r>
          </a:p>
        </p:txBody>
      </p:sp>
    </p:spTree>
    <p:extLst>
      <p:ext uri="{BB962C8B-B14F-4D97-AF65-F5344CB8AC3E}">
        <p14:creationId xmlns:p14="http://schemas.microsoft.com/office/powerpoint/2010/main" val="227359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4547B7-8BCF-4909-AD0A-4B45B9DCA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18DFD-C5D6-40BB-A064-DCCEB49BC2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078E03-6CE4-4126-8E34-296C099DA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Senior Degree Completion Grant – Up to $3,000</a:t>
            </a:r>
          </a:p>
          <a:p>
            <a:pPr lvl="1"/>
            <a:r>
              <a:rPr lang="en-US" dirty="0"/>
              <a:t>One-time award; 2.00 GPA; meeting SAP; submitted FAFSA; used all aid; UG only; within 1 year of graduation.</a:t>
            </a:r>
          </a:p>
          <a:p>
            <a:r>
              <a:rPr lang="en-US" dirty="0"/>
              <a:t>Degree Completion Assistance Fund – Up to $1,500</a:t>
            </a:r>
          </a:p>
          <a:p>
            <a:pPr lvl="1"/>
            <a:r>
              <a:rPr lang="en-US" dirty="0"/>
              <a:t>One-time award; 2.00 GPA; meeting SAP; submitted FAFSA; used all aid; UG and GR.</a:t>
            </a:r>
          </a:p>
          <a:p>
            <a:r>
              <a:rPr lang="en-US" dirty="0"/>
              <a:t>Applications go to Office of Student Financial Aid in Carrington Hall, Room 101</a:t>
            </a:r>
          </a:p>
          <a:p>
            <a:pPr lvl="1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4C5296-B0B9-4803-B128-245F8CBB1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has exhausted funds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4C4669-0603-4F16-8EF1-61BEC770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Completion Grants</a:t>
            </a:r>
          </a:p>
        </p:txBody>
      </p:sp>
    </p:spTree>
    <p:extLst>
      <p:ext uri="{BB962C8B-B14F-4D97-AF65-F5344CB8AC3E}">
        <p14:creationId xmlns:p14="http://schemas.microsoft.com/office/powerpoint/2010/main" val="294727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40AB52-BCAE-4BBB-9949-2C827ACD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D1BDE-6D60-478C-B8AC-67D7E01C631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EE1A0-01B6-4A93-8DAB-079823E0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Director’s Choice Grant – Up to $1,500</a:t>
            </a:r>
          </a:p>
          <a:p>
            <a:pPr lvl="1"/>
            <a:r>
              <a:rPr lang="en-US" dirty="0"/>
              <a:t>Must be full-time and meeting SAP; must be Missouri resident; must meet with a staff member who will write a letter of support; approved by Director.</a:t>
            </a:r>
          </a:p>
          <a:p>
            <a:r>
              <a:rPr lang="en-US" dirty="0"/>
              <a:t>Emergency Scholarship – Up to $2,000</a:t>
            </a:r>
          </a:p>
          <a:p>
            <a:pPr lvl="1"/>
            <a:r>
              <a:rPr lang="en-US" dirty="0"/>
              <a:t>One-time award; 2.50 GPA and meeting SAP; full-time; FAFSA if possible; used other funds; documented unplanned and life-altering situation.</a:t>
            </a:r>
          </a:p>
          <a:p>
            <a:r>
              <a:rPr lang="en-US" dirty="0"/>
              <a:t>Applications go to Office of Student Financial Aid in Carrington Hall, Room 101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F9B6D4-413B-40C2-8A2F-6107FF632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is facing an urgent financial emergency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35EE7B-5796-4BB3-BF22-D7EE28C7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Emergencies</a:t>
            </a:r>
          </a:p>
        </p:txBody>
      </p:sp>
    </p:spTree>
    <p:extLst>
      <p:ext uri="{BB962C8B-B14F-4D97-AF65-F5344CB8AC3E}">
        <p14:creationId xmlns:p14="http://schemas.microsoft.com/office/powerpoint/2010/main" val="300646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B240EC-81A5-4D08-8FAD-9E3809DF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13FF9-15F3-4D7C-A214-43D1E6F2921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43934-B96D-4FEA-8AFD-A76E5CEDF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Parent PLUS Loan</a:t>
            </a:r>
          </a:p>
          <a:p>
            <a:r>
              <a:rPr lang="en-US" dirty="0"/>
              <a:t>Credit-Based Educational Loans</a:t>
            </a:r>
          </a:p>
          <a:p>
            <a:pPr lvl="1"/>
            <a:r>
              <a:rPr lang="en-US" dirty="0"/>
              <a:t>Missouri Family Education Loan Program - $5,000 per year</a:t>
            </a:r>
          </a:p>
          <a:p>
            <a:r>
              <a:rPr lang="en-US" dirty="0"/>
              <a:t>Applications made online and Loan Team contacted as appropriate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53251D-7CCA-4D23-8C77-54BA72D7F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Situation: Student is not facing emergency, but funds are insufficient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0EE309-7640-4FA6-9461-65227BE14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Insufficient Funds – Gap Fillers</a:t>
            </a:r>
          </a:p>
        </p:txBody>
      </p:sp>
    </p:spTree>
    <p:extLst>
      <p:ext uri="{BB962C8B-B14F-4D97-AF65-F5344CB8AC3E}">
        <p14:creationId xmlns:p14="http://schemas.microsoft.com/office/powerpoint/2010/main" val="336414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133350"/>
            <a:ext cx="10034064" cy="1507067"/>
          </a:xfrm>
        </p:spPr>
        <p:txBody>
          <a:bodyPr/>
          <a:lstStyle/>
          <a:p>
            <a:r>
              <a:rPr lang="en-US" dirty="0"/>
              <a:t>Other Initiatives of Interest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9626" y="1846617"/>
            <a:ext cx="11306683" cy="392606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Finish Line Degree Completion Grant</a:t>
            </a:r>
          </a:p>
          <a:p>
            <a:pPr lvl="1"/>
            <a:r>
              <a:rPr lang="en-US" dirty="0"/>
              <a:t>Partnering with MSLF to re-enroll students who have left MSU and owe an unpaid balance. MSLF pays up-to $3,000 in back balance.</a:t>
            </a:r>
          </a:p>
          <a:p>
            <a:r>
              <a:rPr lang="en-US" b="1" dirty="0"/>
              <a:t>Fast Track Workforce Incentive Grant</a:t>
            </a:r>
          </a:p>
          <a:p>
            <a:pPr lvl="1"/>
            <a:r>
              <a:rPr lang="en-US" dirty="0"/>
              <a:t>The Fast Track Workforce Incentive Grant is a financial aid program that addresses workforce needs by encouraging adults to pursue a certificate, degree, or industry-recognized credential in an area designated as high need.</a:t>
            </a:r>
          </a:p>
          <a:p>
            <a:r>
              <a:rPr lang="en-US" b="1" dirty="0"/>
              <a:t>Online, Dynamic Form Submission</a:t>
            </a:r>
          </a:p>
          <a:p>
            <a:r>
              <a:rPr lang="en-US" b="1" dirty="0"/>
              <a:t>Online Appointment Scheduling – </a:t>
            </a:r>
            <a:r>
              <a:rPr lang="en-US" b="1" dirty="0">
                <a:hlinkClick r:id="rId3"/>
              </a:rPr>
              <a:t>MissouriState.edu/</a:t>
            </a:r>
            <a:r>
              <a:rPr lang="en-US" b="1" dirty="0" err="1">
                <a:hlinkClick r:id="rId3"/>
              </a:rPr>
              <a:t>FinAidMeeting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7831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133350"/>
            <a:ext cx="8534400" cy="1507067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1026" name="Picture 2" descr="The Office Michael Scott GIF - TheOffice MichaelScott Questions - Discover  &amp; Share GIF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325" y="2663825"/>
            <a:ext cx="47434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6276075"/>
      </p:ext>
    </p:extLst>
  </p:cSld>
  <p:clrMapOvr>
    <a:masterClrMapping/>
  </p:clrMapOvr>
</p:sld>
</file>

<file path=ppt/theme/theme1.xml><?xml version="1.0" encoding="utf-8"?>
<a:theme xmlns:a="http://schemas.openxmlformats.org/drawingml/2006/main" name="Make Your Missouri Statement, Light">
  <a:themeElements>
    <a:clrScheme name="Make Your Missouri Statement">
      <a:dk1>
        <a:srgbClr val="000000"/>
      </a:dk1>
      <a:lt1>
        <a:srgbClr val="FFFFFF"/>
      </a:lt1>
      <a:dk2>
        <a:srgbClr val="5E0009"/>
      </a:dk2>
      <a:lt2>
        <a:srgbClr val="BFCED6"/>
      </a:lt2>
      <a:accent1>
        <a:srgbClr val="EB002B"/>
      </a:accent1>
      <a:accent2>
        <a:srgbClr val="017C96"/>
      </a:accent2>
      <a:accent3>
        <a:srgbClr val="CFB500"/>
      </a:accent3>
      <a:accent4>
        <a:srgbClr val="AF1685"/>
      </a:accent4>
      <a:accent5>
        <a:srgbClr val="E35205"/>
      </a:accent5>
      <a:accent6>
        <a:srgbClr val="A4D65E"/>
      </a:accent6>
      <a:hlink>
        <a:srgbClr val="5E0009"/>
      </a:hlink>
      <a:folHlink>
        <a:srgbClr val="5E0009"/>
      </a:folHlink>
    </a:clrScheme>
    <a:fontScheme name="Make Your Missouri Stateme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Missouri State Maroon">
      <a:srgbClr val="5E0009"/>
    </a:custClr>
    <a:custClr name="Brick City">
      <a:srgbClr val="EB002B"/>
    </a:custClr>
    <a:custClr name="Boomer Sky">
      <a:srgbClr val="0093B2"/>
    </a:custClr>
    <a:custClr name="Pride Band Brass">
      <a:srgbClr val="CFB500"/>
    </a:custClr>
    <a:custClr name="Midnight Oil">
      <a:srgbClr val="425563"/>
    </a:custClr>
    <a:custClr name="Hammons Fountain">
      <a:srgbClr val="6BA4B8"/>
    </a:custClr>
    <a:custClr name="Carrington">
      <a:srgbClr val="BFCED6"/>
    </a:custClr>
    <a:custClr name="Bear Hug">
      <a:srgbClr val="AF1685"/>
    </a:custClr>
    <a:custClr name="Tent Theatre">
      <a:srgbClr val="E35205"/>
    </a:custClr>
    <a:custClr name="May Day">
      <a:srgbClr val="A4D65E"/>
    </a:custClr>
  </a:custClrLst>
  <a:extLst>
    <a:ext uri="{05A4C25C-085E-4340-85A3-A5531E510DB2}">
      <thm15:themeFamily xmlns:thm15="http://schemas.microsoft.com/office/thememl/2012/main" name="BOG-Enrollment-Data-2020-08-07.potx" id="{3531D67E-26AB-44A4-81C5-9C1985C6C15A}" vid="{FC37C620-CE68-4F48-BA94-E689911CF5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97F1F71BAB17409D874EA24C01BF39" ma:contentTypeVersion="13" ma:contentTypeDescription="Create a new document." ma:contentTypeScope="" ma:versionID="121bd9246aca064cbb4f4b3cb6cda716">
  <xsd:schema xmlns:xsd="http://www.w3.org/2001/XMLSchema" xmlns:xs="http://www.w3.org/2001/XMLSchema" xmlns:p="http://schemas.microsoft.com/office/2006/metadata/properties" xmlns:ns3="3dffa0c8-05d8-4ee5-98c1-171c0f93de1e" xmlns:ns4="a9b85043-fef8-4147-b2bd-499a771b362b" targetNamespace="http://schemas.microsoft.com/office/2006/metadata/properties" ma:root="true" ma:fieldsID="d9ad5ac12f8bef4ff93409bfd37bbb9d" ns3:_="" ns4:_="">
    <xsd:import namespace="3dffa0c8-05d8-4ee5-98c1-171c0f93de1e"/>
    <xsd:import namespace="a9b85043-fef8-4147-b2bd-499a771b362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fa0c8-05d8-4ee5-98c1-171c0f93de1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b85043-fef8-4147-b2bd-499a771b36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5F9CAD-DD2C-4047-A573-5FF343C0C691}">
  <ds:schemaRefs>
    <ds:schemaRef ds:uri="3dffa0c8-05d8-4ee5-98c1-171c0f93de1e"/>
    <ds:schemaRef ds:uri="a9b85043-fef8-4147-b2bd-499a771b362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7B3B4F5-9F99-4F0E-8BD2-C5EB6C61A9CC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a9b85043-fef8-4147-b2bd-499a771b362b"/>
    <ds:schemaRef ds:uri="http://purl.org/dc/terms/"/>
    <ds:schemaRef ds:uri="http://schemas.microsoft.com/office/infopath/2007/PartnerControls"/>
    <ds:schemaRef ds:uri="3dffa0c8-05d8-4ee5-98c1-171c0f93de1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35179F2-76FF-4238-BD25-8CCF08B5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BOG-Enrollment-Data-2020-08-07</Template>
  <TotalTime>78</TotalTime>
  <Words>1379</Words>
  <Application>Microsoft Office PowerPoint</Application>
  <PresentationFormat>Widescreen</PresentationFormat>
  <Paragraphs>219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Georgia</vt:lpstr>
      <vt:lpstr>Impact</vt:lpstr>
      <vt:lpstr>Make Your Missouri Statement, Light</vt:lpstr>
      <vt:lpstr>Financial Aid for Proactive Advisors</vt:lpstr>
      <vt:lpstr>Presentation goal:</vt:lpstr>
      <vt:lpstr>Financial Aid Life-Cycle</vt:lpstr>
      <vt:lpstr>Financial Need</vt:lpstr>
      <vt:lpstr>Cost of Attendance</vt:lpstr>
      <vt:lpstr>Cost of Attendance</vt:lpstr>
      <vt:lpstr>Expected Family Contribution (EFC)</vt:lpstr>
      <vt:lpstr>Important Financial Aid Dates</vt:lpstr>
      <vt:lpstr>Major Take-Away:</vt:lpstr>
      <vt:lpstr>Student Issue: Verification</vt:lpstr>
      <vt:lpstr>Special Circumstance Review</vt:lpstr>
      <vt:lpstr>Satisfactory Academic Progress</vt:lpstr>
      <vt:lpstr>Satisfactory Academic Progress (SAP)</vt:lpstr>
      <vt:lpstr>Scholarship Appeal</vt:lpstr>
      <vt:lpstr>Not Attending Immediately </vt:lpstr>
      <vt:lpstr>Completion Grants</vt:lpstr>
      <vt:lpstr>Financial Emergencies</vt:lpstr>
      <vt:lpstr>Insufficient Funds – Gap Fillers</vt:lpstr>
      <vt:lpstr>Other Initiatives of Interest</vt:lpstr>
      <vt:lpstr>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Enrollment Indicators for Fall 2020</dc:title>
  <dc:subject/>
  <dc:creator>Hornberger, Robert S</dc:creator>
  <cp:keywords>Flagship, Widescreen, Light</cp:keywords>
  <dc:description/>
  <cp:lastModifiedBy>Moore, Rob</cp:lastModifiedBy>
  <cp:revision>7</cp:revision>
  <cp:lastPrinted>2022-05-23T18:42:08Z</cp:lastPrinted>
  <dcterms:created xsi:type="dcterms:W3CDTF">2020-08-31T19:46:22Z</dcterms:created>
  <dcterms:modified xsi:type="dcterms:W3CDTF">2022-05-23T18:44:10Z</dcterms:modified>
  <cp:category>Make Your Missouri Statement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vision">
    <vt:lpwstr>Marketing and Communications</vt:lpwstr>
  </property>
  <property fmtid="{D5CDD505-2E9C-101B-9397-08002B2CF9AE}" pid="3" name="ContentTypeId">
    <vt:lpwstr>0x0101004797F1F71BAB17409D874EA24C01BF39</vt:lpwstr>
  </property>
</Properties>
</file>