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9" r:id="rId2"/>
    <p:sldId id="261" r:id="rId3"/>
    <p:sldId id="260" r:id="rId4"/>
    <p:sldId id="270" r:id="rId5"/>
    <p:sldId id="262" r:id="rId6"/>
    <p:sldId id="263" r:id="rId7"/>
    <p:sldId id="264" r:id="rId8"/>
    <p:sldId id="266" r:id="rId9"/>
    <p:sldId id="267" r:id="rId10"/>
    <p:sldId id="268" r:id="rId11"/>
    <p:sldId id="269"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7993F5-C74D-4156-A7F5-A2FDCE2A07B0}" type="datetimeFigureOut">
              <a:rPr lang="en-US" smtClean="0"/>
              <a:t>9/7/2023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BE5D48-6023-4D5C-A9B3-9FEC89272CEF}" type="slidenum">
              <a:rPr lang="en-US" smtClean="0"/>
              <a:t>‹#›</a:t>
            </a:fld>
            <a:endParaRPr lang="en-US" dirty="0"/>
          </a:p>
        </p:txBody>
      </p:sp>
    </p:spTree>
    <p:extLst>
      <p:ext uri="{BB962C8B-B14F-4D97-AF65-F5344CB8AC3E}">
        <p14:creationId xmlns:p14="http://schemas.microsoft.com/office/powerpoint/2010/main" val="3056578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mailto:VictoriaJacobson@MissouriState.edu"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map.missouristate.edu/#!locationId=9" TargetMode="External"/><Relationship Id="rId4" Type="http://schemas.openxmlformats.org/officeDocument/2006/relationships/hyperlink" Target="tel:+1-417-836-3301"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77CA01-00AD-4FF0-B486-F6EBFD9968C7}" type="slidenum">
              <a:rPr lang="en-US" smtClean="0"/>
              <a:pPr/>
              <a:t>1</a:t>
            </a:fld>
            <a:endParaRPr lang="en-US" dirty="0"/>
          </a:p>
        </p:txBody>
      </p:sp>
    </p:spTree>
    <p:extLst>
      <p:ext uri="{BB962C8B-B14F-4D97-AF65-F5344CB8AC3E}">
        <p14:creationId xmlns:p14="http://schemas.microsoft.com/office/powerpoint/2010/main" val="2687517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lstStyle/>
          <a:p>
            <a:r>
              <a:rPr lang="en-US" dirty="0"/>
              <a:t>Financial Services: https://www.missouristate.edu/FinancialServices/contact-information.aspx </a:t>
            </a:r>
          </a:p>
          <a:p>
            <a:r>
              <a:rPr lang="en-US" dirty="0"/>
              <a:t>Tuition and Fees: https://www.missouristate.edu/Registrar/detailed-tuition-and-fees.htm </a:t>
            </a:r>
          </a:p>
        </p:txBody>
      </p:sp>
      <p:sp>
        <p:nvSpPr>
          <p:cNvPr id="4" name="Slide Number Placeholder 3"/>
          <p:cNvSpPr>
            <a:spLocks noGrp="1"/>
          </p:cNvSpPr>
          <p:nvPr>
            <p:ph type="sldNum" sz="quarter" idx="5"/>
          </p:nvPr>
        </p:nvSpPr>
        <p:spPr/>
        <p:txBody>
          <a:bodyPr/>
          <a:lstStyle/>
          <a:p>
            <a:fld id="{9677CA01-00AD-4FF0-B486-F6EBFD9968C7}" type="slidenum">
              <a:rPr lang="en-US" smtClean="0"/>
              <a:pPr/>
              <a:t>7</a:t>
            </a:fld>
            <a:endParaRPr lang="en-US" dirty="0"/>
          </a:p>
        </p:txBody>
      </p:sp>
    </p:spTree>
    <p:extLst>
      <p:ext uri="{BB962C8B-B14F-4D97-AF65-F5344CB8AC3E}">
        <p14:creationId xmlns:p14="http://schemas.microsoft.com/office/powerpoint/2010/main" val="432777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normAutofit fontScale="77500" lnSpcReduction="20000"/>
          </a:bodyPr>
          <a:lstStyle/>
          <a:p>
            <a:r>
              <a:rPr lang="en-US" dirty="0"/>
              <a:t>January: Spring Semester Begins. Grad PLUS loan forms for the Spring only semester needs to be sent in (if needed). Funds start getting requested the second Monday of undergraduate classes. Refunds begin the third Monday of classes (sometimes the second Friday of classes depending on volume for the Billing office). </a:t>
            </a:r>
          </a:p>
          <a:p>
            <a:r>
              <a:rPr lang="en-US" dirty="0"/>
              <a:t>February: First Payment is due on February 10</a:t>
            </a:r>
            <a:r>
              <a:rPr lang="en-US" baseline="30000" dirty="0"/>
              <a:t>th</a:t>
            </a:r>
            <a:r>
              <a:rPr lang="en-US" dirty="0"/>
              <a:t> (if bill has not been paid off before then). </a:t>
            </a:r>
          </a:p>
          <a:p>
            <a:r>
              <a:rPr lang="en-US" dirty="0"/>
              <a:t>March: Second Payment is due on March 10</a:t>
            </a:r>
            <a:r>
              <a:rPr lang="en-US" baseline="30000" dirty="0"/>
              <a:t>th</a:t>
            </a:r>
            <a:r>
              <a:rPr lang="en-US" dirty="0"/>
              <a:t> (if bill has not been paid off before then).</a:t>
            </a:r>
          </a:p>
          <a:p>
            <a:r>
              <a:rPr lang="en-US" dirty="0"/>
              <a:t>April: Third Payment is due on September 10</a:t>
            </a:r>
            <a:r>
              <a:rPr lang="en-US" baseline="30000" dirty="0"/>
              <a:t>th</a:t>
            </a:r>
            <a:r>
              <a:rPr lang="en-US" dirty="0"/>
              <a:t> (if bill has not been paid off before then). Registration for Fall/Summer classes begin. Last month to request any additional loans for the spring semester (like if you need additional funds to tide you over until summer refunds go out mid-June). </a:t>
            </a:r>
          </a:p>
          <a:p>
            <a:r>
              <a:rPr lang="en-US" dirty="0"/>
              <a:t>May: Cost of Attendance for Summer comes out. Financial Aid Packages for the summer semester go out. Grad PLUS loan forms for the Summer only semester need be sent in (if needed). Summer only forms will come out. NEW STUDENTS STARTING IN MAY: Master Promissory Note and Entrance Counseling are needed for any federal loans (Unsubsidized loans) to pay out. Summer goes off the FAFSA of the previous academic year. </a:t>
            </a:r>
          </a:p>
          <a:p>
            <a:r>
              <a:rPr lang="en-US" dirty="0"/>
              <a:t>June: Summer aid first requested the second Monday of undergraduate classes. Refunds begin the following Monday.  FAFSA for the upcoming year should be completed. </a:t>
            </a:r>
          </a:p>
          <a:p>
            <a:r>
              <a:rPr lang="en-US" dirty="0"/>
              <a:t>July: Payment is due for summer on July 10</a:t>
            </a:r>
            <a:r>
              <a:rPr lang="en-US" baseline="30000" dirty="0"/>
              <a:t>th</a:t>
            </a:r>
            <a:r>
              <a:rPr lang="en-US" dirty="0"/>
              <a:t>. Cost of Attendance for Fall/Spring comes out. Packages for Fall/Spring will start to come out. Forms for Fall/Spring will come out. </a:t>
            </a:r>
          </a:p>
          <a:p>
            <a:r>
              <a:rPr lang="en-US" dirty="0"/>
              <a:t>August: : Fall Semester Begins. Grad PLUS loan forms for the Fall/Spring as well as Fall only semester needs to be sent in (if needed). Funds start getting requested the second Monday of undergraduate classes. Refunds begin the third Monday of classes (sometimes the second Friday of classes depending on volume for the Billing office).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September: First Payment is due on September 10</a:t>
            </a:r>
            <a:r>
              <a:rPr lang="en-US" baseline="30000" dirty="0"/>
              <a:t>th</a:t>
            </a:r>
            <a:r>
              <a:rPr lang="en-US" dirty="0"/>
              <a:t> (if bill has not been paid off before then).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October: Second Payment is due on October 10</a:t>
            </a:r>
            <a:r>
              <a:rPr lang="en-US" baseline="30000" dirty="0"/>
              <a:t>th</a:t>
            </a:r>
            <a:r>
              <a:rPr lang="en-US" dirty="0"/>
              <a:t> (if bill has not been paid off before then). New FAFSA comes out for the next academic year.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November: Third and final payment is due on November 10</a:t>
            </a:r>
            <a:r>
              <a:rPr lang="en-US" baseline="30000" dirty="0"/>
              <a:t>th</a:t>
            </a:r>
            <a:r>
              <a:rPr lang="en-US" dirty="0"/>
              <a:t> (if bill has not been paid off before then). Registration for Spring classes begin. Last month to request any additional loans for the Fall ONLY semester (like if you need additional funds to tide you over until Spring refunds go out mid-January).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December: Term ends. Offices are closed for two weeks for the winter break. </a:t>
            </a:r>
          </a:p>
          <a:p>
            <a:endParaRPr lang="en-US" dirty="0"/>
          </a:p>
        </p:txBody>
      </p:sp>
      <p:sp>
        <p:nvSpPr>
          <p:cNvPr id="4" name="Slide Number Placeholder 3"/>
          <p:cNvSpPr>
            <a:spLocks noGrp="1"/>
          </p:cNvSpPr>
          <p:nvPr>
            <p:ph type="sldNum" sz="quarter" idx="5"/>
          </p:nvPr>
        </p:nvSpPr>
        <p:spPr/>
        <p:txBody>
          <a:bodyPr/>
          <a:lstStyle/>
          <a:p>
            <a:fld id="{1A1EE095-87AB-41A1-8C8E-0BB03B9E7425}" type="slidenum">
              <a:rPr lang="en-US" smtClean="0"/>
              <a:t>8</a:t>
            </a:fld>
            <a:endParaRPr lang="en-US" dirty="0"/>
          </a:p>
        </p:txBody>
      </p:sp>
    </p:spTree>
    <p:extLst>
      <p:ext uri="{BB962C8B-B14F-4D97-AF65-F5344CB8AC3E}">
        <p14:creationId xmlns:p14="http://schemas.microsoft.com/office/powerpoint/2010/main" val="2335157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lstStyle/>
          <a:p>
            <a:r>
              <a:rPr lang="en-US" dirty="0"/>
              <a:t>Forms can be found: https://www.missouristate.edu/FinancialAid/forms.htm </a:t>
            </a:r>
          </a:p>
          <a:p>
            <a:r>
              <a:rPr lang="en-US" dirty="0"/>
              <a:t>Special Program Specific Forms can be found: https://www.missouristate.edu/FinancialAid/special-programs.htm </a:t>
            </a:r>
          </a:p>
        </p:txBody>
      </p:sp>
      <p:sp>
        <p:nvSpPr>
          <p:cNvPr id="4" name="Slide Number Placeholder 3"/>
          <p:cNvSpPr>
            <a:spLocks noGrp="1"/>
          </p:cNvSpPr>
          <p:nvPr>
            <p:ph type="sldNum" sz="quarter" idx="5"/>
          </p:nvPr>
        </p:nvSpPr>
        <p:spPr/>
        <p:txBody>
          <a:bodyPr/>
          <a:lstStyle/>
          <a:p>
            <a:fld id="{9677CA01-00AD-4FF0-B486-F6EBFD9968C7}" type="slidenum">
              <a:rPr lang="en-US" smtClean="0"/>
              <a:pPr/>
              <a:t>9</a:t>
            </a:fld>
            <a:endParaRPr lang="en-US" dirty="0"/>
          </a:p>
        </p:txBody>
      </p:sp>
    </p:spTree>
    <p:extLst>
      <p:ext uri="{BB962C8B-B14F-4D97-AF65-F5344CB8AC3E}">
        <p14:creationId xmlns:p14="http://schemas.microsoft.com/office/powerpoint/2010/main" val="3756126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77CA01-00AD-4FF0-B486-F6EBFD9968C7}" type="slidenum">
              <a:rPr lang="en-US" smtClean="0"/>
              <a:pPr/>
              <a:t>10</a:t>
            </a:fld>
            <a:endParaRPr lang="en-US" dirty="0"/>
          </a:p>
        </p:txBody>
      </p:sp>
    </p:spTree>
    <p:extLst>
      <p:ext uri="{BB962C8B-B14F-4D97-AF65-F5344CB8AC3E}">
        <p14:creationId xmlns:p14="http://schemas.microsoft.com/office/powerpoint/2010/main" val="3821671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lstStyle/>
          <a:p>
            <a:pPr algn="l"/>
            <a:r>
              <a:rPr lang="en-US" b="1" i="0" dirty="0">
                <a:solidFill>
                  <a:srgbClr val="0A0A0A"/>
                </a:solidFill>
                <a:effectLst/>
                <a:latin typeface="proxima-nova"/>
              </a:rPr>
              <a:t>Vicki Jacobson</a:t>
            </a:r>
          </a:p>
          <a:p>
            <a:pPr algn="l">
              <a:buFont typeface="Arial" panose="020B0604020202020204" pitchFamily="34" charset="0"/>
              <a:buChar char="•"/>
            </a:pPr>
            <a:r>
              <a:rPr lang="en-US" b="0" i="0" u="none" strike="noStrike" dirty="0">
                <a:solidFill>
                  <a:srgbClr val="5E0009"/>
                </a:solidFill>
                <a:effectLst/>
                <a:latin typeface="proxima-nova"/>
                <a:hlinkClick r:id="rId3"/>
              </a:rPr>
              <a:t>VictoriaJacobson@MissouriState.edu</a:t>
            </a:r>
            <a:endParaRPr lang="en-US" b="0" i="0" dirty="0">
              <a:solidFill>
                <a:srgbClr val="0A0A0A"/>
              </a:solidFill>
              <a:effectLst/>
              <a:latin typeface="proxima-nova"/>
            </a:endParaRPr>
          </a:p>
          <a:p>
            <a:pPr algn="l">
              <a:buFont typeface="Arial" panose="020B0604020202020204" pitchFamily="34" charset="0"/>
              <a:buChar char="•"/>
            </a:pPr>
            <a:r>
              <a:rPr lang="en-US" b="0" i="0" u="none" strike="noStrike" dirty="0">
                <a:solidFill>
                  <a:srgbClr val="5E0009"/>
                </a:solidFill>
                <a:effectLst/>
                <a:latin typeface="proxima-nova"/>
                <a:hlinkClick r:id="rId4"/>
              </a:rPr>
              <a:t>417-836-3301</a:t>
            </a:r>
            <a:endParaRPr lang="en-US" b="0" i="0" dirty="0">
              <a:solidFill>
                <a:srgbClr val="0A0A0A"/>
              </a:solidFill>
              <a:effectLst/>
              <a:latin typeface="proxima-nova"/>
            </a:endParaRPr>
          </a:p>
          <a:p>
            <a:pPr algn="l">
              <a:buFont typeface="Arial" panose="020B0604020202020204" pitchFamily="34" charset="0"/>
              <a:buChar char="•"/>
            </a:pPr>
            <a:r>
              <a:rPr lang="en-US" b="0" i="0" u="none" strike="noStrike" dirty="0">
                <a:solidFill>
                  <a:srgbClr val="5E0009"/>
                </a:solidFill>
                <a:effectLst/>
                <a:latin typeface="proxima-nova"/>
                <a:hlinkClick r:id="rId5"/>
              </a:rPr>
              <a:t>Carrington Hall 419D</a:t>
            </a:r>
            <a:endParaRPr lang="en-US" b="0" i="0" dirty="0">
              <a:solidFill>
                <a:srgbClr val="0A0A0A"/>
              </a:solidFill>
              <a:effectLst/>
              <a:latin typeface="proxima-nova"/>
            </a:endParaRPr>
          </a:p>
          <a:p>
            <a:endParaRPr lang="en-US" dirty="0"/>
          </a:p>
        </p:txBody>
      </p:sp>
      <p:sp>
        <p:nvSpPr>
          <p:cNvPr id="4" name="Slide Number Placeholder 3"/>
          <p:cNvSpPr>
            <a:spLocks noGrp="1"/>
          </p:cNvSpPr>
          <p:nvPr>
            <p:ph type="sldNum" sz="quarter" idx="5"/>
          </p:nvPr>
        </p:nvSpPr>
        <p:spPr/>
        <p:txBody>
          <a:bodyPr/>
          <a:lstStyle/>
          <a:p>
            <a:fld id="{9677CA01-00AD-4FF0-B486-F6EBFD9968C7}" type="slidenum">
              <a:rPr lang="en-US" smtClean="0"/>
              <a:pPr/>
              <a:t>12</a:t>
            </a:fld>
            <a:endParaRPr lang="en-US" dirty="0"/>
          </a:p>
        </p:txBody>
      </p:sp>
    </p:spTree>
    <p:extLst>
      <p:ext uri="{BB962C8B-B14F-4D97-AF65-F5344CB8AC3E}">
        <p14:creationId xmlns:p14="http://schemas.microsoft.com/office/powerpoint/2010/main" val="92190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8" name="Title 17"/>
          <p:cNvSpPr>
            <a:spLocks noGrp="1"/>
          </p:cNvSpPr>
          <p:nvPr>
            <p:ph type="title" hasCustomPrompt="1"/>
          </p:nvPr>
        </p:nvSpPr>
        <p:spPr>
          <a:xfrm>
            <a:off x="609600" y="4724400"/>
            <a:ext cx="10972800" cy="1143000"/>
          </a:xfrm>
          <a:prstGeom prst="rect">
            <a:avLst/>
          </a:prstGeom>
        </p:spPr>
        <p:txBody>
          <a:bodyPr anchor="ctr"/>
          <a:lstStyle>
            <a:lvl1pPr>
              <a:defRPr sz="4400"/>
            </a:lvl1pPr>
          </a:lstStyle>
          <a:p>
            <a:r>
              <a:rPr lang="en-US" sz="4500" dirty="0">
                <a:latin typeface="Arial Black" pitchFamily="34" charset="0"/>
                <a:cs typeface="Arial" pitchFamily="34" charset="0"/>
              </a:rPr>
              <a:t>Title</a:t>
            </a:r>
            <a:endParaRPr lang="en-US" dirty="0"/>
          </a:p>
        </p:txBody>
      </p:sp>
      <p:sp>
        <p:nvSpPr>
          <p:cNvPr id="7" name="Date Placeholder 6"/>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8" name="Slide Number Placeholder 7"/>
          <p:cNvSpPr>
            <a:spLocks noGrp="1"/>
          </p:cNvSpPr>
          <p:nvPr>
            <p:ph type="sldNum" sz="quarter" idx="11"/>
          </p:nvPr>
        </p:nvSpPr>
        <p:spPr/>
        <p:txBody>
          <a:bodyPr/>
          <a:lstStyle/>
          <a:p>
            <a:fld id="{4D7E9BF9-0DB9-49B8-82AD-011243E0D26E}" type="slidenum">
              <a:rPr lang="en-US" sz="1600" b="1" smtClean="0">
                <a:solidFill>
                  <a:srgbClr val="4A0010"/>
                </a:solidFill>
                <a:latin typeface="Arial" pitchFamily="34" charset="0"/>
                <a:cs typeface="Arial" pitchFamily="34" charset="0"/>
              </a:rPr>
              <a:pPr/>
              <a:t>‹#›</a:t>
            </a:fld>
            <a:endParaRPr lang="en-US" sz="1600" b="1" dirty="0">
              <a:solidFill>
                <a:srgbClr val="4A0010"/>
              </a:solidFill>
              <a:latin typeface="Arial" pitchFamily="34" charset="0"/>
              <a:cs typeface="Arial" pitchFamily="34" charset="0"/>
            </a:endParaRPr>
          </a:p>
        </p:txBody>
      </p:sp>
      <p:sp>
        <p:nvSpPr>
          <p:cNvPr id="9" name="Footer Placeholder 8"/>
          <p:cNvSpPr>
            <a:spLocks noGrp="1"/>
          </p:cNvSpPr>
          <p:nvPr>
            <p:ph type="ftr" sz="quarter" idx="12"/>
          </p:nvPr>
        </p:nvSpPr>
        <p:spPr/>
        <p:txBody>
          <a:bodyPr/>
          <a:lstStyle/>
          <a:p>
            <a:pPr algn="l"/>
            <a:r>
              <a:rPr lang="en-US" sz="1600" b="1" dirty="0">
                <a:solidFill>
                  <a:schemeClr val="bg1"/>
                </a:solidFill>
                <a:latin typeface="Arial" pitchFamily="34" charset="0"/>
                <a:cs typeface="Arial" pitchFamily="34" charset="0"/>
              </a:rPr>
              <a:t>Office/Department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259290-5F43-4DAA-92E4-4C5E59E683C7}" type="datetimeFigureOut">
              <a:rPr lang="en-US" smtClean="0"/>
              <a:t>9/7/2023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3875A2-18BD-4F9D-B185-FC0C16A09510}" type="slidenum">
              <a:rPr lang="en-US" smtClean="0"/>
              <a:t>‹#›</a:t>
            </a:fld>
            <a:endParaRPr lang="en-US" dirty="0"/>
          </a:p>
        </p:txBody>
      </p:sp>
    </p:spTree>
    <p:extLst>
      <p:ext uri="{BB962C8B-B14F-4D97-AF65-F5344CB8AC3E}">
        <p14:creationId xmlns:p14="http://schemas.microsoft.com/office/powerpoint/2010/main" val="234523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Content Placeholder 2"/>
          <p:cNvSpPr>
            <a:spLocks noGrp="1"/>
          </p:cNvSpPr>
          <p:nvPr>
            <p:ph sz="half" idx="1"/>
          </p:nvPr>
        </p:nvSpPr>
        <p:spPr>
          <a:xfrm>
            <a:off x="609600" y="2057400"/>
            <a:ext cx="5486400" cy="4267200"/>
          </a:xfrm>
          <a:prstGeom prst="rect">
            <a:avLst/>
          </a:prstGeom>
        </p:spPr>
        <p:txBody>
          <a:bodyPr/>
          <a:lstStyle>
            <a:lvl1pPr marL="347472" algn="l" defTabSz="914400" rtl="0" eaLnBrk="1" latinLnBrk="0" hangingPunct="1">
              <a:spcBef>
                <a:spcPts val="500"/>
              </a:spcBef>
              <a:buFont typeface="Arial" pitchFamily="34" charset="0"/>
              <a:buChar char="•"/>
              <a:defRPr lang="en-US" sz="2500" b="1" kern="1200" dirty="0" smtClean="0">
                <a:solidFill>
                  <a:schemeClr val="tx1"/>
                </a:solidFill>
                <a:latin typeface="Arial" pitchFamily="34" charset="0"/>
                <a:ea typeface="+mn-ea"/>
                <a:cs typeface="Arial" pitchFamily="34" charset="0"/>
              </a:defRPr>
            </a:lvl1pPr>
            <a:lvl2pPr>
              <a:buFont typeface="Arial" pitchFamily="34" charset="0"/>
              <a:buChar char="•"/>
              <a:defRPr lang="en-US" sz="2000" kern="1200" dirty="0" smtClean="0">
                <a:solidFill>
                  <a:schemeClr val="tx1"/>
                </a:solidFill>
                <a:latin typeface="Arial" pitchFamily="34" charset="0"/>
                <a:ea typeface="+mn-ea"/>
                <a:cs typeface="Arial"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p:cNvSpPr>
            <a:spLocks noGrp="1"/>
          </p:cNvSpPr>
          <p:nvPr>
            <p:ph sz="half" idx="13"/>
          </p:nvPr>
        </p:nvSpPr>
        <p:spPr>
          <a:xfrm>
            <a:off x="6197600" y="2057400"/>
            <a:ext cx="5384800" cy="4267200"/>
          </a:xfrm>
          <a:prstGeom prst="rect">
            <a:avLst/>
          </a:prstGeom>
        </p:spPr>
        <p:txBody>
          <a:bodyPr/>
          <a:lstStyle>
            <a:lvl1pPr marL="347472" algn="l" defTabSz="914400" rtl="0" eaLnBrk="1" latinLnBrk="0" hangingPunct="1">
              <a:spcBef>
                <a:spcPts val="500"/>
              </a:spcBef>
              <a:buFont typeface="Arial" pitchFamily="34" charset="0"/>
              <a:buChar char="•"/>
              <a:defRPr lang="en-US" sz="2500" b="1" kern="1200" dirty="0" smtClean="0">
                <a:solidFill>
                  <a:schemeClr val="tx1"/>
                </a:solidFill>
                <a:latin typeface="Arial" pitchFamily="34" charset="0"/>
                <a:ea typeface="+mn-ea"/>
                <a:cs typeface="Arial" pitchFamily="34" charset="0"/>
              </a:defRPr>
            </a:lvl1pPr>
            <a:lvl2pPr>
              <a:buFont typeface="Arial" pitchFamily="34" charset="0"/>
              <a:buChar char="•"/>
              <a:defRPr lang="en-US" sz="2000" kern="1200" dirty="0" smtClean="0">
                <a:solidFill>
                  <a:schemeClr val="tx1"/>
                </a:solidFill>
                <a:latin typeface="Arial" pitchFamily="34" charset="0"/>
                <a:ea typeface="+mn-ea"/>
                <a:cs typeface="Arial"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20"/>
          <p:cNvSpPr>
            <a:spLocks noGrp="1"/>
          </p:cNvSpPr>
          <p:nvPr>
            <p:ph type="title" hasCustomPrompt="1"/>
          </p:nvPr>
        </p:nvSpPr>
        <p:spPr>
          <a:xfrm>
            <a:off x="609600" y="1143000"/>
            <a:ext cx="10972800" cy="838200"/>
          </a:xfrm>
          <a:prstGeom prst="rect">
            <a:avLst/>
          </a:prstGeom>
        </p:spPr>
        <p:txBody>
          <a:bodyPr anchor="ctr"/>
          <a:lstStyle>
            <a:lvl1pPr>
              <a:defRPr sz="4500" b="1">
                <a:latin typeface="Arial Black" pitchFamily="34" charset="0"/>
              </a:defRPr>
            </a:lvl1pPr>
          </a:lstStyle>
          <a:p>
            <a:r>
              <a:rPr lang="en-US" dirty="0"/>
              <a:t>Title</a:t>
            </a:r>
          </a:p>
        </p:txBody>
      </p:sp>
      <p:sp>
        <p:nvSpPr>
          <p:cNvPr id="8" name="Date Placeholder 7"/>
          <p:cNvSpPr>
            <a:spLocks noGrp="1"/>
          </p:cNvSpPr>
          <p:nvPr>
            <p:ph type="dt" sz="half" idx="14"/>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5"/>
          </p:nvPr>
        </p:nvSpPr>
        <p:spPr/>
        <p:txBody>
          <a:bodyPr/>
          <a:lstStyle/>
          <a:p>
            <a:fld id="{4D7E9BF9-0DB9-49B8-82AD-011243E0D26E}" type="slidenum">
              <a:rPr lang="en-US" sz="1600" b="1" smtClean="0">
                <a:solidFill>
                  <a:srgbClr val="4A0010"/>
                </a:solidFill>
                <a:latin typeface="Arial" pitchFamily="34" charset="0"/>
                <a:cs typeface="Arial" pitchFamily="34" charset="0"/>
              </a:rPr>
              <a:pPr/>
              <a:t>‹#›</a:t>
            </a:fld>
            <a:endParaRPr lang="en-US" sz="1600" b="1" dirty="0">
              <a:solidFill>
                <a:srgbClr val="4A0010"/>
              </a:solidFill>
              <a:latin typeface="Arial" pitchFamily="34" charset="0"/>
              <a:cs typeface="Arial" pitchFamily="34" charset="0"/>
            </a:endParaRPr>
          </a:p>
        </p:txBody>
      </p:sp>
      <p:sp>
        <p:nvSpPr>
          <p:cNvPr id="10" name="Footer Placeholder 9"/>
          <p:cNvSpPr>
            <a:spLocks noGrp="1"/>
          </p:cNvSpPr>
          <p:nvPr>
            <p:ph type="ftr" sz="quarter" idx="16"/>
          </p:nvPr>
        </p:nvSpPr>
        <p:spPr/>
        <p:txBody>
          <a:bodyPr/>
          <a:lstStyle/>
          <a:p>
            <a:pPr algn="l"/>
            <a:r>
              <a:rPr lang="en-US" sz="1600" b="1" dirty="0">
                <a:solidFill>
                  <a:schemeClr val="bg1"/>
                </a:solidFill>
                <a:latin typeface="Arial" pitchFamily="34" charset="0"/>
                <a:cs typeface="Arial" pitchFamily="34" charset="0"/>
              </a:rPr>
              <a:t>Office/Department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4" name="Title 33"/>
          <p:cNvSpPr>
            <a:spLocks noGrp="1"/>
          </p:cNvSpPr>
          <p:nvPr>
            <p:ph type="title" hasCustomPrompt="1"/>
          </p:nvPr>
        </p:nvSpPr>
        <p:spPr>
          <a:xfrm>
            <a:off x="508000" y="1143000"/>
            <a:ext cx="11074400" cy="1143000"/>
          </a:xfrm>
          <a:prstGeom prst="rect">
            <a:avLst/>
          </a:prstGeom>
        </p:spPr>
        <p:txBody>
          <a:bodyPr anchor="ctr"/>
          <a:lstStyle>
            <a:lvl1pPr algn="l">
              <a:defRPr sz="4400" b="1" i="0" baseline="0">
                <a:latin typeface="Arial Black" pitchFamily="34" charset="0"/>
              </a:defRPr>
            </a:lvl1pPr>
          </a:lstStyle>
          <a:p>
            <a:r>
              <a:rPr lang="en-US" sz="4500" dirty="0">
                <a:latin typeface="Arial Black" pitchFamily="34" charset="0"/>
                <a:cs typeface="Arial" pitchFamily="34" charset="0"/>
              </a:rPr>
              <a:t>Title</a:t>
            </a:r>
            <a:endParaRPr lang="en-US" dirty="0"/>
          </a:p>
        </p:txBody>
      </p:sp>
      <p:sp>
        <p:nvSpPr>
          <p:cNvPr id="7" name="Date Placeholder 6"/>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11" name="Slide Number Placeholder 10"/>
          <p:cNvSpPr>
            <a:spLocks noGrp="1"/>
          </p:cNvSpPr>
          <p:nvPr>
            <p:ph type="sldNum" sz="quarter" idx="11"/>
          </p:nvPr>
        </p:nvSpPr>
        <p:spPr/>
        <p:txBody>
          <a:bodyPr/>
          <a:lstStyle/>
          <a:p>
            <a:fld id="{4D7E9BF9-0DB9-49B8-82AD-011243E0D26E}" type="slidenum">
              <a:rPr lang="en-US" sz="1600" b="1" smtClean="0">
                <a:solidFill>
                  <a:srgbClr val="4A0010"/>
                </a:solidFill>
                <a:cs typeface="Arial" pitchFamily="34" charset="0"/>
              </a:rPr>
              <a:pPr/>
              <a:t>‹#›</a:t>
            </a:fld>
            <a:endParaRPr lang="en-US" sz="1600" b="1" dirty="0">
              <a:solidFill>
                <a:srgbClr val="4A0010"/>
              </a:solidFill>
              <a:cs typeface="Arial" pitchFamily="34" charset="0"/>
            </a:endParaRPr>
          </a:p>
        </p:txBody>
      </p:sp>
      <p:sp>
        <p:nvSpPr>
          <p:cNvPr id="12" name="Footer Placeholder 11"/>
          <p:cNvSpPr>
            <a:spLocks noGrp="1"/>
          </p:cNvSpPr>
          <p:nvPr>
            <p:ph type="ftr" sz="quarter" idx="12"/>
          </p:nvPr>
        </p:nvSpPr>
        <p:spPr/>
        <p:txBody>
          <a:bodyPr/>
          <a:lstStyle/>
          <a:p>
            <a:pPr algn="l"/>
            <a:r>
              <a:rPr lang="en-US" sz="1600" b="1" dirty="0">
                <a:solidFill>
                  <a:schemeClr val="bg1"/>
                </a:solidFill>
                <a:latin typeface="Arial" pitchFamily="34" charset="0"/>
                <a:cs typeface="Arial" pitchFamily="34" charset="0"/>
              </a:rPr>
              <a:t>Office/Department</a:t>
            </a:r>
          </a:p>
        </p:txBody>
      </p:sp>
      <p:sp>
        <p:nvSpPr>
          <p:cNvPr id="8" name="Content Placeholder 2"/>
          <p:cNvSpPr>
            <a:spLocks noGrp="1"/>
          </p:cNvSpPr>
          <p:nvPr>
            <p:ph sz="half" idx="1"/>
          </p:nvPr>
        </p:nvSpPr>
        <p:spPr>
          <a:xfrm>
            <a:off x="508000" y="2438400"/>
            <a:ext cx="11074400" cy="3886200"/>
          </a:xfrm>
          <a:prstGeom prst="rect">
            <a:avLst/>
          </a:prstGeom>
        </p:spPr>
        <p:txBody>
          <a:bodyPr/>
          <a:lstStyle>
            <a:lvl1pPr marL="347472" algn="l" defTabSz="914400" rtl="0" eaLnBrk="1" latinLnBrk="0" hangingPunct="1">
              <a:spcBef>
                <a:spcPts val="500"/>
              </a:spcBef>
              <a:buFont typeface="Arial" pitchFamily="34" charset="0"/>
              <a:buChar char="•"/>
              <a:defRPr lang="en-US" sz="2500" b="1" kern="1200" dirty="0" smtClean="0">
                <a:solidFill>
                  <a:schemeClr val="tx1"/>
                </a:solidFill>
                <a:latin typeface="Arial" pitchFamily="34" charset="0"/>
                <a:ea typeface="+mn-ea"/>
                <a:cs typeface="Arial" pitchFamily="34" charset="0"/>
              </a:defRPr>
            </a:lvl1pPr>
            <a:lvl2pPr>
              <a:buFont typeface="Arial" pitchFamily="34" charset="0"/>
              <a:buChar char="•"/>
              <a:defRPr lang="en-US" sz="2000" kern="1200" dirty="0" smtClean="0">
                <a:solidFill>
                  <a:schemeClr val="tx1"/>
                </a:solidFill>
                <a:latin typeface="Arial" pitchFamily="34" charset="0"/>
                <a:ea typeface="+mn-ea"/>
                <a:cs typeface="Arial"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Lines.bmp"/>
          <p:cNvPicPr>
            <a:picLocks noChangeAspect="1"/>
          </p:cNvPicPr>
          <p:nvPr userDrawn="1"/>
        </p:nvPicPr>
        <p:blipFill>
          <a:blip r:embed="rId2" cstate="print"/>
          <a:stretch>
            <a:fillRect/>
          </a:stretch>
        </p:blipFill>
        <p:spPr>
          <a:xfrm>
            <a:off x="0" y="0"/>
            <a:ext cx="11430000" cy="6858000"/>
          </a:xfrm>
          <a:prstGeom prst="rect">
            <a:avLst/>
          </a:prstGeom>
        </p:spPr>
      </p:pic>
      <p:sp>
        <p:nvSpPr>
          <p:cNvPr id="13" name="Title 1"/>
          <p:cNvSpPr>
            <a:spLocks noGrp="1"/>
          </p:cNvSpPr>
          <p:nvPr userDrawn="1">
            <p:ph type="ctrTitle" hasCustomPrompt="1"/>
          </p:nvPr>
        </p:nvSpPr>
        <p:spPr>
          <a:xfrm>
            <a:off x="3454400" y="3048960"/>
            <a:ext cx="8331200" cy="1477328"/>
          </a:xfrm>
          <a:prstGeom prst="rect">
            <a:avLst/>
          </a:prstGeom>
          <a:solidFill>
            <a:srgbClr val="4A0010"/>
          </a:solidFill>
        </p:spPr>
        <p:txBody>
          <a:bodyPr wrap="square" lIns="548640" tIns="274320" bIns="274320" anchor="ctr">
            <a:normAutofit/>
          </a:bodyPr>
          <a:lstStyle>
            <a:lvl1pPr algn="l">
              <a:defRPr>
                <a:solidFill>
                  <a:schemeClr val="bg1"/>
                </a:solidFill>
                <a:latin typeface="+mj-lt"/>
              </a:defRPr>
            </a:lvl1pPr>
          </a:lstStyle>
          <a:p>
            <a:pPr algn="l"/>
            <a:r>
              <a:rPr lang="en-US" sz="6000" dirty="0">
                <a:solidFill>
                  <a:schemeClr val="bg1"/>
                </a:solidFill>
                <a:latin typeface="Arial Black" pitchFamily="34" charset="0"/>
                <a:cs typeface="Arial" pitchFamily="34" charset="0"/>
              </a:rPr>
              <a:t>Title</a:t>
            </a:r>
          </a:p>
        </p:txBody>
      </p:sp>
      <p:sp>
        <p:nvSpPr>
          <p:cNvPr id="14" name="Subtitle 11"/>
          <p:cNvSpPr>
            <a:spLocks noGrp="1"/>
          </p:cNvSpPr>
          <p:nvPr userDrawn="1">
            <p:ph type="subTitle" idx="1" hasCustomPrompt="1"/>
          </p:nvPr>
        </p:nvSpPr>
        <p:spPr>
          <a:xfrm>
            <a:off x="4114800" y="4767130"/>
            <a:ext cx="6705600" cy="838200"/>
          </a:xfrm>
          <a:prstGeom prst="rect">
            <a:avLst/>
          </a:prstGeom>
        </p:spPr>
        <p:txBody>
          <a:bodyPr>
            <a:normAutofit/>
          </a:bodyPr>
          <a:lstStyle>
            <a:lvl1pPr algn="l">
              <a:buNone/>
              <a:defRPr sz="3200" b="1" i="0" baseline="0">
                <a:solidFill>
                  <a:srgbClr val="4A0010"/>
                </a:solidFill>
                <a:latin typeface="Arial" pitchFamily="34" charset="0"/>
              </a:defRPr>
            </a:lvl1pPr>
          </a:lstStyle>
          <a:p>
            <a:pPr algn="l"/>
            <a:r>
              <a:rPr lang="en-US" b="1" dirty="0">
                <a:solidFill>
                  <a:srgbClr val="4A0010"/>
                </a:solidFill>
              </a:rPr>
              <a:t>Subtitle</a:t>
            </a:r>
          </a:p>
        </p:txBody>
      </p:sp>
      <p:pic>
        <p:nvPicPr>
          <p:cNvPr id="6" name="Picture 5" descr="7.CMYKCarrLftStrUniv-1.gif"/>
          <p:cNvPicPr>
            <a:picLocks noChangeAspect="1"/>
          </p:cNvPicPr>
          <p:nvPr userDrawn="1"/>
        </p:nvPicPr>
        <p:blipFill>
          <a:blip r:embed="rId3" cstate="print"/>
          <a:stretch>
            <a:fillRect/>
          </a:stretch>
        </p:blipFill>
        <p:spPr>
          <a:xfrm>
            <a:off x="1757405" y="1828800"/>
            <a:ext cx="5683135" cy="10513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descr="Lines2.bmp"/>
          <p:cNvPicPr>
            <a:picLocks noChangeAspect="1"/>
          </p:cNvPicPr>
          <p:nvPr/>
        </p:nvPicPr>
        <p:blipFill>
          <a:blip r:embed="rId7" cstate="print"/>
          <a:stretch>
            <a:fillRect/>
          </a:stretch>
        </p:blipFill>
        <p:spPr>
          <a:xfrm>
            <a:off x="318" y="0"/>
            <a:ext cx="9635489" cy="6858000"/>
          </a:xfrm>
          <a:prstGeom prst="rect">
            <a:avLst/>
          </a:prstGeom>
        </p:spPr>
      </p:pic>
      <p:sp>
        <p:nvSpPr>
          <p:cNvPr id="7" name="Footer Placeholder 15"/>
          <p:cNvSpPr>
            <a:spLocks noGrp="1"/>
          </p:cNvSpPr>
          <p:nvPr>
            <p:ph type="ftr" sz="quarter" idx="3"/>
          </p:nvPr>
        </p:nvSpPr>
        <p:spPr>
          <a:xfrm>
            <a:off x="6096000" y="6400800"/>
            <a:ext cx="4267200" cy="457200"/>
          </a:xfrm>
          <a:prstGeom prst="rect">
            <a:avLst/>
          </a:prstGeom>
          <a:solidFill>
            <a:srgbClr val="4A0010"/>
          </a:solidFill>
        </p:spPr>
        <p:txBody>
          <a:bodyPr lIns="182880" anchor="ctr">
            <a:normAutofit/>
          </a:bodyPr>
          <a:lstStyle>
            <a:lvl1pPr marL="0" indent="0">
              <a:tabLst/>
              <a:defRPr/>
            </a:lvl1pPr>
          </a:lstStyle>
          <a:p>
            <a:r>
              <a:rPr lang="en-US" sz="1600" b="1" dirty="0">
                <a:solidFill>
                  <a:schemeClr val="bg1"/>
                </a:solidFill>
                <a:cs typeface="Arial" pitchFamily="34" charset="0"/>
              </a:rPr>
              <a:t>Office/Department</a:t>
            </a:r>
          </a:p>
        </p:txBody>
      </p:sp>
      <p:sp>
        <p:nvSpPr>
          <p:cNvPr id="8" name="Slide Number Placeholder 12"/>
          <p:cNvSpPr>
            <a:spLocks noGrp="1"/>
          </p:cNvSpPr>
          <p:nvPr>
            <p:ph type="sldNum" sz="quarter" idx="4"/>
          </p:nvPr>
        </p:nvSpPr>
        <p:spPr>
          <a:xfrm>
            <a:off x="5080000" y="6400800"/>
            <a:ext cx="914400" cy="457200"/>
          </a:xfrm>
          <a:prstGeom prst="rect">
            <a:avLst/>
          </a:prstGeom>
        </p:spPr>
        <p:txBody>
          <a:bodyPr anchor="ctr"/>
          <a:lstStyle>
            <a:lvl1pPr algn="r">
              <a:defRPr>
                <a:latin typeface="Arial" pitchFamily="34" charset="0"/>
                <a:cs typeface="Arial" pitchFamily="34" charset="0"/>
              </a:defRPr>
            </a:lvl1pPr>
          </a:lstStyle>
          <a:p>
            <a:fld id="{4D7E9BF9-0DB9-49B8-82AD-011243E0D26E}" type="slidenum">
              <a:rPr lang="en-US" sz="1600" b="1" smtClean="0">
                <a:solidFill>
                  <a:srgbClr val="4A0010"/>
                </a:solidFill>
              </a:rPr>
              <a:pPr/>
              <a:t>‹#›</a:t>
            </a:fld>
            <a:endParaRPr lang="en-US" sz="1600" b="1" dirty="0">
              <a:solidFill>
                <a:srgbClr val="4A0010"/>
              </a:solidFill>
            </a:endParaRPr>
          </a:p>
        </p:txBody>
      </p:sp>
      <p:sp>
        <p:nvSpPr>
          <p:cNvPr id="9" name="Date Placeholder 14"/>
          <p:cNvSpPr>
            <a:spLocks noGrp="1"/>
          </p:cNvSpPr>
          <p:nvPr>
            <p:ph type="dt" sz="half" idx="2"/>
          </p:nvPr>
        </p:nvSpPr>
        <p:spPr>
          <a:xfrm>
            <a:off x="10363200" y="6400800"/>
            <a:ext cx="1828800" cy="457200"/>
          </a:xfrm>
          <a:prstGeom prst="rect">
            <a:avLst/>
          </a:prstGeom>
          <a:solidFill>
            <a:srgbClr val="4A0010"/>
          </a:solidFill>
        </p:spPr>
        <p:txBody>
          <a:bodyPr anchor="ct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75" r:id="rId1"/>
    <p:sldLayoutId id="2147483684" r:id="rId2"/>
    <p:sldLayoutId id="2147483676" r:id="rId3"/>
    <p:sldLayoutId id="2147483674" r:id="rId4"/>
    <p:sldLayoutId id="2147483673" r:id="rId5"/>
  </p:sldLayoutIdLst>
  <p:hf hdr="0"/>
  <p:txStyles>
    <p:titleStyle>
      <a:lvl1pPr algn="ctr" defTabSz="914400" rtl="0" eaLnBrk="1" latinLnBrk="0" hangingPunct="1">
        <a:spcBef>
          <a:spcPct val="0"/>
        </a:spcBef>
        <a:buNone/>
        <a:defRPr sz="4400" kern="1200">
          <a:solidFill>
            <a:schemeClr val="tx1"/>
          </a:solidFill>
          <a:latin typeface="Arial Black (Heading)"/>
          <a:ea typeface="+mj-ea"/>
          <a:cs typeface="+mj-cs"/>
        </a:defRPr>
      </a:lvl1pPr>
    </p:titleStyle>
    <p:bodyStyle>
      <a:lvl1pPr marL="342900" indent="-342900" algn="l" defTabSz="914400" rtl="0" eaLnBrk="1" latinLnBrk="0" hangingPunct="1">
        <a:spcBef>
          <a:spcPct val="20000"/>
        </a:spcBef>
        <a:buFont typeface="Arial" pitchFamily="34" charset="0"/>
        <a:buChar char="•"/>
        <a:defRPr sz="2500" kern="1200">
          <a:solidFill>
            <a:schemeClr val="tx1"/>
          </a:solidFill>
          <a:latin typeface="Arial Black"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Airal"/>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msubreannascanlon.youcanbook.me/"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missouristate.edu/FinancialAid/special-programs.htm" TargetMode="External"/><Relationship Id="rId2" Type="http://schemas.openxmlformats.org/officeDocument/2006/relationships/hyperlink" Target="mailto:BreannaScanlon@MissouriState.edu" TargetMode="Externa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msuvickijacobson.youcanbook.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studentaid.gov/" TargetMode="Externa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hyperlink" Target="https://choice.fastproducts.org/FastChoice/home/250300/1"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missouristate.edu/FinancialServices/contact-information.ht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issouristate.edu/FinancialAid/forms.htm"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sz="3600" dirty="0"/>
              <a:t>Financial Aid Overview</a:t>
            </a:r>
          </a:p>
        </p:txBody>
      </p:sp>
      <p:sp>
        <p:nvSpPr>
          <p:cNvPr id="8" name="Subtitle 7"/>
          <p:cNvSpPr>
            <a:spLocks noGrp="1"/>
          </p:cNvSpPr>
          <p:nvPr>
            <p:ph type="subTitle" idx="1"/>
          </p:nvPr>
        </p:nvSpPr>
        <p:spPr/>
        <p:txBody>
          <a:bodyPr>
            <a:normAutofit/>
          </a:bodyPr>
          <a:lstStyle/>
          <a:p>
            <a:r>
              <a:rPr lang="en-US" sz="2800" dirty="0"/>
              <a:t>Special Programs</a:t>
            </a:r>
          </a:p>
          <a:p>
            <a:endParaRPr lang="en-US" sz="2800" dirty="0"/>
          </a:p>
        </p:txBody>
      </p:sp>
    </p:spTree>
    <p:extLst>
      <p:ext uri="{BB962C8B-B14F-4D97-AF65-F5344CB8AC3E}">
        <p14:creationId xmlns:p14="http://schemas.microsoft.com/office/powerpoint/2010/main" val="268019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743765-6225-45EC-85CF-496B2A911A7D}"/>
              </a:ext>
            </a:extLst>
          </p:cNvPr>
          <p:cNvSpPr>
            <a:spLocks noGrp="1"/>
          </p:cNvSpPr>
          <p:nvPr>
            <p:ph sz="half" idx="1"/>
          </p:nvPr>
        </p:nvSpPr>
        <p:spPr>
          <a:xfrm>
            <a:off x="566894" y="1599363"/>
            <a:ext cx="5410200" cy="4725936"/>
          </a:xfrm>
        </p:spPr>
        <p:txBody>
          <a:bodyPr/>
          <a:lstStyle/>
          <a:p>
            <a:pPr marL="4572" indent="0">
              <a:buNone/>
            </a:pPr>
            <a:r>
              <a:rPr lang="en-US" dirty="0">
                <a:highlight>
                  <a:srgbClr val="00FF00"/>
                </a:highlight>
              </a:rPr>
              <a:t>Financial Aid</a:t>
            </a:r>
          </a:p>
          <a:p>
            <a:pPr lvl="1">
              <a:buFont typeface="Wingdings" panose="05000000000000000000" pitchFamily="2" charset="2"/>
              <a:buChar char="ü"/>
            </a:pPr>
            <a:r>
              <a:rPr lang="en-US" dirty="0"/>
              <a:t>FAFSA</a:t>
            </a:r>
          </a:p>
          <a:p>
            <a:pPr lvl="1">
              <a:buFont typeface="Wingdings" panose="05000000000000000000" pitchFamily="2" charset="2"/>
              <a:buChar char="ü"/>
            </a:pPr>
            <a:r>
              <a:rPr lang="en-US" dirty="0"/>
              <a:t>Develops COA (Financial Aid Budget)</a:t>
            </a:r>
          </a:p>
          <a:p>
            <a:pPr lvl="1">
              <a:buFont typeface="Wingdings" panose="05000000000000000000" pitchFamily="2" charset="2"/>
              <a:buChar char="ü"/>
            </a:pPr>
            <a:r>
              <a:rPr lang="en-US" dirty="0"/>
              <a:t>MSU Foundation Scholarships</a:t>
            </a:r>
          </a:p>
          <a:p>
            <a:pPr lvl="1">
              <a:buFont typeface="Wingdings" panose="05000000000000000000" pitchFamily="2" charset="2"/>
              <a:buChar char="ü"/>
            </a:pPr>
            <a:r>
              <a:rPr lang="en-US" dirty="0"/>
              <a:t>Waivers</a:t>
            </a:r>
          </a:p>
          <a:p>
            <a:pPr lvl="1">
              <a:buFont typeface="Wingdings" panose="05000000000000000000" pitchFamily="2" charset="2"/>
              <a:buChar char="ü"/>
            </a:pPr>
            <a:r>
              <a:rPr lang="en-US" dirty="0"/>
              <a:t>Federal and private loans</a:t>
            </a:r>
          </a:p>
          <a:p>
            <a:pPr marL="457200" lvl="1" indent="0">
              <a:buNone/>
            </a:pPr>
            <a:endParaRPr lang="en-US" dirty="0"/>
          </a:p>
          <a:p>
            <a:pPr marL="4572" indent="0">
              <a:buNone/>
            </a:pPr>
            <a:r>
              <a:rPr lang="en-US" dirty="0">
                <a:highlight>
                  <a:srgbClr val="FF0000"/>
                </a:highlight>
              </a:rPr>
              <a:t>Financial Services </a:t>
            </a:r>
          </a:p>
          <a:p>
            <a:pPr lvl="1">
              <a:buFont typeface="Wingdings" panose="05000000000000000000" pitchFamily="2" charset="2"/>
              <a:buChar char="ü"/>
            </a:pPr>
            <a:r>
              <a:rPr lang="en-US" dirty="0"/>
              <a:t>Billing</a:t>
            </a:r>
          </a:p>
          <a:p>
            <a:pPr lvl="1">
              <a:buFont typeface="Wingdings" panose="05000000000000000000" pitchFamily="2" charset="2"/>
              <a:buChar char="ü"/>
            </a:pPr>
            <a:r>
              <a:rPr lang="en-US" dirty="0"/>
              <a:t>Payment Plan</a:t>
            </a:r>
          </a:p>
          <a:p>
            <a:pPr lvl="1">
              <a:buFont typeface="Wingdings" panose="05000000000000000000" pitchFamily="2" charset="2"/>
              <a:buChar char="ü"/>
            </a:pPr>
            <a:r>
              <a:rPr lang="en-US" dirty="0"/>
              <a:t>Direct Deposit</a:t>
            </a:r>
          </a:p>
          <a:p>
            <a:pPr lvl="1">
              <a:buFont typeface="Wingdings" panose="05000000000000000000" pitchFamily="2" charset="2"/>
              <a:buChar char="ü"/>
            </a:pPr>
            <a:r>
              <a:rPr lang="en-US" dirty="0"/>
              <a:t>Refunds</a:t>
            </a:r>
          </a:p>
        </p:txBody>
      </p:sp>
      <p:sp>
        <p:nvSpPr>
          <p:cNvPr id="3" name="Content Placeholder 2">
            <a:extLst>
              <a:ext uri="{FF2B5EF4-FFF2-40B4-BE49-F238E27FC236}">
                <a16:creationId xmlns:a16="http://schemas.microsoft.com/office/drawing/2014/main" id="{C70F7050-EDB7-470E-BE2D-A7814089A5EC}"/>
              </a:ext>
            </a:extLst>
          </p:cNvPr>
          <p:cNvSpPr>
            <a:spLocks noGrp="1"/>
          </p:cNvSpPr>
          <p:nvPr>
            <p:ph sz="half" idx="13"/>
          </p:nvPr>
        </p:nvSpPr>
        <p:spPr>
          <a:xfrm>
            <a:off x="6198160" y="1524000"/>
            <a:ext cx="5856820" cy="4267200"/>
          </a:xfrm>
        </p:spPr>
        <p:txBody>
          <a:bodyPr/>
          <a:lstStyle/>
          <a:p>
            <a:r>
              <a:rPr lang="en-US" dirty="0"/>
              <a:t>Financial Aid process</a:t>
            </a:r>
          </a:p>
          <a:p>
            <a:pPr lvl="1"/>
            <a:r>
              <a:rPr lang="en-US" dirty="0"/>
              <a:t>Allow up to 2 weeks for processing additional loan request (PLUS, private)</a:t>
            </a:r>
          </a:p>
          <a:p>
            <a:pPr lvl="1"/>
            <a:r>
              <a:rPr lang="en-US" dirty="0"/>
              <a:t>Deadlines are listed on forms forms</a:t>
            </a:r>
          </a:p>
          <a:p>
            <a:pPr lvl="1"/>
            <a:r>
              <a:rPr lang="en-US" dirty="0">
                <a:hlinkClick r:id="rId3"/>
              </a:rPr>
              <a:t>Schedule an appointment online</a:t>
            </a:r>
            <a:endParaRPr lang="en-US" dirty="0"/>
          </a:p>
          <a:p>
            <a:pPr lvl="2"/>
            <a:r>
              <a:rPr lang="en-US" dirty="0"/>
              <a:t>1</a:t>
            </a:r>
            <a:r>
              <a:rPr lang="en-US" baseline="30000" dirty="0"/>
              <a:t>st</a:t>
            </a:r>
            <a:r>
              <a:rPr lang="en-US" dirty="0"/>
              <a:t> week of semester:  COSP</a:t>
            </a:r>
          </a:p>
          <a:p>
            <a:pPr lvl="2"/>
            <a:r>
              <a:rPr lang="en-US" dirty="0"/>
              <a:t>2</a:t>
            </a:r>
            <a:r>
              <a:rPr lang="en-US" baseline="30000" dirty="0"/>
              <a:t>nd</a:t>
            </a:r>
            <a:r>
              <a:rPr lang="en-US" dirty="0"/>
              <a:t> week of semester: aid disburses</a:t>
            </a:r>
          </a:p>
          <a:p>
            <a:pPr lvl="2"/>
            <a:r>
              <a:rPr lang="en-US" dirty="0"/>
              <a:t>3</a:t>
            </a:r>
            <a:r>
              <a:rPr lang="en-US" baseline="30000" dirty="0"/>
              <a:t>rd</a:t>
            </a:r>
            <a:r>
              <a:rPr lang="en-US" dirty="0"/>
              <a:t> week of semester:  refunds</a:t>
            </a:r>
          </a:p>
          <a:p>
            <a:pPr lvl="1"/>
            <a:r>
              <a:rPr lang="en-US" b="1" u="sng" dirty="0"/>
              <a:t>Gap between semesters</a:t>
            </a:r>
          </a:p>
        </p:txBody>
      </p:sp>
      <p:sp>
        <p:nvSpPr>
          <p:cNvPr id="4" name="Title 3">
            <a:extLst>
              <a:ext uri="{FF2B5EF4-FFF2-40B4-BE49-F238E27FC236}">
                <a16:creationId xmlns:a16="http://schemas.microsoft.com/office/drawing/2014/main" id="{DBFF3839-FBE4-4661-98E3-DBA8532F59B2}"/>
              </a:ext>
            </a:extLst>
          </p:cNvPr>
          <p:cNvSpPr>
            <a:spLocks noGrp="1"/>
          </p:cNvSpPr>
          <p:nvPr>
            <p:ph type="title"/>
          </p:nvPr>
        </p:nvSpPr>
        <p:spPr>
          <a:xfrm>
            <a:off x="4419600" y="228600"/>
            <a:ext cx="5410200" cy="838200"/>
          </a:xfrm>
        </p:spPr>
        <p:txBody>
          <a:bodyPr/>
          <a:lstStyle/>
          <a:p>
            <a:r>
              <a:rPr lang="en-US" dirty="0"/>
              <a:t>FAQ</a:t>
            </a:r>
          </a:p>
        </p:txBody>
      </p:sp>
      <p:sp>
        <p:nvSpPr>
          <p:cNvPr id="5" name="Date Placeholder 4">
            <a:extLst>
              <a:ext uri="{FF2B5EF4-FFF2-40B4-BE49-F238E27FC236}">
                <a16:creationId xmlns:a16="http://schemas.microsoft.com/office/drawing/2014/main" id="{90D903AA-2D15-4CAB-B290-F269A0007A9E}"/>
              </a:ext>
            </a:extLst>
          </p:cNvPr>
          <p:cNvSpPr>
            <a:spLocks noGrp="1"/>
          </p:cNvSpPr>
          <p:nvPr>
            <p:ph type="dt" sz="half" idx="14"/>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51844EAF-2E0B-4A0A-8BBA-B98326E13243}"/>
              </a:ext>
            </a:extLst>
          </p:cNvPr>
          <p:cNvSpPr>
            <a:spLocks noGrp="1"/>
          </p:cNvSpPr>
          <p:nvPr>
            <p:ph type="sldNum" sz="quarter" idx="15"/>
          </p:nvPr>
        </p:nvSpPr>
        <p:spPr/>
        <p:txBody>
          <a:bodyPr/>
          <a:lstStyle/>
          <a:p>
            <a:fld id="{4D7E9BF9-0DB9-49B8-82AD-011243E0D26E}" type="slidenum">
              <a:rPr lang="en-US" sz="1600" b="1" smtClean="0">
                <a:solidFill>
                  <a:srgbClr val="4A0010"/>
                </a:solidFill>
                <a:latin typeface="Arial" pitchFamily="34" charset="0"/>
                <a:cs typeface="Arial" pitchFamily="34" charset="0"/>
              </a:rPr>
              <a:pPr/>
              <a:t>10</a:t>
            </a:fld>
            <a:endParaRPr lang="en-US" sz="1600" b="1" dirty="0">
              <a:solidFill>
                <a:srgbClr val="4A0010"/>
              </a:solidFill>
              <a:latin typeface="Arial" pitchFamily="34" charset="0"/>
              <a:cs typeface="Arial" pitchFamily="34" charset="0"/>
            </a:endParaRPr>
          </a:p>
        </p:txBody>
      </p:sp>
      <p:sp>
        <p:nvSpPr>
          <p:cNvPr id="7" name="Footer Placeholder 6">
            <a:extLst>
              <a:ext uri="{FF2B5EF4-FFF2-40B4-BE49-F238E27FC236}">
                <a16:creationId xmlns:a16="http://schemas.microsoft.com/office/drawing/2014/main" id="{37A93224-1E71-4487-B5EE-0390DC6DB665}"/>
              </a:ext>
            </a:extLst>
          </p:cNvPr>
          <p:cNvSpPr>
            <a:spLocks noGrp="1"/>
          </p:cNvSpPr>
          <p:nvPr>
            <p:ph type="ftr" sz="quarter" idx="16"/>
          </p:nvPr>
        </p:nvSpPr>
        <p:spPr/>
        <p:txBody>
          <a:bodyPr/>
          <a:lstStyle/>
          <a:p>
            <a:pPr algn="l"/>
            <a:r>
              <a:rPr lang="en-US" sz="1600" b="1" dirty="0">
                <a:solidFill>
                  <a:schemeClr val="bg1"/>
                </a:solidFill>
                <a:latin typeface="Arial" pitchFamily="34" charset="0"/>
                <a:cs typeface="Arial" pitchFamily="34" charset="0"/>
              </a:rPr>
              <a:t>Office/Department</a:t>
            </a:r>
          </a:p>
        </p:txBody>
      </p:sp>
    </p:spTree>
    <p:extLst>
      <p:ext uri="{BB962C8B-B14F-4D97-AF65-F5344CB8AC3E}">
        <p14:creationId xmlns:p14="http://schemas.microsoft.com/office/powerpoint/2010/main" val="3351853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239FE4-FB24-4B72-9F27-A7FE7DDA17FE}"/>
              </a:ext>
            </a:extLst>
          </p:cNvPr>
          <p:cNvSpPr>
            <a:spLocks noGrp="1"/>
          </p:cNvSpPr>
          <p:nvPr>
            <p:ph type="title"/>
          </p:nvPr>
        </p:nvSpPr>
        <p:spPr>
          <a:xfrm>
            <a:off x="3200400" y="556599"/>
            <a:ext cx="8229600" cy="1143000"/>
          </a:xfrm>
        </p:spPr>
        <p:txBody>
          <a:bodyPr/>
          <a:lstStyle/>
          <a:p>
            <a:r>
              <a:rPr lang="en-US" dirty="0"/>
              <a:t>Contact Information</a:t>
            </a:r>
          </a:p>
        </p:txBody>
      </p:sp>
      <p:sp>
        <p:nvSpPr>
          <p:cNvPr id="4" name="Date Placeholder 3">
            <a:extLst>
              <a:ext uri="{FF2B5EF4-FFF2-40B4-BE49-F238E27FC236}">
                <a16:creationId xmlns:a16="http://schemas.microsoft.com/office/drawing/2014/main" id="{41789DB5-E354-4AF8-A648-FB9DDEB9D982}"/>
              </a:ext>
            </a:extLst>
          </p:cNvPr>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5" name="Slide Number Placeholder 4">
            <a:extLst>
              <a:ext uri="{FF2B5EF4-FFF2-40B4-BE49-F238E27FC236}">
                <a16:creationId xmlns:a16="http://schemas.microsoft.com/office/drawing/2014/main" id="{40B11E27-9603-4274-80DB-685CCB3E5A95}"/>
              </a:ext>
            </a:extLst>
          </p:cNvPr>
          <p:cNvSpPr>
            <a:spLocks noGrp="1"/>
          </p:cNvSpPr>
          <p:nvPr>
            <p:ph type="sldNum" sz="quarter" idx="11"/>
          </p:nvPr>
        </p:nvSpPr>
        <p:spPr/>
        <p:txBody>
          <a:bodyPr/>
          <a:lstStyle/>
          <a:p>
            <a:fld id="{4D7E9BF9-0DB9-49B8-82AD-011243E0D26E}" type="slidenum">
              <a:rPr lang="en-US" sz="1600" b="1" smtClean="0">
                <a:solidFill>
                  <a:srgbClr val="4A0010"/>
                </a:solidFill>
                <a:latin typeface="Arial" pitchFamily="34" charset="0"/>
                <a:cs typeface="Arial" pitchFamily="34" charset="0"/>
              </a:rPr>
              <a:pPr/>
              <a:t>11</a:t>
            </a:fld>
            <a:endParaRPr lang="en-US" sz="1600" b="1" dirty="0">
              <a:solidFill>
                <a:srgbClr val="4A0010"/>
              </a:solidFill>
              <a:latin typeface="Arial" pitchFamily="34" charset="0"/>
              <a:cs typeface="Arial" pitchFamily="34" charset="0"/>
            </a:endParaRPr>
          </a:p>
        </p:txBody>
      </p:sp>
      <p:sp>
        <p:nvSpPr>
          <p:cNvPr id="6" name="Footer Placeholder 5">
            <a:extLst>
              <a:ext uri="{FF2B5EF4-FFF2-40B4-BE49-F238E27FC236}">
                <a16:creationId xmlns:a16="http://schemas.microsoft.com/office/drawing/2014/main" id="{0A5B89EB-7514-47D4-96B8-C089D1C7BFCE}"/>
              </a:ext>
            </a:extLst>
          </p:cNvPr>
          <p:cNvSpPr>
            <a:spLocks noGrp="1"/>
          </p:cNvSpPr>
          <p:nvPr>
            <p:ph type="ftr" sz="quarter" idx="12"/>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sp>
        <p:nvSpPr>
          <p:cNvPr id="8" name="TextBox 7">
            <a:extLst>
              <a:ext uri="{FF2B5EF4-FFF2-40B4-BE49-F238E27FC236}">
                <a16:creationId xmlns:a16="http://schemas.microsoft.com/office/drawing/2014/main" id="{EF3E0359-9240-442F-AF0E-82C92A143D2F}"/>
              </a:ext>
            </a:extLst>
          </p:cNvPr>
          <p:cNvSpPr txBox="1"/>
          <p:nvPr/>
        </p:nvSpPr>
        <p:spPr>
          <a:xfrm>
            <a:off x="1905000" y="1952180"/>
            <a:ext cx="9881532" cy="4503797"/>
          </a:xfrm>
          <a:prstGeom prst="rect">
            <a:avLst/>
          </a:prstGeom>
          <a:noFill/>
        </p:spPr>
        <p:txBody>
          <a:bodyPr wrap="square" rtlCol="0">
            <a:spAutoFit/>
          </a:bodyPr>
          <a:lstStyle/>
          <a:p>
            <a:pPr>
              <a:spcBef>
                <a:spcPts val="500"/>
              </a:spcBef>
            </a:pPr>
            <a:r>
              <a:rPr lang="en-US" sz="2500" b="1" dirty="0">
                <a:latin typeface="Arial" pitchFamily="34" charset="0"/>
                <a:cs typeface="Arial" pitchFamily="34" charset="0"/>
              </a:rPr>
              <a:t>Phone</a:t>
            </a:r>
          </a:p>
          <a:p>
            <a:pPr lvl="1">
              <a:spcBef>
                <a:spcPts val="500"/>
              </a:spcBef>
            </a:pPr>
            <a:r>
              <a:rPr lang="en-US" sz="2000" b="1" dirty="0">
                <a:solidFill>
                  <a:srgbClr val="4A0010"/>
                </a:solidFill>
                <a:latin typeface="Arial" pitchFamily="34" charset="0"/>
                <a:cs typeface="Arial" pitchFamily="34" charset="0"/>
              </a:rPr>
              <a:t>417-836-4926</a:t>
            </a:r>
          </a:p>
          <a:p>
            <a:pPr>
              <a:spcBef>
                <a:spcPts val="500"/>
              </a:spcBef>
            </a:pPr>
            <a:r>
              <a:rPr lang="en-US" sz="2500" b="1" dirty="0">
                <a:latin typeface="Arial" pitchFamily="34" charset="0"/>
                <a:cs typeface="Arial" pitchFamily="34" charset="0"/>
              </a:rPr>
              <a:t>Email</a:t>
            </a:r>
          </a:p>
          <a:p>
            <a:pPr lvl="1">
              <a:spcBef>
                <a:spcPts val="500"/>
              </a:spcBef>
            </a:pPr>
            <a:r>
              <a:rPr lang="en-US" sz="2000" b="1" dirty="0">
                <a:solidFill>
                  <a:srgbClr val="4A0010"/>
                </a:solidFill>
                <a:latin typeface="Arial" pitchFamily="34" charset="0"/>
                <a:cs typeface="Arial" pitchFamily="34" charset="0"/>
                <a:hlinkClick r:id="rId2"/>
              </a:rPr>
              <a:t>BreannaScanlon@MissouriState.edu</a:t>
            </a:r>
            <a:r>
              <a:rPr lang="en-US" sz="2000" b="1" dirty="0">
                <a:solidFill>
                  <a:srgbClr val="4A0010"/>
                </a:solidFill>
                <a:latin typeface="Arial" pitchFamily="34" charset="0"/>
                <a:cs typeface="Arial" pitchFamily="34" charset="0"/>
              </a:rPr>
              <a:t> </a:t>
            </a:r>
          </a:p>
          <a:p>
            <a:pPr lvl="1">
              <a:spcBef>
                <a:spcPts val="500"/>
              </a:spcBef>
            </a:pPr>
            <a:r>
              <a:rPr lang="en-US" sz="2000" b="1" dirty="0">
                <a:solidFill>
                  <a:srgbClr val="4A0010"/>
                </a:solidFill>
                <a:latin typeface="Arial" pitchFamily="34" charset="0"/>
                <a:cs typeface="Arial" pitchFamily="34" charset="0"/>
              </a:rPr>
              <a:t>Send from MSU email account</a:t>
            </a:r>
          </a:p>
          <a:p>
            <a:pPr lvl="1">
              <a:spcBef>
                <a:spcPts val="500"/>
              </a:spcBef>
            </a:pPr>
            <a:r>
              <a:rPr lang="en-US" sz="2000" b="1" dirty="0">
                <a:solidFill>
                  <a:srgbClr val="4A0010"/>
                </a:solidFill>
                <a:latin typeface="Arial" pitchFamily="34" charset="0"/>
                <a:cs typeface="Arial" pitchFamily="34" charset="0"/>
              </a:rPr>
              <a:t>Include student ID </a:t>
            </a:r>
          </a:p>
          <a:p>
            <a:pPr>
              <a:spcBef>
                <a:spcPts val="500"/>
              </a:spcBef>
            </a:pPr>
            <a:r>
              <a:rPr lang="en-US" sz="2500" b="1" dirty="0">
                <a:latin typeface="Arial" pitchFamily="34" charset="0"/>
                <a:cs typeface="Arial" pitchFamily="34" charset="0"/>
              </a:rPr>
              <a:t>Location</a:t>
            </a:r>
          </a:p>
          <a:p>
            <a:pPr lvl="1">
              <a:spcBef>
                <a:spcPts val="500"/>
              </a:spcBef>
            </a:pPr>
            <a:r>
              <a:rPr lang="en-US" sz="2000" b="1" dirty="0">
                <a:solidFill>
                  <a:srgbClr val="4A0010"/>
                </a:solidFill>
                <a:latin typeface="Arial" pitchFamily="34" charset="0"/>
                <a:cs typeface="Arial" pitchFamily="34" charset="0"/>
              </a:rPr>
              <a:t>Carrington Hall 101</a:t>
            </a:r>
          </a:p>
          <a:p>
            <a:pPr>
              <a:spcBef>
                <a:spcPts val="500"/>
              </a:spcBef>
            </a:pPr>
            <a:r>
              <a:rPr lang="en-US" sz="2500" b="1" dirty="0">
                <a:latin typeface="Arial" pitchFamily="34" charset="0"/>
                <a:cs typeface="Arial" pitchFamily="34" charset="0"/>
              </a:rPr>
              <a:t>Website</a:t>
            </a:r>
          </a:p>
          <a:p>
            <a:pPr lvl="1">
              <a:spcBef>
                <a:spcPts val="500"/>
              </a:spcBef>
            </a:pPr>
            <a:r>
              <a:rPr lang="en-US" sz="2000" b="1" dirty="0">
                <a:solidFill>
                  <a:srgbClr val="4A0010"/>
                </a:solidFill>
                <a:latin typeface="Arial" pitchFamily="34" charset="0"/>
                <a:cs typeface="Arial" pitchFamily="34" charset="0"/>
                <a:hlinkClick r:id="rId3"/>
              </a:rPr>
              <a:t>https://www.missouristate.edu/FinancialAid/special-programs.htm</a:t>
            </a:r>
            <a:endParaRPr lang="en-US" sz="2000" b="1" dirty="0">
              <a:solidFill>
                <a:srgbClr val="4A0010"/>
              </a:solidFill>
              <a:latin typeface="Arial" pitchFamily="34" charset="0"/>
              <a:cs typeface="Arial" pitchFamily="34" charset="0"/>
            </a:endParaRPr>
          </a:p>
          <a:p>
            <a:pPr lvl="1">
              <a:spcBef>
                <a:spcPts val="500"/>
              </a:spcBef>
              <a:buFont typeface="Arial" pitchFamily="34" charset="0"/>
              <a:buChar char="•"/>
            </a:pPr>
            <a:endParaRPr lang="en-US" sz="2500" b="1" dirty="0">
              <a:latin typeface="Arial" pitchFamily="34" charset="0"/>
              <a:cs typeface="Arial" pitchFamily="34" charset="0"/>
            </a:endParaRPr>
          </a:p>
        </p:txBody>
      </p:sp>
      <p:pic>
        <p:nvPicPr>
          <p:cNvPr id="7" name="Picture 6">
            <a:extLst>
              <a:ext uri="{FF2B5EF4-FFF2-40B4-BE49-F238E27FC236}">
                <a16:creationId xmlns:a16="http://schemas.microsoft.com/office/drawing/2014/main" id="{AEAEF50C-AB47-DA8B-C4B5-1D2D112362CF}"/>
              </a:ext>
            </a:extLst>
          </p:cNvPr>
          <p:cNvPicPr>
            <a:picLocks noChangeAspect="1"/>
          </p:cNvPicPr>
          <p:nvPr/>
        </p:nvPicPr>
        <p:blipFill>
          <a:blip r:embed="rId4"/>
          <a:stretch>
            <a:fillRect/>
          </a:stretch>
        </p:blipFill>
        <p:spPr>
          <a:xfrm>
            <a:off x="7967619" y="2081911"/>
            <a:ext cx="2095500" cy="2543175"/>
          </a:xfrm>
          <a:prstGeom prst="rect">
            <a:avLst/>
          </a:prstGeom>
        </p:spPr>
      </p:pic>
    </p:spTree>
    <p:extLst>
      <p:ext uri="{BB962C8B-B14F-4D97-AF65-F5344CB8AC3E}">
        <p14:creationId xmlns:p14="http://schemas.microsoft.com/office/powerpoint/2010/main" val="2595268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533400"/>
            <a:ext cx="6172200" cy="1143000"/>
          </a:xfrm>
        </p:spPr>
        <p:txBody>
          <a:bodyPr/>
          <a:lstStyle/>
          <a:p>
            <a:r>
              <a:rPr lang="en-US" sz="4000" dirty="0"/>
              <a:t>Increasing Standard Budget</a:t>
            </a:r>
          </a:p>
        </p:txBody>
      </p:sp>
      <p:sp>
        <p:nvSpPr>
          <p:cNvPr id="3" name="Date Placeholder 2"/>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1"/>
          </p:nvPr>
        </p:nvSpPr>
        <p:spPr/>
        <p:txBody>
          <a:bodyPr/>
          <a:lstStyle/>
          <a:p>
            <a:fld id="{4D7E9BF9-0DB9-49B8-82AD-011243E0D26E}" type="slidenum">
              <a:rPr lang="en-US" sz="1600" b="1" smtClean="0">
                <a:solidFill>
                  <a:srgbClr val="4A0010"/>
                </a:solidFill>
                <a:cs typeface="Arial" pitchFamily="34" charset="0"/>
              </a:rPr>
              <a:pPr/>
              <a:t>12</a:t>
            </a:fld>
            <a:endParaRPr lang="en-US" sz="1600" b="1" dirty="0">
              <a:solidFill>
                <a:srgbClr val="4A0010"/>
              </a:solidFill>
              <a:cs typeface="Arial" pitchFamily="34" charset="0"/>
            </a:endParaRPr>
          </a:p>
        </p:txBody>
      </p:sp>
      <p:sp>
        <p:nvSpPr>
          <p:cNvPr id="5" name="Footer Placeholder 4"/>
          <p:cNvSpPr>
            <a:spLocks noGrp="1"/>
          </p:cNvSpPr>
          <p:nvPr>
            <p:ph type="ftr" sz="quarter" idx="12"/>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sp>
        <p:nvSpPr>
          <p:cNvPr id="6" name="Content Placeholder 5"/>
          <p:cNvSpPr>
            <a:spLocks noGrp="1"/>
          </p:cNvSpPr>
          <p:nvPr>
            <p:ph sz="half" idx="1"/>
          </p:nvPr>
        </p:nvSpPr>
        <p:spPr>
          <a:xfrm>
            <a:off x="1707472" y="1828800"/>
            <a:ext cx="5760128" cy="5029200"/>
          </a:xfrm>
        </p:spPr>
        <p:txBody>
          <a:bodyPr/>
          <a:lstStyle/>
          <a:p>
            <a:r>
              <a:rPr lang="en-US" sz="2000" u="sng" dirty="0">
                <a:highlight>
                  <a:srgbClr val="FFFF00"/>
                </a:highlight>
              </a:rPr>
              <a:t>Only do this if the initial COA is not enough</a:t>
            </a:r>
            <a:endParaRPr lang="en-US" sz="2000" dirty="0"/>
          </a:p>
          <a:p>
            <a:r>
              <a:rPr lang="en-US" sz="2000" dirty="0"/>
              <a:t>Under specific circumstances the standard budget can be increased:</a:t>
            </a:r>
          </a:p>
          <a:p>
            <a:pPr lvl="1"/>
            <a:r>
              <a:rPr lang="en-US" sz="1800" dirty="0"/>
              <a:t>Cost of transportation to/from clinical</a:t>
            </a:r>
          </a:p>
          <a:p>
            <a:pPr lvl="1"/>
            <a:r>
              <a:rPr lang="en-US" sz="1800" dirty="0"/>
              <a:t>Child-care expenses </a:t>
            </a:r>
            <a:r>
              <a:rPr lang="en-US" sz="1800" u="sng" dirty="0"/>
              <a:t>while in class/clinicals</a:t>
            </a:r>
          </a:p>
          <a:p>
            <a:pPr lvl="1"/>
            <a:r>
              <a:rPr lang="en-US" sz="1800" dirty="0"/>
              <a:t>One-time cost of laptop for program use</a:t>
            </a:r>
          </a:p>
          <a:p>
            <a:pPr lvl="1"/>
            <a:r>
              <a:rPr lang="en-US" sz="1800" dirty="0"/>
              <a:t>Program expenses not already allocated in standard budget</a:t>
            </a:r>
          </a:p>
          <a:p>
            <a:r>
              <a:rPr lang="en-US" sz="2000" dirty="0"/>
              <a:t>Budget cannot be increased for:</a:t>
            </a:r>
          </a:p>
          <a:p>
            <a:pPr lvl="1"/>
            <a:r>
              <a:rPr lang="en-US" sz="1800" dirty="0"/>
              <a:t>Credit card bills</a:t>
            </a:r>
          </a:p>
          <a:p>
            <a:pPr lvl="1"/>
            <a:r>
              <a:rPr lang="en-US" sz="1800" dirty="0"/>
              <a:t>Mortgage payments</a:t>
            </a:r>
          </a:p>
          <a:p>
            <a:pPr lvl="1"/>
            <a:r>
              <a:rPr lang="en-US" sz="1800" dirty="0"/>
              <a:t>Optional activities not required for program completion</a:t>
            </a:r>
          </a:p>
          <a:p>
            <a:pPr lvl="1"/>
            <a:r>
              <a:rPr lang="en-US" sz="1800" dirty="0"/>
              <a:t>Additional family expenses</a:t>
            </a:r>
          </a:p>
        </p:txBody>
      </p:sp>
      <p:pic>
        <p:nvPicPr>
          <p:cNvPr id="7" name="Picture 6">
            <a:extLst>
              <a:ext uri="{FF2B5EF4-FFF2-40B4-BE49-F238E27FC236}">
                <a16:creationId xmlns:a16="http://schemas.microsoft.com/office/drawing/2014/main" id="{68415794-7342-4227-9877-7B09C9DE2D60}"/>
              </a:ext>
            </a:extLst>
          </p:cNvPr>
          <p:cNvPicPr>
            <a:picLocks noChangeAspect="1"/>
          </p:cNvPicPr>
          <p:nvPr/>
        </p:nvPicPr>
        <p:blipFill>
          <a:blip r:embed="rId3"/>
          <a:stretch>
            <a:fillRect/>
          </a:stretch>
        </p:blipFill>
        <p:spPr>
          <a:xfrm>
            <a:off x="7619931" y="3886200"/>
            <a:ext cx="2209938" cy="2209938"/>
          </a:xfrm>
          <a:prstGeom prst="rect">
            <a:avLst/>
          </a:prstGeom>
        </p:spPr>
      </p:pic>
      <p:cxnSp>
        <p:nvCxnSpPr>
          <p:cNvPr id="9" name="Straight Connector 8">
            <a:extLst>
              <a:ext uri="{FF2B5EF4-FFF2-40B4-BE49-F238E27FC236}">
                <a16:creationId xmlns:a16="http://schemas.microsoft.com/office/drawing/2014/main" id="{D32CA1B3-0DDB-4A53-9947-442955FD93BD}"/>
              </a:ext>
            </a:extLst>
          </p:cNvPr>
          <p:cNvCxnSpPr/>
          <p:nvPr/>
        </p:nvCxnSpPr>
        <p:spPr>
          <a:xfrm>
            <a:off x="8724900" y="4876800"/>
            <a:ext cx="1143000" cy="0"/>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69861460-976B-43EA-A3DE-0BB3E3DB448C}"/>
              </a:ext>
            </a:extLst>
          </p:cNvPr>
          <p:cNvCxnSpPr/>
          <p:nvPr/>
        </p:nvCxnSpPr>
        <p:spPr>
          <a:xfrm flipV="1">
            <a:off x="9525000" y="4572000"/>
            <a:ext cx="0" cy="228600"/>
          </a:xfrm>
          <a:prstGeom prst="straightConnector1">
            <a:avLst/>
          </a:pr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3" name="Straight Connector 12">
            <a:extLst>
              <a:ext uri="{FF2B5EF4-FFF2-40B4-BE49-F238E27FC236}">
                <a16:creationId xmlns:a16="http://schemas.microsoft.com/office/drawing/2014/main" id="{280F2471-BB26-40A1-8FA1-8007E30138C9}"/>
              </a:ext>
            </a:extLst>
          </p:cNvPr>
          <p:cNvCxnSpPr/>
          <p:nvPr/>
        </p:nvCxnSpPr>
        <p:spPr>
          <a:xfrm>
            <a:off x="8724900" y="4419600"/>
            <a:ext cx="1143000" cy="0"/>
          </a:xfrm>
          <a:prstGeom prst="line">
            <a:avLst/>
          </a:prstGeom>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id="{0EB3BF09-005E-46BB-B048-532E85481AC8}"/>
              </a:ext>
            </a:extLst>
          </p:cNvPr>
          <p:cNvSpPr txBox="1"/>
          <p:nvPr/>
        </p:nvSpPr>
        <p:spPr>
          <a:xfrm>
            <a:off x="8001001" y="1852136"/>
            <a:ext cx="2334477" cy="1477328"/>
          </a:xfrm>
          <a:prstGeom prst="rect">
            <a:avLst/>
          </a:prstGeom>
          <a:noFill/>
        </p:spPr>
        <p:txBody>
          <a:bodyPr wrap="square">
            <a:spAutoFit/>
          </a:bodyPr>
          <a:lstStyle/>
          <a:p>
            <a:pPr algn="ctr">
              <a:spcBef>
                <a:spcPts val="500"/>
              </a:spcBef>
              <a:buFont typeface="Arial" pitchFamily="34" charset="0"/>
              <a:buChar char="•"/>
            </a:pPr>
            <a:r>
              <a:rPr lang="en-US" sz="1800" b="1" dirty="0">
                <a:latin typeface="Arial" pitchFamily="34" charset="0"/>
                <a:cs typeface="Arial" pitchFamily="34" charset="0"/>
              </a:rPr>
              <a:t>Must meet with </a:t>
            </a:r>
            <a:r>
              <a:rPr lang="en-US" sz="1800" b="1" u="sng" dirty="0">
                <a:latin typeface="Arial" pitchFamily="34" charset="0"/>
                <a:cs typeface="Arial" pitchFamily="34" charset="0"/>
                <a:hlinkClick r:id="rId4"/>
              </a:rPr>
              <a:t>Vicki Jacobson</a:t>
            </a:r>
            <a:r>
              <a:rPr lang="en-US" sz="1800" b="1" dirty="0">
                <a:latin typeface="Arial" pitchFamily="34" charset="0"/>
                <a:cs typeface="Arial" pitchFamily="34" charset="0"/>
                <a:hlinkClick r:id="rId4"/>
              </a:rPr>
              <a:t> </a:t>
            </a:r>
            <a:r>
              <a:rPr lang="en-US" sz="1800" b="1" dirty="0">
                <a:latin typeface="Arial" pitchFamily="34" charset="0"/>
                <a:cs typeface="Arial" pitchFamily="34" charset="0"/>
              </a:rPr>
              <a:t>before submitting form to make sure you are eligible. </a:t>
            </a:r>
          </a:p>
        </p:txBody>
      </p:sp>
    </p:spTree>
    <p:extLst>
      <p:ext uri="{BB962C8B-B14F-4D97-AF65-F5344CB8AC3E}">
        <p14:creationId xmlns:p14="http://schemas.microsoft.com/office/powerpoint/2010/main" val="2464017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8E70A4-5D1C-421F-98DD-695CEAC47D87}"/>
              </a:ext>
            </a:extLst>
          </p:cNvPr>
          <p:cNvSpPr>
            <a:spLocks noGrp="1"/>
          </p:cNvSpPr>
          <p:nvPr>
            <p:ph sz="half" idx="1"/>
          </p:nvPr>
        </p:nvSpPr>
        <p:spPr>
          <a:xfrm>
            <a:off x="293615" y="1145420"/>
            <a:ext cx="4623443" cy="5407780"/>
          </a:xfrm>
        </p:spPr>
        <p:txBody>
          <a:bodyPr/>
          <a:lstStyle/>
          <a:p>
            <a:r>
              <a:rPr lang="en-US" sz="2000" dirty="0"/>
              <a:t>Savings</a:t>
            </a:r>
          </a:p>
          <a:p>
            <a:r>
              <a:rPr lang="en-US" sz="2000" dirty="0"/>
              <a:t>Payment Plan </a:t>
            </a:r>
            <a:r>
              <a:rPr lang="en-US" sz="1600" dirty="0"/>
              <a:t>(3 monthly payments)</a:t>
            </a:r>
            <a:endParaRPr lang="en-US" sz="2000" dirty="0"/>
          </a:p>
          <a:p>
            <a:r>
              <a:rPr lang="en-US" sz="2000" dirty="0"/>
              <a:t>Scholarships / Waivers</a:t>
            </a:r>
          </a:p>
          <a:p>
            <a:r>
              <a:rPr lang="en-US" sz="2000" dirty="0"/>
              <a:t>FAFSA</a:t>
            </a:r>
            <a:endParaRPr lang="en-US" sz="1600" dirty="0"/>
          </a:p>
          <a:p>
            <a:pPr lvl="1">
              <a:buFont typeface="Wingdings" panose="05000000000000000000" pitchFamily="2" charset="2"/>
              <a:buChar char="Ø"/>
            </a:pPr>
            <a:r>
              <a:rPr lang="en-US" sz="1800" dirty="0"/>
              <a:t>Fall / Spring / Summer</a:t>
            </a:r>
          </a:p>
          <a:p>
            <a:pPr lvl="1">
              <a:buFont typeface="Wingdings" panose="05000000000000000000" pitchFamily="2" charset="2"/>
              <a:buChar char="Ø"/>
            </a:pPr>
            <a:r>
              <a:rPr lang="en-US" sz="1800" dirty="0"/>
              <a:t>Award Offer: $20,500 per academic year</a:t>
            </a:r>
          </a:p>
          <a:p>
            <a:pPr lvl="1">
              <a:buFont typeface="Wingdings" panose="05000000000000000000" pitchFamily="2" charset="2"/>
              <a:buChar char="Ø"/>
            </a:pPr>
            <a:r>
              <a:rPr lang="en-US" sz="1800" dirty="0"/>
              <a:t>Split between Fall / Spring</a:t>
            </a:r>
          </a:p>
          <a:p>
            <a:pPr lvl="1">
              <a:buFont typeface="Wingdings" panose="05000000000000000000" pitchFamily="2" charset="2"/>
              <a:buChar char="Ø"/>
            </a:pPr>
            <a:r>
              <a:rPr lang="en-US" sz="1800" dirty="0"/>
              <a:t>Up to $10,250 per semester</a:t>
            </a:r>
          </a:p>
          <a:p>
            <a:pPr lvl="1">
              <a:buFont typeface="Wingdings" panose="05000000000000000000" pitchFamily="2" charset="2"/>
              <a:buChar char="Ø"/>
            </a:pPr>
            <a:r>
              <a:rPr lang="en-US" sz="1800" dirty="0">
                <a:highlight>
                  <a:srgbClr val="FFFF00"/>
                </a:highlight>
              </a:rPr>
              <a:t>1</a:t>
            </a:r>
            <a:r>
              <a:rPr lang="en-US" sz="1800" baseline="30000" dirty="0">
                <a:highlight>
                  <a:srgbClr val="FFFF00"/>
                </a:highlight>
              </a:rPr>
              <a:t>st</a:t>
            </a:r>
            <a:r>
              <a:rPr lang="en-US" sz="1800" dirty="0">
                <a:highlight>
                  <a:srgbClr val="FFFF00"/>
                </a:highlight>
              </a:rPr>
              <a:t> year is unique</a:t>
            </a:r>
          </a:p>
          <a:p>
            <a:endParaRPr lang="en-US" sz="2000" dirty="0"/>
          </a:p>
          <a:p>
            <a:r>
              <a:rPr lang="en-US" sz="2000" dirty="0"/>
              <a:t>Alternative Funding</a:t>
            </a:r>
          </a:p>
          <a:p>
            <a:pPr lvl="1"/>
            <a:r>
              <a:rPr lang="en-US" sz="1800" dirty="0"/>
              <a:t>Federal Graduate PLUS loan</a:t>
            </a:r>
          </a:p>
          <a:p>
            <a:pPr lvl="1"/>
            <a:r>
              <a:rPr lang="en-US" sz="1800" dirty="0"/>
              <a:t>Alternative (private) Loans</a:t>
            </a:r>
          </a:p>
        </p:txBody>
      </p:sp>
      <p:sp>
        <p:nvSpPr>
          <p:cNvPr id="3" name="Content Placeholder 2">
            <a:extLst>
              <a:ext uri="{FF2B5EF4-FFF2-40B4-BE49-F238E27FC236}">
                <a16:creationId xmlns:a16="http://schemas.microsoft.com/office/drawing/2014/main" id="{17F37427-305E-4C1E-9985-2DBF96CC995E}"/>
              </a:ext>
            </a:extLst>
          </p:cNvPr>
          <p:cNvSpPr>
            <a:spLocks noGrp="1"/>
          </p:cNvSpPr>
          <p:nvPr>
            <p:ph sz="half" idx="13"/>
          </p:nvPr>
        </p:nvSpPr>
        <p:spPr>
          <a:xfrm>
            <a:off x="5080000" y="1426772"/>
            <a:ext cx="3359325" cy="4516828"/>
          </a:xfrm>
        </p:spPr>
        <p:txBody>
          <a:bodyPr/>
          <a:lstStyle/>
          <a:p>
            <a:pPr marL="4572" indent="0">
              <a:buNone/>
            </a:pPr>
            <a:r>
              <a:rPr lang="en-US" sz="2000" dirty="0"/>
              <a:t>FYI</a:t>
            </a:r>
          </a:p>
          <a:p>
            <a:pPr>
              <a:buFont typeface="Wingdings" panose="05000000000000000000" pitchFamily="2" charset="2"/>
              <a:buChar char="Ø"/>
            </a:pPr>
            <a:r>
              <a:rPr lang="en-US" sz="1800" b="0" dirty="0"/>
              <a:t>Federal loans must be equally split</a:t>
            </a:r>
          </a:p>
          <a:p>
            <a:pPr>
              <a:buFont typeface="Wingdings" panose="05000000000000000000" pitchFamily="2" charset="2"/>
              <a:buChar char="Ø"/>
            </a:pPr>
            <a:r>
              <a:rPr lang="en-US" sz="1800" b="0" dirty="0"/>
              <a:t>Lifetime limit of $138,500</a:t>
            </a:r>
          </a:p>
          <a:p>
            <a:endParaRPr lang="en-US" sz="2000" dirty="0"/>
          </a:p>
          <a:p>
            <a:pPr marL="4572" indent="0">
              <a:buNone/>
            </a:pPr>
            <a:r>
              <a:rPr lang="en-US" sz="2000" dirty="0"/>
              <a:t>Which FAFSA to fill out? </a:t>
            </a:r>
          </a:p>
          <a:p>
            <a:pPr>
              <a:buFont typeface="Wingdings" panose="05000000000000000000" pitchFamily="2" charset="2"/>
              <a:buChar char="Ø"/>
            </a:pPr>
            <a:r>
              <a:rPr lang="en-US" sz="1800" b="0" dirty="0"/>
              <a:t>Current year (2023 - 2024)</a:t>
            </a:r>
          </a:p>
          <a:p>
            <a:pPr>
              <a:buFont typeface="Wingdings" panose="05000000000000000000" pitchFamily="2" charset="2"/>
              <a:buChar char="Ø"/>
            </a:pPr>
            <a:r>
              <a:rPr lang="en-US" sz="1800" b="0" dirty="0"/>
              <a:t>Next Year: TBD</a:t>
            </a:r>
          </a:p>
          <a:p>
            <a:pPr marL="4572" indent="0">
              <a:buNone/>
            </a:pPr>
            <a:endParaRPr lang="en-US" sz="1800" b="0" u="sng" dirty="0"/>
          </a:p>
          <a:p>
            <a:pPr marL="4572" indent="0">
              <a:buNone/>
            </a:pPr>
            <a:r>
              <a:rPr lang="en-US" sz="1800" dirty="0"/>
              <a:t>MSU Scholarships (for next academic year)</a:t>
            </a:r>
          </a:p>
          <a:p>
            <a:pPr>
              <a:buFont typeface="Wingdings" panose="05000000000000000000" pitchFamily="2" charset="2"/>
              <a:buChar char="Ø"/>
            </a:pPr>
            <a:r>
              <a:rPr lang="en-US" sz="1800" b="0" dirty="0"/>
              <a:t>November 1</a:t>
            </a:r>
            <a:r>
              <a:rPr lang="en-US" sz="1800" b="0" baseline="30000" dirty="0"/>
              <a:t>st</a:t>
            </a:r>
            <a:r>
              <a:rPr lang="en-US" sz="1800" b="0" dirty="0"/>
              <a:t> application opens</a:t>
            </a:r>
          </a:p>
          <a:p>
            <a:pPr>
              <a:buFont typeface="Wingdings" panose="05000000000000000000" pitchFamily="2" charset="2"/>
              <a:buChar char="Ø"/>
            </a:pPr>
            <a:r>
              <a:rPr lang="en-US" sz="1800" b="0" dirty="0"/>
              <a:t>March 1</a:t>
            </a:r>
            <a:r>
              <a:rPr lang="en-US" sz="1800" b="0" baseline="30000" dirty="0"/>
              <a:t>st</a:t>
            </a:r>
            <a:r>
              <a:rPr lang="en-US" sz="1800" b="0" dirty="0"/>
              <a:t> Application Closes</a:t>
            </a:r>
          </a:p>
        </p:txBody>
      </p:sp>
      <p:sp>
        <p:nvSpPr>
          <p:cNvPr id="4" name="Title 3">
            <a:extLst>
              <a:ext uri="{FF2B5EF4-FFF2-40B4-BE49-F238E27FC236}">
                <a16:creationId xmlns:a16="http://schemas.microsoft.com/office/drawing/2014/main" id="{E225E51B-7C19-4B6C-83A3-0139DC30999A}"/>
              </a:ext>
            </a:extLst>
          </p:cNvPr>
          <p:cNvSpPr>
            <a:spLocks noGrp="1"/>
          </p:cNvSpPr>
          <p:nvPr>
            <p:ph type="title"/>
          </p:nvPr>
        </p:nvSpPr>
        <p:spPr>
          <a:xfrm>
            <a:off x="3962400" y="188530"/>
            <a:ext cx="8229600" cy="838200"/>
          </a:xfrm>
        </p:spPr>
        <p:txBody>
          <a:bodyPr/>
          <a:lstStyle/>
          <a:p>
            <a:pPr algn="l"/>
            <a:r>
              <a:rPr lang="en-US" dirty="0"/>
              <a:t>How will I pay for it?</a:t>
            </a:r>
          </a:p>
        </p:txBody>
      </p:sp>
      <p:sp>
        <p:nvSpPr>
          <p:cNvPr id="5" name="Date Placeholder 4">
            <a:extLst>
              <a:ext uri="{FF2B5EF4-FFF2-40B4-BE49-F238E27FC236}">
                <a16:creationId xmlns:a16="http://schemas.microsoft.com/office/drawing/2014/main" id="{25EB3880-5B3C-46BB-8914-A93864DB76DE}"/>
              </a:ext>
            </a:extLst>
          </p:cNvPr>
          <p:cNvSpPr>
            <a:spLocks noGrp="1"/>
          </p:cNvSpPr>
          <p:nvPr>
            <p:ph type="dt" sz="half" idx="14"/>
          </p:nvPr>
        </p:nvSpPr>
        <p:spPr/>
        <p:txBody>
          <a:bodyPr/>
          <a:lstStyle/>
          <a:p>
            <a:fld id="{6D865111-70AC-4559-A908-F288EA0D4EA0}" type="datetime1">
              <a:rPr lang="en-US" sz="1200" b="1">
                <a:solidFill>
                  <a:schemeClr val="bg1"/>
                </a:solidFill>
                <a:latin typeface="Arial" pitchFamily="34" charset="0"/>
                <a:cs typeface="Arial" pitchFamily="34" charset="0"/>
              </a:rPr>
              <a:pPr/>
              <a:t>9/7/2023</a:t>
            </a:fld>
            <a:endParaRPr lang="en-US" sz="1200" b="1" dirty="0">
              <a:solidFill>
                <a:schemeClr val="bg1"/>
              </a:solidFill>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D47884E0-FEBC-4602-BE06-AD8B044F59CD}"/>
              </a:ext>
            </a:extLst>
          </p:cNvPr>
          <p:cNvSpPr>
            <a:spLocks noGrp="1"/>
          </p:cNvSpPr>
          <p:nvPr>
            <p:ph type="sldNum" sz="quarter" idx="15"/>
          </p:nvPr>
        </p:nvSpPr>
        <p:spPr/>
        <p:txBody>
          <a:bodyPr/>
          <a:lstStyle/>
          <a:p>
            <a:fld id="{4D7E9BF9-0DB9-49B8-82AD-011243E0D26E}" type="slidenum">
              <a:rPr lang="en-US" sz="1200" b="1">
                <a:solidFill>
                  <a:srgbClr val="4A0010"/>
                </a:solidFill>
              </a:rPr>
              <a:pPr/>
              <a:t>2</a:t>
            </a:fld>
            <a:endParaRPr lang="en-US" sz="1200" b="1" dirty="0">
              <a:solidFill>
                <a:srgbClr val="4A0010"/>
              </a:solidFill>
            </a:endParaRPr>
          </a:p>
        </p:txBody>
      </p:sp>
      <p:sp>
        <p:nvSpPr>
          <p:cNvPr id="7" name="Footer Placeholder 6">
            <a:extLst>
              <a:ext uri="{FF2B5EF4-FFF2-40B4-BE49-F238E27FC236}">
                <a16:creationId xmlns:a16="http://schemas.microsoft.com/office/drawing/2014/main" id="{FA534C43-1FEF-4C3C-A3EC-7B3EC6AE509D}"/>
              </a:ext>
            </a:extLst>
          </p:cNvPr>
          <p:cNvSpPr>
            <a:spLocks noGrp="1"/>
          </p:cNvSpPr>
          <p:nvPr>
            <p:ph type="ftr" sz="quarter" idx="16"/>
          </p:nvPr>
        </p:nvSpPr>
        <p:spPr/>
        <p:txBody>
          <a:bodyPr>
            <a:normAutofit/>
          </a:bodyPr>
          <a:lstStyle/>
          <a:p>
            <a:pPr algn="l"/>
            <a:r>
              <a:rPr lang="en-US" sz="1200" b="1" dirty="0">
                <a:solidFill>
                  <a:schemeClr val="bg1"/>
                </a:solidFill>
                <a:latin typeface="Arial" pitchFamily="34" charset="0"/>
                <a:cs typeface="Arial" pitchFamily="34" charset="0"/>
              </a:rPr>
              <a:t>Financial Aid</a:t>
            </a:r>
          </a:p>
        </p:txBody>
      </p:sp>
      <p:pic>
        <p:nvPicPr>
          <p:cNvPr id="10" name="Picture 9">
            <a:extLst>
              <a:ext uri="{FF2B5EF4-FFF2-40B4-BE49-F238E27FC236}">
                <a16:creationId xmlns:a16="http://schemas.microsoft.com/office/drawing/2014/main" id="{E44F0C60-C528-4755-B04E-A7214C9928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31931" y="1026730"/>
            <a:ext cx="2702264" cy="4783495"/>
          </a:xfrm>
          <a:prstGeom prst="rect">
            <a:avLst/>
          </a:prstGeom>
        </p:spPr>
      </p:pic>
      <p:sp>
        <p:nvSpPr>
          <p:cNvPr id="11" name="TextBox 10">
            <a:extLst>
              <a:ext uri="{FF2B5EF4-FFF2-40B4-BE49-F238E27FC236}">
                <a16:creationId xmlns:a16="http://schemas.microsoft.com/office/drawing/2014/main" id="{95B74DAE-7A53-4EF3-BB55-1BD4A9D653FB}"/>
              </a:ext>
            </a:extLst>
          </p:cNvPr>
          <p:cNvSpPr txBox="1"/>
          <p:nvPr/>
        </p:nvSpPr>
        <p:spPr>
          <a:xfrm>
            <a:off x="9081369" y="1844546"/>
            <a:ext cx="1116419" cy="323165"/>
          </a:xfrm>
          <a:prstGeom prst="rect">
            <a:avLst/>
          </a:prstGeom>
          <a:noFill/>
        </p:spPr>
        <p:txBody>
          <a:bodyPr wrap="square" rtlCol="0">
            <a:spAutoFit/>
          </a:bodyPr>
          <a:lstStyle/>
          <a:p>
            <a:pPr algn="ctr">
              <a:spcBef>
                <a:spcPts val="375"/>
              </a:spcBef>
            </a:pPr>
            <a:r>
              <a:rPr lang="en-US" sz="1500" b="1" dirty="0">
                <a:latin typeface="Arial" pitchFamily="34" charset="0"/>
                <a:cs typeface="Arial" pitchFamily="34" charset="0"/>
              </a:rPr>
              <a:t>Savings</a:t>
            </a:r>
          </a:p>
        </p:txBody>
      </p:sp>
      <p:sp>
        <p:nvSpPr>
          <p:cNvPr id="12" name="TextBox 11">
            <a:extLst>
              <a:ext uri="{FF2B5EF4-FFF2-40B4-BE49-F238E27FC236}">
                <a16:creationId xmlns:a16="http://schemas.microsoft.com/office/drawing/2014/main" id="{3257AC80-3D4D-43E4-9C1D-512ABF88E824}"/>
              </a:ext>
            </a:extLst>
          </p:cNvPr>
          <p:cNvSpPr txBox="1"/>
          <p:nvPr/>
        </p:nvSpPr>
        <p:spPr>
          <a:xfrm>
            <a:off x="9128378" y="3176727"/>
            <a:ext cx="1116419" cy="461665"/>
          </a:xfrm>
          <a:prstGeom prst="rect">
            <a:avLst/>
          </a:prstGeom>
          <a:noFill/>
        </p:spPr>
        <p:txBody>
          <a:bodyPr wrap="square" rtlCol="0">
            <a:spAutoFit/>
          </a:bodyPr>
          <a:lstStyle/>
          <a:p>
            <a:pPr algn="ctr">
              <a:spcBef>
                <a:spcPts val="375"/>
              </a:spcBef>
            </a:pPr>
            <a:r>
              <a:rPr lang="en-US" sz="1200" b="1" dirty="0">
                <a:latin typeface="Arial" pitchFamily="34" charset="0"/>
                <a:cs typeface="Arial" pitchFamily="34" charset="0"/>
              </a:rPr>
              <a:t>Payment Plan</a:t>
            </a:r>
          </a:p>
        </p:txBody>
      </p:sp>
      <p:sp>
        <p:nvSpPr>
          <p:cNvPr id="13" name="TextBox 12">
            <a:extLst>
              <a:ext uri="{FF2B5EF4-FFF2-40B4-BE49-F238E27FC236}">
                <a16:creationId xmlns:a16="http://schemas.microsoft.com/office/drawing/2014/main" id="{DFF74828-FF03-40C8-819D-C1A8B39843DA}"/>
              </a:ext>
            </a:extLst>
          </p:cNvPr>
          <p:cNvSpPr txBox="1"/>
          <p:nvPr/>
        </p:nvSpPr>
        <p:spPr>
          <a:xfrm>
            <a:off x="9080541" y="3849310"/>
            <a:ext cx="1196162" cy="461665"/>
          </a:xfrm>
          <a:prstGeom prst="rect">
            <a:avLst/>
          </a:prstGeom>
          <a:noFill/>
        </p:spPr>
        <p:txBody>
          <a:bodyPr wrap="square" rtlCol="0">
            <a:spAutoFit/>
          </a:bodyPr>
          <a:lstStyle/>
          <a:p>
            <a:pPr algn="ctr">
              <a:spcBef>
                <a:spcPts val="375"/>
              </a:spcBef>
            </a:pPr>
            <a:r>
              <a:rPr lang="en-US" sz="1200" b="1" dirty="0">
                <a:latin typeface="Arial" pitchFamily="34" charset="0"/>
                <a:cs typeface="Arial" pitchFamily="34" charset="0"/>
              </a:rPr>
              <a:t>Lowest Interest Rate</a:t>
            </a:r>
          </a:p>
        </p:txBody>
      </p:sp>
      <p:sp>
        <p:nvSpPr>
          <p:cNvPr id="14" name="TextBox 13">
            <a:extLst>
              <a:ext uri="{FF2B5EF4-FFF2-40B4-BE49-F238E27FC236}">
                <a16:creationId xmlns:a16="http://schemas.microsoft.com/office/drawing/2014/main" id="{940BD773-867F-4C54-8CC5-EB067B62A2D2}"/>
              </a:ext>
            </a:extLst>
          </p:cNvPr>
          <p:cNvSpPr txBox="1"/>
          <p:nvPr/>
        </p:nvSpPr>
        <p:spPr>
          <a:xfrm>
            <a:off x="9078711" y="4521893"/>
            <a:ext cx="1119077" cy="461665"/>
          </a:xfrm>
          <a:prstGeom prst="rect">
            <a:avLst/>
          </a:prstGeom>
          <a:noFill/>
        </p:spPr>
        <p:txBody>
          <a:bodyPr wrap="square" rtlCol="0">
            <a:spAutoFit/>
          </a:bodyPr>
          <a:lstStyle/>
          <a:p>
            <a:pPr algn="ctr">
              <a:spcBef>
                <a:spcPts val="375"/>
              </a:spcBef>
            </a:pPr>
            <a:r>
              <a:rPr lang="en-US" sz="1200" b="1" dirty="0">
                <a:latin typeface="Arial" pitchFamily="34" charset="0"/>
                <a:cs typeface="Arial" pitchFamily="34" charset="0"/>
              </a:rPr>
              <a:t>Higher Interest Rate</a:t>
            </a:r>
          </a:p>
        </p:txBody>
      </p:sp>
      <p:sp>
        <p:nvSpPr>
          <p:cNvPr id="8" name="TextBox 7">
            <a:extLst>
              <a:ext uri="{FF2B5EF4-FFF2-40B4-BE49-F238E27FC236}">
                <a16:creationId xmlns:a16="http://schemas.microsoft.com/office/drawing/2014/main" id="{C907043F-2A5D-9C99-59DB-B9592B34E5A1}"/>
              </a:ext>
            </a:extLst>
          </p:cNvPr>
          <p:cNvSpPr txBox="1"/>
          <p:nvPr/>
        </p:nvSpPr>
        <p:spPr>
          <a:xfrm>
            <a:off x="9094523" y="2395220"/>
            <a:ext cx="1116419" cy="553998"/>
          </a:xfrm>
          <a:prstGeom prst="rect">
            <a:avLst/>
          </a:prstGeom>
          <a:noFill/>
        </p:spPr>
        <p:txBody>
          <a:bodyPr wrap="square" rtlCol="0">
            <a:spAutoFit/>
          </a:bodyPr>
          <a:lstStyle/>
          <a:p>
            <a:pPr algn="ctr">
              <a:spcBef>
                <a:spcPts val="375"/>
              </a:spcBef>
            </a:pPr>
            <a:r>
              <a:rPr lang="en-US" sz="1500" b="1" dirty="0">
                <a:latin typeface="Arial" pitchFamily="34" charset="0"/>
                <a:cs typeface="Arial" pitchFamily="34" charset="0"/>
              </a:rPr>
              <a:t>Free Money</a:t>
            </a:r>
          </a:p>
        </p:txBody>
      </p:sp>
      <p:sp>
        <p:nvSpPr>
          <p:cNvPr id="16" name="Arrow: Down 15">
            <a:extLst>
              <a:ext uri="{FF2B5EF4-FFF2-40B4-BE49-F238E27FC236}">
                <a16:creationId xmlns:a16="http://schemas.microsoft.com/office/drawing/2014/main" id="{3A1A204F-A31A-BA01-7A94-34362240A8B2}"/>
              </a:ext>
            </a:extLst>
          </p:cNvPr>
          <p:cNvSpPr/>
          <p:nvPr/>
        </p:nvSpPr>
        <p:spPr>
          <a:xfrm>
            <a:off x="10718814" y="1777526"/>
            <a:ext cx="527498" cy="347813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6604AA2D-2A81-C1B4-29AD-30B05F36B910}"/>
              </a:ext>
            </a:extLst>
          </p:cNvPr>
          <p:cNvSpPr txBox="1"/>
          <p:nvPr/>
        </p:nvSpPr>
        <p:spPr>
          <a:xfrm rot="5400000">
            <a:off x="9536298" y="3238282"/>
            <a:ext cx="2930803" cy="338554"/>
          </a:xfrm>
          <a:prstGeom prst="rect">
            <a:avLst/>
          </a:prstGeom>
          <a:noFill/>
        </p:spPr>
        <p:txBody>
          <a:bodyPr wrap="square" rtlCol="0">
            <a:spAutoFit/>
          </a:bodyPr>
          <a:lstStyle/>
          <a:p>
            <a:pPr>
              <a:spcBef>
                <a:spcPts val="500"/>
              </a:spcBef>
            </a:pPr>
            <a:r>
              <a:rPr lang="en-US" sz="1600" b="1" dirty="0">
                <a:latin typeface="Arial" pitchFamily="34" charset="0"/>
                <a:cs typeface="Arial" pitchFamily="34" charset="0"/>
              </a:rPr>
              <a:t>Cheapest to most expensive</a:t>
            </a:r>
          </a:p>
        </p:txBody>
      </p:sp>
    </p:spTree>
    <p:extLst>
      <p:ext uri="{BB962C8B-B14F-4D97-AF65-F5344CB8AC3E}">
        <p14:creationId xmlns:p14="http://schemas.microsoft.com/office/powerpoint/2010/main" val="875034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
            <a:ext cx="9578130" cy="990600"/>
          </a:xfrm>
        </p:spPr>
        <p:txBody>
          <a:bodyPr/>
          <a:lstStyle/>
          <a:p>
            <a:pPr algn="r"/>
            <a:r>
              <a:rPr lang="en-US" sz="4000" dirty="0"/>
              <a:t>Cost of Attendance </a:t>
            </a:r>
            <a:r>
              <a:rPr lang="en-US" sz="3200" dirty="0"/>
              <a:t>or </a:t>
            </a:r>
            <a:r>
              <a:rPr lang="en-US" sz="4000" dirty="0"/>
              <a:t>Budget</a:t>
            </a:r>
            <a:r>
              <a:rPr lang="en-US" sz="3200" dirty="0"/>
              <a:t> </a:t>
            </a:r>
            <a:endParaRPr lang="en-US" sz="4000" dirty="0"/>
          </a:p>
        </p:txBody>
      </p:sp>
      <p:sp>
        <p:nvSpPr>
          <p:cNvPr id="3" name="Date Placeholder 2"/>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1"/>
          </p:nvPr>
        </p:nvSpPr>
        <p:spPr/>
        <p:txBody>
          <a:bodyPr/>
          <a:lstStyle/>
          <a:p>
            <a:fld id="{4D7E9BF9-0DB9-49B8-82AD-011243E0D26E}" type="slidenum">
              <a:rPr lang="en-US" sz="1600" b="1" smtClean="0">
                <a:solidFill>
                  <a:srgbClr val="4A0010"/>
                </a:solidFill>
                <a:cs typeface="Arial" pitchFamily="34" charset="0"/>
              </a:rPr>
              <a:pPr/>
              <a:t>3</a:t>
            </a:fld>
            <a:endParaRPr lang="en-US" sz="1600" b="1" dirty="0">
              <a:solidFill>
                <a:srgbClr val="4A0010"/>
              </a:solidFill>
              <a:cs typeface="Arial" pitchFamily="34" charset="0"/>
            </a:endParaRPr>
          </a:p>
        </p:txBody>
      </p:sp>
      <p:sp>
        <p:nvSpPr>
          <p:cNvPr id="5" name="Footer Placeholder 4"/>
          <p:cNvSpPr>
            <a:spLocks noGrp="1"/>
          </p:cNvSpPr>
          <p:nvPr>
            <p:ph type="ftr" sz="quarter" idx="12"/>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sp>
        <p:nvSpPr>
          <p:cNvPr id="6" name="Content Placeholder 5"/>
          <p:cNvSpPr>
            <a:spLocks noGrp="1"/>
          </p:cNvSpPr>
          <p:nvPr>
            <p:ph sz="half" idx="1"/>
          </p:nvPr>
        </p:nvSpPr>
        <p:spPr>
          <a:xfrm>
            <a:off x="185664" y="1352550"/>
            <a:ext cx="11904473" cy="4152900"/>
          </a:xfrm>
        </p:spPr>
        <p:txBody>
          <a:bodyPr/>
          <a:lstStyle/>
          <a:p>
            <a:r>
              <a:rPr lang="en-US" dirty="0"/>
              <a:t>Maximum amount in financial assistance (that is considered educational based, including loans) you may receive for the award year / semester.</a:t>
            </a:r>
          </a:p>
          <a:p>
            <a:r>
              <a:rPr lang="en-US" dirty="0"/>
              <a:t>Dept of Ed only considers the student (not family members or child expenses) in the budget. </a:t>
            </a:r>
          </a:p>
        </p:txBody>
      </p:sp>
      <p:pic>
        <p:nvPicPr>
          <p:cNvPr id="7" name="Picture 6">
            <a:extLst>
              <a:ext uri="{FF2B5EF4-FFF2-40B4-BE49-F238E27FC236}">
                <a16:creationId xmlns:a16="http://schemas.microsoft.com/office/drawing/2014/main" id="{5131484A-E64E-463C-AD60-0BB818939174}"/>
              </a:ext>
            </a:extLst>
          </p:cNvPr>
          <p:cNvPicPr>
            <a:picLocks noChangeAspect="1"/>
          </p:cNvPicPr>
          <p:nvPr/>
        </p:nvPicPr>
        <p:blipFill>
          <a:blip r:embed="rId2"/>
          <a:stretch>
            <a:fillRect/>
          </a:stretch>
        </p:blipFill>
        <p:spPr>
          <a:xfrm>
            <a:off x="101862" y="3200400"/>
            <a:ext cx="3200400" cy="3200400"/>
          </a:xfrm>
          <a:prstGeom prst="rect">
            <a:avLst/>
          </a:prstGeom>
        </p:spPr>
      </p:pic>
      <p:sp>
        <p:nvSpPr>
          <p:cNvPr id="13" name="TextBox 12">
            <a:extLst>
              <a:ext uri="{FF2B5EF4-FFF2-40B4-BE49-F238E27FC236}">
                <a16:creationId xmlns:a16="http://schemas.microsoft.com/office/drawing/2014/main" id="{689CA429-5A82-42E5-A4EA-E4361F082124}"/>
              </a:ext>
            </a:extLst>
          </p:cNvPr>
          <p:cNvSpPr txBox="1"/>
          <p:nvPr/>
        </p:nvSpPr>
        <p:spPr>
          <a:xfrm>
            <a:off x="3329933" y="3631895"/>
            <a:ext cx="3241151" cy="2200602"/>
          </a:xfrm>
          <a:prstGeom prst="rect">
            <a:avLst/>
          </a:prstGeom>
          <a:noFill/>
        </p:spPr>
        <p:txBody>
          <a:bodyPr wrap="square" rtlCol="0">
            <a:spAutoFit/>
          </a:bodyPr>
          <a:lstStyle/>
          <a:p>
            <a:pPr>
              <a:spcBef>
                <a:spcPts val="500"/>
              </a:spcBef>
            </a:pPr>
            <a:r>
              <a:rPr lang="en-US" sz="1600" b="1" dirty="0">
                <a:latin typeface="Arial" pitchFamily="34" charset="0"/>
                <a:cs typeface="Arial" pitchFamily="34" charset="0"/>
              </a:rPr>
              <a:t>Includes:</a:t>
            </a:r>
          </a:p>
          <a:p>
            <a:pPr marL="285750" indent="-285750">
              <a:spcBef>
                <a:spcPts val="500"/>
              </a:spcBef>
              <a:buFont typeface="Wingdings" panose="05000000000000000000" pitchFamily="2" charset="2"/>
              <a:buChar char="ü"/>
            </a:pPr>
            <a:r>
              <a:rPr lang="en-US" sz="1600" b="1" dirty="0">
                <a:latin typeface="Arial" pitchFamily="34" charset="0"/>
                <a:cs typeface="Arial" pitchFamily="34" charset="0"/>
              </a:rPr>
              <a:t>Scholarships</a:t>
            </a:r>
          </a:p>
          <a:p>
            <a:pPr marL="285750" indent="-285750">
              <a:spcBef>
                <a:spcPts val="500"/>
              </a:spcBef>
              <a:buFont typeface="Wingdings" panose="05000000000000000000" pitchFamily="2" charset="2"/>
              <a:buChar char="ü"/>
            </a:pPr>
            <a:r>
              <a:rPr lang="en-US" sz="1600" b="1" dirty="0">
                <a:latin typeface="Arial" pitchFamily="34" charset="0"/>
                <a:cs typeface="Arial" pitchFamily="34" charset="0"/>
              </a:rPr>
              <a:t>Waivers</a:t>
            </a:r>
          </a:p>
          <a:p>
            <a:pPr marL="285750" indent="-285750">
              <a:spcBef>
                <a:spcPts val="500"/>
              </a:spcBef>
              <a:buFont typeface="Wingdings" panose="05000000000000000000" pitchFamily="2" charset="2"/>
              <a:buChar char="ü"/>
            </a:pPr>
            <a:r>
              <a:rPr lang="en-US" sz="1600" b="1" dirty="0">
                <a:latin typeface="Arial" pitchFamily="34" charset="0"/>
                <a:cs typeface="Arial" pitchFamily="34" charset="0"/>
              </a:rPr>
              <a:t>Federal Loans:</a:t>
            </a:r>
          </a:p>
          <a:p>
            <a:pPr marL="742950" lvl="1" indent="-285750">
              <a:spcBef>
                <a:spcPts val="500"/>
              </a:spcBef>
              <a:buFont typeface="Wingdings" panose="05000000000000000000" pitchFamily="2" charset="2"/>
              <a:buChar char="v"/>
            </a:pPr>
            <a:r>
              <a:rPr lang="en-US" sz="1600" b="1" dirty="0">
                <a:latin typeface="Arial" pitchFamily="34" charset="0"/>
                <a:cs typeface="Arial" pitchFamily="34" charset="0"/>
              </a:rPr>
              <a:t>Unsubsidized Loan</a:t>
            </a:r>
          </a:p>
          <a:p>
            <a:pPr marL="742950" lvl="1" indent="-285750">
              <a:spcBef>
                <a:spcPts val="500"/>
              </a:spcBef>
              <a:buFont typeface="Wingdings" panose="05000000000000000000" pitchFamily="2" charset="2"/>
              <a:buChar char="v"/>
            </a:pPr>
            <a:r>
              <a:rPr lang="en-US" sz="1600" b="1" dirty="0">
                <a:latin typeface="Arial" pitchFamily="34" charset="0"/>
                <a:cs typeface="Arial" pitchFamily="34" charset="0"/>
              </a:rPr>
              <a:t>Graduate PLUS Loan</a:t>
            </a:r>
          </a:p>
          <a:p>
            <a:pPr marL="285750" indent="-285750">
              <a:spcBef>
                <a:spcPts val="500"/>
              </a:spcBef>
              <a:buFont typeface="Wingdings" panose="05000000000000000000" pitchFamily="2" charset="2"/>
              <a:buChar char="ü"/>
            </a:pPr>
            <a:r>
              <a:rPr lang="en-US" sz="1600" b="1" dirty="0">
                <a:latin typeface="Arial" pitchFamily="34" charset="0"/>
                <a:cs typeface="Arial" pitchFamily="34" charset="0"/>
              </a:rPr>
              <a:t>Alternative (private) Loans </a:t>
            </a:r>
          </a:p>
        </p:txBody>
      </p:sp>
      <p:cxnSp>
        <p:nvCxnSpPr>
          <p:cNvPr id="17" name="Straight Arrow Connector 16">
            <a:extLst>
              <a:ext uri="{FF2B5EF4-FFF2-40B4-BE49-F238E27FC236}">
                <a16:creationId xmlns:a16="http://schemas.microsoft.com/office/drawing/2014/main" id="{9DE00719-C2C7-4991-AB21-B3075AF1C539}"/>
              </a:ext>
            </a:extLst>
          </p:cNvPr>
          <p:cNvCxnSpPr>
            <a:cxnSpLocks/>
          </p:cNvCxnSpPr>
          <p:nvPr/>
        </p:nvCxnSpPr>
        <p:spPr>
          <a:xfrm>
            <a:off x="1720850" y="4590875"/>
            <a:ext cx="149213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9" name="TextBox 8">
            <a:extLst>
              <a:ext uri="{FF2B5EF4-FFF2-40B4-BE49-F238E27FC236}">
                <a16:creationId xmlns:a16="http://schemas.microsoft.com/office/drawing/2014/main" id="{A3D64D71-AD22-5497-0BE9-0EB39D98FF80}"/>
              </a:ext>
            </a:extLst>
          </p:cNvPr>
          <p:cNvSpPr txBox="1"/>
          <p:nvPr/>
        </p:nvSpPr>
        <p:spPr>
          <a:xfrm>
            <a:off x="7701095" y="3842158"/>
            <a:ext cx="3798902" cy="2080057"/>
          </a:xfrm>
          <a:prstGeom prst="rect">
            <a:avLst/>
          </a:prstGeom>
          <a:noFill/>
        </p:spPr>
        <p:txBody>
          <a:bodyPr wrap="square" rtlCol="0">
            <a:spAutoFit/>
          </a:bodyPr>
          <a:lstStyle/>
          <a:p>
            <a:pPr algn="ctr">
              <a:spcBef>
                <a:spcPts val="500"/>
              </a:spcBef>
            </a:pPr>
            <a:r>
              <a:rPr lang="en-US" sz="2000" b="1" dirty="0">
                <a:latin typeface="Arial" pitchFamily="34" charset="0"/>
                <a:cs typeface="Arial" pitchFamily="34" charset="0"/>
              </a:rPr>
              <a:t>*</a:t>
            </a:r>
            <a:r>
              <a:rPr lang="en-US" sz="1600" b="1" dirty="0">
                <a:highlight>
                  <a:srgbClr val="FFFF00"/>
                </a:highlight>
                <a:latin typeface="Arial" pitchFamily="34" charset="0"/>
                <a:cs typeface="Arial" pitchFamily="34" charset="0"/>
              </a:rPr>
              <a:t>NOTE</a:t>
            </a:r>
            <a:r>
              <a:rPr lang="en-US" sz="1600" b="1" dirty="0">
                <a:latin typeface="Arial" pitchFamily="34" charset="0"/>
                <a:cs typeface="Arial" pitchFamily="34" charset="0"/>
              </a:rPr>
              <a:t>: Grad PLUS loans and Private loans that are approved for a large amount, still must fit within the COA. We will only disburse the loan up to your COA, despite what you are approved for</a:t>
            </a:r>
            <a:r>
              <a:rPr lang="en-US" sz="1400" b="1" dirty="0">
                <a:latin typeface="Arial" pitchFamily="34" charset="0"/>
                <a:cs typeface="Arial" pitchFamily="34" charset="0"/>
              </a:rPr>
              <a:t>.</a:t>
            </a:r>
          </a:p>
          <a:p>
            <a:pPr algn="ctr">
              <a:spcBef>
                <a:spcPts val="500"/>
              </a:spcBef>
              <a:buFont typeface="Arial" pitchFamily="34" charset="0"/>
              <a:buChar char="•"/>
            </a:pPr>
            <a:endParaRPr lang="en-US" sz="2500" b="1" dirty="0">
              <a:latin typeface="Arial" pitchFamily="34" charset="0"/>
              <a:cs typeface="Arial" pitchFamily="34" charset="0"/>
            </a:endParaRPr>
          </a:p>
        </p:txBody>
      </p:sp>
    </p:spTree>
    <p:extLst>
      <p:ext uri="{BB962C8B-B14F-4D97-AF65-F5344CB8AC3E}">
        <p14:creationId xmlns:p14="http://schemas.microsoft.com/office/powerpoint/2010/main" val="471643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A35466-7693-378E-3505-7B3F068782E7}"/>
              </a:ext>
            </a:extLst>
          </p:cNvPr>
          <p:cNvSpPr>
            <a:spLocks noGrp="1"/>
          </p:cNvSpPr>
          <p:nvPr>
            <p:ph sz="half" idx="1"/>
          </p:nvPr>
        </p:nvSpPr>
        <p:spPr>
          <a:xfrm>
            <a:off x="609600" y="2057400"/>
            <a:ext cx="5486400" cy="2170651"/>
          </a:xfrm>
        </p:spPr>
        <p:txBody>
          <a:bodyPr/>
          <a:lstStyle/>
          <a:p>
            <a:r>
              <a:rPr lang="en-US" dirty="0"/>
              <a:t>First Summer</a:t>
            </a:r>
          </a:p>
          <a:p>
            <a:pPr lvl="1"/>
            <a:r>
              <a:rPr lang="en-US" dirty="0"/>
              <a:t>Put as much of the $20,500 in the first summer as possible, since you didn’t use it in Fall/Spring. </a:t>
            </a:r>
          </a:p>
          <a:p>
            <a:pPr lvl="1"/>
            <a:r>
              <a:rPr lang="en-US" dirty="0"/>
              <a:t>Will be offered up to COA, no room for other loans. </a:t>
            </a:r>
          </a:p>
        </p:txBody>
      </p:sp>
      <p:sp>
        <p:nvSpPr>
          <p:cNvPr id="3" name="Content Placeholder 2">
            <a:extLst>
              <a:ext uri="{FF2B5EF4-FFF2-40B4-BE49-F238E27FC236}">
                <a16:creationId xmlns:a16="http://schemas.microsoft.com/office/drawing/2014/main" id="{33EE7C02-5D49-FF95-77E7-247D948C652C}"/>
              </a:ext>
            </a:extLst>
          </p:cNvPr>
          <p:cNvSpPr>
            <a:spLocks noGrp="1"/>
          </p:cNvSpPr>
          <p:nvPr>
            <p:ph sz="half" idx="13"/>
          </p:nvPr>
        </p:nvSpPr>
        <p:spPr/>
        <p:txBody>
          <a:bodyPr/>
          <a:lstStyle/>
          <a:p>
            <a:r>
              <a:rPr lang="en-US" dirty="0"/>
              <a:t>Fall/Spring</a:t>
            </a:r>
          </a:p>
          <a:p>
            <a:pPr lvl="1"/>
            <a:r>
              <a:rPr lang="en-US" dirty="0"/>
              <a:t>$20,500 is split evenly between Fall and Spring ($10,250 per semester). If there is a gap, that can be filled in by a PLUS or alternative loan. </a:t>
            </a:r>
          </a:p>
          <a:p>
            <a:r>
              <a:rPr lang="en-US" dirty="0"/>
              <a:t>Summers moving forward</a:t>
            </a:r>
          </a:p>
          <a:p>
            <a:pPr lvl="1"/>
            <a:r>
              <a:rPr lang="en-US" dirty="0"/>
              <a:t>Because (or IF) you have taken out the full 20,500 in fall/spring, the remaining summers are usually covered either out of pocket or with a loan. </a:t>
            </a:r>
          </a:p>
        </p:txBody>
      </p:sp>
      <p:sp>
        <p:nvSpPr>
          <p:cNvPr id="4" name="Title 3">
            <a:extLst>
              <a:ext uri="{FF2B5EF4-FFF2-40B4-BE49-F238E27FC236}">
                <a16:creationId xmlns:a16="http://schemas.microsoft.com/office/drawing/2014/main" id="{B6F0DEE8-015D-74E2-FD46-E788B3649BDA}"/>
              </a:ext>
            </a:extLst>
          </p:cNvPr>
          <p:cNvSpPr>
            <a:spLocks noGrp="1"/>
          </p:cNvSpPr>
          <p:nvPr>
            <p:ph type="title"/>
          </p:nvPr>
        </p:nvSpPr>
        <p:spPr/>
        <p:txBody>
          <a:bodyPr/>
          <a:lstStyle/>
          <a:p>
            <a:r>
              <a:rPr lang="en-US" dirty="0"/>
              <a:t>Starting in Summer</a:t>
            </a:r>
          </a:p>
        </p:txBody>
      </p:sp>
      <p:sp>
        <p:nvSpPr>
          <p:cNvPr id="5" name="Date Placeholder 4">
            <a:extLst>
              <a:ext uri="{FF2B5EF4-FFF2-40B4-BE49-F238E27FC236}">
                <a16:creationId xmlns:a16="http://schemas.microsoft.com/office/drawing/2014/main" id="{D2CC1900-A2C3-9735-D421-B3DE5D8029E6}"/>
              </a:ext>
            </a:extLst>
          </p:cNvPr>
          <p:cNvSpPr>
            <a:spLocks noGrp="1"/>
          </p:cNvSpPr>
          <p:nvPr>
            <p:ph type="dt" sz="half" idx="14"/>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5F09FA52-B888-2243-21C7-6B077FF85D0A}"/>
              </a:ext>
            </a:extLst>
          </p:cNvPr>
          <p:cNvSpPr>
            <a:spLocks noGrp="1"/>
          </p:cNvSpPr>
          <p:nvPr>
            <p:ph type="sldNum" sz="quarter" idx="15"/>
          </p:nvPr>
        </p:nvSpPr>
        <p:spPr/>
        <p:txBody>
          <a:bodyPr/>
          <a:lstStyle/>
          <a:p>
            <a:fld id="{4D7E9BF9-0DB9-49B8-82AD-011243E0D26E}" type="slidenum">
              <a:rPr lang="en-US" sz="1600" b="1" smtClean="0">
                <a:solidFill>
                  <a:srgbClr val="4A0010"/>
                </a:solidFill>
                <a:latin typeface="Arial" pitchFamily="34" charset="0"/>
                <a:cs typeface="Arial" pitchFamily="34" charset="0"/>
              </a:rPr>
              <a:pPr/>
              <a:t>4</a:t>
            </a:fld>
            <a:endParaRPr lang="en-US" sz="1600" b="1" dirty="0">
              <a:solidFill>
                <a:srgbClr val="4A0010"/>
              </a:solidFill>
              <a:latin typeface="Arial" pitchFamily="34" charset="0"/>
              <a:cs typeface="Arial" pitchFamily="34" charset="0"/>
            </a:endParaRPr>
          </a:p>
        </p:txBody>
      </p:sp>
      <p:sp>
        <p:nvSpPr>
          <p:cNvPr id="7" name="Footer Placeholder 6">
            <a:extLst>
              <a:ext uri="{FF2B5EF4-FFF2-40B4-BE49-F238E27FC236}">
                <a16:creationId xmlns:a16="http://schemas.microsoft.com/office/drawing/2014/main" id="{44E6C667-D2E0-B4F2-C560-26489B813742}"/>
              </a:ext>
            </a:extLst>
          </p:cNvPr>
          <p:cNvSpPr>
            <a:spLocks noGrp="1"/>
          </p:cNvSpPr>
          <p:nvPr>
            <p:ph type="ftr" sz="quarter" idx="16"/>
          </p:nvPr>
        </p:nvSpPr>
        <p:spPr/>
        <p:txBody>
          <a:bodyPr/>
          <a:lstStyle/>
          <a:p>
            <a:pPr algn="l"/>
            <a:r>
              <a:rPr lang="en-US" sz="1600" b="1">
                <a:solidFill>
                  <a:schemeClr val="bg1"/>
                </a:solidFill>
                <a:latin typeface="Arial" pitchFamily="34" charset="0"/>
                <a:cs typeface="Arial" pitchFamily="34" charset="0"/>
              </a:rPr>
              <a:t>Office/Department</a:t>
            </a:r>
            <a:endParaRPr lang="en-US" sz="16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0731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0" y="76200"/>
            <a:ext cx="6096000" cy="1143000"/>
          </a:xfrm>
        </p:spPr>
        <p:txBody>
          <a:bodyPr/>
          <a:lstStyle/>
          <a:p>
            <a:r>
              <a:rPr lang="en-US" sz="4000" dirty="0"/>
              <a:t>Graduate PLUS Loan</a:t>
            </a:r>
          </a:p>
        </p:txBody>
      </p:sp>
      <p:sp>
        <p:nvSpPr>
          <p:cNvPr id="3" name="Date Placeholder 2"/>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1"/>
          </p:nvPr>
        </p:nvSpPr>
        <p:spPr>
          <a:xfrm>
            <a:off x="7065264" y="6400800"/>
            <a:ext cx="685800" cy="457200"/>
          </a:xfrm>
        </p:spPr>
        <p:txBody>
          <a:bodyPr/>
          <a:lstStyle/>
          <a:p>
            <a:fld id="{4D7E9BF9-0DB9-49B8-82AD-011243E0D26E}" type="slidenum">
              <a:rPr lang="en-US" sz="1600" b="1" smtClean="0">
                <a:solidFill>
                  <a:srgbClr val="4A0010"/>
                </a:solidFill>
                <a:cs typeface="Arial" pitchFamily="34" charset="0"/>
              </a:rPr>
              <a:pPr/>
              <a:t>5</a:t>
            </a:fld>
            <a:endParaRPr lang="en-US" sz="1600" b="1" dirty="0">
              <a:solidFill>
                <a:srgbClr val="4A0010"/>
              </a:solidFill>
              <a:cs typeface="Arial" pitchFamily="34" charset="0"/>
            </a:endParaRPr>
          </a:p>
        </p:txBody>
      </p:sp>
      <p:sp>
        <p:nvSpPr>
          <p:cNvPr id="5" name="Footer Placeholder 4"/>
          <p:cNvSpPr>
            <a:spLocks noGrp="1"/>
          </p:cNvSpPr>
          <p:nvPr>
            <p:ph type="ftr" sz="quarter" idx="12"/>
          </p:nvPr>
        </p:nvSpPr>
        <p:spPr>
          <a:xfrm>
            <a:off x="7772400" y="6400800"/>
            <a:ext cx="2590800" cy="457200"/>
          </a:xfrm>
        </p:spPr>
        <p:txBody>
          <a:bodyPr>
            <a:noAutofit/>
          </a:bodyPr>
          <a:lstStyle/>
          <a:p>
            <a:pPr algn="l"/>
            <a:r>
              <a:rPr lang="en-US" sz="1600" b="1" dirty="0">
                <a:solidFill>
                  <a:schemeClr val="bg1"/>
                </a:solidFill>
                <a:latin typeface="Arial" pitchFamily="34" charset="0"/>
                <a:cs typeface="Arial" pitchFamily="34" charset="0"/>
              </a:rPr>
              <a:t>Financial Aid</a:t>
            </a:r>
          </a:p>
        </p:txBody>
      </p:sp>
      <p:sp>
        <p:nvSpPr>
          <p:cNvPr id="6" name="Content Placeholder 5"/>
          <p:cNvSpPr>
            <a:spLocks noGrp="1"/>
          </p:cNvSpPr>
          <p:nvPr>
            <p:ph sz="half" idx="1"/>
          </p:nvPr>
        </p:nvSpPr>
        <p:spPr>
          <a:xfrm>
            <a:off x="692441" y="1341933"/>
            <a:ext cx="10238414" cy="2298890"/>
          </a:xfrm>
        </p:spPr>
        <p:txBody>
          <a:bodyPr/>
          <a:lstStyle/>
          <a:p>
            <a:pPr marL="4572" indent="0">
              <a:buNone/>
            </a:pPr>
            <a:r>
              <a:rPr lang="en-US" sz="2000" dirty="0"/>
              <a:t>Credit-based graduate loan provided through the U.S. Department of Education</a:t>
            </a:r>
          </a:p>
          <a:p>
            <a:pPr lvl="1"/>
            <a:r>
              <a:rPr lang="en-US" sz="1600" dirty="0"/>
              <a:t>Cannot exceed the student’s COA/budget, including all other forms of financial assistance</a:t>
            </a:r>
          </a:p>
          <a:p>
            <a:pPr lvl="1"/>
            <a:r>
              <a:rPr lang="en-US" sz="1600" dirty="0"/>
              <a:t>Interest rate is fixed for the life of the loan</a:t>
            </a:r>
          </a:p>
          <a:p>
            <a:pPr lvl="1"/>
            <a:r>
              <a:rPr lang="en-US" sz="1600" dirty="0"/>
              <a:t>Origination fee (4.2% withheld by ED)</a:t>
            </a:r>
          </a:p>
          <a:p>
            <a:pPr marL="4572" indent="0">
              <a:buNone/>
            </a:pPr>
            <a:r>
              <a:rPr lang="en-US" sz="2000" dirty="0"/>
              <a:t>Apply online at </a:t>
            </a:r>
            <a:r>
              <a:rPr lang="en-US" sz="2000" dirty="0">
                <a:hlinkClick r:id="rId2">
                  <a:extLst>
                    <a:ext uri="{A12FA001-AC4F-418D-AE19-62706E023703}">
                      <ahyp:hlinkClr xmlns:ahyp="http://schemas.microsoft.com/office/drawing/2018/hyperlinkcolor" val="tx"/>
                    </a:ext>
                  </a:extLst>
                </a:hlinkClick>
              </a:rPr>
              <a:t>StudentAid.gov</a:t>
            </a:r>
            <a:r>
              <a:rPr lang="en-US" sz="2000" dirty="0"/>
              <a:t> + MSU online form</a:t>
            </a:r>
          </a:p>
          <a:p>
            <a:pPr lvl="1"/>
            <a:r>
              <a:rPr lang="en-US" sz="1600" dirty="0"/>
              <a:t>Credit check valid for 180 days</a:t>
            </a:r>
          </a:p>
          <a:p>
            <a:pPr lvl="1"/>
            <a:r>
              <a:rPr lang="en-US" sz="1600" dirty="0"/>
              <a:t>Credit Check </a:t>
            </a:r>
            <a:r>
              <a:rPr lang="en-US" sz="1600" u="sng" dirty="0"/>
              <a:t>cannot</a:t>
            </a:r>
            <a:r>
              <a:rPr lang="en-US" sz="1600" dirty="0"/>
              <a:t> be renewed before 180 days expires</a:t>
            </a:r>
          </a:p>
        </p:txBody>
      </p:sp>
      <p:sp>
        <p:nvSpPr>
          <p:cNvPr id="7" name="TextBox 6">
            <a:extLst>
              <a:ext uri="{FF2B5EF4-FFF2-40B4-BE49-F238E27FC236}">
                <a16:creationId xmlns:a16="http://schemas.microsoft.com/office/drawing/2014/main" id="{2471C347-4AC8-CE9B-98CA-F1D0C220E4F9}"/>
              </a:ext>
            </a:extLst>
          </p:cNvPr>
          <p:cNvSpPr txBox="1"/>
          <p:nvPr/>
        </p:nvSpPr>
        <p:spPr>
          <a:xfrm>
            <a:off x="7772400" y="2499919"/>
            <a:ext cx="4173523" cy="1731243"/>
          </a:xfrm>
          <a:prstGeom prst="rect">
            <a:avLst/>
          </a:prstGeom>
          <a:noFill/>
        </p:spPr>
        <p:txBody>
          <a:bodyPr wrap="square" rtlCol="0">
            <a:spAutoFit/>
          </a:bodyPr>
          <a:lstStyle/>
          <a:p>
            <a:pPr algn="ctr">
              <a:spcBef>
                <a:spcPts val="500"/>
              </a:spcBef>
            </a:pPr>
            <a:r>
              <a:rPr lang="en-US" sz="2000" b="1" dirty="0">
                <a:latin typeface="Arial" pitchFamily="34" charset="0"/>
                <a:cs typeface="Arial" pitchFamily="34" charset="0"/>
              </a:rPr>
              <a:t>Calculating MAX amount in Grad PLUS loan</a:t>
            </a:r>
          </a:p>
          <a:p>
            <a:pPr>
              <a:spcBef>
                <a:spcPts val="500"/>
              </a:spcBef>
            </a:pPr>
            <a:r>
              <a:rPr lang="en-US" dirty="0">
                <a:latin typeface="Arial" pitchFamily="34" charset="0"/>
                <a:cs typeface="Arial" pitchFamily="34" charset="0"/>
              </a:rPr>
              <a:t>COA for the semester</a:t>
            </a:r>
          </a:p>
          <a:p>
            <a:pPr>
              <a:spcBef>
                <a:spcPts val="500"/>
              </a:spcBef>
            </a:pPr>
            <a:r>
              <a:rPr lang="en-US" u="sng" dirty="0">
                <a:latin typeface="Arial" pitchFamily="34" charset="0"/>
                <a:cs typeface="Arial" pitchFamily="34" charset="0"/>
              </a:rPr>
              <a:t>– Financial Aid (All forms of aid)</a:t>
            </a:r>
          </a:p>
          <a:p>
            <a:pPr>
              <a:spcBef>
                <a:spcPts val="500"/>
              </a:spcBef>
            </a:pPr>
            <a:r>
              <a:rPr lang="en-US" dirty="0">
                <a:latin typeface="Arial" pitchFamily="34" charset="0"/>
                <a:cs typeface="Arial" pitchFamily="34" charset="0"/>
              </a:rPr>
              <a:t>= MAX Grad PLUS Loan Allowed</a:t>
            </a:r>
          </a:p>
        </p:txBody>
      </p:sp>
      <p:pic>
        <p:nvPicPr>
          <p:cNvPr id="9" name="Picture 8">
            <a:extLst>
              <a:ext uri="{FF2B5EF4-FFF2-40B4-BE49-F238E27FC236}">
                <a16:creationId xmlns:a16="http://schemas.microsoft.com/office/drawing/2014/main" id="{BD2BAD11-6039-E295-6905-370FD2E78635}"/>
              </a:ext>
            </a:extLst>
          </p:cNvPr>
          <p:cNvPicPr>
            <a:picLocks noChangeAspect="1"/>
          </p:cNvPicPr>
          <p:nvPr/>
        </p:nvPicPr>
        <p:blipFill>
          <a:blip r:embed="rId3"/>
          <a:stretch>
            <a:fillRect/>
          </a:stretch>
        </p:blipFill>
        <p:spPr>
          <a:xfrm>
            <a:off x="753725" y="4311246"/>
            <a:ext cx="8078327" cy="828791"/>
          </a:xfrm>
          <a:prstGeom prst="rect">
            <a:avLst/>
          </a:prstGeom>
        </p:spPr>
      </p:pic>
      <p:pic>
        <p:nvPicPr>
          <p:cNvPr id="10" name="Picture 9">
            <a:extLst>
              <a:ext uri="{FF2B5EF4-FFF2-40B4-BE49-F238E27FC236}">
                <a16:creationId xmlns:a16="http://schemas.microsoft.com/office/drawing/2014/main" id="{E0FFAE42-B53E-FD4B-B8ED-973F2DF43B62}"/>
              </a:ext>
            </a:extLst>
          </p:cNvPr>
          <p:cNvPicPr>
            <a:picLocks noChangeAspect="1"/>
          </p:cNvPicPr>
          <p:nvPr/>
        </p:nvPicPr>
        <p:blipFill>
          <a:blip r:embed="rId4"/>
          <a:stretch>
            <a:fillRect/>
          </a:stretch>
        </p:blipFill>
        <p:spPr>
          <a:xfrm>
            <a:off x="753725" y="5140037"/>
            <a:ext cx="8135485" cy="1381318"/>
          </a:xfrm>
          <a:prstGeom prst="rect">
            <a:avLst/>
          </a:prstGeom>
        </p:spPr>
      </p:pic>
    </p:spTree>
    <p:extLst>
      <p:ext uri="{BB962C8B-B14F-4D97-AF65-F5344CB8AC3E}">
        <p14:creationId xmlns:p14="http://schemas.microsoft.com/office/powerpoint/2010/main" val="1051870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100" y="841695"/>
            <a:ext cx="8305800" cy="1143000"/>
          </a:xfrm>
        </p:spPr>
        <p:txBody>
          <a:bodyPr/>
          <a:lstStyle/>
          <a:p>
            <a:r>
              <a:rPr lang="en-US" sz="4000" dirty="0"/>
              <a:t>Alternative (private) Loans</a:t>
            </a:r>
          </a:p>
        </p:txBody>
      </p:sp>
      <p:sp>
        <p:nvSpPr>
          <p:cNvPr id="3" name="Date Placeholder 2"/>
          <p:cNvSpPr>
            <a:spLocks noGrp="1"/>
          </p:cNvSpPr>
          <p:nvPr>
            <p:ph type="dt" sz="half" idx="10"/>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1"/>
          </p:nvPr>
        </p:nvSpPr>
        <p:spPr/>
        <p:txBody>
          <a:bodyPr/>
          <a:lstStyle/>
          <a:p>
            <a:fld id="{4D7E9BF9-0DB9-49B8-82AD-011243E0D26E}" type="slidenum">
              <a:rPr lang="en-US" sz="1600" b="1" smtClean="0">
                <a:solidFill>
                  <a:srgbClr val="4A0010"/>
                </a:solidFill>
                <a:cs typeface="Arial" pitchFamily="34" charset="0"/>
              </a:rPr>
              <a:pPr/>
              <a:t>6</a:t>
            </a:fld>
            <a:endParaRPr lang="en-US" sz="1600" b="1" dirty="0">
              <a:solidFill>
                <a:srgbClr val="4A0010"/>
              </a:solidFill>
              <a:cs typeface="Arial" pitchFamily="34" charset="0"/>
            </a:endParaRPr>
          </a:p>
        </p:txBody>
      </p:sp>
      <p:sp>
        <p:nvSpPr>
          <p:cNvPr id="5" name="Footer Placeholder 4"/>
          <p:cNvSpPr>
            <a:spLocks noGrp="1"/>
          </p:cNvSpPr>
          <p:nvPr>
            <p:ph type="ftr" sz="quarter" idx="12"/>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sp>
        <p:nvSpPr>
          <p:cNvPr id="6" name="Content Placeholder 5"/>
          <p:cNvSpPr>
            <a:spLocks noGrp="1"/>
          </p:cNvSpPr>
          <p:nvPr>
            <p:ph sz="half" idx="1"/>
          </p:nvPr>
        </p:nvSpPr>
        <p:spPr>
          <a:xfrm>
            <a:off x="457200" y="1984695"/>
            <a:ext cx="11074400" cy="3886200"/>
          </a:xfrm>
        </p:spPr>
        <p:txBody>
          <a:bodyPr/>
          <a:lstStyle/>
          <a:p>
            <a:r>
              <a:rPr lang="en-US" dirty="0"/>
              <a:t>Private student loans designed to help students with educational expenses.</a:t>
            </a:r>
          </a:p>
          <a:p>
            <a:pPr lvl="1"/>
            <a:r>
              <a:rPr lang="en-US" dirty="0"/>
              <a:t>(i.e. bank, credit union, Citizens, Commerce, Discover, Earnest, Sallie Mae, SoFi)</a:t>
            </a:r>
          </a:p>
          <a:p>
            <a:r>
              <a:rPr lang="en-US" dirty="0"/>
              <a:t>Amount varies depending on budget space available in combination with other financial aid awarded.</a:t>
            </a:r>
          </a:p>
          <a:p>
            <a:pPr lvl="1"/>
            <a:r>
              <a:rPr lang="en-US" dirty="0"/>
              <a:t>Interest rates vary depending on credit score, fixed and variable interest rates, different repayment options compared with federal loans.</a:t>
            </a:r>
          </a:p>
          <a:p>
            <a:pPr lvl="1"/>
            <a:r>
              <a:rPr lang="en-US" dirty="0"/>
              <a:t>Application is online.</a:t>
            </a:r>
          </a:p>
          <a:p>
            <a:r>
              <a:rPr lang="en-US" dirty="0">
                <a:effectLst/>
                <a:latin typeface="Calibri" panose="020F0502020204030204" pitchFamily="34" charset="0"/>
                <a:ea typeface="Times New Roman" panose="02020603050405020304" pitchFamily="18" charset="0"/>
              </a:rPr>
              <a:t>Private loans funds must also fit within your cost of attendance/budget</a:t>
            </a:r>
            <a:endParaRPr lang="en-US" dirty="0">
              <a:latin typeface="Calibri" panose="020F0502020204030204" pitchFamily="34" charset="0"/>
              <a:ea typeface="Times New Roman" panose="02020603050405020304" pitchFamily="18" charset="0"/>
            </a:endParaRPr>
          </a:p>
          <a:p>
            <a:r>
              <a:rPr lang="en-US" dirty="0">
                <a:effectLst/>
                <a:latin typeface="Calibri" panose="020F0502020204030204" pitchFamily="34" charset="0"/>
                <a:ea typeface="Times New Roman" panose="02020603050405020304" pitchFamily="18" charset="0"/>
              </a:rPr>
              <a:t>MSU will be asked to certify this loan before funds are sent to the school</a:t>
            </a:r>
            <a:endParaRPr lang="en-US" dirty="0"/>
          </a:p>
          <a:p>
            <a:r>
              <a:rPr lang="en-US" dirty="0">
                <a:hlinkClick r:id="rId2"/>
              </a:rPr>
              <a:t>FASTChoice online</a:t>
            </a:r>
            <a:r>
              <a:rPr lang="en-US" dirty="0"/>
              <a:t>.</a:t>
            </a:r>
          </a:p>
        </p:txBody>
      </p:sp>
    </p:spTree>
    <p:extLst>
      <p:ext uri="{BB962C8B-B14F-4D97-AF65-F5344CB8AC3E}">
        <p14:creationId xmlns:p14="http://schemas.microsoft.com/office/powerpoint/2010/main" val="3615563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FD576B-080B-4186-B410-465622E2D220}"/>
              </a:ext>
            </a:extLst>
          </p:cNvPr>
          <p:cNvSpPr>
            <a:spLocks noGrp="1"/>
          </p:cNvSpPr>
          <p:nvPr>
            <p:ph sz="half" idx="1"/>
          </p:nvPr>
        </p:nvSpPr>
        <p:spPr>
          <a:xfrm>
            <a:off x="609600" y="1856064"/>
            <a:ext cx="5486400" cy="4267200"/>
          </a:xfrm>
        </p:spPr>
        <p:txBody>
          <a:bodyPr/>
          <a:lstStyle/>
          <a:p>
            <a:r>
              <a:rPr lang="en-US" dirty="0"/>
              <a:t>Direct Costs</a:t>
            </a:r>
          </a:p>
          <a:p>
            <a:pPr lvl="1"/>
            <a:r>
              <a:rPr lang="en-US" dirty="0"/>
              <a:t>Tuition and Fees</a:t>
            </a:r>
          </a:p>
          <a:p>
            <a:pPr lvl="1"/>
            <a:r>
              <a:rPr lang="en-US" dirty="0"/>
              <a:t>Books and supplies</a:t>
            </a:r>
          </a:p>
          <a:p>
            <a:pPr lvl="1"/>
            <a:r>
              <a:rPr lang="en-US" dirty="0"/>
              <a:t>Account is considered an estimate until </a:t>
            </a:r>
            <a:r>
              <a:rPr lang="en-US" u="sng" dirty="0"/>
              <a:t>second week of UG semester.</a:t>
            </a:r>
          </a:p>
          <a:p>
            <a:pPr lvl="1"/>
            <a:r>
              <a:rPr lang="en-US" dirty="0"/>
              <a:t>Financial Services Office (a.k.a. billing)</a:t>
            </a:r>
          </a:p>
          <a:p>
            <a:pPr lvl="1"/>
            <a:r>
              <a:rPr lang="en-US" dirty="0"/>
              <a:t>Bursar (a.k.a. cashier) 8:30 – 3:59 pm))</a:t>
            </a:r>
          </a:p>
          <a:p>
            <a:pPr lvl="1"/>
            <a:r>
              <a:rPr lang="en-US" dirty="0"/>
              <a:t>Does NOT mail out statements</a:t>
            </a:r>
          </a:p>
          <a:p>
            <a:pPr lvl="1"/>
            <a:r>
              <a:rPr lang="en-US" dirty="0"/>
              <a:t>Statement vs account balance</a:t>
            </a:r>
          </a:p>
          <a:p>
            <a:pPr lvl="1"/>
            <a:r>
              <a:rPr lang="en-US" dirty="0"/>
              <a:t>Have their own FERPA</a:t>
            </a:r>
          </a:p>
          <a:p>
            <a:pPr lvl="1"/>
            <a:r>
              <a:rPr lang="en-US" dirty="0"/>
              <a:t>Non-Payroll Direct Deposit (for refunds)</a:t>
            </a:r>
          </a:p>
        </p:txBody>
      </p:sp>
      <p:sp>
        <p:nvSpPr>
          <p:cNvPr id="3" name="Content Placeholder 2">
            <a:extLst>
              <a:ext uri="{FF2B5EF4-FFF2-40B4-BE49-F238E27FC236}">
                <a16:creationId xmlns:a16="http://schemas.microsoft.com/office/drawing/2014/main" id="{9A2869B8-7506-49DD-8ED4-8CF47F48BE33}"/>
              </a:ext>
            </a:extLst>
          </p:cNvPr>
          <p:cNvSpPr>
            <a:spLocks noGrp="1"/>
          </p:cNvSpPr>
          <p:nvPr>
            <p:ph sz="half" idx="13"/>
          </p:nvPr>
        </p:nvSpPr>
        <p:spPr>
          <a:xfrm>
            <a:off x="6188978" y="1856064"/>
            <a:ext cx="4968380" cy="1037043"/>
          </a:xfrm>
        </p:spPr>
        <p:txBody>
          <a:bodyPr/>
          <a:lstStyle/>
          <a:p>
            <a:pPr marL="4572" indent="0">
              <a:buNone/>
            </a:pPr>
            <a:r>
              <a:rPr lang="en-US" sz="2000" dirty="0"/>
              <a:t>My.MissouriState.edu</a:t>
            </a:r>
          </a:p>
          <a:p>
            <a:pPr>
              <a:buFont typeface="Wingdings" panose="05000000000000000000" pitchFamily="2" charset="2"/>
              <a:buChar char="Ø"/>
            </a:pPr>
            <a:r>
              <a:rPr lang="en-US" sz="2000" b="0" dirty="0"/>
              <a:t>University Account – Billing Card</a:t>
            </a:r>
          </a:p>
          <a:p>
            <a:pPr marL="4572" indent="0">
              <a:buNone/>
            </a:pPr>
            <a:r>
              <a:rPr lang="en-US" sz="2000" dirty="0"/>
              <a:t> </a:t>
            </a:r>
          </a:p>
          <a:p>
            <a:endParaRPr lang="en-US" dirty="0"/>
          </a:p>
        </p:txBody>
      </p:sp>
      <p:sp>
        <p:nvSpPr>
          <p:cNvPr id="4" name="Title 3">
            <a:extLst>
              <a:ext uri="{FF2B5EF4-FFF2-40B4-BE49-F238E27FC236}">
                <a16:creationId xmlns:a16="http://schemas.microsoft.com/office/drawing/2014/main" id="{FED4355C-A524-41D4-A580-8B42E1577492}"/>
              </a:ext>
            </a:extLst>
          </p:cNvPr>
          <p:cNvSpPr>
            <a:spLocks noGrp="1"/>
          </p:cNvSpPr>
          <p:nvPr>
            <p:ph type="title"/>
          </p:nvPr>
        </p:nvSpPr>
        <p:spPr>
          <a:xfrm>
            <a:off x="3129093" y="581785"/>
            <a:ext cx="8934275" cy="838200"/>
          </a:xfrm>
        </p:spPr>
        <p:txBody>
          <a:bodyPr/>
          <a:lstStyle/>
          <a:p>
            <a:r>
              <a:rPr lang="en-US" dirty="0"/>
              <a:t>Billing (</a:t>
            </a:r>
            <a:r>
              <a:rPr lang="en-US" dirty="0">
                <a:hlinkClick r:id="rId3"/>
              </a:rPr>
              <a:t>Financial Services</a:t>
            </a:r>
            <a:r>
              <a:rPr lang="en-US" dirty="0"/>
              <a:t>)</a:t>
            </a:r>
          </a:p>
        </p:txBody>
      </p:sp>
      <p:sp>
        <p:nvSpPr>
          <p:cNvPr id="5" name="Date Placeholder 4">
            <a:extLst>
              <a:ext uri="{FF2B5EF4-FFF2-40B4-BE49-F238E27FC236}">
                <a16:creationId xmlns:a16="http://schemas.microsoft.com/office/drawing/2014/main" id="{F37D3E3E-780D-4379-BD0F-87B5C51C0AB7}"/>
              </a:ext>
            </a:extLst>
          </p:cNvPr>
          <p:cNvSpPr>
            <a:spLocks noGrp="1"/>
          </p:cNvSpPr>
          <p:nvPr>
            <p:ph type="dt" sz="half" idx="14"/>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4602CF5D-2AF1-40F6-A71B-67DA90CDB68E}"/>
              </a:ext>
            </a:extLst>
          </p:cNvPr>
          <p:cNvSpPr>
            <a:spLocks noGrp="1"/>
          </p:cNvSpPr>
          <p:nvPr>
            <p:ph type="sldNum" sz="quarter" idx="15"/>
          </p:nvPr>
        </p:nvSpPr>
        <p:spPr/>
        <p:txBody>
          <a:bodyPr/>
          <a:lstStyle/>
          <a:p>
            <a:fld id="{4D7E9BF9-0DB9-49B8-82AD-011243E0D26E}" type="slidenum">
              <a:rPr lang="en-US" sz="1600" b="1" smtClean="0">
                <a:solidFill>
                  <a:srgbClr val="4A0010"/>
                </a:solidFill>
                <a:latin typeface="Arial" pitchFamily="34" charset="0"/>
                <a:cs typeface="Arial" pitchFamily="34" charset="0"/>
              </a:rPr>
              <a:pPr/>
              <a:t>7</a:t>
            </a:fld>
            <a:endParaRPr lang="en-US" sz="1600" b="1" dirty="0">
              <a:solidFill>
                <a:srgbClr val="4A0010"/>
              </a:solidFill>
              <a:latin typeface="Arial" pitchFamily="34" charset="0"/>
              <a:cs typeface="Arial" pitchFamily="34" charset="0"/>
            </a:endParaRPr>
          </a:p>
        </p:txBody>
      </p:sp>
      <p:sp>
        <p:nvSpPr>
          <p:cNvPr id="7" name="Footer Placeholder 6">
            <a:extLst>
              <a:ext uri="{FF2B5EF4-FFF2-40B4-BE49-F238E27FC236}">
                <a16:creationId xmlns:a16="http://schemas.microsoft.com/office/drawing/2014/main" id="{5A5923D1-206B-40E4-9A61-277DBEB3D8DE}"/>
              </a:ext>
            </a:extLst>
          </p:cNvPr>
          <p:cNvSpPr>
            <a:spLocks noGrp="1"/>
          </p:cNvSpPr>
          <p:nvPr>
            <p:ph type="ftr" sz="quarter" idx="16"/>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pic>
        <p:nvPicPr>
          <p:cNvPr id="10" name="Picture 9">
            <a:extLst>
              <a:ext uri="{FF2B5EF4-FFF2-40B4-BE49-F238E27FC236}">
                <a16:creationId xmlns:a16="http://schemas.microsoft.com/office/drawing/2014/main" id="{96141D69-E436-DBFF-EA09-A8B559360F2C}"/>
              </a:ext>
            </a:extLst>
          </p:cNvPr>
          <p:cNvPicPr>
            <a:picLocks noChangeAspect="1"/>
          </p:cNvPicPr>
          <p:nvPr/>
        </p:nvPicPr>
        <p:blipFill>
          <a:blip r:embed="rId4"/>
          <a:stretch>
            <a:fillRect/>
          </a:stretch>
        </p:blipFill>
        <p:spPr>
          <a:xfrm>
            <a:off x="6730548" y="2762250"/>
            <a:ext cx="4200525" cy="3562350"/>
          </a:xfrm>
          <a:prstGeom prst="rect">
            <a:avLst/>
          </a:prstGeom>
        </p:spPr>
      </p:pic>
    </p:spTree>
    <p:extLst>
      <p:ext uri="{BB962C8B-B14F-4D97-AF65-F5344CB8AC3E}">
        <p14:creationId xmlns:p14="http://schemas.microsoft.com/office/powerpoint/2010/main" val="2708290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4343400" y="2099541"/>
            <a:ext cx="3505200" cy="3505200"/>
          </a:xfrm>
          <a:custGeom>
            <a:avLst/>
            <a:gdLst/>
            <a:ahLst/>
            <a:cxnLst/>
            <a:rect l="l" t="t" r="r" b="b"/>
            <a:pathLst>
              <a:path w="3505200" h="3505200">
                <a:moveTo>
                  <a:pt x="1752600" y="655320"/>
                </a:moveTo>
                <a:cubicBezTo>
                  <a:pt x="1146589" y="655320"/>
                  <a:pt x="655320" y="1146589"/>
                  <a:pt x="655320" y="1752600"/>
                </a:cubicBezTo>
                <a:cubicBezTo>
                  <a:pt x="655320" y="2358611"/>
                  <a:pt x="1146589" y="2849880"/>
                  <a:pt x="1752600" y="2849880"/>
                </a:cubicBezTo>
                <a:cubicBezTo>
                  <a:pt x="2358611" y="2849880"/>
                  <a:pt x="2849880" y="2358611"/>
                  <a:pt x="2849880" y="1752600"/>
                </a:cubicBezTo>
                <a:cubicBezTo>
                  <a:pt x="2849880" y="1146589"/>
                  <a:pt x="2358611" y="655320"/>
                  <a:pt x="1752600" y="655320"/>
                </a:cubicBezTo>
                <a:close/>
                <a:moveTo>
                  <a:pt x="1752600" y="0"/>
                </a:moveTo>
                <a:cubicBezTo>
                  <a:pt x="2720534" y="0"/>
                  <a:pt x="3505200" y="784666"/>
                  <a:pt x="3505200" y="1752600"/>
                </a:cubicBezTo>
                <a:cubicBezTo>
                  <a:pt x="3505200" y="2720534"/>
                  <a:pt x="2720534" y="3505200"/>
                  <a:pt x="1752600" y="3505200"/>
                </a:cubicBezTo>
                <a:cubicBezTo>
                  <a:pt x="784666" y="3505200"/>
                  <a:pt x="0" y="2720534"/>
                  <a:pt x="0" y="1752600"/>
                </a:cubicBezTo>
                <a:cubicBezTo>
                  <a:pt x="0" y="784666"/>
                  <a:pt x="784666" y="0"/>
                  <a:pt x="1752600" y="0"/>
                </a:cubicBezTo>
                <a:close/>
              </a:path>
            </a:pathLst>
          </a:custGeom>
          <a:gradFill flip="none" rotWithShape="1">
            <a:gsLst>
              <a:gs pos="0">
                <a:srgbClr val="CBCBCB"/>
              </a:gs>
              <a:gs pos="53000">
                <a:srgbClr val="FFFFFF"/>
              </a:gs>
              <a:gs pos="56000">
                <a:srgbClr val="B2B2B2"/>
              </a:gs>
              <a:gs pos="69000">
                <a:srgbClr val="292929"/>
              </a:gs>
              <a:gs pos="82001">
                <a:srgbClr val="777777"/>
              </a:gs>
              <a:gs pos="100000">
                <a:srgbClr val="EAEAEA"/>
              </a:gs>
            </a:gsLst>
            <a:lin ang="5400000" scaled="1"/>
            <a:tileRect/>
          </a:gra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grpSp>
        <p:nvGrpSpPr>
          <p:cNvPr id="3" name="Group 2"/>
          <p:cNvGrpSpPr/>
          <p:nvPr/>
        </p:nvGrpSpPr>
        <p:grpSpPr>
          <a:xfrm>
            <a:off x="4424197" y="2178827"/>
            <a:ext cx="3343606" cy="3346630"/>
            <a:chOff x="2900197" y="1755686"/>
            <a:chExt cx="3343606" cy="3346630"/>
          </a:xfrm>
          <a:solidFill>
            <a:srgbClr val="00B0F0"/>
          </a:solidFill>
        </p:grpSpPr>
        <p:sp>
          <p:nvSpPr>
            <p:cNvPr id="55" name="Freeform 6"/>
            <p:cNvSpPr>
              <a:spLocks/>
            </p:cNvSpPr>
            <p:nvPr/>
          </p:nvSpPr>
          <p:spPr bwMode="auto">
            <a:xfrm>
              <a:off x="4581069" y="1755686"/>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56" name="Freeform 7"/>
            <p:cNvSpPr>
              <a:spLocks/>
            </p:cNvSpPr>
            <p:nvPr/>
          </p:nvSpPr>
          <p:spPr bwMode="auto">
            <a:xfrm>
              <a:off x="5608941" y="2600657"/>
              <a:ext cx="634862" cy="820786"/>
            </a:xfrm>
            <a:custGeom>
              <a:avLst/>
              <a:gdLst>
                <a:gd name="T0" fmla="*/ 131 w 200"/>
                <a:gd name="T1" fmla="*/ 0 h 258"/>
                <a:gd name="T2" fmla="*/ 0 w 200"/>
                <a:gd name="T3" fmla="*/ 76 h 258"/>
                <a:gd name="T4" fmla="*/ 48 w 200"/>
                <a:gd name="T5" fmla="*/ 258 h 258"/>
                <a:gd name="T6" fmla="*/ 200 w 200"/>
                <a:gd name="T7" fmla="*/ 258 h 258"/>
                <a:gd name="T8" fmla="*/ 131 w 200"/>
                <a:gd name="T9" fmla="*/ 0 h 258"/>
              </a:gdLst>
              <a:ahLst/>
              <a:cxnLst>
                <a:cxn ang="0">
                  <a:pos x="T0" y="T1"/>
                </a:cxn>
                <a:cxn ang="0">
                  <a:pos x="T2" y="T3"/>
                </a:cxn>
                <a:cxn ang="0">
                  <a:pos x="T4" y="T5"/>
                </a:cxn>
                <a:cxn ang="0">
                  <a:pos x="T6" y="T7"/>
                </a:cxn>
                <a:cxn ang="0">
                  <a:pos x="T8" y="T9"/>
                </a:cxn>
              </a:cxnLst>
              <a:rect l="0" t="0" r="r" b="b"/>
              <a:pathLst>
                <a:path w="200" h="258">
                  <a:moveTo>
                    <a:pt x="131" y="0"/>
                  </a:moveTo>
                  <a:cubicBezTo>
                    <a:pt x="0" y="76"/>
                    <a:pt x="0" y="76"/>
                    <a:pt x="0" y="76"/>
                  </a:cubicBezTo>
                  <a:cubicBezTo>
                    <a:pt x="30" y="130"/>
                    <a:pt x="48" y="192"/>
                    <a:pt x="48" y="258"/>
                  </a:cubicBezTo>
                  <a:cubicBezTo>
                    <a:pt x="200" y="258"/>
                    <a:pt x="200" y="258"/>
                    <a:pt x="200" y="258"/>
                  </a:cubicBezTo>
                  <a:cubicBezTo>
                    <a:pt x="199" y="164"/>
                    <a:pt x="174" y="76"/>
                    <a:pt x="131"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57" name="Freeform 8"/>
            <p:cNvSpPr>
              <a:spLocks/>
            </p:cNvSpPr>
            <p:nvPr/>
          </p:nvSpPr>
          <p:spPr bwMode="auto">
            <a:xfrm>
              <a:off x="3742145" y="1755686"/>
              <a:ext cx="820786" cy="639397"/>
            </a:xfrm>
            <a:custGeom>
              <a:avLst/>
              <a:gdLst>
                <a:gd name="T0" fmla="*/ 258 w 258"/>
                <a:gd name="T1" fmla="*/ 0 h 201"/>
                <a:gd name="T2" fmla="*/ 0 w 258"/>
                <a:gd name="T3" fmla="*/ 69 h 201"/>
                <a:gd name="T4" fmla="*/ 76 w 258"/>
                <a:gd name="T5" fmla="*/ 201 h 201"/>
                <a:gd name="T6" fmla="*/ 258 w 258"/>
                <a:gd name="T7" fmla="*/ 152 h 201"/>
                <a:gd name="T8" fmla="*/ 258 w 258"/>
                <a:gd name="T9" fmla="*/ 0 h 201"/>
              </a:gdLst>
              <a:ahLst/>
              <a:cxnLst>
                <a:cxn ang="0">
                  <a:pos x="T0" y="T1"/>
                </a:cxn>
                <a:cxn ang="0">
                  <a:pos x="T2" y="T3"/>
                </a:cxn>
                <a:cxn ang="0">
                  <a:pos x="T4" y="T5"/>
                </a:cxn>
                <a:cxn ang="0">
                  <a:pos x="T6" y="T7"/>
                </a:cxn>
                <a:cxn ang="0">
                  <a:pos x="T8" y="T9"/>
                </a:cxn>
              </a:cxnLst>
              <a:rect l="0" t="0" r="r" b="b"/>
              <a:pathLst>
                <a:path w="258" h="201">
                  <a:moveTo>
                    <a:pt x="258" y="0"/>
                  </a:moveTo>
                  <a:cubicBezTo>
                    <a:pt x="164" y="1"/>
                    <a:pt x="76" y="26"/>
                    <a:pt x="0" y="69"/>
                  </a:cubicBezTo>
                  <a:cubicBezTo>
                    <a:pt x="76" y="201"/>
                    <a:pt x="76" y="201"/>
                    <a:pt x="76" y="201"/>
                  </a:cubicBezTo>
                  <a:cubicBezTo>
                    <a:pt x="130" y="170"/>
                    <a:pt x="192" y="152"/>
                    <a:pt x="258" y="152"/>
                  </a:cubicBezTo>
                  <a:cubicBezTo>
                    <a:pt x="258" y="0"/>
                    <a:pt x="258" y="0"/>
                    <a:pt x="258"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58" name="Freeform 9"/>
            <p:cNvSpPr>
              <a:spLocks/>
            </p:cNvSpPr>
            <p:nvPr/>
          </p:nvSpPr>
          <p:spPr bwMode="auto">
            <a:xfrm>
              <a:off x="5176630" y="1983934"/>
              <a:ext cx="838925" cy="843460"/>
            </a:xfrm>
            <a:custGeom>
              <a:avLst/>
              <a:gdLst>
                <a:gd name="T0" fmla="*/ 76 w 264"/>
                <a:gd name="T1" fmla="*/ 0 h 265"/>
                <a:gd name="T2" fmla="*/ 0 w 264"/>
                <a:gd name="T3" fmla="*/ 132 h 265"/>
                <a:gd name="T4" fmla="*/ 133 w 264"/>
                <a:gd name="T5" fmla="*/ 265 h 265"/>
                <a:gd name="T6" fmla="*/ 264 w 264"/>
                <a:gd name="T7" fmla="*/ 189 h 265"/>
                <a:gd name="T8" fmla="*/ 76 w 264"/>
                <a:gd name="T9" fmla="*/ 0 h 265"/>
              </a:gdLst>
              <a:ahLst/>
              <a:cxnLst>
                <a:cxn ang="0">
                  <a:pos x="T0" y="T1"/>
                </a:cxn>
                <a:cxn ang="0">
                  <a:pos x="T2" y="T3"/>
                </a:cxn>
                <a:cxn ang="0">
                  <a:pos x="T4" y="T5"/>
                </a:cxn>
                <a:cxn ang="0">
                  <a:pos x="T6" y="T7"/>
                </a:cxn>
                <a:cxn ang="0">
                  <a:pos x="T8" y="T9"/>
                </a:cxn>
              </a:cxnLst>
              <a:rect l="0" t="0" r="r" b="b"/>
              <a:pathLst>
                <a:path w="264" h="265">
                  <a:moveTo>
                    <a:pt x="76" y="0"/>
                  </a:moveTo>
                  <a:cubicBezTo>
                    <a:pt x="0" y="132"/>
                    <a:pt x="0" y="132"/>
                    <a:pt x="0" y="132"/>
                  </a:cubicBezTo>
                  <a:cubicBezTo>
                    <a:pt x="55" y="164"/>
                    <a:pt x="101" y="210"/>
                    <a:pt x="133" y="265"/>
                  </a:cubicBezTo>
                  <a:cubicBezTo>
                    <a:pt x="264" y="189"/>
                    <a:pt x="264" y="189"/>
                    <a:pt x="264" y="189"/>
                  </a:cubicBezTo>
                  <a:cubicBezTo>
                    <a:pt x="218" y="111"/>
                    <a:pt x="153" y="46"/>
                    <a:pt x="76"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59" name="Freeform 10"/>
            <p:cNvSpPr>
              <a:spLocks/>
            </p:cNvSpPr>
            <p:nvPr/>
          </p:nvSpPr>
          <p:spPr bwMode="auto">
            <a:xfrm>
              <a:off x="4581069" y="4467454"/>
              <a:ext cx="820786" cy="634862"/>
            </a:xfrm>
            <a:custGeom>
              <a:avLst/>
              <a:gdLst>
                <a:gd name="T0" fmla="*/ 182 w 258"/>
                <a:gd name="T1" fmla="*/ 0 h 200"/>
                <a:gd name="T2" fmla="*/ 0 w 258"/>
                <a:gd name="T3" fmla="*/ 49 h 200"/>
                <a:gd name="T4" fmla="*/ 0 w 258"/>
                <a:gd name="T5" fmla="*/ 200 h 200"/>
                <a:gd name="T6" fmla="*/ 258 w 258"/>
                <a:gd name="T7" fmla="*/ 131 h 200"/>
                <a:gd name="T8" fmla="*/ 182 w 258"/>
                <a:gd name="T9" fmla="*/ 0 h 200"/>
              </a:gdLst>
              <a:ahLst/>
              <a:cxnLst>
                <a:cxn ang="0">
                  <a:pos x="T0" y="T1"/>
                </a:cxn>
                <a:cxn ang="0">
                  <a:pos x="T2" y="T3"/>
                </a:cxn>
                <a:cxn ang="0">
                  <a:pos x="T4" y="T5"/>
                </a:cxn>
                <a:cxn ang="0">
                  <a:pos x="T6" y="T7"/>
                </a:cxn>
                <a:cxn ang="0">
                  <a:pos x="T8" y="T9"/>
                </a:cxn>
              </a:cxnLst>
              <a:rect l="0" t="0" r="r" b="b"/>
              <a:pathLst>
                <a:path w="258" h="200">
                  <a:moveTo>
                    <a:pt x="182" y="0"/>
                  </a:moveTo>
                  <a:cubicBezTo>
                    <a:pt x="128" y="30"/>
                    <a:pt x="66" y="48"/>
                    <a:pt x="0" y="49"/>
                  </a:cubicBezTo>
                  <a:cubicBezTo>
                    <a:pt x="0" y="200"/>
                    <a:pt x="0" y="200"/>
                    <a:pt x="0" y="200"/>
                  </a:cubicBezTo>
                  <a:cubicBezTo>
                    <a:pt x="94" y="200"/>
                    <a:pt x="182" y="175"/>
                    <a:pt x="258" y="131"/>
                  </a:cubicBezTo>
                  <a:cubicBezTo>
                    <a:pt x="182" y="0"/>
                    <a:pt x="182" y="0"/>
                    <a:pt x="182"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0" name="Freeform 11"/>
            <p:cNvSpPr>
              <a:spLocks/>
            </p:cNvSpPr>
            <p:nvPr/>
          </p:nvSpPr>
          <p:spPr bwMode="auto">
            <a:xfrm>
              <a:off x="3128445" y="4030608"/>
              <a:ext cx="840436" cy="843460"/>
            </a:xfrm>
            <a:custGeom>
              <a:avLst/>
              <a:gdLst>
                <a:gd name="T0" fmla="*/ 131 w 264"/>
                <a:gd name="T1" fmla="*/ 0 h 265"/>
                <a:gd name="T2" fmla="*/ 0 w 264"/>
                <a:gd name="T3" fmla="*/ 76 h 265"/>
                <a:gd name="T4" fmla="*/ 188 w 264"/>
                <a:gd name="T5" fmla="*/ 265 h 265"/>
                <a:gd name="T6" fmla="*/ 264 w 264"/>
                <a:gd name="T7" fmla="*/ 134 h 265"/>
                <a:gd name="T8" fmla="*/ 131 w 264"/>
                <a:gd name="T9" fmla="*/ 0 h 265"/>
              </a:gdLst>
              <a:ahLst/>
              <a:cxnLst>
                <a:cxn ang="0">
                  <a:pos x="T0" y="T1"/>
                </a:cxn>
                <a:cxn ang="0">
                  <a:pos x="T2" y="T3"/>
                </a:cxn>
                <a:cxn ang="0">
                  <a:pos x="T4" y="T5"/>
                </a:cxn>
                <a:cxn ang="0">
                  <a:pos x="T6" y="T7"/>
                </a:cxn>
                <a:cxn ang="0">
                  <a:pos x="T8" y="T9"/>
                </a:cxn>
              </a:cxnLst>
              <a:rect l="0" t="0" r="r" b="b"/>
              <a:pathLst>
                <a:path w="264" h="265">
                  <a:moveTo>
                    <a:pt x="131" y="0"/>
                  </a:moveTo>
                  <a:cubicBezTo>
                    <a:pt x="0" y="76"/>
                    <a:pt x="0" y="76"/>
                    <a:pt x="0" y="76"/>
                  </a:cubicBezTo>
                  <a:cubicBezTo>
                    <a:pt x="46" y="154"/>
                    <a:pt x="111" y="219"/>
                    <a:pt x="188" y="265"/>
                  </a:cubicBezTo>
                  <a:cubicBezTo>
                    <a:pt x="264" y="134"/>
                    <a:pt x="264" y="134"/>
                    <a:pt x="264" y="134"/>
                  </a:cubicBezTo>
                  <a:cubicBezTo>
                    <a:pt x="209" y="101"/>
                    <a:pt x="163" y="55"/>
                    <a:pt x="131"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1" name="Freeform 12"/>
            <p:cNvSpPr>
              <a:spLocks/>
            </p:cNvSpPr>
            <p:nvPr/>
          </p:nvSpPr>
          <p:spPr bwMode="auto">
            <a:xfrm>
              <a:off x="5176630" y="4030608"/>
              <a:ext cx="838925" cy="843460"/>
            </a:xfrm>
            <a:custGeom>
              <a:avLst/>
              <a:gdLst>
                <a:gd name="T0" fmla="*/ 133 w 264"/>
                <a:gd name="T1" fmla="*/ 0 h 265"/>
                <a:gd name="T2" fmla="*/ 0 w 264"/>
                <a:gd name="T3" fmla="*/ 134 h 265"/>
                <a:gd name="T4" fmla="*/ 76 w 264"/>
                <a:gd name="T5" fmla="*/ 265 h 265"/>
                <a:gd name="T6" fmla="*/ 264 w 264"/>
                <a:gd name="T7" fmla="*/ 76 h 265"/>
                <a:gd name="T8" fmla="*/ 133 w 264"/>
                <a:gd name="T9" fmla="*/ 0 h 265"/>
              </a:gdLst>
              <a:ahLst/>
              <a:cxnLst>
                <a:cxn ang="0">
                  <a:pos x="T0" y="T1"/>
                </a:cxn>
                <a:cxn ang="0">
                  <a:pos x="T2" y="T3"/>
                </a:cxn>
                <a:cxn ang="0">
                  <a:pos x="T4" y="T5"/>
                </a:cxn>
                <a:cxn ang="0">
                  <a:pos x="T6" y="T7"/>
                </a:cxn>
                <a:cxn ang="0">
                  <a:pos x="T8" y="T9"/>
                </a:cxn>
              </a:cxnLst>
              <a:rect l="0" t="0" r="r" b="b"/>
              <a:pathLst>
                <a:path w="264" h="265">
                  <a:moveTo>
                    <a:pt x="133" y="0"/>
                  </a:moveTo>
                  <a:cubicBezTo>
                    <a:pt x="101" y="55"/>
                    <a:pt x="55" y="101"/>
                    <a:pt x="0" y="134"/>
                  </a:cubicBezTo>
                  <a:cubicBezTo>
                    <a:pt x="76" y="265"/>
                    <a:pt x="76" y="265"/>
                    <a:pt x="76" y="265"/>
                  </a:cubicBezTo>
                  <a:cubicBezTo>
                    <a:pt x="153" y="219"/>
                    <a:pt x="218" y="154"/>
                    <a:pt x="264" y="76"/>
                  </a:cubicBezTo>
                  <a:cubicBezTo>
                    <a:pt x="133" y="0"/>
                    <a:pt x="133" y="0"/>
                    <a:pt x="133"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2" name="Freeform 13"/>
            <p:cNvSpPr>
              <a:spLocks/>
            </p:cNvSpPr>
            <p:nvPr/>
          </p:nvSpPr>
          <p:spPr bwMode="auto">
            <a:xfrm>
              <a:off x="2900197" y="2600657"/>
              <a:ext cx="636374" cy="820786"/>
            </a:xfrm>
            <a:custGeom>
              <a:avLst/>
              <a:gdLst>
                <a:gd name="T0" fmla="*/ 69 w 200"/>
                <a:gd name="T1" fmla="*/ 0 h 258"/>
                <a:gd name="T2" fmla="*/ 0 w 200"/>
                <a:gd name="T3" fmla="*/ 258 h 258"/>
                <a:gd name="T4" fmla="*/ 152 w 200"/>
                <a:gd name="T5" fmla="*/ 258 h 258"/>
                <a:gd name="T6" fmla="*/ 200 w 200"/>
                <a:gd name="T7" fmla="*/ 76 h 258"/>
                <a:gd name="T8" fmla="*/ 69 w 200"/>
                <a:gd name="T9" fmla="*/ 0 h 258"/>
              </a:gdLst>
              <a:ahLst/>
              <a:cxnLst>
                <a:cxn ang="0">
                  <a:pos x="T0" y="T1"/>
                </a:cxn>
                <a:cxn ang="0">
                  <a:pos x="T2" y="T3"/>
                </a:cxn>
                <a:cxn ang="0">
                  <a:pos x="T4" y="T5"/>
                </a:cxn>
                <a:cxn ang="0">
                  <a:pos x="T6" y="T7"/>
                </a:cxn>
                <a:cxn ang="0">
                  <a:pos x="T8" y="T9"/>
                </a:cxn>
              </a:cxnLst>
              <a:rect l="0" t="0" r="r" b="b"/>
              <a:pathLst>
                <a:path w="200" h="258">
                  <a:moveTo>
                    <a:pt x="69" y="0"/>
                  </a:moveTo>
                  <a:cubicBezTo>
                    <a:pt x="26" y="76"/>
                    <a:pt x="1" y="164"/>
                    <a:pt x="0" y="258"/>
                  </a:cubicBezTo>
                  <a:cubicBezTo>
                    <a:pt x="152" y="258"/>
                    <a:pt x="152" y="258"/>
                    <a:pt x="152" y="258"/>
                  </a:cubicBezTo>
                  <a:cubicBezTo>
                    <a:pt x="152" y="192"/>
                    <a:pt x="170" y="130"/>
                    <a:pt x="200" y="76"/>
                  </a:cubicBezTo>
                  <a:cubicBezTo>
                    <a:pt x="69" y="0"/>
                    <a:pt x="69" y="0"/>
                    <a:pt x="69"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3" name="Freeform 14"/>
            <p:cNvSpPr>
              <a:spLocks/>
            </p:cNvSpPr>
            <p:nvPr/>
          </p:nvSpPr>
          <p:spPr bwMode="auto">
            <a:xfrm>
              <a:off x="3742145" y="4467454"/>
              <a:ext cx="820786" cy="634862"/>
            </a:xfrm>
            <a:custGeom>
              <a:avLst/>
              <a:gdLst>
                <a:gd name="T0" fmla="*/ 76 w 258"/>
                <a:gd name="T1" fmla="*/ 0 h 200"/>
                <a:gd name="T2" fmla="*/ 0 w 258"/>
                <a:gd name="T3" fmla="*/ 131 h 200"/>
                <a:gd name="T4" fmla="*/ 258 w 258"/>
                <a:gd name="T5" fmla="*/ 200 h 200"/>
                <a:gd name="T6" fmla="*/ 258 w 258"/>
                <a:gd name="T7" fmla="*/ 49 h 200"/>
                <a:gd name="T8" fmla="*/ 76 w 258"/>
                <a:gd name="T9" fmla="*/ 0 h 200"/>
              </a:gdLst>
              <a:ahLst/>
              <a:cxnLst>
                <a:cxn ang="0">
                  <a:pos x="T0" y="T1"/>
                </a:cxn>
                <a:cxn ang="0">
                  <a:pos x="T2" y="T3"/>
                </a:cxn>
                <a:cxn ang="0">
                  <a:pos x="T4" y="T5"/>
                </a:cxn>
                <a:cxn ang="0">
                  <a:pos x="T6" y="T7"/>
                </a:cxn>
                <a:cxn ang="0">
                  <a:pos x="T8" y="T9"/>
                </a:cxn>
              </a:cxnLst>
              <a:rect l="0" t="0" r="r" b="b"/>
              <a:pathLst>
                <a:path w="258" h="200">
                  <a:moveTo>
                    <a:pt x="76" y="0"/>
                  </a:moveTo>
                  <a:cubicBezTo>
                    <a:pt x="0" y="131"/>
                    <a:pt x="0" y="131"/>
                    <a:pt x="0" y="131"/>
                  </a:cubicBezTo>
                  <a:cubicBezTo>
                    <a:pt x="76" y="175"/>
                    <a:pt x="164" y="200"/>
                    <a:pt x="258" y="200"/>
                  </a:cubicBezTo>
                  <a:cubicBezTo>
                    <a:pt x="258" y="49"/>
                    <a:pt x="258" y="49"/>
                    <a:pt x="258" y="49"/>
                  </a:cubicBezTo>
                  <a:cubicBezTo>
                    <a:pt x="192" y="48"/>
                    <a:pt x="130" y="30"/>
                    <a:pt x="76"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4" name="Freeform 15"/>
            <p:cNvSpPr>
              <a:spLocks/>
            </p:cNvSpPr>
            <p:nvPr/>
          </p:nvSpPr>
          <p:spPr bwMode="auto">
            <a:xfrm>
              <a:off x="2900197" y="3439582"/>
              <a:ext cx="636374" cy="817763"/>
            </a:xfrm>
            <a:custGeom>
              <a:avLst/>
              <a:gdLst>
                <a:gd name="T0" fmla="*/ 152 w 200"/>
                <a:gd name="T1" fmla="*/ 0 h 257"/>
                <a:gd name="T2" fmla="*/ 0 w 200"/>
                <a:gd name="T3" fmla="*/ 0 h 257"/>
                <a:gd name="T4" fmla="*/ 69 w 200"/>
                <a:gd name="T5" fmla="*/ 257 h 257"/>
                <a:gd name="T6" fmla="*/ 200 w 200"/>
                <a:gd name="T7" fmla="*/ 181 h 257"/>
                <a:gd name="T8" fmla="*/ 152 w 200"/>
                <a:gd name="T9" fmla="*/ 0 h 257"/>
              </a:gdLst>
              <a:ahLst/>
              <a:cxnLst>
                <a:cxn ang="0">
                  <a:pos x="T0" y="T1"/>
                </a:cxn>
                <a:cxn ang="0">
                  <a:pos x="T2" y="T3"/>
                </a:cxn>
                <a:cxn ang="0">
                  <a:pos x="T4" y="T5"/>
                </a:cxn>
                <a:cxn ang="0">
                  <a:pos x="T6" y="T7"/>
                </a:cxn>
                <a:cxn ang="0">
                  <a:pos x="T8" y="T9"/>
                </a:cxn>
              </a:cxnLst>
              <a:rect l="0" t="0" r="r" b="b"/>
              <a:pathLst>
                <a:path w="200" h="257">
                  <a:moveTo>
                    <a:pt x="152" y="0"/>
                  </a:moveTo>
                  <a:cubicBezTo>
                    <a:pt x="0" y="0"/>
                    <a:pt x="0" y="0"/>
                    <a:pt x="0" y="0"/>
                  </a:cubicBezTo>
                  <a:cubicBezTo>
                    <a:pt x="1" y="93"/>
                    <a:pt x="26" y="181"/>
                    <a:pt x="69" y="257"/>
                  </a:cubicBezTo>
                  <a:cubicBezTo>
                    <a:pt x="200" y="181"/>
                    <a:pt x="200" y="181"/>
                    <a:pt x="200" y="181"/>
                  </a:cubicBezTo>
                  <a:cubicBezTo>
                    <a:pt x="170" y="128"/>
                    <a:pt x="152" y="66"/>
                    <a:pt x="152"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5" name="Freeform 16"/>
            <p:cNvSpPr>
              <a:spLocks/>
            </p:cNvSpPr>
            <p:nvPr/>
          </p:nvSpPr>
          <p:spPr bwMode="auto">
            <a:xfrm>
              <a:off x="5608941" y="3439582"/>
              <a:ext cx="634862" cy="817763"/>
            </a:xfrm>
            <a:custGeom>
              <a:avLst/>
              <a:gdLst>
                <a:gd name="T0" fmla="*/ 200 w 200"/>
                <a:gd name="T1" fmla="*/ 0 h 257"/>
                <a:gd name="T2" fmla="*/ 48 w 200"/>
                <a:gd name="T3" fmla="*/ 0 h 257"/>
                <a:gd name="T4" fmla="*/ 0 w 200"/>
                <a:gd name="T5" fmla="*/ 181 h 257"/>
                <a:gd name="T6" fmla="*/ 131 w 200"/>
                <a:gd name="T7" fmla="*/ 257 h 257"/>
                <a:gd name="T8" fmla="*/ 200 w 200"/>
                <a:gd name="T9" fmla="*/ 0 h 257"/>
              </a:gdLst>
              <a:ahLst/>
              <a:cxnLst>
                <a:cxn ang="0">
                  <a:pos x="T0" y="T1"/>
                </a:cxn>
                <a:cxn ang="0">
                  <a:pos x="T2" y="T3"/>
                </a:cxn>
                <a:cxn ang="0">
                  <a:pos x="T4" y="T5"/>
                </a:cxn>
                <a:cxn ang="0">
                  <a:pos x="T6" y="T7"/>
                </a:cxn>
                <a:cxn ang="0">
                  <a:pos x="T8" y="T9"/>
                </a:cxn>
              </a:cxnLst>
              <a:rect l="0" t="0" r="r" b="b"/>
              <a:pathLst>
                <a:path w="200" h="257">
                  <a:moveTo>
                    <a:pt x="200" y="0"/>
                  </a:moveTo>
                  <a:cubicBezTo>
                    <a:pt x="48" y="0"/>
                    <a:pt x="48" y="0"/>
                    <a:pt x="48" y="0"/>
                  </a:cubicBezTo>
                  <a:cubicBezTo>
                    <a:pt x="48" y="66"/>
                    <a:pt x="30" y="128"/>
                    <a:pt x="0" y="181"/>
                  </a:cubicBezTo>
                  <a:cubicBezTo>
                    <a:pt x="131" y="257"/>
                    <a:pt x="131" y="257"/>
                    <a:pt x="131" y="257"/>
                  </a:cubicBezTo>
                  <a:cubicBezTo>
                    <a:pt x="174" y="181"/>
                    <a:pt x="199" y="93"/>
                    <a:pt x="200" y="0"/>
                  </a:cubicBezTo>
                </a:path>
              </a:pathLst>
            </a:custGeom>
            <a:grp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66" name="Freeform 17"/>
            <p:cNvSpPr>
              <a:spLocks/>
            </p:cNvSpPr>
            <p:nvPr/>
          </p:nvSpPr>
          <p:spPr bwMode="auto">
            <a:xfrm>
              <a:off x="3128445" y="1983934"/>
              <a:ext cx="840436" cy="843460"/>
            </a:xfrm>
            <a:custGeom>
              <a:avLst/>
              <a:gdLst>
                <a:gd name="T0" fmla="*/ 188 w 264"/>
                <a:gd name="T1" fmla="*/ 0 h 265"/>
                <a:gd name="T2" fmla="*/ 0 w 264"/>
                <a:gd name="T3" fmla="*/ 189 h 265"/>
                <a:gd name="T4" fmla="*/ 131 w 264"/>
                <a:gd name="T5" fmla="*/ 265 h 265"/>
                <a:gd name="T6" fmla="*/ 264 w 264"/>
                <a:gd name="T7" fmla="*/ 132 h 265"/>
                <a:gd name="T8" fmla="*/ 188 w 264"/>
                <a:gd name="T9" fmla="*/ 0 h 265"/>
              </a:gdLst>
              <a:ahLst/>
              <a:cxnLst>
                <a:cxn ang="0">
                  <a:pos x="T0" y="T1"/>
                </a:cxn>
                <a:cxn ang="0">
                  <a:pos x="T2" y="T3"/>
                </a:cxn>
                <a:cxn ang="0">
                  <a:pos x="T4" y="T5"/>
                </a:cxn>
                <a:cxn ang="0">
                  <a:pos x="T6" y="T7"/>
                </a:cxn>
                <a:cxn ang="0">
                  <a:pos x="T8" y="T9"/>
                </a:cxn>
              </a:cxnLst>
              <a:rect l="0" t="0" r="r" b="b"/>
              <a:pathLst>
                <a:path w="264" h="265">
                  <a:moveTo>
                    <a:pt x="188" y="0"/>
                  </a:moveTo>
                  <a:cubicBezTo>
                    <a:pt x="111" y="46"/>
                    <a:pt x="46" y="111"/>
                    <a:pt x="0" y="189"/>
                  </a:cubicBezTo>
                  <a:cubicBezTo>
                    <a:pt x="131" y="265"/>
                    <a:pt x="131" y="265"/>
                    <a:pt x="131" y="265"/>
                  </a:cubicBezTo>
                  <a:cubicBezTo>
                    <a:pt x="163" y="210"/>
                    <a:pt x="209" y="164"/>
                    <a:pt x="264" y="132"/>
                  </a:cubicBezTo>
                  <a:cubicBezTo>
                    <a:pt x="188" y="0"/>
                    <a:pt x="188" y="0"/>
                    <a:pt x="188" y="0"/>
                  </a:cubicBezTo>
                </a:path>
              </a:pathLst>
            </a:custGeom>
            <a:solidFill>
              <a:srgbClr val="00B0F0"/>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grpSp>
      <p:sp>
        <p:nvSpPr>
          <p:cNvPr id="29" name="Rectangular Callout 28"/>
          <p:cNvSpPr/>
          <p:nvPr/>
        </p:nvSpPr>
        <p:spPr>
          <a:xfrm>
            <a:off x="5077917" y="491077"/>
            <a:ext cx="1277713" cy="1398668"/>
          </a:xfrm>
          <a:prstGeom prst="wedgeRectCallout">
            <a:avLst>
              <a:gd name="adj1" fmla="val -5303"/>
              <a:gd name="adj2" fmla="val 89129"/>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US" sz="1800" b="1" dirty="0">
                <a:solidFill>
                  <a:schemeClr val="tx1"/>
                </a:solidFill>
                <a:latin typeface="Calibri" panose="020F0502020204030204" pitchFamily="34" charset="0"/>
                <a:cs typeface="Calibri" panose="020F0502020204030204" pitchFamily="34" charset="0"/>
              </a:rPr>
              <a:t>December:</a:t>
            </a:r>
          </a:p>
          <a:p>
            <a:pPr lvl="0"/>
            <a:r>
              <a:rPr lang="en-US" sz="1200" dirty="0">
                <a:solidFill>
                  <a:schemeClr val="tx1"/>
                </a:solidFill>
                <a:latin typeface="Calibri" panose="020F0502020204030204" pitchFamily="34" charset="0"/>
                <a:cs typeface="Calibri" panose="020F0502020204030204" pitchFamily="34" charset="0"/>
              </a:rPr>
              <a:t>Term ends. Offices are closed for two weeks for the winter break. </a:t>
            </a:r>
          </a:p>
        </p:txBody>
      </p:sp>
      <p:sp>
        <p:nvSpPr>
          <p:cNvPr id="33" name="Rectangular Callout 32"/>
          <p:cNvSpPr/>
          <p:nvPr/>
        </p:nvSpPr>
        <p:spPr>
          <a:xfrm flipH="1">
            <a:off x="8089060" y="3494607"/>
            <a:ext cx="2419777" cy="1165304"/>
          </a:xfrm>
          <a:prstGeom prst="wedgeRectCallout">
            <a:avLst>
              <a:gd name="adj1" fmla="val 74122"/>
              <a:gd name="adj2" fmla="val 8230"/>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April:</a:t>
            </a:r>
          </a:p>
          <a:p>
            <a:r>
              <a:rPr lang="en-US" sz="1200" dirty="0">
                <a:solidFill>
                  <a:schemeClr val="tx1"/>
                </a:solidFill>
                <a:latin typeface="Calibri" panose="020F0502020204030204" pitchFamily="34" charset="0"/>
                <a:cs typeface="Calibri" panose="020F0502020204030204" pitchFamily="34" charset="0"/>
              </a:rPr>
              <a:t>Third Payment due: September 10</a:t>
            </a:r>
            <a:r>
              <a:rPr lang="en-US" sz="1200" baseline="30000" dirty="0">
                <a:solidFill>
                  <a:schemeClr val="tx1"/>
                </a:solidFill>
                <a:latin typeface="Calibri" panose="020F0502020204030204" pitchFamily="34" charset="0"/>
                <a:cs typeface="Calibri" panose="020F0502020204030204" pitchFamily="34" charset="0"/>
              </a:rPr>
              <a:t>th</a:t>
            </a:r>
            <a:r>
              <a:rPr lang="en-US" sz="1200" dirty="0">
                <a:solidFill>
                  <a:schemeClr val="tx1"/>
                </a:solidFill>
                <a:latin typeface="Calibri" panose="020F0502020204030204" pitchFamily="34" charset="0"/>
                <a:cs typeface="Calibri" panose="020F0502020204030204" pitchFamily="34" charset="0"/>
              </a:rPr>
              <a:t>. Registration begins. Last month to request any additional loans for the spring semester. </a:t>
            </a:r>
          </a:p>
        </p:txBody>
      </p:sp>
      <p:sp>
        <p:nvSpPr>
          <p:cNvPr id="38" name="Rectangular Callout 37"/>
          <p:cNvSpPr/>
          <p:nvPr/>
        </p:nvSpPr>
        <p:spPr>
          <a:xfrm flipH="1">
            <a:off x="5598571" y="5584516"/>
            <a:ext cx="2654569" cy="1237273"/>
          </a:xfrm>
          <a:prstGeom prst="wedgeRectCallout">
            <a:avLst>
              <a:gd name="adj1" fmla="val 13025"/>
              <a:gd name="adj2" fmla="val -76825"/>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June:</a:t>
            </a:r>
          </a:p>
          <a:p>
            <a:r>
              <a:rPr lang="en-US" sz="1200" dirty="0">
                <a:solidFill>
                  <a:schemeClr val="tx1"/>
                </a:solidFill>
                <a:latin typeface="Calibri" panose="020F0502020204030204" pitchFamily="34" charset="0"/>
                <a:cs typeface="Calibri" panose="020F0502020204030204" pitchFamily="34" charset="0"/>
              </a:rPr>
              <a:t>Summer aid requested: second Monday of undergraduate classes. Refunds: third Monday. FAFSA for the upcoming year should be completed. </a:t>
            </a:r>
          </a:p>
        </p:txBody>
      </p:sp>
      <p:sp>
        <p:nvSpPr>
          <p:cNvPr id="8" name="TextBox 7"/>
          <p:cNvSpPr txBox="1"/>
          <p:nvPr/>
        </p:nvSpPr>
        <p:spPr>
          <a:xfrm>
            <a:off x="5319963" y="3483925"/>
            <a:ext cx="1615214" cy="830997"/>
          </a:xfrm>
          <a:prstGeom prst="rect">
            <a:avLst/>
          </a:prstGeom>
          <a:noFill/>
        </p:spPr>
        <p:txBody>
          <a:bodyPr wrap="square" rtlCol="0">
            <a:spAutoFit/>
          </a:bodyPr>
          <a:lstStyle/>
          <a:p>
            <a:pPr algn="ctr"/>
            <a:r>
              <a:rPr lang="en-US" sz="2400" b="1" dirty="0">
                <a:latin typeface="Calibri" panose="020F0502020204030204" pitchFamily="34" charset="0"/>
                <a:cs typeface="Calibri" panose="020F0502020204030204" pitchFamily="34" charset="0"/>
              </a:rPr>
              <a:t>Academic Year</a:t>
            </a:r>
          </a:p>
        </p:txBody>
      </p:sp>
      <p:sp>
        <p:nvSpPr>
          <p:cNvPr id="32" name="Freeform 12">
            <a:extLst>
              <a:ext uri="{FF2B5EF4-FFF2-40B4-BE49-F238E27FC236}">
                <a16:creationId xmlns:a16="http://schemas.microsoft.com/office/drawing/2014/main" id="{11D83CDA-EB17-45CA-8273-B5E8D0EC3DDA}"/>
              </a:ext>
            </a:extLst>
          </p:cNvPr>
          <p:cNvSpPr>
            <a:spLocks/>
          </p:cNvSpPr>
          <p:nvPr/>
        </p:nvSpPr>
        <p:spPr bwMode="auto">
          <a:xfrm>
            <a:off x="6700631" y="4453749"/>
            <a:ext cx="838925" cy="843460"/>
          </a:xfrm>
          <a:custGeom>
            <a:avLst/>
            <a:gdLst>
              <a:gd name="T0" fmla="*/ 133 w 264"/>
              <a:gd name="T1" fmla="*/ 0 h 265"/>
              <a:gd name="T2" fmla="*/ 0 w 264"/>
              <a:gd name="T3" fmla="*/ 134 h 265"/>
              <a:gd name="T4" fmla="*/ 76 w 264"/>
              <a:gd name="T5" fmla="*/ 265 h 265"/>
              <a:gd name="T6" fmla="*/ 264 w 264"/>
              <a:gd name="T7" fmla="*/ 76 h 265"/>
              <a:gd name="T8" fmla="*/ 133 w 264"/>
              <a:gd name="T9" fmla="*/ 0 h 265"/>
            </a:gdLst>
            <a:ahLst/>
            <a:cxnLst>
              <a:cxn ang="0">
                <a:pos x="T0" y="T1"/>
              </a:cxn>
              <a:cxn ang="0">
                <a:pos x="T2" y="T3"/>
              </a:cxn>
              <a:cxn ang="0">
                <a:pos x="T4" y="T5"/>
              </a:cxn>
              <a:cxn ang="0">
                <a:pos x="T6" y="T7"/>
              </a:cxn>
              <a:cxn ang="0">
                <a:pos x="T8" y="T9"/>
              </a:cxn>
            </a:cxnLst>
            <a:rect l="0" t="0" r="r" b="b"/>
            <a:pathLst>
              <a:path w="264" h="265">
                <a:moveTo>
                  <a:pt x="133" y="0"/>
                </a:moveTo>
                <a:cubicBezTo>
                  <a:pt x="101" y="55"/>
                  <a:pt x="55" y="101"/>
                  <a:pt x="0" y="134"/>
                </a:cubicBezTo>
                <a:cubicBezTo>
                  <a:pt x="76" y="265"/>
                  <a:pt x="76" y="265"/>
                  <a:pt x="76" y="265"/>
                </a:cubicBezTo>
                <a:cubicBezTo>
                  <a:pt x="153" y="219"/>
                  <a:pt x="218" y="154"/>
                  <a:pt x="264" y="76"/>
                </a:cubicBezTo>
                <a:cubicBezTo>
                  <a:pt x="133" y="0"/>
                  <a:pt x="133" y="0"/>
                  <a:pt x="133" y="0"/>
                </a:cubicBezTo>
              </a:path>
            </a:pathLst>
          </a:custGeom>
          <a:solidFill>
            <a:srgbClr val="E20000"/>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39" name="Freeform 12">
            <a:extLst>
              <a:ext uri="{FF2B5EF4-FFF2-40B4-BE49-F238E27FC236}">
                <a16:creationId xmlns:a16="http://schemas.microsoft.com/office/drawing/2014/main" id="{9B587D4F-CF29-464E-9766-7C7C2371C1DD}"/>
              </a:ext>
            </a:extLst>
          </p:cNvPr>
          <p:cNvSpPr>
            <a:spLocks/>
          </p:cNvSpPr>
          <p:nvPr/>
        </p:nvSpPr>
        <p:spPr bwMode="auto">
          <a:xfrm rot="14533964">
            <a:off x="6071446" y="2034433"/>
            <a:ext cx="838925" cy="843460"/>
          </a:xfrm>
          <a:custGeom>
            <a:avLst/>
            <a:gdLst>
              <a:gd name="T0" fmla="*/ 133 w 264"/>
              <a:gd name="T1" fmla="*/ 0 h 265"/>
              <a:gd name="T2" fmla="*/ 0 w 264"/>
              <a:gd name="T3" fmla="*/ 134 h 265"/>
              <a:gd name="T4" fmla="*/ 76 w 264"/>
              <a:gd name="T5" fmla="*/ 265 h 265"/>
              <a:gd name="T6" fmla="*/ 264 w 264"/>
              <a:gd name="T7" fmla="*/ 76 h 265"/>
              <a:gd name="T8" fmla="*/ 133 w 264"/>
              <a:gd name="T9" fmla="*/ 0 h 265"/>
            </a:gdLst>
            <a:ahLst/>
            <a:cxnLst>
              <a:cxn ang="0">
                <a:pos x="T0" y="T1"/>
              </a:cxn>
              <a:cxn ang="0">
                <a:pos x="T2" y="T3"/>
              </a:cxn>
              <a:cxn ang="0">
                <a:pos x="T4" y="T5"/>
              </a:cxn>
              <a:cxn ang="0">
                <a:pos x="T6" y="T7"/>
              </a:cxn>
              <a:cxn ang="0">
                <a:pos x="T8" y="T9"/>
              </a:cxn>
            </a:cxnLst>
            <a:rect l="0" t="0" r="r" b="b"/>
            <a:pathLst>
              <a:path w="264" h="265">
                <a:moveTo>
                  <a:pt x="133" y="0"/>
                </a:moveTo>
                <a:cubicBezTo>
                  <a:pt x="101" y="55"/>
                  <a:pt x="55" y="101"/>
                  <a:pt x="0" y="134"/>
                </a:cubicBezTo>
                <a:cubicBezTo>
                  <a:pt x="76" y="265"/>
                  <a:pt x="76" y="265"/>
                  <a:pt x="76" y="265"/>
                </a:cubicBezTo>
                <a:cubicBezTo>
                  <a:pt x="153" y="219"/>
                  <a:pt x="218" y="154"/>
                  <a:pt x="264" y="76"/>
                </a:cubicBezTo>
                <a:cubicBezTo>
                  <a:pt x="133" y="0"/>
                  <a:pt x="133" y="0"/>
                  <a:pt x="133" y="0"/>
                </a:cubicBezTo>
              </a:path>
            </a:pathLst>
          </a:custGeom>
          <a:solidFill>
            <a:srgbClr val="E20000"/>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41" name="Freeform 12">
            <a:extLst>
              <a:ext uri="{FF2B5EF4-FFF2-40B4-BE49-F238E27FC236}">
                <a16:creationId xmlns:a16="http://schemas.microsoft.com/office/drawing/2014/main" id="{781BDFE1-179C-4FAA-AE61-B4112380BFD5}"/>
              </a:ext>
            </a:extLst>
          </p:cNvPr>
          <p:cNvSpPr>
            <a:spLocks/>
          </p:cNvSpPr>
          <p:nvPr/>
        </p:nvSpPr>
        <p:spPr bwMode="auto">
          <a:xfrm rot="5400000">
            <a:off x="4658455" y="4459040"/>
            <a:ext cx="838925" cy="843460"/>
          </a:xfrm>
          <a:custGeom>
            <a:avLst/>
            <a:gdLst>
              <a:gd name="T0" fmla="*/ 133 w 264"/>
              <a:gd name="T1" fmla="*/ 0 h 265"/>
              <a:gd name="T2" fmla="*/ 0 w 264"/>
              <a:gd name="T3" fmla="*/ 134 h 265"/>
              <a:gd name="T4" fmla="*/ 76 w 264"/>
              <a:gd name="T5" fmla="*/ 265 h 265"/>
              <a:gd name="T6" fmla="*/ 264 w 264"/>
              <a:gd name="T7" fmla="*/ 76 h 265"/>
              <a:gd name="T8" fmla="*/ 133 w 264"/>
              <a:gd name="T9" fmla="*/ 0 h 265"/>
            </a:gdLst>
            <a:ahLst/>
            <a:cxnLst>
              <a:cxn ang="0">
                <a:pos x="T0" y="T1"/>
              </a:cxn>
              <a:cxn ang="0">
                <a:pos x="T2" y="T3"/>
              </a:cxn>
              <a:cxn ang="0">
                <a:pos x="T4" y="T5"/>
              </a:cxn>
              <a:cxn ang="0">
                <a:pos x="T6" y="T7"/>
              </a:cxn>
              <a:cxn ang="0">
                <a:pos x="T8" y="T9"/>
              </a:cxn>
            </a:cxnLst>
            <a:rect l="0" t="0" r="r" b="b"/>
            <a:pathLst>
              <a:path w="264" h="265">
                <a:moveTo>
                  <a:pt x="133" y="0"/>
                </a:moveTo>
                <a:cubicBezTo>
                  <a:pt x="101" y="55"/>
                  <a:pt x="55" y="101"/>
                  <a:pt x="0" y="134"/>
                </a:cubicBezTo>
                <a:cubicBezTo>
                  <a:pt x="76" y="265"/>
                  <a:pt x="76" y="265"/>
                  <a:pt x="76" y="265"/>
                </a:cubicBezTo>
                <a:cubicBezTo>
                  <a:pt x="153" y="219"/>
                  <a:pt x="218" y="154"/>
                  <a:pt x="264" y="76"/>
                </a:cubicBezTo>
                <a:cubicBezTo>
                  <a:pt x="133" y="0"/>
                  <a:pt x="133" y="0"/>
                  <a:pt x="133" y="0"/>
                </a:cubicBezTo>
              </a:path>
            </a:pathLst>
          </a:custGeom>
          <a:solidFill>
            <a:srgbClr val="E20000"/>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28" name="Rectangular Callout 27"/>
          <p:cNvSpPr/>
          <p:nvPr/>
        </p:nvSpPr>
        <p:spPr>
          <a:xfrm>
            <a:off x="1663612" y="4195356"/>
            <a:ext cx="2367530" cy="1152458"/>
          </a:xfrm>
          <a:prstGeom prst="wedgeRectCallout">
            <a:avLst>
              <a:gd name="adj1" fmla="val 97652"/>
              <a:gd name="adj2" fmla="val 15116"/>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August:</a:t>
            </a:r>
            <a:r>
              <a:rPr lang="en-US" sz="1800" dirty="0">
                <a:solidFill>
                  <a:schemeClr val="tx1"/>
                </a:solidFill>
                <a:latin typeface="Calibri" panose="020F0502020204030204" pitchFamily="34" charset="0"/>
                <a:cs typeface="Calibri" panose="020F0502020204030204" pitchFamily="34" charset="0"/>
              </a:rPr>
              <a:t> </a:t>
            </a:r>
          </a:p>
          <a:p>
            <a:r>
              <a:rPr lang="en-US" sz="1200" dirty="0">
                <a:solidFill>
                  <a:schemeClr val="tx1"/>
                </a:solidFill>
                <a:latin typeface="Calibri" panose="020F0502020204030204" pitchFamily="34" charset="0"/>
                <a:cs typeface="Calibri" panose="020F0502020204030204" pitchFamily="34" charset="0"/>
              </a:rPr>
              <a:t>Semester Begins. Grad PLUS loan forms. Funds Requested: second Monday of undergraduate classes. Refunds: third Monday of classes</a:t>
            </a:r>
          </a:p>
        </p:txBody>
      </p:sp>
      <p:sp>
        <p:nvSpPr>
          <p:cNvPr id="37" name="Rectangular Callout 36"/>
          <p:cNvSpPr/>
          <p:nvPr/>
        </p:nvSpPr>
        <p:spPr>
          <a:xfrm flipH="1">
            <a:off x="6553514" y="150564"/>
            <a:ext cx="2428578" cy="1203861"/>
          </a:xfrm>
          <a:prstGeom prst="wedgeRectCallout">
            <a:avLst>
              <a:gd name="adj1" fmla="val 53276"/>
              <a:gd name="adj2" fmla="val 139916"/>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January:</a:t>
            </a:r>
          </a:p>
          <a:p>
            <a:r>
              <a:rPr lang="en-US" sz="1200" dirty="0">
                <a:solidFill>
                  <a:schemeClr val="tx1"/>
                </a:solidFill>
                <a:latin typeface="Calibri" panose="020F0502020204030204" pitchFamily="34" charset="0"/>
                <a:cs typeface="Calibri" panose="020F0502020204030204" pitchFamily="34" charset="0"/>
              </a:rPr>
              <a:t>Semester Begins. Grad PLUS loan forms for Spring. Funds Requested: second Monday of undergraduate classes. Refunds: third Monday of classes. </a:t>
            </a:r>
          </a:p>
        </p:txBody>
      </p:sp>
      <p:sp>
        <p:nvSpPr>
          <p:cNvPr id="36" name="Rectangular Callout 35"/>
          <p:cNvSpPr/>
          <p:nvPr/>
        </p:nvSpPr>
        <p:spPr>
          <a:xfrm flipH="1">
            <a:off x="8328662" y="4822375"/>
            <a:ext cx="2173803" cy="1422150"/>
          </a:xfrm>
          <a:prstGeom prst="wedgeRectCallout">
            <a:avLst>
              <a:gd name="adj1" fmla="val 100410"/>
              <a:gd name="adj2" fmla="val -54060"/>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May:</a:t>
            </a:r>
          </a:p>
          <a:p>
            <a:r>
              <a:rPr lang="en-US" sz="1200" dirty="0">
                <a:solidFill>
                  <a:schemeClr val="tx1"/>
                </a:solidFill>
                <a:latin typeface="Calibri" panose="020F0502020204030204" pitchFamily="34" charset="0"/>
                <a:cs typeface="Calibri" panose="020F0502020204030204" pitchFamily="34" charset="0"/>
              </a:rPr>
              <a:t>COA (Summer) comes out. Financial Aid Packages for summer. Grad PLUS loan forms for summer. NEW STUDENTS ONLY: MPN and EC are needed. </a:t>
            </a:r>
          </a:p>
        </p:txBody>
      </p:sp>
      <p:sp>
        <p:nvSpPr>
          <p:cNvPr id="42" name="Freeform 6">
            <a:extLst>
              <a:ext uri="{FF2B5EF4-FFF2-40B4-BE49-F238E27FC236}">
                <a16:creationId xmlns:a16="http://schemas.microsoft.com/office/drawing/2014/main" id="{8142630F-7727-48C4-901C-790EBD1D6FE1}"/>
              </a:ext>
            </a:extLst>
          </p:cNvPr>
          <p:cNvSpPr>
            <a:spLocks/>
          </p:cNvSpPr>
          <p:nvPr/>
        </p:nvSpPr>
        <p:spPr bwMode="auto">
          <a:xfrm rot="10800000">
            <a:off x="5262694" y="4894053"/>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solidFill>
            <a:srgbClr val="70AC2E"/>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30" name="Rectangular Callout 29"/>
          <p:cNvSpPr/>
          <p:nvPr/>
        </p:nvSpPr>
        <p:spPr>
          <a:xfrm>
            <a:off x="2920139" y="5690383"/>
            <a:ext cx="2438401" cy="1099689"/>
          </a:xfrm>
          <a:prstGeom prst="wedgeRectCallout">
            <a:avLst>
              <a:gd name="adj1" fmla="val 67299"/>
              <a:gd name="adj2" fmla="val -86374"/>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July:</a:t>
            </a:r>
          </a:p>
          <a:p>
            <a:r>
              <a:rPr lang="en-US" sz="1200" dirty="0">
                <a:solidFill>
                  <a:schemeClr val="tx1"/>
                </a:solidFill>
                <a:latin typeface="Calibri" panose="020F0502020204030204" pitchFamily="34" charset="0"/>
                <a:cs typeface="Calibri" panose="020F0502020204030204" pitchFamily="34" charset="0"/>
              </a:rPr>
              <a:t>Payment due: July 10th. COA for Fall/Spring comes out. Packages for Fall/Spring come out. Forms for Fall/Spring will come out. </a:t>
            </a:r>
          </a:p>
        </p:txBody>
      </p:sp>
      <p:sp>
        <p:nvSpPr>
          <p:cNvPr id="27" name="Rectangular Callout 26"/>
          <p:cNvSpPr/>
          <p:nvPr/>
        </p:nvSpPr>
        <p:spPr>
          <a:xfrm>
            <a:off x="1886156" y="1023207"/>
            <a:ext cx="2887338" cy="913698"/>
          </a:xfrm>
          <a:prstGeom prst="wedgeRectCallout">
            <a:avLst>
              <a:gd name="adj1" fmla="val 68308"/>
              <a:gd name="adj2" fmla="val 140119"/>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800" b="1" dirty="0">
                <a:solidFill>
                  <a:schemeClr val="tx1"/>
                </a:solidFill>
                <a:latin typeface="Calibri" panose="020F0502020204030204" pitchFamily="34" charset="0"/>
                <a:cs typeface="Calibri" panose="020F0502020204030204" pitchFamily="34" charset="0"/>
              </a:rPr>
              <a:t>November:</a:t>
            </a:r>
          </a:p>
          <a:p>
            <a:pPr lvl="0"/>
            <a:r>
              <a:rPr lang="en-US" sz="1200" dirty="0">
                <a:solidFill>
                  <a:schemeClr val="tx1"/>
                </a:solidFill>
                <a:latin typeface="Calibri" panose="020F0502020204030204" pitchFamily="34" charset="0"/>
                <a:cs typeface="Calibri" panose="020F0502020204030204" pitchFamily="34" charset="0"/>
              </a:rPr>
              <a:t>Third Payment: November 10th Registration begins. Last month to request any additional loans for the Fall ONLY.</a:t>
            </a:r>
          </a:p>
        </p:txBody>
      </p:sp>
      <p:sp>
        <p:nvSpPr>
          <p:cNvPr id="44" name="Freeform 6">
            <a:extLst>
              <a:ext uri="{FF2B5EF4-FFF2-40B4-BE49-F238E27FC236}">
                <a16:creationId xmlns:a16="http://schemas.microsoft.com/office/drawing/2014/main" id="{8D975C70-44EF-4239-9C1D-7B39EB6EC560}"/>
              </a:ext>
            </a:extLst>
          </p:cNvPr>
          <p:cNvSpPr>
            <a:spLocks/>
          </p:cNvSpPr>
          <p:nvPr/>
        </p:nvSpPr>
        <p:spPr bwMode="auto">
          <a:xfrm rot="16200000">
            <a:off x="4331991" y="3118257"/>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solidFill>
            <a:srgbClr val="70AC2E"/>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45" name="Freeform 6">
            <a:extLst>
              <a:ext uri="{FF2B5EF4-FFF2-40B4-BE49-F238E27FC236}">
                <a16:creationId xmlns:a16="http://schemas.microsoft.com/office/drawing/2014/main" id="{9B8F235B-46E8-4577-AD15-6965B3075B89}"/>
              </a:ext>
            </a:extLst>
          </p:cNvPr>
          <p:cNvSpPr>
            <a:spLocks/>
          </p:cNvSpPr>
          <p:nvPr/>
        </p:nvSpPr>
        <p:spPr bwMode="auto">
          <a:xfrm rot="3668719">
            <a:off x="7061718" y="3260859"/>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solidFill>
            <a:srgbClr val="70AC2E"/>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46" name="Freeform 6">
            <a:extLst>
              <a:ext uri="{FF2B5EF4-FFF2-40B4-BE49-F238E27FC236}">
                <a16:creationId xmlns:a16="http://schemas.microsoft.com/office/drawing/2014/main" id="{04041F0B-4F1E-4443-8473-114A4C5E343A}"/>
              </a:ext>
            </a:extLst>
          </p:cNvPr>
          <p:cNvSpPr>
            <a:spLocks/>
          </p:cNvSpPr>
          <p:nvPr/>
        </p:nvSpPr>
        <p:spPr bwMode="auto">
          <a:xfrm rot="1792242">
            <a:off x="6743926" y="2596964"/>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solidFill>
            <a:srgbClr val="70AC2E"/>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47" name="Freeform 6">
            <a:extLst>
              <a:ext uri="{FF2B5EF4-FFF2-40B4-BE49-F238E27FC236}">
                <a16:creationId xmlns:a16="http://schemas.microsoft.com/office/drawing/2014/main" id="{18C0C524-45A1-4A2D-95B1-97239AF2B52F}"/>
              </a:ext>
            </a:extLst>
          </p:cNvPr>
          <p:cNvSpPr>
            <a:spLocks/>
          </p:cNvSpPr>
          <p:nvPr/>
        </p:nvSpPr>
        <p:spPr bwMode="auto">
          <a:xfrm rot="14350484">
            <a:off x="4310614" y="3875659"/>
            <a:ext cx="820786" cy="639397"/>
          </a:xfrm>
          <a:custGeom>
            <a:avLst/>
            <a:gdLst>
              <a:gd name="T0" fmla="*/ 0 w 258"/>
              <a:gd name="T1" fmla="*/ 0 h 201"/>
              <a:gd name="T2" fmla="*/ 0 w 258"/>
              <a:gd name="T3" fmla="*/ 152 h 201"/>
              <a:gd name="T4" fmla="*/ 182 w 258"/>
              <a:gd name="T5" fmla="*/ 201 h 201"/>
              <a:gd name="T6" fmla="*/ 258 w 258"/>
              <a:gd name="T7" fmla="*/ 69 h 201"/>
              <a:gd name="T8" fmla="*/ 0 w 258"/>
              <a:gd name="T9" fmla="*/ 0 h 201"/>
            </a:gdLst>
            <a:ahLst/>
            <a:cxnLst>
              <a:cxn ang="0">
                <a:pos x="T0" y="T1"/>
              </a:cxn>
              <a:cxn ang="0">
                <a:pos x="T2" y="T3"/>
              </a:cxn>
              <a:cxn ang="0">
                <a:pos x="T4" y="T5"/>
              </a:cxn>
              <a:cxn ang="0">
                <a:pos x="T6" y="T7"/>
              </a:cxn>
              <a:cxn ang="0">
                <a:pos x="T8" y="T9"/>
              </a:cxn>
            </a:cxnLst>
            <a:rect l="0" t="0" r="r" b="b"/>
            <a:pathLst>
              <a:path w="258" h="201">
                <a:moveTo>
                  <a:pt x="0" y="0"/>
                </a:moveTo>
                <a:cubicBezTo>
                  <a:pt x="0" y="152"/>
                  <a:pt x="0" y="152"/>
                  <a:pt x="0" y="152"/>
                </a:cubicBezTo>
                <a:cubicBezTo>
                  <a:pt x="66" y="152"/>
                  <a:pt x="128" y="170"/>
                  <a:pt x="182" y="201"/>
                </a:cubicBezTo>
                <a:cubicBezTo>
                  <a:pt x="258" y="69"/>
                  <a:pt x="258" y="69"/>
                  <a:pt x="258" y="69"/>
                </a:cubicBezTo>
                <a:cubicBezTo>
                  <a:pt x="182" y="26"/>
                  <a:pt x="94" y="1"/>
                  <a:pt x="0" y="0"/>
                </a:cubicBezTo>
              </a:path>
            </a:pathLst>
          </a:custGeom>
          <a:solidFill>
            <a:srgbClr val="70AC2E"/>
          </a:solidFill>
          <a:ln w="28575">
            <a:miter lim="800000"/>
          </a:ln>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lang="en-US" sz="1800" dirty="0"/>
          </a:p>
        </p:txBody>
      </p:sp>
      <p:sp>
        <p:nvSpPr>
          <p:cNvPr id="35" name="Rectangular Callout 34"/>
          <p:cNvSpPr/>
          <p:nvPr/>
        </p:nvSpPr>
        <p:spPr>
          <a:xfrm flipH="1">
            <a:off x="7732197" y="1482818"/>
            <a:ext cx="2694697" cy="600738"/>
          </a:xfrm>
          <a:prstGeom prst="wedgeRectCallout">
            <a:avLst>
              <a:gd name="adj1" fmla="val 76506"/>
              <a:gd name="adj2" fmla="val 184833"/>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February:</a:t>
            </a:r>
          </a:p>
          <a:p>
            <a:r>
              <a:rPr lang="en-US" sz="1200" dirty="0">
                <a:solidFill>
                  <a:schemeClr val="tx1"/>
                </a:solidFill>
                <a:latin typeface="Calibri" panose="020F0502020204030204" pitchFamily="34" charset="0"/>
                <a:cs typeface="Calibri" panose="020F0502020204030204" pitchFamily="34" charset="0"/>
              </a:rPr>
              <a:t>First Payment is due on February 10th </a:t>
            </a:r>
          </a:p>
        </p:txBody>
      </p:sp>
      <p:sp>
        <p:nvSpPr>
          <p:cNvPr id="34" name="Rectangular Callout 33"/>
          <p:cNvSpPr/>
          <p:nvPr/>
        </p:nvSpPr>
        <p:spPr>
          <a:xfrm flipH="1">
            <a:off x="7943422" y="2698212"/>
            <a:ext cx="2648376" cy="581480"/>
          </a:xfrm>
          <a:prstGeom prst="wedgeRectCallout">
            <a:avLst>
              <a:gd name="adj1" fmla="val 70860"/>
              <a:gd name="adj2" fmla="val 78785"/>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March:</a:t>
            </a:r>
          </a:p>
          <a:p>
            <a:r>
              <a:rPr lang="en-US" sz="1200" dirty="0">
                <a:solidFill>
                  <a:schemeClr val="tx1"/>
                </a:solidFill>
                <a:latin typeface="Calibri" panose="020F0502020204030204" pitchFamily="34" charset="0"/>
                <a:cs typeface="Calibri" panose="020F0502020204030204" pitchFamily="34" charset="0"/>
              </a:rPr>
              <a:t>Second Payment is due on March 10th </a:t>
            </a:r>
          </a:p>
        </p:txBody>
      </p:sp>
      <p:sp>
        <p:nvSpPr>
          <p:cNvPr id="2" name="Rectangular Callout 1"/>
          <p:cNvSpPr/>
          <p:nvPr/>
        </p:nvSpPr>
        <p:spPr>
          <a:xfrm>
            <a:off x="1657630" y="3304339"/>
            <a:ext cx="1976486" cy="653010"/>
          </a:xfrm>
          <a:prstGeom prst="wedgeRectCallout">
            <a:avLst>
              <a:gd name="adj1" fmla="val 104524"/>
              <a:gd name="adj2" fmla="val 95953"/>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September:</a:t>
            </a:r>
          </a:p>
          <a:p>
            <a:r>
              <a:rPr lang="en-US" sz="1200" dirty="0">
                <a:solidFill>
                  <a:schemeClr val="tx1"/>
                </a:solidFill>
                <a:latin typeface="Calibri" panose="020F0502020204030204" pitchFamily="34" charset="0"/>
                <a:cs typeface="Calibri" panose="020F0502020204030204" pitchFamily="34" charset="0"/>
              </a:rPr>
              <a:t>First Payment is due on September 10</a:t>
            </a:r>
            <a:r>
              <a:rPr lang="en-US" sz="1200" baseline="30000" dirty="0">
                <a:solidFill>
                  <a:schemeClr val="tx1"/>
                </a:solidFill>
                <a:latin typeface="Calibri" panose="020F0502020204030204" pitchFamily="34" charset="0"/>
                <a:cs typeface="Calibri" panose="020F0502020204030204" pitchFamily="34" charset="0"/>
              </a:rPr>
              <a:t>th</a:t>
            </a:r>
            <a:r>
              <a:rPr lang="en-US" sz="1200" dirty="0">
                <a:solidFill>
                  <a:schemeClr val="tx1"/>
                </a:solidFill>
                <a:latin typeface="Calibri" panose="020F0502020204030204" pitchFamily="34" charset="0"/>
                <a:cs typeface="Calibri" panose="020F0502020204030204" pitchFamily="34" charset="0"/>
              </a:rPr>
              <a:t>.</a:t>
            </a:r>
          </a:p>
        </p:txBody>
      </p:sp>
      <p:sp>
        <p:nvSpPr>
          <p:cNvPr id="24" name="Rectangular Callout 23"/>
          <p:cNvSpPr/>
          <p:nvPr/>
        </p:nvSpPr>
        <p:spPr>
          <a:xfrm>
            <a:off x="1628198" y="2051029"/>
            <a:ext cx="2218742" cy="945336"/>
          </a:xfrm>
          <a:prstGeom prst="wedgeRectCallout">
            <a:avLst>
              <a:gd name="adj1" fmla="val 87158"/>
              <a:gd name="adj2" fmla="val 93086"/>
            </a:avLst>
          </a:prstGeom>
          <a:solidFill>
            <a:schemeClr val="bg1">
              <a:alpha val="60000"/>
            </a:schemeClr>
          </a:solidFill>
          <a:ln w="12700">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alibri" panose="020F0502020204030204" pitchFamily="34" charset="0"/>
                <a:cs typeface="Calibri" panose="020F0502020204030204" pitchFamily="34" charset="0"/>
              </a:rPr>
              <a:t>October:</a:t>
            </a:r>
          </a:p>
          <a:p>
            <a:r>
              <a:rPr lang="en-US" sz="1200" dirty="0">
                <a:solidFill>
                  <a:schemeClr val="tx1"/>
                </a:solidFill>
                <a:latin typeface="Calibri" panose="020F0502020204030204" pitchFamily="34" charset="0"/>
                <a:cs typeface="Calibri" panose="020F0502020204030204" pitchFamily="34" charset="0"/>
              </a:rPr>
              <a:t>Second Payment is due: October 10</a:t>
            </a:r>
            <a:r>
              <a:rPr lang="en-US" sz="1200" baseline="30000" dirty="0">
                <a:solidFill>
                  <a:schemeClr val="tx1"/>
                </a:solidFill>
                <a:latin typeface="Calibri" panose="020F0502020204030204" pitchFamily="34" charset="0"/>
                <a:cs typeface="Calibri" panose="020F0502020204030204" pitchFamily="34" charset="0"/>
              </a:rPr>
              <a:t>th</a:t>
            </a:r>
            <a:r>
              <a:rPr lang="en-US" sz="1200" dirty="0">
                <a:solidFill>
                  <a:schemeClr val="tx1"/>
                </a:solidFill>
                <a:latin typeface="Calibri" panose="020F0502020204030204" pitchFamily="34" charset="0"/>
                <a:cs typeface="Calibri" panose="020F0502020204030204" pitchFamily="34" charset="0"/>
              </a:rPr>
              <a:t>. New FAFSA comes out for the next academic year.  </a:t>
            </a:r>
          </a:p>
        </p:txBody>
      </p:sp>
    </p:spTree>
    <p:extLst>
      <p:ext uri="{BB962C8B-B14F-4D97-AF65-F5344CB8AC3E}">
        <p14:creationId xmlns:p14="http://schemas.microsoft.com/office/powerpoint/2010/main" val="1720552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6A02F3-E6AB-4983-ABC2-A821C55A99D5}"/>
              </a:ext>
            </a:extLst>
          </p:cNvPr>
          <p:cNvSpPr>
            <a:spLocks noGrp="1"/>
          </p:cNvSpPr>
          <p:nvPr>
            <p:ph sz="half" idx="1"/>
          </p:nvPr>
        </p:nvSpPr>
        <p:spPr>
          <a:xfrm>
            <a:off x="425042" y="1990288"/>
            <a:ext cx="5486400" cy="4267200"/>
          </a:xfrm>
        </p:spPr>
        <p:txBody>
          <a:bodyPr/>
          <a:lstStyle/>
          <a:p>
            <a:r>
              <a:rPr lang="en-US" dirty="0"/>
              <a:t>Adjustment to Direct Loan</a:t>
            </a:r>
          </a:p>
          <a:p>
            <a:pPr lvl="1"/>
            <a:r>
              <a:rPr lang="en-US" dirty="0"/>
              <a:t>Adjust loan amount after initial Acceptance/ Declined from FA Offer</a:t>
            </a:r>
          </a:p>
          <a:p>
            <a:r>
              <a:rPr lang="en-US" dirty="0"/>
              <a:t>Budget Increase Request </a:t>
            </a:r>
          </a:p>
          <a:p>
            <a:pPr lvl="1"/>
            <a:r>
              <a:rPr lang="en-US" dirty="0"/>
              <a:t>Increase COA for your program</a:t>
            </a:r>
          </a:p>
          <a:p>
            <a:r>
              <a:rPr lang="en-US" dirty="0"/>
              <a:t>FERPA Release of Information </a:t>
            </a:r>
          </a:p>
          <a:p>
            <a:pPr lvl="1"/>
            <a:r>
              <a:rPr lang="en-US" dirty="0"/>
              <a:t>Allows financial aid staff to discuss your financial aid with someone </a:t>
            </a:r>
            <a:r>
              <a:rPr lang="en-US" b="1" u="sng" dirty="0"/>
              <a:t>other</a:t>
            </a:r>
            <a:r>
              <a:rPr lang="en-US" dirty="0"/>
              <a:t> than the student </a:t>
            </a:r>
          </a:p>
          <a:p>
            <a:pPr lvl="1"/>
            <a:endParaRPr lang="en-US" dirty="0"/>
          </a:p>
        </p:txBody>
      </p:sp>
      <p:sp>
        <p:nvSpPr>
          <p:cNvPr id="3" name="Content Placeholder 2">
            <a:extLst>
              <a:ext uri="{FF2B5EF4-FFF2-40B4-BE49-F238E27FC236}">
                <a16:creationId xmlns:a16="http://schemas.microsoft.com/office/drawing/2014/main" id="{A8C06411-319B-4A60-AB1E-209AFBED8FA8}"/>
              </a:ext>
            </a:extLst>
          </p:cNvPr>
          <p:cNvSpPr>
            <a:spLocks noGrp="1"/>
          </p:cNvSpPr>
          <p:nvPr>
            <p:ph sz="half" idx="13"/>
          </p:nvPr>
        </p:nvSpPr>
        <p:spPr/>
        <p:txBody>
          <a:bodyPr/>
          <a:lstStyle/>
          <a:p>
            <a:r>
              <a:rPr lang="en-US" dirty="0"/>
              <a:t>Graduate PLUS loan Application</a:t>
            </a:r>
          </a:p>
          <a:p>
            <a:pPr lvl="1"/>
            <a:r>
              <a:rPr lang="en-US" dirty="0"/>
              <a:t>Apply for the PLUS loan</a:t>
            </a:r>
          </a:p>
          <a:p>
            <a:pPr lvl="1"/>
            <a:r>
              <a:rPr lang="en-US" dirty="0"/>
              <a:t>MUST fill this out along with the application via StudentAid.gov </a:t>
            </a:r>
          </a:p>
          <a:p>
            <a:r>
              <a:rPr lang="en-US" dirty="0"/>
              <a:t>Aid Cancellation Form</a:t>
            </a:r>
          </a:p>
          <a:p>
            <a:pPr lvl="1"/>
            <a:r>
              <a:rPr lang="en-US" dirty="0"/>
              <a:t>Cancel “Send Back” all or partial of a loan you have taken out </a:t>
            </a:r>
            <a:r>
              <a:rPr lang="en-US" b="1" u="sng" dirty="0"/>
              <a:t>within that semester. </a:t>
            </a:r>
          </a:p>
        </p:txBody>
      </p:sp>
      <p:sp>
        <p:nvSpPr>
          <p:cNvPr id="4" name="Title 3">
            <a:extLst>
              <a:ext uri="{FF2B5EF4-FFF2-40B4-BE49-F238E27FC236}">
                <a16:creationId xmlns:a16="http://schemas.microsoft.com/office/drawing/2014/main" id="{EEF1FBF6-3A5D-449D-BAE9-154FFF0E4884}"/>
              </a:ext>
            </a:extLst>
          </p:cNvPr>
          <p:cNvSpPr>
            <a:spLocks noGrp="1"/>
          </p:cNvSpPr>
          <p:nvPr>
            <p:ph type="title"/>
          </p:nvPr>
        </p:nvSpPr>
        <p:spPr>
          <a:xfrm>
            <a:off x="1981200" y="662031"/>
            <a:ext cx="8229600" cy="1075888"/>
          </a:xfrm>
        </p:spPr>
        <p:txBody>
          <a:bodyPr/>
          <a:lstStyle/>
          <a:p>
            <a:r>
              <a:rPr lang="en-US" dirty="0"/>
              <a:t>Forms</a:t>
            </a:r>
            <a:br>
              <a:rPr lang="en-US" dirty="0"/>
            </a:br>
            <a:r>
              <a:rPr lang="en-US" sz="3200" dirty="0">
                <a:hlinkClick r:id="rId3"/>
              </a:rPr>
              <a:t>MSU Website -Financial Aid- Forms</a:t>
            </a:r>
            <a:endParaRPr lang="en-US" dirty="0"/>
          </a:p>
        </p:txBody>
      </p:sp>
      <p:sp>
        <p:nvSpPr>
          <p:cNvPr id="5" name="Date Placeholder 4">
            <a:extLst>
              <a:ext uri="{FF2B5EF4-FFF2-40B4-BE49-F238E27FC236}">
                <a16:creationId xmlns:a16="http://schemas.microsoft.com/office/drawing/2014/main" id="{E675B1BA-1E39-4A9F-9CA8-2EEA61CF6BD2}"/>
              </a:ext>
            </a:extLst>
          </p:cNvPr>
          <p:cNvSpPr>
            <a:spLocks noGrp="1"/>
          </p:cNvSpPr>
          <p:nvPr>
            <p:ph type="dt" sz="half" idx="14"/>
          </p:nvPr>
        </p:nvSpPr>
        <p:spPr/>
        <p:txBody>
          <a:bodyPr/>
          <a:lstStyle/>
          <a:p>
            <a:fld id="{6D865111-70AC-4559-A908-F288EA0D4EA0}" type="datetime1">
              <a:rPr lang="en-US" sz="1600" b="1" smtClean="0">
                <a:solidFill>
                  <a:schemeClr val="bg1"/>
                </a:solidFill>
                <a:latin typeface="Arial" pitchFamily="34" charset="0"/>
                <a:cs typeface="Arial" pitchFamily="34" charset="0"/>
              </a:rPr>
              <a:pPr/>
              <a:t>9/7/2023</a:t>
            </a:fld>
            <a:endParaRPr lang="en-US" sz="1600" b="1" dirty="0">
              <a:solidFill>
                <a:schemeClr val="bg1"/>
              </a:solidFill>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36EC8709-B46F-484B-B315-111C9982D2DE}"/>
              </a:ext>
            </a:extLst>
          </p:cNvPr>
          <p:cNvSpPr>
            <a:spLocks noGrp="1"/>
          </p:cNvSpPr>
          <p:nvPr>
            <p:ph type="sldNum" sz="quarter" idx="15"/>
          </p:nvPr>
        </p:nvSpPr>
        <p:spPr/>
        <p:txBody>
          <a:bodyPr/>
          <a:lstStyle/>
          <a:p>
            <a:fld id="{4D7E9BF9-0DB9-49B8-82AD-011243E0D26E}" type="slidenum">
              <a:rPr lang="en-US" sz="1600" b="1" smtClean="0">
                <a:solidFill>
                  <a:srgbClr val="4A0010"/>
                </a:solidFill>
                <a:latin typeface="Arial" pitchFamily="34" charset="0"/>
                <a:cs typeface="Arial" pitchFamily="34" charset="0"/>
              </a:rPr>
              <a:pPr/>
              <a:t>9</a:t>
            </a:fld>
            <a:endParaRPr lang="en-US" sz="1600" b="1" dirty="0">
              <a:solidFill>
                <a:srgbClr val="4A0010"/>
              </a:solidFill>
              <a:latin typeface="Arial" pitchFamily="34" charset="0"/>
              <a:cs typeface="Arial" pitchFamily="34" charset="0"/>
            </a:endParaRPr>
          </a:p>
        </p:txBody>
      </p:sp>
      <p:sp>
        <p:nvSpPr>
          <p:cNvPr id="7" name="Footer Placeholder 6">
            <a:extLst>
              <a:ext uri="{FF2B5EF4-FFF2-40B4-BE49-F238E27FC236}">
                <a16:creationId xmlns:a16="http://schemas.microsoft.com/office/drawing/2014/main" id="{BEAC399A-0F6C-4BE0-A28D-2B1EFB7225C1}"/>
              </a:ext>
            </a:extLst>
          </p:cNvPr>
          <p:cNvSpPr>
            <a:spLocks noGrp="1"/>
          </p:cNvSpPr>
          <p:nvPr>
            <p:ph type="ftr" sz="quarter" idx="16"/>
          </p:nvPr>
        </p:nvSpPr>
        <p:spPr/>
        <p:txBody>
          <a:bodyPr>
            <a:normAutofit/>
          </a:bodyPr>
          <a:lstStyle/>
          <a:p>
            <a:pPr algn="l"/>
            <a:r>
              <a:rPr lang="en-US" sz="1600" b="1" dirty="0">
                <a:solidFill>
                  <a:schemeClr val="bg1"/>
                </a:solidFill>
                <a:latin typeface="Arial" pitchFamily="34" charset="0"/>
                <a:cs typeface="Arial" pitchFamily="34" charset="0"/>
              </a:rPr>
              <a:t>Financial Aid</a:t>
            </a:r>
          </a:p>
        </p:txBody>
      </p:sp>
    </p:spTree>
    <p:extLst>
      <p:ext uri="{BB962C8B-B14F-4D97-AF65-F5344CB8AC3E}">
        <p14:creationId xmlns:p14="http://schemas.microsoft.com/office/powerpoint/2010/main" val="3171961338"/>
      </p:ext>
    </p:extLst>
  </p:cSld>
  <p:clrMapOvr>
    <a:masterClrMapping/>
  </p:clrMapOvr>
</p:sld>
</file>

<file path=ppt/theme/theme1.xml><?xml version="1.0" encoding="utf-8"?>
<a:theme xmlns:a="http://schemas.openxmlformats.org/drawingml/2006/main" name="MSUSketches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spcBef>
            <a:spcPts val="500"/>
          </a:spcBef>
          <a:buFont typeface="Arial" pitchFamily="34" charset="0"/>
          <a:buChar char="•"/>
          <a:defRPr sz="2500" b="1"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TotalTime>
  <Words>1811</Words>
  <Application>Microsoft Office PowerPoint</Application>
  <PresentationFormat>Widescreen</PresentationFormat>
  <Paragraphs>225</Paragraphs>
  <Slides>12</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Airal</vt:lpstr>
      <vt:lpstr>Arial</vt:lpstr>
      <vt:lpstr>Arial Black</vt:lpstr>
      <vt:lpstr>Arial Black (Heading)</vt:lpstr>
      <vt:lpstr>Calibri</vt:lpstr>
      <vt:lpstr>proxima-nova</vt:lpstr>
      <vt:lpstr>Wingdings</vt:lpstr>
      <vt:lpstr>MSUSketchesTemplate</vt:lpstr>
      <vt:lpstr>Financial Aid Overview</vt:lpstr>
      <vt:lpstr>How will I pay for it?</vt:lpstr>
      <vt:lpstr>Cost of Attendance or Budget </vt:lpstr>
      <vt:lpstr>Starting in Summer</vt:lpstr>
      <vt:lpstr>Graduate PLUS Loan</vt:lpstr>
      <vt:lpstr>Alternative (private) Loans</vt:lpstr>
      <vt:lpstr>Billing (Financial Services)</vt:lpstr>
      <vt:lpstr>PowerPoint Presentation</vt:lpstr>
      <vt:lpstr>Forms MSU Website -Financial Aid- Forms</vt:lpstr>
      <vt:lpstr>FAQ</vt:lpstr>
      <vt:lpstr>Contact Information</vt:lpstr>
      <vt:lpstr>Increasing Standard Budget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Aid Overview</dc:title>
  <dc:creator>Scanlon, Breanna L</dc:creator>
  <cp:lastModifiedBy>Scanlon, Breanna L</cp:lastModifiedBy>
  <cp:revision>22</cp:revision>
  <dcterms:created xsi:type="dcterms:W3CDTF">2021-09-02T13:30:35Z</dcterms:created>
  <dcterms:modified xsi:type="dcterms:W3CDTF">2023-09-07T19:24:04Z</dcterms:modified>
</cp:coreProperties>
</file>