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8" r:id="rId7"/>
    <p:sldId id="259" r:id="rId8"/>
    <p:sldId id="267" r:id="rId9"/>
    <p:sldId id="260" r:id="rId10"/>
    <p:sldId id="261" r:id="rId11"/>
    <p:sldId id="262" r:id="rId12"/>
    <p:sldId id="263" r:id="rId13"/>
    <p:sldId id="266" r:id="rId14"/>
    <p:sldId id="265" r:id="rId15"/>
    <p:sldId id="264" r:id="rId16"/>
    <p:sldId id="268" r:id="rId17"/>
    <p:sldId id="271" r:id="rId18"/>
    <p:sldId id="270" r:id="rId19"/>
    <p:sldId id="273"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2B"/>
    <a:srgbClr val="6BA4B8"/>
    <a:srgbClr val="5E0009"/>
    <a:srgbClr val="425563"/>
    <a:srgbClr val="32576D"/>
    <a:srgbClr val="406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0"/>
    <p:restoredTop sz="85956" autoAdjust="0"/>
  </p:normalViewPr>
  <p:slideViewPr>
    <p:cSldViewPr snapToGrid="0" snapToObjects="1">
      <p:cViewPr varScale="1">
        <p:scale>
          <a:sx n="95" d="100"/>
          <a:sy n="95" d="100"/>
        </p:scale>
        <p:origin x="1458" y="84"/>
      </p:cViewPr>
      <p:guideLst/>
    </p:cSldViewPr>
  </p:slideViewPr>
  <p:notesTextViewPr>
    <p:cViewPr>
      <p:scale>
        <a:sx n="1" d="1"/>
        <a:sy n="1" d="1"/>
      </p:scale>
      <p:origin x="0" y="0"/>
    </p:cViewPr>
  </p:notesTextViewPr>
  <p:notesViewPr>
    <p:cSldViewPr snapToGrid="0" snapToObjects="1">
      <p:cViewPr varScale="1">
        <p:scale>
          <a:sx n="137" d="100"/>
          <a:sy n="137" d="100"/>
        </p:scale>
        <p:origin x="477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F3DD-24B8-9D40-ABEB-B4A0E772B6FC}"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Billing Office (also known at MSU as Financial Services or Accounts Receivable) handles all charges on your MSU account. They also take care and issue any refunds you may need during your program. </a:t>
            </a:r>
          </a:p>
        </p:txBody>
      </p:sp>
      <p:sp>
        <p:nvSpPr>
          <p:cNvPr id="4" name="Slide Number Placeholder 3"/>
          <p:cNvSpPr>
            <a:spLocks noGrp="1"/>
          </p:cNvSpPr>
          <p:nvPr>
            <p:ph type="sldNum" sz="quarter" idx="5"/>
          </p:nvPr>
        </p:nvSpPr>
        <p:spPr/>
        <p:txBody>
          <a:bodyPr/>
          <a:lstStyle/>
          <a:p>
            <a:fld id="{3EA5C634-AB7C-E047-B961-FC16FF4C0ED5}" type="slidenum">
              <a:rPr lang="en-US" smtClean="0"/>
              <a:t>2</a:t>
            </a:fld>
            <a:endParaRPr lang="en-US"/>
          </a:p>
        </p:txBody>
      </p:sp>
    </p:spTree>
    <p:extLst>
      <p:ext uri="{BB962C8B-B14F-4D97-AF65-F5344CB8AC3E}">
        <p14:creationId xmlns:p14="http://schemas.microsoft.com/office/powerpoint/2010/main" val="413645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Payment Plan goes into effect if you still have a balance on your account during the third week of classes, after your financial aid has paid. </a:t>
            </a:r>
          </a:p>
        </p:txBody>
      </p:sp>
      <p:sp>
        <p:nvSpPr>
          <p:cNvPr id="4" name="Slide Number Placeholder 3"/>
          <p:cNvSpPr>
            <a:spLocks noGrp="1"/>
          </p:cNvSpPr>
          <p:nvPr>
            <p:ph type="sldNum" sz="quarter" idx="5"/>
          </p:nvPr>
        </p:nvSpPr>
        <p:spPr/>
        <p:txBody>
          <a:bodyPr/>
          <a:lstStyle/>
          <a:p>
            <a:fld id="{3EA5C634-AB7C-E047-B961-FC16FF4C0ED5}" type="slidenum">
              <a:rPr lang="en-US" smtClean="0"/>
              <a:t>3</a:t>
            </a:fld>
            <a:endParaRPr lang="en-US"/>
          </a:p>
        </p:txBody>
      </p:sp>
    </p:spTree>
    <p:extLst>
      <p:ext uri="{BB962C8B-B14F-4D97-AF65-F5344CB8AC3E}">
        <p14:creationId xmlns:p14="http://schemas.microsoft.com/office/powerpoint/2010/main" val="265589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are first time borrowers (or/and are taking out their first loan for their program) will have to go to studentaid.gov and complete the Master Promissory Note and Loan Entrance Counseling. This just has to be done ONCE during your program BEFORE your FIRST DISBURSEMENT OF LOANS here at MSU.  They both take around 30-45 minutes to complete (each). </a:t>
            </a:r>
          </a:p>
        </p:txBody>
      </p:sp>
      <p:sp>
        <p:nvSpPr>
          <p:cNvPr id="4" name="Slide Number Placeholder 3"/>
          <p:cNvSpPr>
            <a:spLocks noGrp="1"/>
          </p:cNvSpPr>
          <p:nvPr>
            <p:ph type="sldNum" sz="quarter" idx="5"/>
          </p:nvPr>
        </p:nvSpPr>
        <p:spPr/>
        <p:txBody>
          <a:bodyPr/>
          <a:lstStyle/>
          <a:p>
            <a:fld id="{3EA5C634-AB7C-E047-B961-FC16FF4C0ED5}" type="slidenum">
              <a:rPr lang="en-US" smtClean="0"/>
              <a:t>11</a:t>
            </a:fld>
            <a:endParaRPr lang="en-US"/>
          </a:p>
        </p:txBody>
      </p:sp>
    </p:spTree>
    <p:extLst>
      <p:ext uri="{BB962C8B-B14F-4D97-AF65-F5344CB8AC3E}">
        <p14:creationId xmlns:p14="http://schemas.microsoft.com/office/powerpoint/2010/main" val="337063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fontScale="55000" lnSpcReduction="20000"/>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you are preparing to start your program, take some time to read through our suggested timeframe of applying for aid, registering for classes and making on time payments.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Months listed in green allow for advanced planning and the year gets busier for months in blue.  Red indicates peak processing for the financial aid office. </a:t>
            </a:r>
          </a:p>
          <a:p>
            <a:endParaRPr lang="en-US" dirty="0"/>
          </a:p>
          <a:p>
            <a:endParaRPr lang="en-US" dirty="0"/>
          </a:p>
          <a:p>
            <a:endParaRPr lang="en-US" dirty="0"/>
          </a:p>
          <a:p>
            <a:r>
              <a:rPr lang="en-US" dirty="0"/>
              <a:t>January: Spring Semester Begins. Grad PLUS loan forms for the Spring only semester needs to be sent in (if needed). Funds start getting requested the second Monday of undergraduate classes. Refunds begin the third Monday of classes (sometimes the second Friday of classes depending on volume for the Billing office). </a:t>
            </a:r>
          </a:p>
          <a:p>
            <a:r>
              <a:rPr lang="en-US" dirty="0"/>
              <a:t>February: First Payment is due on February 10</a:t>
            </a:r>
            <a:r>
              <a:rPr lang="en-US" baseline="30000" dirty="0"/>
              <a:t>th</a:t>
            </a:r>
            <a:r>
              <a:rPr lang="en-US" dirty="0"/>
              <a:t> (if bill has not been paid off before then). </a:t>
            </a:r>
          </a:p>
          <a:p>
            <a:r>
              <a:rPr lang="en-US" dirty="0"/>
              <a:t>March: Second Payment is due on March 10</a:t>
            </a:r>
            <a:r>
              <a:rPr lang="en-US" baseline="30000" dirty="0"/>
              <a:t>th</a:t>
            </a:r>
            <a:r>
              <a:rPr lang="en-US" dirty="0"/>
              <a:t> (if bill has not been paid off before then).</a:t>
            </a:r>
          </a:p>
          <a:p>
            <a:r>
              <a:rPr lang="en-US" dirty="0"/>
              <a:t>April: Third Payment is due on September 10</a:t>
            </a:r>
            <a:r>
              <a:rPr lang="en-US" baseline="30000" dirty="0"/>
              <a:t>th</a:t>
            </a:r>
            <a:r>
              <a:rPr lang="en-US" dirty="0"/>
              <a:t> (if bill has not been paid off before then). Registration for Fall/Summer classes begin. Last month to request any additional loans for the spring semester (like if you need additional funds to tide you over until summer refunds go out mid-June). </a:t>
            </a:r>
          </a:p>
          <a:p>
            <a:r>
              <a:rPr lang="en-US" dirty="0"/>
              <a:t>May: Cost of Attendance for Summer comes out. Financial Aid Packages for the summer semester go out. Grad PLUS loan forms for the Summer only semester need be sent in (if needed). Summer only forms will come out. NEW STUDENTS STARTING IN MAY: Master Promissory Note and Entrance Counseling are needed for any federal loans (Unsubsidized loans) to pay out. Summer goes off the FAFSA of the previous academic year. </a:t>
            </a:r>
          </a:p>
          <a:p>
            <a:r>
              <a:rPr lang="en-US" dirty="0"/>
              <a:t>June: Summer aid first requested the second Monday of undergraduate classes. Refunds begin the following Monday.  FAFSA for the upcoming year should be completed. </a:t>
            </a:r>
          </a:p>
          <a:p>
            <a:r>
              <a:rPr lang="en-US" dirty="0"/>
              <a:t>July: Payment is due for summer on July 10</a:t>
            </a:r>
            <a:r>
              <a:rPr lang="en-US" baseline="30000" dirty="0"/>
              <a:t>th</a:t>
            </a:r>
            <a:r>
              <a:rPr lang="en-US" dirty="0"/>
              <a:t>. Cost of Attendance for Fall/Spring comes out. Packages for Fall/Spring will start to come out. Forms for Fall/Spring will come out. </a:t>
            </a:r>
          </a:p>
          <a:p>
            <a:r>
              <a:rPr lang="en-US" dirty="0"/>
              <a:t>August: : Fall Semester Begins. Grad PLUS loan forms for the Fall/Spring as well as Fall only semester needs to be sent in (if needed). Funds start getting requested the second Monday of undergraduate classes. Refunds begin the third Monday of classes (sometimes the second Friday of classes depending on volume for the Billing office).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September: First Payment is due on September 10</a:t>
            </a:r>
            <a:r>
              <a:rPr lang="en-US" baseline="30000" dirty="0"/>
              <a:t>th</a:t>
            </a:r>
            <a:r>
              <a:rPr lang="en-US" dirty="0"/>
              <a:t> (if bill has not been paid off before then).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October: Second Payment is due on October 10</a:t>
            </a:r>
            <a:r>
              <a:rPr lang="en-US" baseline="30000" dirty="0"/>
              <a:t>th</a:t>
            </a:r>
            <a:r>
              <a:rPr lang="en-US" dirty="0"/>
              <a:t> (if bill has not been paid off before then). New FAFSA comes out for the next academic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Third and final payment is due on November 10</a:t>
            </a:r>
            <a:r>
              <a:rPr lang="en-US" baseline="30000" dirty="0"/>
              <a:t>th</a:t>
            </a:r>
            <a:r>
              <a:rPr lang="en-US" dirty="0"/>
              <a:t> (if bill has not been paid off before then). Registration for Spring classes begin. Last month to request any additional loans for the Fall ONLY semester (like if you need additional funds to tide you over until Spring refunds go out mid-January).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Term ends. Offices are closed for two weeks for the winter break. </a:t>
            </a:r>
          </a:p>
          <a:p>
            <a:endParaRPr lang="en-US" dirty="0"/>
          </a:p>
        </p:txBody>
      </p:sp>
      <p:sp>
        <p:nvSpPr>
          <p:cNvPr id="4" name="Slide Number Placeholder 3"/>
          <p:cNvSpPr>
            <a:spLocks noGrp="1"/>
          </p:cNvSpPr>
          <p:nvPr>
            <p:ph type="sldNum" sz="quarter" idx="5"/>
          </p:nvPr>
        </p:nvSpPr>
        <p:spPr/>
        <p:txBody>
          <a:bodyPr/>
          <a:lstStyle/>
          <a:p>
            <a:fld id="{1A1EE095-87AB-41A1-8C8E-0BB03B9E7425}" type="slidenum">
              <a:rPr lang="en-US" smtClean="0"/>
              <a:t>14</a:t>
            </a:fld>
            <a:endParaRPr lang="en-US" dirty="0"/>
          </a:p>
        </p:txBody>
      </p:sp>
    </p:spTree>
    <p:extLst>
      <p:ext uri="{BB962C8B-B14F-4D97-AF65-F5344CB8AC3E}">
        <p14:creationId xmlns:p14="http://schemas.microsoft.com/office/powerpoint/2010/main" val="233515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students cannot afford to not understand their financial aid. Don’t feel like any questions that you have are stupid. If you must ask it more than twice, then I am not doing a good job at explaining it. Keep asking questions until you feel comfortable with the answer. It doesn’t bother me one bit. No one should feel stupid for asking questions, Especially in the medical field. </a:t>
            </a:r>
          </a:p>
          <a:p>
            <a:endParaRPr lang="en-US" dirty="0"/>
          </a:p>
          <a:p>
            <a:r>
              <a:rPr lang="en-US" dirty="0"/>
              <a:t>Pester me! I am here to help you navigate your financial aid. If you reach out to me and you cant get ahold of me, contact me again! Its not personal! The best (and fastest) way to get ahold of me is via email. </a:t>
            </a:r>
          </a:p>
          <a:p>
            <a:endParaRPr lang="en-US" dirty="0"/>
          </a:p>
          <a:p>
            <a:r>
              <a:rPr lang="en-US" dirty="0"/>
              <a:t>I am a great resource for you during your time in the program. I try to be as transparent about all information and deadlines that may be coming up. I try and send out semesterly emails regarding important information. </a:t>
            </a:r>
          </a:p>
        </p:txBody>
      </p:sp>
      <p:sp>
        <p:nvSpPr>
          <p:cNvPr id="4" name="Slide Number Placeholder 3"/>
          <p:cNvSpPr>
            <a:spLocks noGrp="1"/>
          </p:cNvSpPr>
          <p:nvPr>
            <p:ph type="sldNum" sz="quarter" idx="5"/>
          </p:nvPr>
        </p:nvSpPr>
        <p:spPr/>
        <p:txBody>
          <a:bodyPr/>
          <a:lstStyle/>
          <a:p>
            <a:fld id="{3EA5C634-AB7C-E047-B961-FC16FF4C0ED5}" type="slidenum">
              <a:rPr lang="en-US" smtClean="0"/>
              <a:t>16</a:t>
            </a:fld>
            <a:endParaRPr lang="en-US"/>
          </a:p>
        </p:txBody>
      </p:sp>
    </p:spTree>
    <p:extLst>
      <p:ext uri="{BB962C8B-B14F-4D97-AF65-F5344CB8AC3E}">
        <p14:creationId xmlns:p14="http://schemas.microsoft.com/office/powerpoint/2010/main" val="3836950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sp>
        <p:nvSpPr>
          <p:cNvPr id="9" name="Title 8"/>
          <p:cNvSpPr>
            <a:spLocks noGrp="1"/>
          </p:cNvSpPr>
          <p:nvPr userDrawn="1">
            <p:ph type="title" hasCustomPrompt="1"/>
          </p:nvPr>
        </p:nvSpPr>
        <p:spPr>
          <a:xfrm>
            <a:off x="646176" y="1839599"/>
            <a:ext cx="6311837" cy="2689746"/>
          </a:xfrm>
          <a:prstGeom prst="rect">
            <a:avLst/>
          </a:prstGeom>
        </p:spPr>
        <p:txBody>
          <a:bodyPr lIns="0" tIns="0" rIns="0" bIns="0" anchor="b" anchorCtr="0">
            <a:normAutofit/>
          </a:bodyPr>
          <a:lstStyle>
            <a:lvl1pPr algn="l">
              <a:lnSpc>
                <a:spcPct val="90000"/>
              </a:lnSpc>
              <a:defRPr sz="6000" b="1">
                <a:solidFill>
                  <a:schemeClr val="bg1"/>
                </a:solidFill>
                <a:latin typeface="Arial" charset="0"/>
                <a:ea typeface="Arial" charset="0"/>
                <a:cs typeface="Arial" charset="0"/>
              </a:defRPr>
            </a:lvl1pPr>
          </a:lstStyle>
          <a:p>
            <a:r>
              <a:rPr lang="en-US" dirty="0"/>
              <a:t>Click to edit master title style</a:t>
            </a:r>
          </a:p>
        </p:txBody>
      </p:sp>
      <p:sp>
        <p:nvSpPr>
          <p:cNvPr id="11" name="Text Placeholder 10"/>
          <p:cNvSpPr>
            <a:spLocks noGrp="1"/>
          </p:cNvSpPr>
          <p:nvPr userDrawn="1">
            <p:ph type="body" sz="quarter" idx="11" hasCustomPrompt="1"/>
          </p:nvPr>
        </p:nvSpPr>
        <p:spPr>
          <a:xfrm>
            <a:off x="646176" y="5251610"/>
            <a:ext cx="6311837" cy="1139092"/>
          </a:xfrm>
          <a:prstGeom prst="rect">
            <a:avLst/>
          </a:prstGeom>
        </p:spPr>
        <p:txBody>
          <a:bodyPr lIns="0" tIns="0" rIns="0" bIns="0"/>
          <a:lstStyle>
            <a:lvl1pPr marL="0" indent="0" algn="l">
              <a:buNone/>
              <a:defRPr>
                <a:solidFill>
                  <a:schemeClr val="bg1"/>
                </a:solidFill>
              </a:defRPr>
            </a:lvl1pPr>
          </a:lstStyle>
          <a:p>
            <a:pPr lvl="0"/>
            <a:r>
              <a:rPr lang="en-US" dirty="0"/>
              <a:t>Click to edit master subtitle style</a:t>
            </a:r>
          </a:p>
        </p:txBody>
      </p:sp>
      <p:sp>
        <p:nvSpPr>
          <p:cNvPr id="27" name="Rectangle 26"/>
          <p:cNvSpPr/>
          <p:nvPr userDrawn="1"/>
        </p:nvSpPr>
        <p:spPr>
          <a:xfrm>
            <a:off x="657972" y="4803603"/>
            <a:ext cx="762559" cy="1379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28" name="Group 27"/>
          <p:cNvGrpSpPr/>
          <p:nvPr userDrawn="1"/>
        </p:nvGrpSpPr>
        <p:grpSpPr>
          <a:xfrm>
            <a:off x="646176" y="-2"/>
            <a:ext cx="1459480" cy="1113943"/>
            <a:chOff x="3098864" y="8703393"/>
            <a:chExt cx="1939054" cy="1479977"/>
          </a:xfrm>
        </p:grpSpPr>
        <p:pic>
          <p:nvPicPr>
            <p:cNvPr id="29" name="Picture 28"/>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48920" y="9824339"/>
              <a:ext cx="1838939" cy="359031"/>
            </a:xfrm>
            <a:prstGeom prst="rect">
              <a:avLst/>
            </a:prstGeom>
          </p:spPr>
        </p:pic>
        <p:sp>
          <p:nvSpPr>
            <p:cNvPr id="30" name="Rectangle 29"/>
            <p:cNvSpPr/>
            <p:nvPr userDrawn="1"/>
          </p:nvSpPr>
          <p:spPr>
            <a:xfrm rot="5400000">
              <a:off x="2854333"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1" name="Rectangle 30"/>
            <p:cNvSpPr/>
            <p:nvPr userDrawn="1"/>
          </p:nvSpPr>
          <p:spPr>
            <a:xfrm rot="5400000">
              <a:off x="3634884"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2" name="Rectangle 31"/>
            <p:cNvSpPr/>
            <p:nvPr userDrawn="1"/>
          </p:nvSpPr>
          <p:spPr>
            <a:xfrm rot="5400000">
              <a:off x="4415435"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pic>
        <p:nvPicPr>
          <p:cNvPr id="18" name="Picture 17"/>
          <p:cNvPicPr>
            <a:picLocks noChangeAspect="1"/>
          </p:cNvPicPr>
          <p:nvPr userDrawn="1"/>
        </p:nvPicPr>
        <p:blipFill rotWithShape="1">
          <a:blip r:embed="rId4">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Tree>
    <p:extLst>
      <p:ext uri="{BB962C8B-B14F-4D97-AF65-F5344CB8AC3E}">
        <p14:creationId xmlns:p14="http://schemas.microsoft.com/office/powerpoint/2010/main" val="10764015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Title">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12" name="Rectangle 11"/>
          <p:cNvSpPr/>
          <p:nvPr userDrawn="1"/>
        </p:nvSpPr>
        <p:spPr>
          <a:xfrm>
            <a:off x="5675062" y="2099325"/>
            <a:ext cx="112426" cy="2367460"/>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929035" y="2350524"/>
            <a:ext cx="3376711" cy="1864225"/>
          </a:xfrm>
          <a:prstGeom prst="rect">
            <a:avLst/>
          </a:prstGeom>
        </p:spPr>
      </p:pic>
      <p:pic>
        <p:nvPicPr>
          <p:cNvPr id="16" name="Picture 15"/>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298089" y="6320466"/>
            <a:ext cx="1384126" cy="270234"/>
          </a:xfrm>
          <a:prstGeom prst="rect">
            <a:avLst/>
          </a:prstGeom>
        </p:spPr>
      </p:pic>
      <p:pic>
        <p:nvPicPr>
          <p:cNvPr id="3" name="Picture 2"/>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6172861" y="2105040"/>
            <a:ext cx="3968938" cy="2355193"/>
          </a:xfrm>
          <a:prstGeom prst="rect">
            <a:avLst/>
          </a:prstGeom>
        </p:spPr>
      </p:pic>
    </p:spTree>
    <p:extLst>
      <p:ext uri="{BB962C8B-B14F-4D97-AF65-F5344CB8AC3E}">
        <p14:creationId xmlns:p14="http://schemas.microsoft.com/office/powerpoint/2010/main" val="172933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2" name="Title 1"/>
          <p:cNvSpPr>
            <a:spLocks noGrp="1"/>
          </p:cNvSpPr>
          <p:nvPr>
            <p:ph type="title"/>
          </p:nvPr>
        </p:nvSpPr>
        <p:spPr>
          <a:xfrm>
            <a:off x="669553" y="682283"/>
            <a:ext cx="8279375" cy="1008405"/>
          </a:xfrm>
        </p:spPr>
        <p:txBody>
          <a:bodyPr/>
          <a:lstStyle>
            <a:lvl1pPr>
              <a:lnSpc>
                <a:spcPct val="100000"/>
              </a:lnSpc>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69553" y="1825626"/>
            <a:ext cx="8279375" cy="3311512"/>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grpSp>
        <p:nvGrpSpPr>
          <p:cNvPr id="4" name="Group 3"/>
          <p:cNvGrpSpPr/>
          <p:nvPr userDrawn="1"/>
        </p:nvGrpSpPr>
        <p:grpSpPr>
          <a:xfrm>
            <a:off x="669553" y="5748966"/>
            <a:ext cx="1459481" cy="1109034"/>
            <a:chOff x="669553" y="5748966"/>
            <a:chExt cx="1459481" cy="1109034"/>
          </a:xfrm>
        </p:grpSpPr>
        <p:pic>
          <p:nvPicPr>
            <p:cNvPr id="19" name="Picture 18"/>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07229" y="5748966"/>
              <a:ext cx="1384126" cy="270234"/>
            </a:xfrm>
            <a:prstGeom prst="rect">
              <a:avLst/>
            </a:prstGeom>
          </p:spPr>
        </p:pic>
        <p:sp>
          <p:nvSpPr>
            <p:cNvPr id="20" name="Rectangle 19"/>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1" name="Rectangle 20"/>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2" name="Rectangle 21"/>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2032555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24" name="Rectangle 23"/>
          <p:cNvSpPr/>
          <p:nvPr userDrawn="1"/>
        </p:nvSpPr>
        <p:spPr>
          <a:xfrm>
            <a:off x="657972" y="4803603"/>
            <a:ext cx="762559" cy="1379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a:xfrm>
            <a:off x="672260" y="1857371"/>
            <a:ext cx="7727851" cy="2645459"/>
          </a:xfrm>
        </p:spPr>
        <p:txBody>
          <a:bodyPr lIns="0" tIns="0" rIns="0" bIns="0" anchor="b"/>
          <a:lstStyle>
            <a:lvl1pPr>
              <a:lnSpc>
                <a:spcPct val="90000"/>
              </a:lnSpc>
              <a:defRPr sz="6000" baseline="0">
                <a:solidFill>
                  <a:schemeClr val="bg1"/>
                </a:solidFill>
              </a:defRPr>
            </a:lvl1pPr>
          </a:lstStyle>
          <a:p>
            <a:r>
              <a:rPr lang="en-US" dirty="0"/>
              <a:t>Click to edit section title style</a:t>
            </a:r>
          </a:p>
        </p:txBody>
      </p:sp>
      <p:sp>
        <p:nvSpPr>
          <p:cNvPr id="11" name="Text Placeholder 10"/>
          <p:cNvSpPr>
            <a:spLocks noGrp="1"/>
          </p:cNvSpPr>
          <p:nvPr>
            <p:ph type="body" sz="quarter" idx="11" hasCustomPrompt="1"/>
          </p:nvPr>
        </p:nvSpPr>
        <p:spPr>
          <a:xfrm>
            <a:off x="646176" y="5228302"/>
            <a:ext cx="7753935" cy="812923"/>
          </a:xfrm>
          <a:prstGeom prst="rect">
            <a:avLst/>
          </a:prstGeom>
        </p:spPr>
        <p:txBody>
          <a:bodyPr lIns="0" tIns="0" rIns="0" bIns="0"/>
          <a:lstStyle>
            <a:lvl1pPr marL="0" indent="0" algn="l">
              <a:buNone/>
              <a:defRPr baseline="0">
                <a:solidFill>
                  <a:schemeClr val="bg1"/>
                </a:solidFill>
              </a:defRPr>
            </a:lvl1pPr>
          </a:lstStyle>
          <a:p>
            <a:pPr lvl="0"/>
            <a:r>
              <a:rPr lang="en-US" dirty="0"/>
              <a:t>Click to edit section subtitle style</a:t>
            </a:r>
          </a:p>
        </p:txBody>
      </p:sp>
      <p:grpSp>
        <p:nvGrpSpPr>
          <p:cNvPr id="12" name="Group 11">
            <a:extLst>
              <a:ext uri="{FF2B5EF4-FFF2-40B4-BE49-F238E27FC236}">
                <a16:creationId xmlns:a16="http://schemas.microsoft.com/office/drawing/2014/main" id="{26480402-897E-C94B-88ED-343383142EEB}"/>
              </a:ext>
            </a:extLst>
          </p:cNvPr>
          <p:cNvGrpSpPr/>
          <p:nvPr userDrawn="1"/>
        </p:nvGrpSpPr>
        <p:grpSpPr>
          <a:xfrm>
            <a:off x="646176" y="-2"/>
            <a:ext cx="1459480" cy="1113943"/>
            <a:chOff x="3098864" y="8703393"/>
            <a:chExt cx="1939054" cy="1479977"/>
          </a:xfrm>
        </p:grpSpPr>
        <p:pic>
          <p:nvPicPr>
            <p:cNvPr id="13" name="Picture 12">
              <a:extLst>
                <a:ext uri="{FF2B5EF4-FFF2-40B4-BE49-F238E27FC236}">
                  <a16:creationId xmlns:a16="http://schemas.microsoft.com/office/drawing/2014/main" id="{DE37BA95-783F-834D-811C-032D50EBA33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148920" y="9824339"/>
              <a:ext cx="1838939" cy="359031"/>
            </a:xfrm>
            <a:prstGeom prst="rect">
              <a:avLst/>
            </a:prstGeom>
          </p:spPr>
        </p:pic>
        <p:sp>
          <p:nvSpPr>
            <p:cNvPr id="14" name="Rectangle 13">
              <a:extLst>
                <a:ext uri="{FF2B5EF4-FFF2-40B4-BE49-F238E27FC236}">
                  <a16:creationId xmlns:a16="http://schemas.microsoft.com/office/drawing/2014/main" id="{D544A1CE-D93B-B541-829A-5CDDD633EED5}"/>
                </a:ext>
              </a:extLst>
            </p:cNvPr>
            <p:cNvSpPr/>
            <p:nvPr userDrawn="1"/>
          </p:nvSpPr>
          <p:spPr>
            <a:xfrm rot="5400000">
              <a:off x="2854333"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5" name="Rectangle 14">
              <a:extLst>
                <a:ext uri="{FF2B5EF4-FFF2-40B4-BE49-F238E27FC236}">
                  <a16:creationId xmlns:a16="http://schemas.microsoft.com/office/drawing/2014/main" id="{402C4F05-1E6C-9D44-AF61-89792DF25ECF}"/>
                </a:ext>
              </a:extLst>
            </p:cNvPr>
            <p:cNvSpPr/>
            <p:nvPr userDrawn="1"/>
          </p:nvSpPr>
          <p:spPr>
            <a:xfrm rot="5400000">
              <a:off x="3634884"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Rectangle 15">
              <a:extLst>
                <a:ext uri="{FF2B5EF4-FFF2-40B4-BE49-F238E27FC236}">
                  <a16:creationId xmlns:a16="http://schemas.microsoft.com/office/drawing/2014/main" id="{47F811E4-9A30-2540-A58A-116D81D7EE70}"/>
                </a:ext>
              </a:extLst>
            </p:cNvPr>
            <p:cNvSpPr/>
            <p:nvPr userDrawn="1"/>
          </p:nvSpPr>
          <p:spPr>
            <a:xfrm rot="5400000">
              <a:off x="4415435"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9"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sp>
        <p:nvSpPr>
          <p:cNvPr id="2" name="Title 1"/>
          <p:cNvSpPr>
            <a:spLocks noGrp="1"/>
          </p:cNvSpPr>
          <p:nvPr>
            <p:ph type="title"/>
          </p:nvPr>
        </p:nvSpPr>
        <p:spPr>
          <a:xfrm>
            <a:off x="646176" y="682283"/>
            <a:ext cx="10955274" cy="1008405"/>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46176" y="1825626"/>
            <a:ext cx="5373624" cy="3311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429250" cy="3311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 name="Group 16">
            <a:extLst>
              <a:ext uri="{FF2B5EF4-FFF2-40B4-BE49-F238E27FC236}">
                <a16:creationId xmlns:a16="http://schemas.microsoft.com/office/drawing/2014/main" id="{78B5B077-B76B-BF43-9DCC-B8A3CED18ADE}"/>
              </a:ext>
            </a:extLst>
          </p:cNvPr>
          <p:cNvGrpSpPr/>
          <p:nvPr userDrawn="1"/>
        </p:nvGrpSpPr>
        <p:grpSpPr>
          <a:xfrm>
            <a:off x="669553" y="5748966"/>
            <a:ext cx="1459481" cy="1109034"/>
            <a:chOff x="669553" y="5748966"/>
            <a:chExt cx="1459481" cy="1109034"/>
          </a:xfrm>
        </p:grpSpPr>
        <p:pic>
          <p:nvPicPr>
            <p:cNvPr id="18" name="Picture 17">
              <a:extLst>
                <a:ext uri="{FF2B5EF4-FFF2-40B4-BE49-F238E27FC236}">
                  <a16:creationId xmlns:a16="http://schemas.microsoft.com/office/drawing/2014/main" id="{03B8FDF0-03A7-3D41-98B9-F8825C3A67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07229" y="5748966"/>
              <a:ext cx="1384126" cy="270234"/>
            </a:xfrm>
            <a:prstGeom prst="rect">
              <a:avLst/>
            </a:prstGeom>
          </p:spPr>
        </p:pic>
        <p:sp>
          <p:nvSpPr>
            <p:cNvPr id="19" name="Rectangle 18">
              <a:extLst>
                <a:ext uri="{FF2B5EF4-FFF2-40B4-BE49-F238E27FC236}">
                  <a16:creationId xmlns:a16="http://schemas.microsoft.com/office/drawing/2014/main" id="{3A520F2E-2427-0F43-98F0-3E8DAFCABAB5}"/>
                </a:ext>
              </a:extLst>
            </p:cNvPr>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0" name="Rectangle 19">
              <a:extLst>
                <a:ext uri="{FF2B5EF4-FFF2-40B4-BE49-F238E27FC236}">
                  <a16:creationId xmlns:a16="http://schemas.microsoft.com/office/drawing/2014/main" id="{7E8CAFC5-7A07-ED40-A530-35997F8CABD4}"/>
                </a:ext>
              </a:extLst>
            </p:cNvPr>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1" name="Rectangle 20">
              <a:extLst>
                <a:ext uri="{FF2B5EF4-FFF2-40B4-BE49-F238E27FC236}">
                  <a16:creationId xmlns:a16="http://schemas.microsoft.com/office/drawing/2014/main" id="{E78934A8-75FC-0F4B-888D-8242B5C913A7}"/>
                </a:ext>
              </a:extLst>
            </p:cNvPr>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11911203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12"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sp>
        <p:nvSpPr>
          <p:cNvPr id="3" name="Text Placeholder 2"/>
          <p:cNvSpPr>
            <a:spLocks noGrp="1"/>
          </p:cNvSpPr>
          <p:nvPr>
            <p:ph type="body" idx="1" hasCustomPrompt="1"/>
          </p:nvPr>
        </p:nvSpPr>
        <p:spPr>
          <a:xfrm>
            <a:off x="647822" y="1690687"/>
            <a:ext cx="5349753" cy="663919"/>
          </a:xfrm>
        </p:spPr>
        <p:txBody>
          <a:bodyPr anchor="b"/>
          <a:lstStyle>
            <a:lvl1pPr marL="0" indent="0">
              <a:lnSpc>
                <a:spcPct val="100000"/>
              </a:lnSpc>
              <a:buNone/>
              <a:defRPr sz="2400" b="1">
                <a:solidFill>
                  <a:schemeClr val="bg1"/>
                </a:solidFill>
                <a:latin typeface="Georgia" charset="0"/>
                <a:ea typeface="Georgia" charset="0"/>
                <a:cs typeface="Georgi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46176" y="2505076"/>
            <a:ext cx="5351400" cy="30576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90687"/>
            <a:ext cx="5326324" cy="662159"/>
          </a:xfrm>
        </p:spPr>
        <p:txBody>
          <a:bodyPr anchor="b"/>
          <a:lstStyle>
            <a:lvl1pPr marL="0" indent="0">
              <a:lnSpc>
                <a:spcPct val="100000"/>
              </a:lnSpc>
              <a:buNone/>
              <a:defRPr sz="2400" b="1">
                <a:solidFill>
                  <a:schemeClr val="bg1"/>
                </a:solidFill>
                <a:latin typeface="Georgia" charset="0"/>
                <a:ea typeface="Georgia" charset="0"/>
                <a:cs typeface="Georgi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6"/>
            <a:ext cx="5326324" cy="30576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a:xfrm>
            <a:off x="646175" y="682283"/>
            <a:ext cx="10852349" cy="1008405"/>
          </a:xfrm>
        </p:spPr>
        <p:txBody>
          <a:bodyPr/>
          <a:lstStyle>
            <a:lvl1pPr>
              <a:defRPr>
                <a:solidFill>
                  <a:schemeClr val="bg1"/>
                </a:solidFill>
              </a:defRPr>
            </a:lvl1pPr>
          </a:lstStyle>
          <a:p>
            <a:r>
              <a:rPr lang="en-US"/>
              <a:t>Click to edit Master title style</a:t>
            </a:r>
          </a:p>
        </p:txBody>
      </p:sp>
      <p:grpSp>
        <p:nvGrpSpPr>
          <p:cNvPr id="17" name="Group 16">
            <a:extLst>
              <a:ext uri="{FF2B5EF4-FFF2-40B4-BE49-F238E27FC236}">
                <a16:creationId xmlns:a16="http://schemas.microsoft.com/office/drawing/2014/main" id="{EC66D9C6-2DC3-B741-99F6-6AD3E6660547}"/>
              </a:ext>
            </a:extLst>
          </p:cNvPr>
          <p:cNvGrpSpPr/>
          <p:nvPr userDrawn="1"/>
        </p:nvGrpSpPr>
        <p:grpSpPr>
          <a:xfrm>
            <a:off x="669553" y="5748966"/>
            <a:ext cx="1459481" cy="1109034"/>
            <a:chOff x="669553" y="5748966"/>
            <a:chExt cx="1459481" cy="1109034"/>
          </a:xfrm>
        </p:grpSpPr>
        <p:pic>
          <p:nvPicPr>
            <p:cNvPr id="18" name="Picture 17">
              <a:extLst>
                <a:ext uri="{FF2B5EF4-FFF2-40B4-BE49-F238E27FC236}">
                  <a16:creationId xmlns:a16="http://schemas.microsoft.com/office/drawing/2014/main" id="{9A0D8495-E4BC-BA4B-BAEF-CB3ADEB2D0F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07229" y="5748966"/>
              <a:ext cx="1384126" cy="270234"/>
            </a:xfrm>
            <a:prstGeom prst="rect">
              <a:avLst/>
            </a:prstGeom>
          </p:spPr>
        </p:pic>
        <p:sp>
          <p:nvSpPr>
            <p:cNvPr id="19" name="Rectangle 18">
              <a:extLst>
                <a:ext uri="{FF2B5EF4-FFF2-40B4-BE49-F238E27FC236}">
                  <a16:creationId xmlns:a16="http://schemas.microsoft.com/office/drawing/2014/main" id="{6A6D70CA-B786-744F-B1F8-F0C3008742E9}"/>
                </a:ext>
              </a:extLst>
            </p:cNvPr>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0" name="Rectangle 19">
              <a:extLst>
                <a:ext uri="{FF2B5EF4-FFF2-40B4-BE49-F238E27FC236}">
                  <a16:creationId xmlns:a16="http://schemas.microsoft.com/office/drawing/2014/main" id="{907BD3E7-1B1D-F441-84B8-6104FD5EB5BD}"/>
                </a:ext>
              </a:extLst>
            </p:cNvPr>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3" name="Rectangle 22">
              <a:extLst>
                <a:ext uri="{FF2B5EF4-FFF2-40B4-BE49-F238E27FC236}">
                  <a16:creationId xmlns:a16="http://schemas.microsoft.com/office/drawing/2014/main" id="{2F3CEE83-DB0F-E249-B95A-F63AF44F0ACF}"/>
                </a:ext>
              </a:extLst>
            </p:cNvPr>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3165264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7"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sp>
        <p:nvSpPr>
          <p:cNvPr id="2" name="Title 1"/>
          <p:cNvSpPr>
            <a:spLocks noGrp="1"/>
          </p:cNvSpPr>
          <p:nvPr>
            <p:ph type="title"/>
          </p:nvPr>
        </p:nvSpPr>
        <p:spPr>
          <a:xfrm>
            <a:off x="646175" y="682283"/>
            <a:ext cx="10488056" cy="1008405"/>
          </a:xfrm>
        </p:spPr>
        <p:txBody>
          <a:bodyPr/>
          <a:lstStyle>
            <a:lvl1pPr>
              <a:defRPr>
                <a:solidFill>
                  <a:schemeClr val="bg1"/>
                </a:solidFill>
              </a:defRPr>
            </a:lvl1pPr>
          </a:lstStyle>
          <a:p>
            <a:r>
              <a:rPr lang="en-US"/>
              <a:t>Click to edit Master title style</a:t>
            </a:r>
            <a:endParaRPr lang="en-US" dirty="0"/>
          </a:p>
        </p:txBody>
      </p:sp>
      <p:grpSp>
        <p:nvGrpSpPr>
          <p:cNvPr id="12" name="Group 11">
            <a:extLst>
              <a:ext uri="{FF2B5EF4-FFF2-40B4-BE49-F238E27FC236}">
                <a16:creationId xmlns:a16="http://schemas.microsoft.com/office/drawing/2014/main" id="{E60AEE28-9C8F-8A4B-BE63-E936725B1680}"/>
              </a:ext>
            </a:extLst>
          </p:cNvPr>
          <p:cNvGrpSpPr/>
          <p:nvPr userDrawn="1"/>
        </p:nvGrpSpPr>
        <p:grpSpPr>
          <a:xfrm>
            <a:off x="669553" y="5748966"/>
            <a:ext cx="1459481" cy="1109034"/>
            <a:chOff x="669553" y="5748966"/>
            <a:chExt cx="1459481" cy="1109034"/>
          </a:xfrm>
        </p:grpSpPr>
        <p:pic>
          <p:nvPicPr>
            <p:cNvPr id="13" name="Picture 12">
              <a:extLst>
                <a:ext uri="{FF2B5EF4-FFF2-40B4-BE49-F238E27FC236}">
                  <a16:creationId xmlns:a16="http://schemas.microsoft.com/office/drawing/2014/main" id="{866EB28A-8207-3140-B9F5-85A6336B069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07229" y="5748966"/>
              <a:ext cx="1384126" cy="270234"/>
            </a:xfrm>
            <a:prstGeom prst="rect">
              <a:avLst/>
            </a:prstGeom>
          </p:spPr>
        </p:pic>
        <p:sp>
          <p:nvSpPr>
            <p:cNvPr id="14" name="Rectangle 13">
              <a:extLst>
                <a:ext uri="{FF2B5EF4-FFF2-40B4-BE49-F238E27FC236}">
                  <a16:creationId xmlns:a16="http://schemas.microsoft.com/office/drawing/2014/main" id="{5A3EA12A-2FC8-CD49-8342-8411D7BE05C2}"/>
                </a:ext>
              </a:extLst>
            </p:cNvPr>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5" name="Rectangle 14">
              <a:extLst>
                <a:ext uri="{FF2B5EF4-FFF2-40B4-BE49-F238E27FC236}">
                  <a16:creationId xmlns:a16="http://schemas.microsoft.com/office/drawing/2014/main" id="{0CF37B1A-873B-0E44-81F6-B0F8C9BE7A6B}"/>
                </a:ext>
              </a:extLst>
            </p:cNvPr>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9" name="Rectangle 18">
              <a:extLst>
                <a:ext uri="{FF2B5EF4-FFF2-40B4-BE49-F238E27FC236}">
                  <a16:creationId xmlns:a16="http://schemas.microsoft.com/office/drawing/2014/main" id="{79E79BCE-4333-7142-B7C7-8AFB290D783D}"/>
                </a:ext>
              </a:extLst>
            </p:cNvPr>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54305153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6"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grpSp>
        <p:nvGrpSpPr>
          <p:cNvPr id="11" name="Group 10">
            <a:extLst>
              <a:ext uri="{FF2B5EF4-FFF2-40B4-BE49-F238E27FC236}">
                <a16:creationId xmlns:a16="http://schemas.microsoft.com/office/drawing/2014/main" id="{7C965C56-9CE4-8D45-85FE-187DE452BC8E}"/>
              </a:ext>
            </a:extLst>
          </p:cNvPr>
          <p:cNvGrpSpPr/>
          <p:nvPr userDrawn="1"/>
        </p:nvGrpSpPr>
        <p:grpSpPr>
          <a:xfrm>
            <a:off x="669553" y="5748966"/>
            <a:ext cx="1459481" cy="1109034"/>
            <a:chOff x="669553" y="5748966"/>
            <a:chExt cx="1459481" cy="1109034"/>
          </a:xfrm>
        </p:grpSpPr>
        <p:pic>
          <p:nvPicPr>
            <p:cNvPr id="12" name="Picture 11">
              <a:extLst>
                <a:ext uri="{FF2B5EF4-FFF2-40B4-BE49-F238E27FC236}">
                  <a16:creationId xmlns:a16="http://schemas.microsoft.com/office/drawing/2014/main" id="{E556227D-208E-414E-A2B4-C1AEF94B3D6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07229" y="5748966"/>
              <a:ext cx="1384126" cy="270234"/>
            </a:xfrm>
            <a:prstGeom prst="rect">
              <a:avLst/>
            </a:prstGeom>
          </p:spPr>
        </p:pic>
        <p:sp>
          <p:nvSpPr>
            <p:cNvPr id="13" name="Rectangle 12">
              <a:extLst>
                <a:ext uri="{FF2B5EF4-FFF2-40B4-BE49-F238E27FC236}">
                  <a16:creationId xmlns:a16="http://schemas.microsoft.com/office/drawing/2014/main" id="{ECD13FDE-95A8-6848-AEE4-720DD1FFA9B0}"/>
                </a:ext>
              </a:extLst>
            </p:cNvPr>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4" name="Rectangle 13">
              <a:extLst>
                <a:ext uri="{FF2B5EF4-FFF2-40B4-BE49-F238E27FC236}">
                  <a16:creationId xmlns:a16="http://schemas.microsoft.com/office/drawing/2014/main" id="{E9E56010-1030-D540-A5A1-F1B5CF260B6C}"/>
                </a:ext>
              </a:extLst>
            </p:cNvPr>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8" name="Rectangle 17">
              <a:extLst>
                <a:ext uri="{FF2B5EF4-FFF2-40B4-BE49-F238E27FC236}">
                  <a16:creationId xmlns:a16="http://schemas.microsoft.com/office/drawing/2014/main" id="{D0D10FF7-119F-C54D-81D3-E51C372FFF5D}"/>
                </a:ext>
              </a:extLst>
            </p:cNvPr>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2615817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6" y="0"/>
            <a:ext cx="8033334" cy="6858000"/>
          </a:xfrm>
          <a:prstGeom prst="rect">
            <a:avLst/>
          </a:prstGeom>
        </p:spPr>
      </p:pic>
      <p:sp>
        <p:nvSpPr>
          <p:cNvPr id="20" name="Slide Number Placeholder 5"/>
          <p:cNvSpPr txBox="1">
            <a:spLocks/>
          </p:cNvSpPr>
          <p:nvPr userDrawn="1"/>
        </p:nvSpPr>
        <p:spPr>
          <a:xfrm>
            <a:off x="11498523" y="6335185"/>
            <a:ext cx="53498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E8AC6-424E-904F-AE4A-648F5E9D72F5}" type="slidenum">
              <a:rPr lang="en-US" smtClean="0"/>
              <a:pPr/>
              <a:t>‹#›</a:t>
            </a:fld>
            <a:endParaRPr lang="en-US" dirty="0"/>
          </a:p>
        </p:txBody>
      </p:sp>
      <p:sp>
        <p:nvSpPr>
          <p:cNvPr id="2" name="Title 1"/>
          <p:cNvSpPr>
            <a:spLocks noGrp="1"/>
          </p:cNvSpPr>
          <p:nvPr>
            <p:ph type="title"/>
          </p:nvPr>
        </p:nvSpPr>
        <p:spPr>
          <a:xfrm>
            <a:off x="663770" y="689316"/>
            <a:ext cx="4108255" cy="1368083"/>
          </a:xfr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663770" y="2057401"/>
            <a:ext cx="4108255" cy="350534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12"/>
          <p:cNvSpPr>
            <a:spLocks noGrp="1"/>
          </p:cNvSpPr>
          <p:nvPr>
            <p:ph sz="quarter" idx="11"/>
          </p:nvPr>
        </p:nvSpPr>
        <p:spPr>
          <a:xfrm>
            <a:off x="5156200" y="688975"/>
            <a:ext cx="6197600" cy="51720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grpSp>
        <p:nvGrpSpPr>
          <p:cNvPr id="13" name="Group 12">
            <a:extLst>
              <a:ext uri="{FF2B5EF4-FFF2-40B4-BE49-F238E27FC236}">
                <a16:creationId xmlns:a16="http://schemas.microsoft.com/office/drawing/2014/main" id="{26248C8C-8F13-B146-9635-90D32AEEC026}"/>
              </a:ext>
            </a:extLst>
          </p:cNvPr>
          <p:cNvGrpSpPr/>
          <p:nvPr userDrawn="1"/>
        </p:nvGrpSpPr>
        <p:grpSpPr>
          <a:xfrm>
            <a:off x="669553" y="5748966"/>
            <a:ext cx="1459481" cy="1109034"/>
            <a:chOff x="669553" y="5748966"/>
            <a:chExt cx="1459481" cy="1109034"/>
          </a:xfrm>
        </p:grpSpPr>
        <p:pic>
          <p:nvPicPr>
            <p:cNvPr id="15" name="Picture 14">
              <a:extLst>
                <a:ext uri="{FF2B5EF4-FFF2-40B4-BE49-F238E27FC236}">
                  <a16:creationId xmlns:a16="http://schemas.microsoft.com/office/drawing/2014/main" id="{ED7F74E1-8D05-8845-9E29-F72C1C2076E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07229" y="5748966"/>
              <a:ext cx="1384126" cy="270234"/>
            </a:xfrm>
            <a:prstGeom prst="rect">
              <a:avLst/>
            </a:prstGeom>
          </p:spPr>
        </p:pic>
        <p:sp>
          <p:nvSpPr>
            <p:cNvPr id="16" name="Rectangle 15">
              <a:extLst>
                <a:ext uri="{FF2B5EF4-FFF2-40B4-BE49-F238E27FC236}">
                  <a16:creationId xmlns:a16="http://schemas.microsoft.com/office/drawing/2014/main" id="{1E5900A2-1A63-2A4D-B47D-B5FE635E185A}"/>
                </a:ext>
              </a:extLst>
            </p:cNvPr>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7" name="Rectangle 16">
              <a:extLst>
                <a:ext uri="{FF2B5EF4-FFF2-40B4-BE49-F238E27FC236}">
                  <a16:creationId xmlns:a16="http://schemas.microsoft.com/office/drawing/2014/main" id="{8E6758C8-8557-B142-936A-E2239B209CFE}"/>
                </a:ext>
              </a:extLst>
            </p:cNvPr>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8" name="Rectangle 17">
              <a:extLst>
                <a:ext uri="{FF2B5EF4-FFF2-40B4-BE49-F238E27FC236}">
                  <a16:creationId xmlns:a16="http://schemas.microsoft.com/office/drawing/2014/main" id="{4E481BED-61D9-8D44-8AF2-B10CC9BAB409}"/>
                </a:ext>
              </a:extLst>
            </p:cNvPr>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5057325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ption">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10" name="Slide Number Placeholder 5"/>
          <p:cNvSpPr>
            <a:spLocks noGrp="1"/>
          </p:cNvSpPr>
          <p:nvPr>
            <p:ph type="sldNum" sz="quarter" idx="13"/>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sp>
        <p:nvSpPr>
          <p:cNvPr id="2" name="Title 1"/>
          <p:cNvSpPr>
            <a:spLocks noGrp="1"/>
          </p:cNvSpPr>
          <p:nvPr>
            <p:ph type="title"/>
          </p:nvPr>
        </p:nvSpPr>
        <p:spPr>
          <a:xfrm>
            <a:off x="663772" y="689316"/>
            <a:ext cx="4108254" cy="1368083"/>
          </a:xfr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663772" y="2057400"/>
            <a:ext cx="4108254" cy="350534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4"/>
          <p:cNvSpPr>
            <a:spLocks noGrp="1"/>
          </p:cNvSpPr>
          <p:nvPr>
            <p:ph type="pic" sz="quarter" idx="12"/>
          </p:nvPr>
        </p:nvSpPr>
        <p:spPr>
          <a:xfrm>
            <a:off x="5156200" y="688975"/>
            <a:ext cx="6197600" cy="5172075"/>
          </a:xfrm>
        </p:spPr>
        <p:txBody>
          <a:bodyPr/>
          <a:lstStyle>
            <a:lvl1pPr>
              <a:defRPr>
                <a:solidFill>
                  <a:schemeClr val="bg1"/>
                </a:solidFill>
              </a:defRPr>
            </a:lvl1pPr>
          </a:lstStyle>
          <a:p>
            <a:r>
              <a:rPr lang="en-US"/>
              <a:t>Click icon to add picture</a:t>
            </a:r>
            <a:endParaRPr lang="en-US" dirty="0"/>
          </a:p>
        </p:txBody>
      </p:sp>
      <p:grpSp>
        <p:nvGrpSpPr>
          <p:cNvPr id="12" name="Group 11">
            <a:extLst>
              <a:ext uri="{FF2B5EF4-FFF2-40B4-BE49-F238E27FC236}">
                <a16:creationId xmlns:a16="http://schemas.microsoft.com/office/drawing/2014/main" id="{93141DD9-41DA-2B48-82E1-72E0AC59660E}"/>
              </a:ext>
            </a:extLst>
          </p:cNvPr>
          <p:cNvGrpSpPr/>
          <p:nvPr userDrawn="1"/>
        </p:nvGrpSpPr>
        <p:grpSpPr>
          <a:xfrm>
            <a:off x="669553" y="5748966"/>
            <a:ext cx="1459481" cy="1109034"/>
            <a:chOff x="669553" y="5748966"/>
            <a:chExt cx="1459481" cy="1109034"/>
          </a:xfrm>
        </p:grpSpPr>
        <p:pic>
          <p:nvPicPr>
            <p:cNvPr id="16" name="Picture 15">
              <a:extLst>
                <a:ext uri="{FF2B5EF4-FFF2-40B4-BE49-F238E27FC236}">
                  <a16:creationId xmlns:a16="http://schemas.microsoft.com/office/drawing/2014/main" id="{6EC261DA-A4CF-5C45-A3F0-9DD01403132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07229" y="5748966"/>
              <a:ext cx="1384126" cy="270234"/>
            </a:xfrm>
            <a:prstGeom prst="rect">
              <a:avLst/>
            </a:prstGeom>
          </p:spPr>
        </p:pic>
        <p:sp>
          <p:nvSpPr>
            <p:cNvPr id="17" name="Rectangle 16">
              <a:extLst>
                <a:ext uri="{FF2B5EF4-FFF2-40B4-BE49-F238E27FC236}">
                  <a16:creationId xmlns:a16="http://schemas.microsoft.com/office/drawing/2014/main" id="{FD053097-E50E-8E43-A532-4E814EDE117C}"/>
                </a:ext>
              </a:extLst>
            </p:cNvPr>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8" name="Rectangle 17">
              <a:extLst>
                <a:ext uri="{FF2B5EF4-FFF2-40B4-BE49-F238E27FC236}">
                  <a16:creationId xmlns:a16="http://schemas.microsoft.com/office/drawing/2014/main" id="{52E737CF-54A2-754F-83B2-1FE9C53257FB}"/>
                </a:ext>
              </a:extLst>
            </p:cNvPr>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1" name="Rectangle 20">
              <a:extLst>
                <a:ext uri="{FF2B5EF4-FFF2-40B4-BE49-F238E27FC236}">
                  <a16:creationId xmlns:a16="http://schemas.microsoft.com/office/drawing/2014/main" id="{A508741B-36BA-3240-8499-1DD9C72603F2}"/>
                </a:ext>
              </a:extLst>
            </p:cNvPr>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14774002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1972" y="682283"/>
            <a:ext cx="10488056" cy="1008405"/>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1972" y="1825625"/>
            <a:ext cx="10488056" cy="392102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424456" y="6004388"/>
            <a:ext cx="915572" cy="365125"/>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a:p>
        </p:txBody>
      </p:sp>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62" r:id="rId10"/>
  </p:sldLayoutIdLst>
  <p:hf hdr="0" ftr="0" dt="0"/>
  <p:txStyles>
    <p:titleStyle>
      <a:lvl1pPr algn="l" defTabSz="914400" rtl="0" eaLnBrk="1" latinLnBrk="0" hangingPunct="1">
        <a:lnSpc>
          <a:spcPct val="90000"/>
        </a:lnSpc>
        <a:spcBef>
          <a:spcPct val="0"/>
        </a:spcBef>
        <a:buNone/>
        <a:defRPr sz="4400" kern="1200">
          <a:solidFill>
            <a:srgbClr val="5E0009"/>
          </a:solidFill>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2" pos="5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FAScholarships@missouristate.edu" TargetMode="External"/><Relationship Id="rId2" Type="http://schemas.openxmlformats.org/officeDocument/2006/relationships/hyperlink" Target="https://www.missouristate.edu/Registrar/Students/reclassificationresidency.htm" TargetMode="External"/><Relationship Id="rId1" Type="http://schemas.openxmlformats.org/officeDocument/2006/relationships/slideLayout" Target="../slideLayouts/slideLayout4.xml"/><Relationship Id="rId4" Type="http://schemas.openxmlformats.org/officeDocument/2006/relationships/hyperlink" Target="https://www.missouristate.edu/FinancialServices/contact-information.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missouristate.edu/FinancialAid/special-programs.htm" TargetMode="External"/><Relationship Id="rId2" Type="http://schemas.openxmlformats.org/officeDocument/2006/relationships/hyperlink" Target="mailto:BreannaScanlon@Missouristate.edu"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hyperlink" Target="https://msubreannascanlon.youcanbook.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hoice.fastproducts.org/FastChoice/home/250300/1" TargetMode="External"/><Relationship Id="rId2" Type="http://schemas.openxmlformats.org/officeDocument/2006/relationships/hyperlink" Target="mailto:FAScholarships@missouristate.edu"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Graduate Student Financial Aid: Special Programs</a:t>
            </a:r>
          </a:p>
        </p:txBody>
      </p:sp>
      <p:sp>
        <p:nvSpPr>
          <p:cNvPr id="3" name="Text Placeholder 2"/>
          <p:cNvSpPr>
            <a:spLocks noGrp="1"/>
          </p:cNvSpPr>
          <p:nvPr>
            <p:ph type="body" sz="quarter" idx="11"/>
          </p:nvPr>
        </p:nvSpPr>
        <p:spPr/>
        <p:txBody>
          <a:bodyPr/>
          <a:lstStyle/>
          <a:p>
            <a:r>
              <a:rPr lang="en-US" dirty="0"/>
              <a:t>Breanna Scanlon</a:t>
            </a:r>
          </a:p>
          <a:p>
            <a:r>
              <a:rPr lang="en-US" dirty="0"/>
              <a:t>Financial Aid Counselor</a:t>
            </a:r>
          </a:p>
        </p:txBody>
      </p:sp>
    </p:spTree>
    <p:extLst>
      <p:ext uri="{BB962C8B-B14F-4D97-AF65-F5344CB8AC3E}">
        <p14:creationId xmlns:p14="http://schemas.microsoft.com/office/powerpoint/2010/main" val="48001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38575-7AD0-48B5-32E5-AD2D4EF29FD5}"/>
              </a:ext>
            </a:extLst>
          </p:cNvPr>
          <p:cNvSpPr>
            <a:spLocks noGrp="1"/>
          </p:cNvSpPr>
          <p:nvPr>
            <p:ph type="sldNum" sz="quarter" idx="12"/>
          </p:nvPr>
        </p:nvSpPr>
        <p:spPr/>
        <p:txBody>
          <a:bodyPr/>
          <a:lstStyle/>
          <a:p>
            <a:fld id="{DCFE8AC6-424E-904F-AE4A-648F5E9D72F5}" type="slidenum">
              <a:rPr lang="en-US" smtClean="0"/>
              <a:pPr/>
              <a:t>10</a:t>
            </a:fld>
            <a:endParaRPr lang="en-US" dirty="0"/>
          </a:p>
        </p:txBody>
      </p:sp>
      <p:sp>
        <p:nvSpPr>
          <p:cNvPr id="3" name="Title 2">
            <a:extLst>
              <a:ext uri="{FF2B5EF4-FFF2-40B4-BE49-F238E27FC236}">
                <a16:creationId xmlns:a16="http://schemas.microsoft.com/office/drawing/2014/main" id="{F3B684ED-0EBD-5203-C46B-54DB42A7C393}"/>
              </a:ext>
            </a:extLst>
          </p:cNvPr>
          <p:cNvSpPr>
            <a:spLocks noGrp="1"/>
          </p:cNvSpPr>
          <p:nvPr>
            <p:ph type="title"/>
          </p:nvPr>
        </p:nvSpPr>
        <p:spPr/>
        <p:txBody>
          <a:bodyPr/>
          <a:lstStyle/>
          <a:p>
            <a:pPr algn="ctr"/>
            <a:r>
              <a:rPr lang="en-US" dirty="0"/>
              <a:t>Forms</a:t>
            </a:r>
          </a:p>
        </p:txBody>
      </p:sp>
      <p:sp>
        <p:nvSpPr>
          <p:cNvPr id="4" name="Content Placeholder 3">
            <a:extLst>
              <a:ext uri="{FF2B5EF4-FFF2-40B4-BE49-F238E27FC236}">
                <a16:creationId xmlns:a16="http://schemas.microsoft.com/office/drawing/2014/main" id="{F2F1F79A-A378-0E3D-D6FF-E638F3E600C7}"/>
              </a:ext>
            </a:extLst>
          </p:cNvPr>
          <p:cNvSpPr>
            <a:spLocks noGrp="1"/>
          </p:cNvSpPr>
          <p:nvPr>
            <p:ph sz="half" idx="1"/>
          </p:nvPr>
        </p:nvSpPr>
        <p:spPr/>
        <p:txBody>
          <a:bodyPr>
            <a:normAutofit fontScale="92500" lnSpcReduction="20000"/>
          </a:bodyPr>
          <a:lstStyle/>
          <a:p>
            <a:r>
              <a:rPr lang="en-US" dirty="0"/>
              <a:t>Adjustment to Direct Loan</a:t>
            </a:r>
          </a:p>
          <a:p>
            <a:pPr lvl="1"/>
            <a:r>
              <a:rPr lang="en-US" dirty="0"/>
              <a:t>Adjust loan amount after initial Acceptance/ Modify Down from FA Offer</a:t>
            </a:r>
          </a:p>
          <a:p>
            <a:r>
              <a:rPr lang="en-US" dirty="0"/>
              <a:t>Budget Increase Form</a:t>
            </a:r>
          </a:p>
          <a:p>
            <a:pPr lvl="1"/>
            <a:r>
              <a:rPr lang="en-US" dirty="0"/>
              <a:t>Increase COA for your program</a:t>
            </a:r>
          </a:p>
        </p:txBody>
      </p:sp>
      <p:sp>
        <p:nvSpPr>
          <p:cNvPr id="5" name="Content Placeholder 4">
            <a:extLst>
              <a:ext uri="{FF2B5EF4-FFF2-40B4-BE49-F238E27FC236}">
                <a16:creationId xmlns:a16="http://schemas.microsoft.com/office/drawing/2014/main" id="{AF752532-7850-90EA-39D6-3FCBB13BD90E}"/>
              </a:ext>
            </a:extLst>
          </p:cNvPr>
          <p:cNvSpPr>
            <a:spLocks noGrp="1"/>
          </p:cNvSpPr>
          <p:nvPr>
            <p:ph sz="half" idx="2"/>
          </p:nvPr>
        </p:nvSpPr>
        <p:spPr/>
        <p:txBody>
          <a:bodyPr>
            <a:normAutofit fontScale="92500" lnSpcReduction="20000"/>
          </a:bodyPr>
          <a:lstStyle/>
          <a:p>
            <a:r>
              <a:rPr lang="en-US" dirty="0"/>
              <a:t>Graduate PLUS loan Application</a:t>
            </a:r>
          </a:p>
          <a:p>
            <a:pPr lvl="1"/>
            <a:r>
              <a:rPr lang="en-US" dirty="0"/>
              <a:t>Apply for the PLUS loan</a:t>
            </a:r>
          </a:p>
          <a:p>
            <a:pPr lvl="1"/>
            <a:r>
              <a:rPr lang="en-US" dirty="0"/>
              <a:t>MUST fill this out along with the application via studentloans.gov </a:t>
            </a:r>
          </a:p>
          <a:p>
            <a:pPr lvl="1"/>
            <a:r>
              <a:rPr lang="en-US" dirty="0"/>
              <a:t>Complete PLUS Counseling</a:t>
            </a:r>
          </a:p>
          <a:p>
            <a:r>
              <a:rPr lang="en-US" dirty="0"/>
              <a:t>Aid Reduction and Cancellation</a:t>
            </a:r>
          </a:p>
          <a:p>
            <a:pPr lvl="1"/>
            <a:r>
              <a:rPr lang="en-US" dirty="0"/>
              <a:t>Cancel/reduce existing loans (for the current semester) </a:t>
            </a:r>
          </a:p>
        </p:txBody>
      </p:sp>
    </p:spTree>
    <p:extLst>
      <p:ext uri="{BB962C8B-B14F-4D97-AF65-F5344CB8AC3E}">
        <p14:creationId xmlns:p14="http://schemas.microsoft.com/office/powerpoint/2010/main" val="299726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7ABF3-3F09-050F-E103-B46FCDAAA23F}"/>
              </a:ext>
            </a:extLst>
          </p:cNvPr>
          <p:cNvSpPr>
            <a:spLocks noGrp="1"/>
          </p:cNvSpPr>
          <p:nvPr>
            <p:ph type="sldNum" sz="quarter" idx="12"/>
          </p:nvPr>
        </p:nvSpPr>
        <p:spPr/>
        <p:txBody>
          <a:bodyPr/>
          <a:lstStyle/>
          <a:p>
            <a:fld id="{DCFE8AC6-424E-904F-AE4A-648F5E9D72F5}" type="slidenum">
              <a:rPr lang="en-US" smtClean="0"/>
              <a:pPr/>
              <a:t>11</a:t>
            </a:fld>
            <a:endParaRPr lang="en-US" dirty="0"/>
          </a:p>
        </p:txBody>
      </p:sp>
      <p:sp>
        <p:nvSpPr>
          <p:cNvPr id="3" name="Title 2">
            <a:extLst>
              <a:ext uri="{FF2B5EF4-FFF2-40B4-BE49-F238E27FC236}">
                <a16:creationId xmlns:a16="http://schemas.microsoft.com/office/drawing/2014/main" id="{22E42084-76DC-9E1C-28F0-DCFF1527F3C1}"/>
              </a:ext>
            </a:extLst>
          </p:cNvPr>
          <p:cNvSpPr>
            <a:spLocks noGrp="1"/>
          </p:cNvSpPr>
          <p:nvPr>
            <p:ph type="title"/>
          </p:nvPr>
        </p:nvSpPr>
        <p:spPr>
          <a:xfrm>
            <a:off x="646176" y="321403"/>
            <a:ext cx="10955274" cy="1532999"/>
          </a:xfrm>
        </p:spPr>
        <p:txBody>
          <a:bodyPr>
            <a:normAutofit/>
          </a:bodyPr>
          <a:lstStyle/>
          <a:p>
            <a:pPr algn="ctr"/>
            <a:r>
              <a:rPr lang="en-US" dirty="0"/>
              <a:t>I accepted my loans, now what?</a:t>
            </a:r>
            <a:br>
              <a:rPr lang="en-US" dirty="0"/>
            </a:br>
            <a:br>
              <a:rPr lang="en-US" dirty="0"/>
            </a:br>
            <a:r>
              <a:rPr lang="en-US" sz="1800" dirty="0"/>
              <a:t>Studentaid.gov </a:t>
            </a:r>
            <a:endParaRPr lang="en-US" dirty="0"/>
          </a:p>
        </p:txBody>
      </p:sp>
      <p:pic>
        <p:nvPicPr>
          <p:cNvPr id="13" name="Content Placeholder 12">
            <a:extLst>
              <a:ext uri="{FF2B5EF4-FFF2-40B4-BE49-F238E27FC236}">
                <a16:creationId xmlns:a16="http://schemas.microsoft.com/office/drawing/2014/main" id="{C85D75AE-0369-9E25-5AF9-F0CE909B8A57}"/>
              </a:ext>
            </a:extLst>
          </p:cNvPr>
          <p:cNvPicPr>
            <a:picLocks noGrp="1" noChangeAspect="1"/>
          </p:cNvPicPr>
          <p:nvPr>
            <p:ph sz="half" idx="1"/>
          </p:nvPr>
        </p:nvPicPr>
        <p:blipFill>
          <a:blip r:embed="rId3"/>
          <a:stretch>
            <a:fillRect/>
          </a:stretch>
        </p:blipFill>
        <p:spPr>
          <a:xfrm>
            <a:off x="1457146" y="1854402"/>
            <a:ext cx="9619021" cy="3632799"/>
          </a:xfrm>
        </p:spPr>
      </p:pic>
    </p:spTree>
    <p:extLst>
      <p:ext uri="{BB962C8B-B14F-4D97-AF65-F5344CB8AC3E}">
        <p14:creationId xmlns:p14="http://schemas.microsoft.com/office/powerpoint/2010/main" val="271209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2BCEE-38B4-0F11-DB33-72189032FE02}"/>
              </a:ext>
            </a:extLst>
          </p:cNvPr>
          <p:cNvSpPr>
            <a:spLocks noGrp="1"/>
          </p:cNvSpPr>
          <p:nvPr>
            <p:ph type="sldNum" sz="quarter" idx="12"/>
          </p:nvPr>
        </p:nvSpPr>
        <p:spPr/>
        <p:txBody>
          <a:bodyPr/>
          <a:lstStyle/>
          <a:p>
            <a:fld id="{DCFE8AC6-424E-904F-AE4A-648F5E9D72F5}" type="slidenum">
              <a:rPr lang="en-US" smtClean="0"/>
              <a:pPr/>
              <a:t>12</a:t>
            </a:fld>
            <a:endParaRPr lang="en-US" dirty="0"/>
          </a:p>
        </p:txBody>
      </p:sp>
      <p:sp>
        <p:nvSpPr>
          <p:cNvPr id="3" name="Title 2">
            <a:extLst>
              <a:ext uri="{FF2B5EF4-FFF2-40B4-BE49-F238E27FC236}">
                <a16:creationId xmlns:a16="http://schemas.microsoft.com/office/drawing/2014/main" id="{1EB748BB-89E5-9447-BE4C-7FD413D3CA98}"/>
              </a:ext>
            </a:extLst>
          </p:cNvPr>
          <p:cNvSpPr>
            <a:spLocks noGrp="1"/>
          </p:cNvSpPr>
          <p:nvPr>
            <p:ph type="title"/>
          </p:nvPr>
        </p:nvSpPr>
        <p:spPr/>
        <p:txBody>
          <a:bodyPr/>
          <a:lstStyle/>
          <a:p>
            <a:r>
              <a:rPr lang="en-US" dirty="0"/>
              <a:t>Timing is EVERYTHING</a:t>
            </a:r>
          </a:p>
        </p:txBody>
      </p:sp>
      <p:sp>
        <p:nvSpPr>
          <p:cNvPr id="4" name="Content Placeholder 3">
            <a:extLst>
              <a:ext uri="{FF2B5EF4-FFF2-40B4-BE49-F238E27FC236}">
                <a16:creationId xmlns:a16="http://schemas.microsoft.com/office/drawing/2014/main" id="{FE818713-7FF0-A962-9D5A-EE167D97804E}"/>
              </a:ext>
            </a:extLst>
          </p:cNvPr>
          <p:cNvSpPr>
            <a:spLocks noGrp="1"/>
          </p:cNvSpPr>
          <p:nvPr>
            <p:ph sz="half" idx="1"/>
          </p:nvPr>
        </p:nvSpPr>
        <p:spPr/>
        <p:txBody>
          <a:bodyPr>
            <a:normAutofit fontScale="70000" lnSpcReduction="20000"/>
          </a:bodyPr>
          <a:lstStyle/>
          <a:p>
            <a:r>
              <a:rPr lang="en-US" dirty="0"/>
              <a:t>University Scholarships, Fee waivers and Stafford Loans will apply to students’ accounts </a:t>
            </a:r>
            <a:r>
              <a:rPr lang="en-US" b="1" u="sng" dirty="0"/>
              <a:t>after the first week of school (for Undergraduates)</a:t>
            </a:r>
          </a:p>
          <a:p>
            <a:r>
              <a:rPr lang="en-US" dirty="0"/>
              <a:t>Scholarships from private sources pay to student accounts when funds are received by Missouri State (but no sooner than the second week of school)</a:t>
            </a:r>
          </a:p>
          <a:p>
            <a:r>
              <a:rPr lang="en-US" b="1" u="sng" dirty="0"/>
              <a:t>Refunds start paying out the third week of the undergraduate classes</a:t>
            </a:r>
            <a:r>
              <a:rPr lang="en-US" dirty="0"/>
              <a:t>. </a:t>
            </a:r>
          </a:p>
          <a:p>
            <a:endParaRPr lang="en-US" dirty="0"/>
          </a:p>
        </p:txBody>
      </p:sp>
      <p:sp>
        <p:nvSpPr>
          <p:cNvPr id="5" name="Content Placeholder 4">
            <a:extLst>
              <a:ext uri="{FF2B5EF4-FFF2-40B4-BE49-F238E27FC236}">
                <a16:creationId xmlns:a16="http://schemas.microsoft.com/office/drawing/2014/main" id="{8A8DE13A-66C3-2F78-923E-EF03CD51AC58}"/>
              </a:ext>
            </a:extLst>
          </p:cNvPr>
          <p:cNvSpPr>
            <a:spLocks noGrp="1"/>
          </p:cNvSpPr>
          <p:nvPr>
            <p:ph sz="half" idx="2"/>
          </p:nvPr>
        </p:nvSpPr>
        <p:spPr>
          <a:xfrm>
            <a:off x="6172200" y="1825625"/>
            <a:ext cx="5429250" cy="3859557"/>
          </a:xfrm>
        </p:spPr>
        <p:txBody>
          <a:bodyPr>
            <a:normAutofit fontScale="70000" lnSpcReduction="20000"/>
          </a:bodyPr>
          <a:lstStyle/>
          <a:p>
            <a:r>
              <a:rPr lang="en-US" dirty="0"/>
              <a:t>We pay out financial aid as soon as possible, making it to where if you have enough FA to cover your bill (and even get a refund) you don’t have to worry about the payment plan. </a:t>
            </a:r>
          </a:p>
          <a:p>
            <a:r>
              <a:rPr lang="en-US" dirty="0"/>
              <a:t>We can pay out aid until the second to last week of Undergraduate Classes </a:t>
            </a:r>
          </a:p>
          <a:p>
            <a:r>
              <a:rPr lang="en-US" dirty="0"/>
              <a:t>Gap between semesters:</a:t>
            </a:r>
          </a:p>
          <a:p>
            <a:pPr lvl="1"/>
            <a:r>
              <a:rPr lang="en-US" dirty="0"/>
              <a:t>May-June</a:t>
            </a:r>
          </a:p>
          <a:p>
            <a:pPr lvl="1"/>
            <a:r>
              <a:rPr lang="en-US" dirty="0"/>
              <a:t>End of July to September</a:t>
            </a:r>
          </a:p>
          <a:p>
            <a:pPr lvl="1"/>
            <a:r>
              <a:rPr lang="en-US" dirty="0"/>
              <a:t>Winter Break</a:t>
            </a:r>
          </a:p>
        </p:txBody>
      </p:sp>
    </p:spTree>
    <p:extLst>
      <p:ext uri="{BB962C8B-B14F-4D97-AF65-F5344CB8AC3E}">
        <p14:creationId xmlns:p14="http://schemas.microsoft.com/office/powerpoint/2010/main" val="388935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726B5-ACE5-8B98-2349-F7E4718E8707}"/>
              </a:ext>
            </a:extLst>
          </p:cNvPr>
          <p:cNvSpPr>
            <a:spLocks noGrp="1"/>
          </p:cNvSpPr>
          <p:nvPr>
            <p:ph type="sldNum" sz="quarter" idx="12"/>
          </p:nvPr>
        </p:nvSpPr>
        <p:spPr/>
        <p:txBody>
          <a:bodyPr/>
          <a:lstStyle/>
          <a:p>
            <a:fld id="{DCFE8AC6-424E-904F-AE4A-648F5E9D72F5}" type="slidenum">
              <a:rPr lang="en-US" smtClean="0"/>
              <a:pPr/>
              <a:t>13</a:t>
            </a:fld>
            <a:endParaRPr lang="en-US" dirty="0"/>
          </a:p>
        </p:txBody>
      </p:sp>
      <p:sp>
        <p:nvSpPr>
          <p:cNvPr id="3" name="Title 2">
            <a:extLst>
              <a:ext uri="{FF2B5EF4-FFF2-40B4-BE49-F238E27FC236}">
                <a16:creationId xmlns:a16="http://schemas.microsoft.com/office/drawing/2014/main" id="{55A97731-0DC5-AD5D-C2DF-F64C5F70200F}"/>
              </a:ext>
            </a:extLst>
          </p:cNvPr>
          <p:cNvSpPr>
            <a:spLocks noGrp="1"/>
          </p:cNvSpPr>
          <p:nvPr>
            <p:ph type="title"/>
          </p:nvPr>
        </p:nvSpPr>
        <p:spPr/>
        <p:txBody>
          <a:bodyPr/>
          <a:lstStyle/>
          <a:p>
            <a:r>
              <a:rPr lang="en-US" sz="4400" dirty="0"/>
              <a:t>Increasing Standard Budget</a:t>
            </a:r>
            <a:endParaRPr lang="en-US" dirty="0"/>
          </a:p>
        </p:txBody>
      </p:sp>
      <p:sp>
        <p:nvSpPr>
          <p:cNvPr id="4" name="Content Placeholder 3">
            <a:extLst>
              <a:ext uri="{FF2B5EF4-FFF2-40B4-BE49-F238E27FC236}">
                <a16:creationId xmlns:a16="http://schemas.microsoft.com/office/drawing/2014/main" id="{58D786E8-D483-F08D-ABEF-213CA70B6F83}"/>
              </a:ext>
            </a:extLst>
          </p:cNvPr>
          <p:cNvSpPr>
            <a:spLocks noGrp="1"/>
          </p:cNvSpPr>
          <p:nvPr>
            <p:ph sz="half" idx="1"/>
          </p:nvPr>
        </p:nvSpPr>
        <p:spPr>
          <a:xfrm>
            <a:off x="646176" y="1825625"/>
            <a:ext cx="5619452" cy="3811849"/>
          </a:xfrm>
        </p:spPr>
        <p:txBody>
          <a:bodyPr>
            <a:normAutofit fontScale="85000" lnSpcReduction="20000"/>
          </a:bodyPr>
          <a:lstStyle/>
          <a:p>
            <a:r>
              <a:rPr lang="en-US" sz="2000" b="1" u="sng" dirty="0"/>
              <a:t>Only do this if the initial COA is not enough</a:t>
            </a:r>
            <a:endParaRPr lang="en-US" sz="2000" b="1" dirty="0"/>
          </a:p>
          <a:p>
            <a:r>
              <a:rPr lang="en-US" sz="2000" dirty="0"/>
              <a:t>Under specific circumstances the standard budget can be increased:</a:t>
            </a:r>
          </a:p>
          <a:p>
            <a:pPr lvl="1"/>
            <a:r>
              <a:rPr lang="en-US" sz="1800" dirty="0"/>
              <a:t>Cost of transportation to/from clinical</a:t>
            </a:r>
          </a:p>
          <a:p>
            <a:pPr lvl="1"/>
            <a:r>
              <a:rPr lang="en-US" sz="1800" dirty="0"/>
              <a:t>Childcare expenses</a:t>
            </a:r>
          </a:p>
          <a:p>
            <a:pPr lvl="1"/>
            <a:r>
              <a:rPr lang="en-US" sz="1800" dirty="0"/>
              <a:t>One-time cost of laptop for program use</a:t>
            </a:r>
          </a:p>
          <a:p>
            <a:pPr lvl="1"/>
            <a:r>
              <a:rPr lang="en-US" sz="1800" dirty="0"/>
              <a:t>Program expenses not already allocated in standard budget</a:t>
            </a:r>
          </a:p>
          <a:p>
            <a:r>
              <a:rPr lang="en-US" sz="2000" dirty="0"/>
              <a:t>Budget cannot be increased for things like:</a:t>
            </a:r>
          </a:p>
          <a:p>
            <a:pPr lvl="1"/>
            <a:r>
              <a:rPr lang="en-US" sz="1800" dirty="0"/>
              <a:t>Credit card bills</a:t>
            </a:r>
          </a:p>
          <a:p>
            <a:pPr lvl="1"/>
            <a:r>
              <a:rPr lang="en-US" sz="1800" dirty="0"/>
              <a:t>Mortgage payments</a:t>
            </a:r>
          </a:p>
          <a:p>
            <a:pPr lvl="1"/>
            <a:r>
              <a:rPr lang="en-US" sz="1800" dirty="0"/>
              <a:t>Optional activities not required for program completion</a:t>
            </a:r>
          </a:p>
          <a:p>
            <a:endParaRPr lang="en-US" dirty="0"/>
          </a:p>
        </p:txBody>
      </p:sp>
      <p:sp>
        <p:nvSpPr>
          <p:cNvPr id="5" name="Content Placeholder 4">
            <a:extLst>
              <a:ext uri="{FF2B5EF4-FFF2-40B4-BE49-F238E27FC236}">
                <a16:creationId xmlns:a16="http://schemas.microsoft.com/office/drawing/2014/main" id="{E5398242-6BFE-62FA-E064-EF63165E3713}"/>
              </a:ext>
            </a:extLst>
          </p:cNvPr>
          <p:cNvSpPr>
            <a:spLocks noGrp="1"/>
          </p:cNvSpPr>
          <p:nvPr>
            <p:ph sz="half" idx="2"/>
          </p:nvPr>
        </p:nvSpPr>
        <p:spPr/>
        <p:txBody>
          <a:bodyPr>
            <a:normAutofit fontScale="85000" lnSpcReduction="20000"/>
          </a:bodyPr>
          <a:lstStyle/>
          <a:p>
            <a:r>
              <a:rPr lang="en-US" sz="2000" b="1" dirty="0">
                <a:latin typeface="Arial" pitchFamily="34" charset="0"/>
                <a:cs typeface="Arial" pitchFamily="34" charset="0"/>
              </a:rPr>
              <a:t>Encouraged to meet with </a:t>
            </a:r>
            <a:r>
              <a:rPr lang="en-US" sz="2000" b="1" u="sng" dirty="0">
                <a:latin typeface="Arial" pitchFamily="34" charset="0"/>
                <a:cs typeface="Arial" pitchFamily="34" charset="0"/>
              </a:rPr>
              <a:t>Vicki Jacobson</a:t>
            </a:r>
            <a:r>
              <a:rPr lang="en-US" sz="2000" b="1" dirty="0">
                <a:latin typeface="Arial" pitchFamily="34" charset="0"/>
                <a:cs typeface="Arial" pitchFamily="34" charset="0"/>
              </a:rPr>
              <a:t> before submitting form to make sure you are eligible. </a:t>
            </a:r>
          </a:p>
          <a:p>
            <a:endParaRPr lang="en-US" dirty="0"/>
          </a:p>
        </p:txBody>
      </p:sp>
      <p:pic>
        <p:nvPicPr>
          <p:cNvPr id="8" name="Picture 7">
            <a:extLst>
              <a:ext uri="{FF2B5EF4-FFF2-40B4-BE49-F238E27FC236}">
                <a16:creationId xmlns:a16="http://schemas.microsoft.com/office/drawing/2014/main" id="{F53BB6D3-948E-E756-3282-EEAF974AEC08}"/>
              </a:ext>
            </a:extLst>
          </p:cNvPr>
          <p:cNvPicPr>
            <a:picLocks noChangeAspect="1"/>
          </p:cNvPicPr>
          <p:nvPr/>
        </p:nvPicPr>
        <p:blipFill>
          <a:blip r:embed="rId2"/>
          <a:stretch>
            <a:fillRect/>
          </a:stretch>
        </p:blipFill>
        <p:spPr>
          <a:xfrm>
            <a:off x="7576150" y="2842862"/>
            <a:ext cx="2467319" cy="2429214"/>
          </a:xfrm>
          <a:prstGeom prst="rect">
            <a:avLst/>
          </a:prstGeom>
        </p:spPr>
      </p:pic>
    </p:spTree>
    <p:extLst>
      <p:ext uri="{BB962C8B-B14F-4D97-AF65-F5344CB8AC3E}">
        <p14:creationId xmlns:p14="http://schemas.microsoft.com/office/powerpoint/2010/main" val="118136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343400" y="2099541"/>
            <a:ext cx="3505200" cy="3505200"/>
          </a:xfrm>
          <a:custGeom>
            <a:avLst/>
            <a:gdLst/>
            <a:ahLst/>
            <a:cxnLst/>
            <a:rect l="l" t="t" r="r" b="b"/>
            <a:pathLst>
              <a:path w="3505200" h="3505200">
                <a:moveTo>
                  <a:pt x="1752600" y="655320"/>
                </a:moveTo>
                <a:cubicBezTo>
                  <a:pt x="1146589" y="655320"/>
                  <a:pt x="655320" y="1146589"/>
                  <a:pt x="655320" y="1752600"/>
                </a:cubicBezTo>
                <a:cubicBezTo>
                  <a:pt x="655320" y="2358611"/>
                  <a:pt x="1146589" y="2849880"/>
                  <a:pt x="1752600" y="2849880"/>
                </a:cubicBezTo>
                <a:cubicBezTo>
                  <a:pt x="2358611" y="2849880"/>
                  <a:pt x="2849880" y="2358611"/>
                  <a:pt x="2849880" y="1752600"/>
                </a:cubicBezTo>
                <a:cubicBezTo>
                  <a:pt x="2849880" y="1146589"/>
                  <a:pt x="2358611" y="655320"/>
                  <a:pt x="1752600" y="6553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0">
                <a:srgbClr val="CBCBCB"/>
              </a:gs>
              <a:gs pos="53000">
                <a:srgbClr val="FFFFFF"/>
              </a:gs>
              <a:gs pos="56000">
                <a:srgbClr val="B2B2B2"/>
              </a:gs>
              <a:gs pos="69000">
                <a:srgbClr val="292929"/>
              </a:gs>
              <a:gs pos="82001">
                <a:srgbClr val="777777"/>
              </a:gs>
              <a:gs pos="100000">
                <a:srgbClr val="EAEAEA"/>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 name="Group 2"/>
          <p:cNvGrpSpPr/>
          <p:nvPr/>
        </p:nvGrpSpPr>
        <p:grpSpPr>
          <a:xfrm>
            <a:off x="4424197" y="2178827"/>
            <a:ext cx="3343606" cy="3346630"/>
            <a:chOff x="2900197" y="1755686"/>
            <a:chExt cx="3343606" cy="3346630"/>
          </a:xfrm>
          <a:solidFill>
            <a:srgbClr val="00B0F0"/>
          </a:solidFill>
        </p:grpSpPr>
        <p:sp>
          <p:nvSpPr>
            <p:cNvPr id="55" name="Freeform 6"/>
            <p:cNvSpPr>
              <a:spLocks/>
            </p:cNvSpPr>
            <p:nvPr/>
          </p:nvSpPr>
          <p:spPr bwMode="auto">
            <a:xfrm>
              <a:off x="4581069" y="1755686"/>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56" name="Freeform 7"/>
            <p:cNvSpPr>
              <a:spLocks/>
            </p:cNvSpPr>
            <p:nvPr/>
          </p:nvSpPr>
          <p:spPr bwMode="auto">
            <a:xfrm>
              <a:off x="5608941" y="2600657"/>
              <a:ext cx="634862" cy="820786"/>
            </a:xfrm>
            <a:custGeom>
              <a:avLst/>
              <a:gdLst>
                <a:gd name="T0" fmla="*/ 131 w 200"/>
                <a:gd name="T1" fmla="*/ 0 h 258"/>
                <a:gd name="T2" fmla="*/ 0 w 200"/>
                <a:gd name="T3" fmla="*/ 76 h 258"/>
                <a:gd name="T4" fmla="*/ 48 w 200"/>
                <a:gd name="T5" fmla="*/ 258 h 258"/>
                <a:gd name="T6" fmla="*/ 200 w 200"/>
                <a:gd name="T7" fmla="*/ 258 h 258"/>
                <a:gd name="T8" fmla="*/ 131 w 200"/>
                <a:gd name="T9" fmla="*/ 0 h 258"/>
              </a:gdLst>
              <a:ahLst/>
              <a:cxnLst>
                <a:cxn ang="0">
                  <a:pos x="T0" y="T1"/>
                </a:cxn>
                <a:cxn ang="0">
                  <a:pos x="T2" y="T3"/>
                </a:cxn>
                <a:cxn ang="0">
                  <a:pos x="T4" y="T5"/>
                </a:cxn>
                <a:cxn ang="0">
                  <a:pos x="T6" y="T7"/>
                </a:cxn>
                <a:cxn ang="0">
                  <a:pos x="T8" y="T9"/>
                </a:cxn>
              </a:cxnLst>
              <a:rect l="0" t="0" r="r" b="b"/>
              <a:pathLst>
                <a:path w="200" h="258">
                  <a:moveTo>
                    <a:pt x="131" y="0"/>
                  </a:moveTo>
                  <a:cubicBezTo>
                    <a:pt x="0" y="76"/>
                    <a:pt x="0" y="76"/>
                    <a:pt x="0" y="76"/>
                  </a:cubicBezTo>
                  <a:cubicBezTo>
                    <a:pt x="30" y="130"/>
                    <a:pt x="48" y="192"/>
                    <a:pt x="48" y="258"/>
                  </a:cubicBezTo>
                  <a:cubicBezTo>
                    <a:pt x="200" y="258"/>
                    <a:pt x="200" y="258"/>
                    <a:pt x="200" y="258"/>
                  </a:cubicBezTo>
                  <a:cubicBezTo>
                    <a:pt x="199" y="164"/>
                    <a:pt x="174" y="76"/>
                    <a:pt x="131"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57" name="Freeform 8"/>
            <p:cNvSpPr>
              <a:spLocks/>
            </p:cNvSpPr>
            <p:nvPr/>
          </p:nvSpPr>
          <p:spPr bwMode="auto">
            <a:xfrm>
              <a:off x="3742145" y="1755686"/>
              <a:ext cx="820786" cy="639397"/>
            </a:xfrm>
            <a:custGeom>
              <a:avLst/>
              <a:gdLst>
                <a:gd name="T0" fmla="*/ 258 w 258"/>
                <a:gd name="T1" fmla="*/ 0 h 201"/>
                <a:gd name="T2" fmla="*/ 0 w 258"/>
                <a:gd name="T3" fmla="*/ 69 h 201"/>
                <a:gd name="T4" fmla="*/ 76 w 258"/>
                <a:gd name="T5" fmla="*/ 201 h 201"/>
                <a:gd name="T6" fmla="*/ 258 w 258"/>
                <a:gd name="T7" fmla="*/ 152 h 201"/>
                <a:gd name="T8" fmla="*/ 258 w 258"/>
                <a:gd name="T9" fmla="*/ 0 h 201"/>
              </a:gdLst>
              <a:ahLst/>
              <a:cxnLst>
                <a:cxn ang="0">
                  <a:pos x="T0" y="T1"/>
                </a:cxn>
                <a:cxn ang="0">
                  <a:pos x="T2" y="T3"/>
                </a:cxn>
                <a:cxn ang="0">
                  <a:pos x="T4" y="T5"/>
                </a:cxn>
                <a:cxn ang="0">
                  <a:pos x="T6" y="T7"/>
                </a:cxn>
                <a:cxn ang="0">
                  <a:pos x="T8" y="T9"/>
                </a:cxn>
              </a:cxnLst>
              <a:rect l="0" t="0" r="r" b="b"/>
              <a:pathLst>
                <a:path w="258" h="201">
                  <a:moveTo>
                    <a:pt x="258" y="0"/>
                  </a:moveTo>
                  <a:cubicBezTo>
                    <a:pt x="164" y="1"/>
                    <a:pt x="76" y="26"/>
                    <a:pt x="0" y="69"/>
                  </a:cubicBezTo>
                  <a:cubicBezTo>
                    <a:pt x="76" y="201"/>
                    <a:pt x="76" y="201"/>
                    <a:pt x="76" y="201"/>
                  </a:cubicBezTo>
                  <a:cubicBezTo>
                    <a:pt x="130" y="170"/>
                    <a:pt x="192" y="152"/>
                    <a:pt x="258" y="152"/>
                  </a:cubicBezTo>
                  <a:cubicBezTo>
                    <a:pt x="258" y="0"/>
                    <a:pt x="258" y="0"/>
                    <a:pt x="258"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58" name="Freeform 9"/>
            <p:cNvSpPr>
              <a:spLocks/>
            </p:cNvSpPr>
            <p:nvPr/>
          </p:nvSpPr>
          <p:spPr bwMode="auto">
            <a:xfrm>
              <a:off x="5176630" y="1983934"/>
              <a:ext cx="838925" cy="843460"/>
            </a:xfrm>
            <a:custGeom>
              <a:avLst/>
              <a:gdLst>
                <a:gd name="T0" fmla="*/ 76 w 264"/>
                <a:gd name="T1" fmla="*/ 0 h 265"/>
                <a:gd name="T2" fmla="*/ 0 w 264"/>
                <a:gd name="T3" fmla="*/ 132 h 265"/>
                <a:gd name="T4" fmla="*/ 133 w 264"/>
                <a:gd name="T5" fmla="*/ 265 h 265"/>
                <a:gd name="T6" fmla="*/ 264 w 264"/>
                <a:gd name="T7" fmla="*/ 189 h 265"/>
                <a:gd name="T8" fmla="*/ 76 w 264"/>
                <a:gd name="T9" fmla="*/ 0 h 265"/>
              </a:gdLst>
              <a:ahLst/>
              <a:cxnLst>
                <a:cxn ang="0">
                  <a:pos x="T0" y="T1"/>
                </a:cxn>
                <a:cxn ang="0">
                  <a:pos x="T2" y="T3"/>
                </a:cxn>
                <a:cxn ang="0">
                  <a:pos x="T4" y="T5"/>
                </a:cxn>
                <a:cxn ang="0">
                  <a:pos x="T6" y="T7"/>
                </a:cxn>
                <a:cxn ang="0">
                  <a:pos x="T8" y="T9"/>
                </a:cxn>
              </a:cxnLst>
              <a:rect l="0" t="0" r="r" b="b"/>
              <a:pathLst>
                <a:path w="264" h="265">
                  <a:moveTo>
                    <a:pt x="76" y="0"/>
                  </a:moveTo>
                  <a:cubicBezTo>
                    <a:pt x="0" y="132"/>
                    <a:pt x="0" y="132"/>
                    <a:pt x="0" y="132"/>
                  </a:cubicBezTo>
                  <a:cubicBezTo>
                    <a:pt x="55" y="164"/>
                    <a:pt x="101" y="210"/>
                    <a:pt x="133" y="265"/>
                  </a:cubicBezTo>
                  <a:cubicBezTo>
                    <a:pt x="264" y="189"/>
                    <a:pt x="264" y="189"/>
                    <a:pt x="264" y="189"/>
                  </a:cubicBezTo>
                  <a:cubicBezTo>
                    <a:pt x="218" y="111"/>
                    <a:pt x="153" y="46"/>
                    <a:pt x="76"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59" name="Freeform 10"/>
            <p:cNvSpPr>
              <a:spLocks/>
            </p:cNvSpPr>
            <p:nvPr/>
          </p:nvSpPr>
          <p:spPr bwMode="auto">
            <a:xfrm>
              <a:off x="4581069" y="4467454"/>
              <a:ext cx="820786" cy="634862"/>
            </a:xfrm>
            <a:custGeom>
              <a:avLst/>
              <a:gdLst>
                <a:gd name="T0" fmla="*/ 182 w 258"/>
                <a:gd name="T1" fmla="*/ 0 h 200"/>
                <a:gd name="T2" fmla="*/ 0 w 258"/>
                <a:gd name="T3" fmla="*/ 49 h 200"/>
                <a:gd name="T4" fmla="*/ 0 w 258"/>
                <a:gd name="T5" fmla="*/ 200 h 200"/>
                <a:gd name="T6" fmla="*/ 258 w 258"/>
                <a:gd name="T7" fmla="*/ 131 h 200"/>
                <a:gd name="T8" fmla="*/ 182 w 258"/>
                <a:gd name="T9" fmla="*/ 0 h 200"/>
              </a:gdLst>
              <a:ahLst/>
              <a:cxnLst>
                <a:cxn ang="0">
                  <a:pos x="T0" y="T1"/>
                </a:cxn>
                <a:cxn ang="0">
                  <a:pos x="T2" y="T3"/>
                </a:cxn>
                <a:cxn ang="0">
                  <a:pos x="T4" y="T5"/>
                </a:cxn>
                <a:cxn ang="0">
                  <a:pos x="T6" y="T7"/>
                </a:cxn>
                <a:cxn ang="0">
                  <a:pos x="T8" y="T9"/>
                </a:cxn>
              </a:cxnLst>
              <a:rect l="0" t="0" r="r" b="b"/>
              <a:pathLst>
                <a:path w="258" h="200">
                  <a:moveTo>
                    <a:pt x="182" y="0"/>
                  </a:moveTo>
                  <a:cubicBezTo>
                    <a:pt x="128" y="30"/>
                    <a:pt x="66" y="48"/>
                    <a:pt x="0" y="49"/>
                  </a:cubicBezTo>
                  <a:cubicBezTo>
                    <a:pt x="0" y="200"/>
                    <a:pt x="0" y="200"/>
                    <a:pt x="0" y="200"/>
                  </a:cubicBezTo>
                  <a:cubicBezTo>
                    <a:pt x="94" y="200"/>
                    <a:pt x="182" y="175"/>
                    <a:pt x="258" y="131"/>
                  </a:cubicBezTo>
                  <a:cubicBezTo>
                    <a:pt x="182" y="0"/>
                    <a:pt x="182" y="0"/>
                    <a:pt x="182"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60" name="Freeform 11"/>
            <p:cNvSpPr>
              <a:spLocks/>
            </p:cNvSpPr>
            <p:nvPr/>
          </p:nvSpPr>
          <p:spPr bwMode="auto">
            <a:xfrm>
              <a:off x="3128445" y="4030608"/>
              <a:ext cx="840436" cy="843460"/>
            </a:xfrm>
            <a:custGeom>
              <a:avLst/>
              <a:gdLst>
                <a:gd name="T0" fmla="*/ 131 w 264"/>
                <a:gd name="T1" fmla="*/ 0 h 265"/>
                <a:gd name="T2" fmla="*/ 0 w 264"/>
                <a:gd name="T3" fmla="*/ 76 h 265"/>
                <a:gd name="T4" fmla="*/ 188 w 264"/>
                <a:gd name="T5" fmla="*/ 265 h 265"/>
                <a:gd name="T6" fmla="*/ 264 w 264"/>
                <a:gd name="T7" fmla="*/ 134 h 265"/>
                <a:gd name="T8" fmla="*/ 131 w 264"/>
                <a:gd name="T9" fmla="*/ 0 h 265"/>
              </a:gdLst>
              <a:ahLst/>
              <a:cxnLst>
                <a:cxn ang="0">
                  <a:pos x="T0" y="T1"/>
                </a:cxn>
                <a:cxn ang="0">
                  <a:pos x="T2" y="T3"/>
                </a:cxn>
                <a:cxn ang="0">
                  <a:pos x="T4" y="T5"/>
                </a:cxn>
                <a:cxn ang="0">
                  <a:pos x="T6" y="T7"/>
                </a:cxn>
                <a:cxn ang="0">
                  <a:pos x="T8" y="T9"/>
                </a:cxn>
              </a:cxnLst>
              <a:rect l="0" t="0" r="r" b="b"/>
              <a:pathLst>
                <a:path w="264" h="265">
                  <a:moveTo>
                    <a:pt x="131" y="0"/>
                  </a:moveTo>
                  <a:cubicBezTo>
                    <a:pt x="0" y="76"/>
                    <a:pt x="0" y="76"/>
                    <a:pt x="0" y="76"/>
                  </a:cubicBezTo>
                  <a:cubicBezTo>
                    <a:pt x="46" y="154"/>
                    <a:pt x="111" y="219"/>
                    <a:pt x="188" y="265"/>
                  </a:cubicBezTo>
                  <a:cubicBezTo>
                    <a:pt x="264" y="134"/>
                    <a:pt x="264" y="134"/>
                    <a:pt x="264" y="134"/>
                  </a:cubicBezTo>
                  <a:cubicBezTo>
                    <a:pt x="209" y="101"/>
                    <a:pt x="163" y="55"/>
                    <a:pt x="131"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61" name="Freeform 12"/>
            <p:cNvSpPr>
              <a:spLocks/>
            </p:cNvSpPr>
            <p:nvPr/>
          </p:nvSpPr>
          <p:spPr bwMode="auto">
            <a:xfrm>
              <a:off x="5176630" y="4030608"/>
              <a:ext cx="838925" cy="843460"/>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62" name="Freeform 13"/>
            <p:cNvSpPr>
              <a:spLocks/>
            </p:cNvSpPr>
            <p:nvPr/>
          </p:nvSpPr>
          <p:spPr bwMode="auto">
            <a:xfrm>
              <a:off x="2900197" y="2600657"/>
              <a:ext cx="636374" cy="820786"/>
            </a:xfrm>
            <a:custGeom>
              <a:avLst/>
              <a:gdLst>
                <a:gd name="T0" fmla="*/ 69 w 200"/>
                <a:gd name="T1" fmla="*/ 0 h 258"/>
                <a:gd name="T2" fmla="*/ 0 w 200"/>
                <a:gd name="T3" fmla="*/ 258 h 258"/>
                <a:gd name="T4" fmla="*/ 152 w 200"/>
                <a:gd name="T5" fmla="*/ 258 h 258"/>
                <a:gd name="T6" fmla="*/ 200 w 200"/>
                <a:gd name="T7" fmla="*/ 76 h 258"/>
                <a:gd name="T8" fmla="*/ 69 w 200"/>
                <a:gd name="T9" fmla="*/ 0 h 258"/>
              </a:gdLst>
              <a:ahLst/>
              <a:cxnLst>
                <a:cxn ang="0">
                  <a:pos x="T0" y="T1"/>
                </a:cxn>
                <a:cxn ang="0">
                  <a:pos x="T2" y="T3"/>
                </a:cxn>
                <a:cxn ang="0">
                  <a:pos x="T4" y="T5"/>
                </a:cxn>
                <a:cxn ang="0">
                  <a:pos x="T6" y="T7"/>
                </a:cxn>
                <a:cxn ang="0">
                  <a:pos x="T8" y="T9"/>
                </a:cxn>
              </a:cxnLst>
              <a:rect l="0" t="0" r="r" b="b"/>
              <a:pathLst>
                <a:path w="200" h="258">
                  <a:moveTo>
                    <a:pt x="69" y="0"/>
                  </a:moveTo>
                  <a:cubicBezTo>
                    <a:pt x="26" y="76"/>
                    <a:pt x="1" y="164"/>
                    <a:pt x="0" y="258"/>
                  </a:cubicBezTo>
                  <a:cubicBezTo>
                    <a:pt x="152" y="258"/>
                    <a:pt x="152" y="258"/>
                    <a:pt x="152" y="258"/>
                  </a:cubicBezTo>
                  <a:cubicBezTo>
                    <a:pt x="152" y="192"/>
                    <a:pt x="170" y="130"/>
                    <a:pt x="200" y="76"/>
                  </a:cubicBezTo>
                  <a:cubicBezTo>
                    <a:pt x="69" y="0"/>
                    <a:pt x="69" y="0"/>
                    <a:pt x="69"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63" name="Freeform 14"/>
            <p:cNvSpPr>
              <a:spLocks/>
            </p:cNvSpPr>
            <p:nvPr/>
          </p:nvSpPr>
          <p:spPr bwMode="auto">
            <a:xfrm>
              <a:off x="3742145" y="4467454"/>
              <a:ext cx="820786" cy="634862"/>
            </a:xfrm>
            <a:custGeom>
              <a:avLst/>
              <a:gdLst>
                <a:gd name="T0" fmla="*/ 76 w 258"/>
                <a:gd name="T1" fmla="*/ 0 h 200"/>
                <a:gd name="T2" fmla="*/ 0 w 258"/>
                <a:gd name="T3" fmla="*/ 131 h 200"/>
                <a:gd name="T4" fmla="*/ 258 w 258"/>
                <a:gd name="T5" fmla="*/ 200 h 200"/>
                <a:gd name="T6" fmla="*/ 258 w 258"/>
                <a:gd name="T7" fmla="*/ 49 h 200"/>
                <a:gd name="T8" fmla="*/ 76 w 258"/>
                <a:gd name="T9" fmla="*/ 0 h 200"/>
              </a:gdLst>
              <a:ahLst/>
              <a:cxnLst>
                <a:cxn ang="0">
                  <a:pos x="T0" y="T1"/>
                </a:cxn>
                <a:cxn ang="0">
                  <a:pos x="T2" y="T3"/>
                </a:cxn>
                <a:cxn ang="0">
                  <a:pos x="T4" y="T5"/>
                </a:cxn>
                <a:cxn ang="0">
                  <a:pos x="T6" y="T7"/>
                </a:cxn>
                <a:cxn ang="0">
                  <a:pos x="T8" y="T9"/>
                </a:cxn>
              </a:cxnLst>
              <a:rect l="0" t="0" r="r" b="b"/>
              <a:pathLst>
                <a:path w="258" h="200">
                  <a:moveTo>
                    <a:pt x="76" y="0"/>
                  </a:moveTo>
                  <a:cubicBezTo>
                    <a:pt x="0" y="131"/>
                    <a:pt x="0" y="131"/>
                    <a:pt x="0" y="131"/>
                  </a:cubicBezTo>
                  <a:cubicBezTo>
                    <a:pt x="76" y="175"/>
                    <a:pt x="164" y="200"/>
                    <a:pt x="258" y="200"/>
                  </a:cubicBezTo>
                  <a:cubicBezTo>
                    <a:pt x="258" y="49"/>
                    <a:pt x="258" y="49"/>
                    <a:pt x="258" y="49"/>
                  </a:cubicBezTo>
                  <a:cubicBezTo>
                    <a:pt x="192" y="48"/>
                    <a:pt x="130" y="30"/>
                    <a:pt x="76"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64" name="Freeform 15"/>
            <p:cNvSpPr>
              <a:spLocks/>
            </p:cNvSpPr>
            <p:nvPr/>
          </p:nvSpPr>
          <p:spPr bwMode="auto">
            <a:xfrm>
              <a:off x="2900197" y="3439582"/>
              <a:ext cx="636374" cy="817763"/>
            </a:xfrm>
            <a:custGeom>
              <a:avLst/>
              <a:gdLst>
                <a:gd name="T0" fmla="*/ 152 w 200"/>
                <a:gd name="T1" fmla="*/ 0 h 257"/>
                <a:gd name="T2" fmla="*/ 0 w 200"/>
                <a:gd name="T3" fmla="*/ 0 h 257"/>
                <a:gd name="T4" fmla="*/ 69 w 200"/>
                <a:gd name="T5" fmla="*/ 257 h 257"/>
                <a:gd name="T6" fmla="*/ 200 w 200"/>
                <a:gd name="T7" fmla="*/ 181 h 257"/>
                <a:gd name="T8" fmla="*/ 152 w 200"/>
                <a:gd name="T9" fmla="*/ 0 h 257"/>
              </a:gdLst>
              <a:ahLst/>
              <a:cxnLst>
                <a:cxn ang="0">
                  <a:pos x="T0" y="T1"/>
                </a:cxn>
                <a:cxn ang="0">
                  <a:pos x="T2" y="T3"/>
                </a:cxn>
                <a:cxn ang="0">
                  <a:pos x="T4" y="T5"/>
                </a:cxn>
                <a:cxn ang="0">
                  <a:pos x="T6" y="T7"/>
                </a:cxn>
                <a:cxn ang="0">
                  <a:pos x="T8" y="T9"/>
                </a:cxn>
              </a:cxnLst>
              <a:rect l="0" t="0" r="r" b="b"/>
              <a:pathLst>
                <a:path w="200" h="257">
                  <a:moveTo>
                    <a:pt x="152" y="0"/>
                  </a:moveTo>
                  <a:cubicBezTo>
                    <a:pt x="0" y="0"/>
                    <a:pt x="0" y="0"/>
                    <a:pt x="0" y="0"/>
                  </a:cubicBezTo>
                  <a:cubicBezTo>
                    <a:pt x="1" y="93"/>
                    <a:pt x="26" y="181"/>
                    <a:pt x="69" y="257"/>
                  </a:cubicBezTo>
                  <a:cubicBezTo>
                    <a:pt x="200" y="181"/>
                    <a:pt x="200" y="181"/>
                    <a:pt x="200" y="181"/>
                  </a:cubicBezTo>
                  <a:cubicBezTo>
                    <a:pt x="170" y="128"/>
                    <a:pt x="152" y="66"/>
                    <a:pt x="152"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65" name="Freeform 16"/>
            <p:cNvSpPr>
              <a:spLocks/>
            </p:cNvSpPr>
            <p:nvPr/>
          </p:nvSpPr>
          <p:spPr bwMode="auto">
            <a:xfrm>
              <a:off x="5608941" y="3439582"/>
              <a:ext cx="634862" cy="817763"/>
            </a:xfrm>
            <a:custGeom>
              <a:avLst/>
              <a:gdLst>
                <a:gd name="T0" fmla="*/ 200 w 200"/>
                <a:gd name="T1" fmla="*/ 0 h 257"/>
                <a:gd name="T2" fmla="*/ 48 w 200"/>
                <a:gd name="T3" fmla="*/ 0 h 257"/>
                <a:gd name="T4" fmla="*/ 0 w 200"/>
                <a:gd name="T5" fmla="*/ 181 h 257"/>
                <a:gd name="T6" fmla="*/ 131 w 200"/>
                <a:gd name="T7" fmla="*/ 257 h 257"/>
                <a:gd name="T8" fmla="*/ 200 w 200"/>
                <a:gd name="T9" fmla="*/ 0 h 257"/>
              </a:gdLst>
              <a:ahLst/>
              <a:cxnLst>
                <a:cxn ang="0">
                  <a:pos x="T0" y="T1"/>
                </a:cxn>
                <a:cxn ang="0">
                  <a:pos x="T2" y="T3"/>
                </a:cxn>
                <a:cxn ang="0">
                  <a:pos x="T4" y="T5"/>
                </a:cxn>
                <a:cxn ang="0">
                  <a:pos x="T6" y="T7"/>
                </a:cxn>
                <a:cxn ang="0">
                  <a:pos x="T8" y="T9"/>
                </a:cxn>
              </a:cxnLst>
              <a:rect l="0" t="0" r="r" b="b"/>
              <a:pathLst>
                <a:path w="200" h="257">
                  <a:moveTo>
                    <a:pt x="200" y="0"/>
                  </a:moveTo>
                  <a:cubicBezTo>
                    <a:pt x="48" y="0"/>
                    <a:pt x="48" y="0"/>
                    <a:pt x="48" y="0"/>
                  </a:cubicBezTo>
                  <a:cubicBezTo>
                    <a:pt x="48" y="66"/>
                    <a:pt x="30" y="128"/>
                    <a:pt x="0" y="181"/>
                  </a:cubicBezTo>
                  <a:cubicBezTo>
                    <a:pt x="131" y="257"/>
                    <a:pt x="131" y="257"/>
                    <a:pt x="131" y="257"/>
                  </a:cubicBezTo>
                  <a:cubicBezTo>
                    <a:pt x="174" y="181"/>
                    <a:pt x="199" y="93"/>
                    <a:pt x="200" y="0"/>
                  </a:cubicBezTo>
                </a:path>
              </a:pathLst>
            </a:custGeom>
            <a:grp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66" name="Freeform 17"/>
            <p:cNvSpPr>
              <a:spLocks/>
            </p:cNvSpPr>
            <p:nvPr/>
          </p:nvSpPr>
          <p:spPr bwMode="auto">
            <a:xfrm>
              <a:off x="3128445" y="1983934"/>
              <a:ext cx="840436" cy="843460"/>
            </a:xfrm>
            <a:custGeom>
              <a:avLst/>
              <a:gdLst>
                <a:gd name="T0" fmla="*/ 188 w 264"/>
                <a:gd name="T1" fmla="*/ 0 h 265"/>
                <a:gd name="T2" fmla="*/ 0 w 264"/>
                <a:gd name="T3" fmla="*/ 189 h 265"/>
                <a:gd name="T4" fmla="*/ 131 w 264"/>
                <a:gd name="T5" fmla="*/ 265 h 265"/>
                <a:gd name="T6" fmla="*/ 264 w 264"/>
                <a:gd name="T7" fmla="*/ 132 h 265"/>
                <a:gd name="T8" fmla="*/ 188 w 264"/>
                <a:gd name="T9" fmla="*/ 0 h 265"/>
              </a:gdLst>
              <a:ahLst/>
              <a:cxnLst>
                <a:cxn ang="0">
                  <a:pos x="T0" y="T1"/>
                </a:cxn>
                <a:cxn ang="0">
                  <a:pos x="T2" y="T3"/>
                </a:cxn>
                <a:cxn ang="0">
                  <a:pos x="T4" y="T5"/>
                </a:cxn>
                <a:cxn ang="0">
                  <a:pos x="T6" y="T7"/>
                </a:cxn>
                <a:cxn ang="0">
                  <a:pos x="T8" y="T9"/>
                </a:cxn>
              </a:cxnLst>
              <a:rect l="0" t="0" r="r" b="b"/>
              <a:pathLst>
                <a:path w="264" h="265">
                  <a:moveTo>
                    <a:pt x="188" y="0"/>
                  </a:moveTo>
                  <a:cubicBezTo>
                    <a:pt x="111" y="46"/>
                    <a:pt x="46" y="111"/>
                    <a:pt x="0" y="189"/>
                  </a:cubicBezTo>
                  <a:cubicBezTo>
                    <a:pt x="131" y="265"/>
                    <a:pt x="131" y="265"/>
                    <a:pt x="131" y="265"/>
                  </a:cubicBezTo>
                  <a:cubicBezTo>
                    <a:pt x="163" y="210"/>
                    <a:pt x="209" y="164"/>
                    <a:pt x="264" y="132"/>
                  </a:cubicBezTo>
                  <a:cubicBezTo>
                    <a:pt x="188" y="0"/>
                    <a:pt x="188" y="0"/>
                    <a:pt x="188" y="0"/>
                  </a:cubicBezTo>
                </a:path>
              </a:pathLst>
            </a:custGeom>
            <a:solidFill>
              <a:srgbClr val="00B0F0"/>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grpSp>
      <p:sp>
        <p:nvSpPr>
          <p:cNvPr id="29" name="Rectangular Callout 28"/>
          <p:cNvSpPr/>
          <p:nvPr/>
        </p:nvSpPr>
        <p:spPr>
          <a:xfrm>
            <a:off x="5077917" y="491077"/>
            <a:ext cx="1277713" cy="1398668"/>
          </a:xfrm>
          <a:prstGeom prst="wedgeRectCallout">
            <a:avLst>
              <a:gd name="adj1" fmla="val -5303"/>
              <a:gd name="adj2" fmla="val 89129"/>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800" b="1" dirty="0">
                <a:solidFill>
                  <a:schemeClr val="tx1"/>
                </a:solidFill>
                <a:latin typeface="Calibri" panose="020F0502020204030204" pitchFamily="34" charset="0"/>
                <a:cs typeface="Calibri" panose="020F0502020204030204" pitchFamily="34" charset="0"/>
              </a:rPr>
              <a:t>December:</a:t>
            </a:r>
          </a:p>
          <a:p>
            <a:pPr lvl="0"/>
            <a:r>
              <a:rPr lang="en-US" sz="1200" dirty="0">
                <a:solidFill>
                  <a:schemeClr val="tx1"/>
                </a:solidFill>
                <a:latin typeface="Calibri" panose="020F0502020204030204" pitchFamily="34" charset="0"/>
                <a:cs typeface="Calibri" panose="020F0502020204030204" pitchFamily="34" charset="0"/>
              </a:rPr>
              <a:t>Term ends. Offices are closed for two weeks for the winter break. </a:t>
            </a:r>
          </a:p>
        </p:txBody>
      </p:sp>
      <p:sp>
        <p:nvSpPr>
          <p:cNvPr id="33" name="Rectangular Callout 32"/>
          <p:cNvSpPr/>
          <p:nvPr/>
        </p:nvSpPr>
        <p:spPr>
          <a:xfrm flipH="1">
            <a:off x="8089060" y="3494607"/>
            <a:ext cx="2419777" cy="1165304"/>
          </a:xfrm>
          <a:prstGeom prst="wedgeRectCallout">
            <a:avLst>
              <a:gd name="adj1" fmla="val 74122"/>
              <a:gd name="adj2" fmla="val 8230"/>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April:</a:t>
            </a:r>
          </a:p>
          <a:p>
            <a:r>
              <a:rPr lang="en-US" sz="1200" dirty="0">
                <a:solidFill>
                  <a:schemeClr val="tx1"/>
                </a:solidFill>
                <a:latin typeface="Calibri" panose="020F0502020204030204" pitchFamily="34" charset="0"/>
                <a:cs typeface="Calibri" panose="020F0502020204030204" pitchFamily="34" charset="0"/>
              </a:rPr>
              <a:t>Third Payment due: September 10</a:t>
            </a:r>
            <a:r>
              <a:rPr lang="en-US" sz="1200" baseline="30000" dirty="0">
                <a:solidFill>
                  <a:schemeClr val="tx1"/>
                </a:solidFill>
                <a:latin typeface="Calibri" panose="020F0502020204030204" pitchFamily="34" charset="0"/>
                <a:cs typeface="Calibri" panose="020F0502020204030204" pitchFamily="34" charset="0"/>
              </a:rPr>
              <a:t>th</a:t>
            </a:r>
            <a:r>
              <a:rPr lang="en-US" sz="1200" dirty="0">
                <a:solidFill>
                  <a:schemeClr val="tx1"/>
                </a:solidFill>
                <a:latin typeface="Calibri" panose="020F0502020204030204" pitchFamily="34" charset="0"/>
                <a:cs typeface="Calibri" panose="020F0502020204030204" pitchFamily="34" charset="0"/>
              </a:rPr>
              <a:t>. Registration begins. Last month to request any additional loans for the spring semester. </a:t>
            </a:r>
          </a:p>
        </p:txBody>
      </p:sp>
      <p:sp>
        <p:nvSpPr>
          <p:cNvPr id="38" name="Rectangular Callout 37"/>
          <p:cNvSpPr/>
          <p:nvPr/>
        </p:nvSpPr>
        <p:spPr>
          <a:xfrm flipH="1">
            <a:off x="5598571" y="5584516"/>
            <a:ext cx="2654569" cy="1237273"/>
          </a:xfrm>
          <a:prstGeom prst="wedgeRectCallout">
            <a:avLst>
              <a:gd name="adj1" fmla="val 13025"/>
              <a:gd name="adj2" fmla="val -76825"/>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June:</a:t>
            </a:r>
          </a:p>
          <a:p>
            <a:r>
              <a:rPr lang="en-US" sz="1200" dirty="0">
                <a:solidFill>
                  <a:schemeClr val="tx1"/>
                </a:solidFill>
                <a:latin typeface="Calibri" panose="020F0502020204030204" pitchFamily="34" charset="0"/>
                <a:cs typeface="Calibri" panose="020F0502020204030204" pitchFamily="34" charset="0"/>
              </a:rPr>
              <a:t>Summer aid requested: second Monday of undergraduate classes. Refunds: third Monday. FAFSA for the upcoming year should be completed. </a:t>
            </a:r>
          </a:p>
        </p:txBody>
      </p:sp>
      <p:sp>
        <p:nvSpPr>
          <p:cNvPr id="8" name="TextBox 7"/>
          <p:cNvSpPr txBox="1"/>
          <p:nvPr/>
        </p:nvSpPr>
        <p:spPr>
          <a:xfrm>
            <a:off x="5319963" y="3483925"/>
            <a:ext cx="1615214" cy="830997"/>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Academic Year</a:t>
            </a:r>
          </a:p>
        </p:txBody>
      </p:sp>
      <p:sp>
        <p:nvSpPr>
          <p:cNvPr id="32" name="Freeform 12">
            <a:extLst>
              <a:ext uri="{FF2B5EF4-FFF2-40B4-BE49-F238E27FC236}">
                <a16:creationId xmlns:a16="http://schemas.microsoft.com/office/drawing/2014/main" id="{11D83CDA-EB17-45CA-8273-B5E8D0EC3DDA}"/>
              </a:ext>
            </a:extLst>
          </p:cNvPr>
          <p:cNvSpPr>
            <a:spLocks/>
          </p:cNvSpPr>
          <p:nvPr/>
        </p:nvSpPr>
        <p:spPr bwMode="auto">
          <a:xfrm>
            <a:off x="6700631" y="4453749"/>
            <a:ext cx="838925" cy="843460"/>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solidFill>
            <a:srgbClr val="E20000"/>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39" name="Freeform 12">
            <a:extLst>
              <a:ext uri="{FF2B5EF4-FFF2-40B4-BE49-F238E27FC236}">
                <a16:creationId xmlns:a16="http://schemas.microsoft.com/office/drawing/2014/main" id="{9B587D4F-CF29-464E-9766-7C7C2371C1DD}"/>
              </a:ext>
            </a:extLst>
          </p:cNvPr>
          <p:cNvSpPr>
            <a:spLocks/>
          </p:cNvSpPr>
          <p:nvPr/>
        </p:nvSpPr>
        <p:spPr bwMode="auto">
          <a:xfrm rot="14533964">
            <a:off x="6071446" y="2034433"/>
            <a:ext cx="838925" cy="843460"/>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solidFill>
            <a:srgbClr val="E20000"/>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41" name="Freeform 12">
            <a:extLst>
              <a:ext uri="{FF2B5EF4-FFF2-40B4-BE49-F238E27FC236}">
                <a16:creationId xmlns:a16="http://schemas.microsoft.com/office/drawing/2014/main" id="{781BDFE1-179C-4FAA-AE61-B4112380BFD5}"/>
              </a:ext>
            </a:extLst>
          </p:cNvPr>
          <p:cNvSpPr>
            <a:spLocks/>
          </p:cNvSpPr>
          <p:nvPr/>
        </p:nvSpPr>
        <p:spPr bwMode="auto">
          <a:xfrm rot="5400000">
            <a:off x="4658455" y="4459040"/>
            <a:ext cx="838925" cy="843460"/>
          </a:xfrm>
          <a:custGeom>
            <a:avLst/>
            <a:gdLst>
              <a:gd name="T0" fmla="*/ 133 w 264"/>
              <a:gd name="T1" fmla="*/ 0 h 265"/>
              <a:gd name="T2" fmla="*/ 0 w 264"/>
              <a:gd name="T3" fmla="*/ 134 h 265"/>
              <a:gd name="T4" fmla="*/ 76 w 264"/>
              <a:gd name="T5" fmla="*/ 265 h 265"/>
              <a:gd name="T6" fmla="*/ 264 w 264"/>
              <a:gd name="T7" fmla="*/ 76 h 265"/>
              <a:gd name="T8" fmla="*/ 133 w 264"/>
              <a:gd name="T9" fmla="*/ 0 h 265"/>
            </a:gdLst>
            <a:ahLst/>
            <a:cxnLst>
              <a:cxn ang="0">
                <a:pos x="T0" y="T1"/>
              </a:cxn>
              <a:cxn ang="0">
                <a:pos x="T2" y="T3"/>
              </a:cxn>
              <a:cxn ang="0">
                <a:pos x="T4" y="T5"/>
              </a:cxn>
              <a:cxn ang="0">
                <a:pos x="T6" y="T7"/>
              </a:cxn>
              <a:cxn ang="0">
                <a:pos x="T8" y="T9"/>
              </a:cxn>
            </a:cxnLst>
            <a:rect l="0" t="0" r="r" b="b"/>
            <a:pathLst>
              <a:path w="264" h="265">
                <a:moveTo>
                  <a:pt x="133" y="0"/>
                </a:moveTo>
                <a:cubicBezTo>
                  <a:pt x="101" y="55"/>
                  <a:pt x="55" y="101"/>
                  <a:pt x="0" y="134"/>
                </a:cubicBezTo>
                <a:cubicBezTo>
                  <a:pt x="76" y="265"/>
                  <a:pt x="76" y="265"/>
                  <a:pt x="76" y="265"/>
                </a:cubicBezTo>
                <a:cubicBezTo>
                  <a:pt x="153" y="219"/>
                  <a:pt x="218" y="154"/>
                  <a:pt x="264" y="76"/>
                </a:cubicBezTo>
                <a:cubicBezTo>
                  <a:pt x="133" y="0"/>
                  <a:pt x="133" y="0"/>
                  <a:pt x="133" y="0"/>
                </a:cubicBezTo>
              </a:path>
            </a:pathLst>
          </a:custGeom>
          <a:solidFill>
            <a:srgbClr val="E20000"/>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28" name="Rectangular Callout 27"/>
          <p:cNvSpPr/>
          <p:nvPr/>
        </p:nvSpPr>
        <p:spPr>
          <a:xfrm>
            <a:off x="1663612" y="4195356"/>
            <a:ext cx="2367530" cy="1152458"/>
          </a:xfrm>
          <a:prstGeom prst="wedgeRectCallout">
            <a:avLst>
              <a:gd name="adj1" fmla="val 97652"/>
              <a:gd name="adj2" fmla="val 15116"/>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August:</a:t>
            </a:r>
            <a:r>
              <a:rPr lang="en-US" sz="1800" dirty="0">
                <a:solidFill>
                  <a:schemeClr val="tx1"/>
                </a:solidFill>
                <a:latin typeface="Calibri" panose="020F0502020204030204" pitchFamily="34" charset="0"/>
                <a:cs typeface="Calibri" panose="020F0502020204030204" pitchFamily="34" charset="0"/>
              </a:rPr>
              <a:t> </a:t>
            </a:r>
          </a:p>
          <a:p>
            <a:r>
              <a:rPr lang="en-US" sz="1200" dirty="0">
                <a:solidFill>
                  <a:schemeClr val="tx1"/>
                </a:solidFill>
                <a:latin typeface="Calibri" panose="020F0502020204030204" pitchFamily="34" charset="0"/>
                <a:cs typeface="Calibri" panose="020F0502020204030204" pitchFamily="34" charset="0"/>
              </a:rPr>
              <a:t>Semester Begins. Grad PLUS loan forms. Funds Requested: second Monday of undergraduate classes. Refunds: third Monday of classes</a:t>
            </a:r>
          </a:p>
        </p:txBody>
      </p:sp>
      <p:sp>
        <p:nvSpPr>
          <p:cNvPr id="37" name="Rectangular Callout 36"/>
          <p:cNvSpPr/>
          <p:nvPr/>
        </p:nvSpPr>
        <p:spPr>
          <a:xfrm flipH="1">
            <a:off x="6553514" y="150564"/>
            <a:ext cx="2428578" cy="1203861"/>
          </a:xfrm>
          <a:prstGeom prst="wedgeRectCallout">
            <a:avLst>
              <a:gd name="adj1" fmla="val 53276"/>
              <a:gd name="adj2" fmla="val 139916"/>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January:</a:t>
            </a:r>
          </a:p>
          <a:p>
            <a:r>
              <a:rPr lang="en-US" sz="1200" dirty="0">
                <a:solidFill>
                  <a:schemeClr val="tx1"/>
                </a:solidFill>
                <a:latin typeface="Calibri" panose="020F0502020204030204" pitchFamily="34" charset="0"/>
                <a:cs typeface="Calibri" panose="020F0502020204030204" pitchFamily="34" charset="0"/>
              </a:rPr>
              <a:t>Semester Begins. Grad PLUS loan forms for Spring. Funds Requested: second Monday of undergraduate classes. Refunds: third Monday of classes. </a:t>
            </a:r>
          </a:p>
        </p:txBody>
      </p:sp>
      <p:sp>
        <p:nvSpPr>
          <p:cNvPr id="36" name="Rectangular Callout 35"/>
          <p:cNvSpPr/>
          <p:nvPr/>
        </p:nvSpPr>
        <p:spPr>
          <a:xfrm flipH="1">
            <a:off x="8328662" y="4822375"/>
            <a:ext cx="2173803" cy="1422150"/>
          </a:xfrm>
          <a:prstGeom prst="wedgeRectCallout">
            <a:avLst>
              <a:gd name="adj1" fmla="val 100410"/>
              <a:gd name="adj2" fmla="val -54060"/>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May:</a:t>
            </a:r>
          </a:p>
          <a:p>
            <a:r>
              <a:rPr lang="en-US" sz="1200" dirty="0">
                <a:solidFill>
                  <a:schemeClr val="tx1"/>
                </a:solidFill>
                <a:latin typeface="Calibri" panose="020F0502020204030204" pitchFamily="34" charset="0"/>
                <a:cs typeface="Calibri" panose="020F0502020204030204" pitchFamily="34" charset="0"/>
              </a:rPr>
              <a:t>COA (Summer) comes out. Financial Aid Packages for summer. Grad PLUS loan forms for summer. NEW STUDENTS ONLY: MPN and EC are needed. </a:t>
            </a:r>
          </a:p>
        </p:txBody>
      </p:sp>
      <p:sp>
        <p:nvSpPr>
          <p:cNvPr id="42" name="Freeform 6">
            <a:extLst>
              <a:ext uri="{FF2B5EF4-FFF2-40B4-BE49-F238E27FC236}">
                <a16:creationId xmlns:a16="http://schemas.microsoft.com/office/drawing/2014/main" id="{8142630F-7727-48C4-901C-790EBD1D6FE1}"/>
              </a:ext>
            </a:extLst>
          </p:cNvPr>
          <p:cNvSpPr>
            <a:spLocks/>
          </p:cNvSpPr>
          <p:nvPr/>
        </p:nvSpPr>
        <p:spPr bwMode="auto">
          <a:xfrm rot="10800000">
            <a:off x="5262694" y="4894053"/>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30" name="Rectangular Callout 29"/>
          <p:cNvSpPr/>
          <p:nvPr/>
        </p:nvSpPr>
        <p:spPr>
          <a:xfrm>
            <a:off x="2920139" y="5690383"/>
            <a:ext cx="2438401" cy="1099689"/>
          </a:xfrm>
          <a:prstGeom prst="wedgeRectCallout">
            <a:avLst>
              <a:gd name="adj1" fmla="val 67299"/>
              <a:gd name="adj2" fmla="val -86374"/>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July:</a:t>
            </a:r>
          </a:p>
          <a:p>
            <a:r>
              <a:rPr lang="en-US" sz="1200" dirty="0">
                <a:solidFill>
                  <a:schemeClr val="tx1"/>
                </a:solidFill>
                <a:latin typeface="Calibri" panose="020F0502020204030204" pitchFamily="34" charset="0"/>
                <a:cs typeface="Calibri" panose="020F0502020204030204" pitchFamily="34" charset="0"/>
              </a:rPr>
              <a:t>Payment due: July 10th. COA for Fall/Spring comes out. Packages for Fall/Spring come out. Forms for Fall/Spring will come out. </a:t>
            </a:r>
          </a:p>
        </p:txBody>
      </p:sp>
      <p:sp>
        <p:nvSpPr>
          <p:cNvPr id="27" name="Rectangular Callout 26"/>
          <p:cNvSpPr/>
          <p:nvPr/>
        </p:nvSpPr>
        <p:spPr>
          <a:xfrm>
            <a:off x="1886156" y="1023207"/>
            <a:ext cx="2887338" cy="913698"/>
          </a:xfrm>
          <a:prstGeom prst="wedgeRectCallout">
            <a:avLst>
              <a:gd name="adj1" fmla="val 68308"/>
              <a:gd name="adj2" fmla="val 140119"/>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b="1" dirty="0">
                <a:solidFill>
                  <a:schemeClr val="tx1"/>
                </a:solidFill>
                <a:latin typeface="Calibri" panose="020F0502020204030204" pitchFamily="34" charset="0"/>
                <a:cs typeface="Calibri" panose="020F0502020204030204" pitchFamily="34" charset="0"/>
              </a:rPr>
              <a:t>November:</a:t>
            </a:r>
          </a:p>
          <a:p>
            <a:pPr lvl="0"/>
            <a:r>
              <a:rPr lang="en-US" sz="1200" dirty="0">
                <a:solidFill>
                  <a:schemeClr val="tx1"/>
                </a:solidFill>
                <a:latin typeface="Calibri" panose="020F0502020204030204" pitchFamily="34" charset="0"/>
                <a:cs typeface="Calibri" panose="020F0502020204030204" pitchFamily="34" charset="0"/>
              </a:rPr>
              <a:t>Third Payment: November 10th Registration begins. Last month to request any additional loans for the Fall ONLY.</a:t>
            </a:r>
          </a:p>
        </p:txBody>
      </p:sp>
      <p:sp>
        <p:nvSpPr>
          <p:cNvPr id="44" name="Freeform 6">
            <a:extLst>
              <a:ext uri="{FF2B5EF4-FFF2-40B4-BE49-F238E27FC236}">
                <a16:creationId xmlns:a16="http://schemas.microsoft.com/office/drawing/2014/main" id="{8D975C70-44EF-4239-9C1D-7B39EB6EC560}"/>
              </a:ext>
            </a:extLst>
          </p:cNvPr>
          <p:cNvSpPr>
            <a:spLocks/>
          </p:cNvSpPr>
          <p:nvPr/>
        </p:nvSpPr>
        <p:spPr bwMode="auto">
          <a:xfrm rot="16200000">
            <a:off x="4331991" y="3118257"/>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45" name="Freeform 6">
            <a:extLst>
              <a:ext uri="{FF2B5EF4-FFF2-40B4-BE49-F238E27FC236}">
                <a16:creationId xmlns:a16="http://schemas.microsoft.com/office/drawing/2014/main" id="{9B8F235B-46E8-4577-AD15-6965B3075B89}"/>
              </a:ext>
            </a:extLst>
          </p:cNvPr>
          <p:cNvSpPr>
            <a:spLocks/>
          </p:cNvSpPr>
          <p:nvPr/>
        </p:nvSpPr>
        <p:spPr bwMode="auto">
          <a:xfrm rot="3668719">
            <a:off x="7061718" y="3260859"/>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46" name="Freeform 6">
            <a:extLst>
              <a:ext uri="{FF2B5EF4-FFF2-40B4-BE49-F238E27FC236}">
                <a16:creationId xmlns:a16="http://schemas.microsoft.com/office/drawing/2014/main" id="{04041F0B-4F1E-4443-8473-114A4C5E343A}"/>
              </a:ext>
            </a:extLst>
          </p:cNvPr>
          <p:cNvSpPr>
            <a:spLocks/>
          </p:cNvSpPr>
          <p:nvPr/>
        </p:nvSpPr>
        <p:spPr bwMode="auto">
          <a:xfrm rot="1792242">
            <a:off x="6743926" y="2596964"/>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47" name="Freeform 6">
            <a:extLst>
              <a:ext uri="{FF2B5EF4-FFF2-40B4-BE49-F238E27FC236}">
                <a16:creationId xmlns:a16="http://schemas.microsoft.com/office/drawing/2014/main" id="{18C0C524-45A1-4A2D-95B1-97239AF2B52F}"/>
              </a:ext>
            </a:extLst>
          </p:cNvPr>
          <p:cNvSpPr>
            <a:spLocks/>
          </p:cNvSpPr>
          <p:nvPr/>
        </p:nvSpPr>
        <p:spPr bwMode="auto">
          <a:xfrm rot="14350484">
            <a:off x="4310614" y="3875659"/>
            <a:ext cx="820786" cy="639397"/>
          </a:xfrm>
          <a:custGeom>
            <a:avLst/>
            <a:gdLst>
              <a:gd name="T0" fmla="*/ 0 w 258"/>
              <a:gd name="T1" fmla="*/ 0 h 201"/>
              <a:gd name="T2" fmla="*/ 0 w 258"/>
              <a:gd name="T3" fmla="*/ 152 h 201"/>
              <a:gd name="T4" fmla="*/ 182 w 258"/>
              <a:gd name="T5" fmla="*/ 201 h 201"/>
              <a:gd name="T6" fmla="*/ 258 w 258"/>
              <a:gd name="T7" fmla="*/ 69 h 201"/>
              <a:gd name="T8" fmla="*/ 0 w 258"/>
              <a:gd name="T9" fmla="*/ 0 h 201"/>
            </a:gdLst>
            <a:ahLst/>
            <a:cxnLst>
              <a:cxn ang="0">
                <a:pos x="T0" y="T1"/>
              </a:cxn>
              <a:cxn ang="0">
                <a:pos x="T2" y="T3"/>
              </a:cxn>
              <a:cxn ang="0">
                <a:pos x="T4" y="T5"/>
              </a:cxn>
              <a:cxn ang="0">
                <a:pos x="T6" y="T7"/>
              </a:cxn>
              <a:cxn ang="0">
                <a:pos x="T8" y="T9"/>
              </a:cxn>
            </a:cxnLst>
            <a:rect l="0" t="0" r="r" b="b"/>
            <a:pathLst>
              <a:path w="258" h="201">
                <a:moveTo>
                  <a:pt x="0" y="0"/>
                </a:moveTo>
                <a:cubicBezTo>
                  <a:pt x="0" y="152"/>
                  <a:pt x="0" y="152"/>
                  <a:pt x="0" y="152"/>
                </a:cubicBezTo>
                <a:cubicBezTo>
                  <a:pt x="66" y="152"/>
                  <a:pt x="128" y="170"/>
                  <a:pt x="182" y="201"/>
                </a:cubicBezTo>
                <a:cubicBezTo>
                  <a:pt x="258" y="69"/>
                  <a:pt x="258" y="69"/>
                  <a:pt x="258" y="69"/>
                </a:cubicBezTo>
                <a:cubicBezTo>
                  <a:pt x="182" y="26"/>
                  <a:pt x="94" y="1"/>
                  <a:pt x="0" y="0"/>
                </a:cubicBezTo>
              </a:path>
            </a:pathLst>
          </a:custGeom>
          <a:solidFill>
            <a:srgbClr val="70AC2E"/>
          </a:solidFill>
          <a:ln w="28575">
            <a:miter lim="800000"/>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800" dirty="0"/>
          </a:p>
        </p:txBody>
      </p:sp>
      <p:sp>
        <p:nvSpPr>
          <p:cNvPr id="35" name="Rectangular Callout 34"/>
          <p:cNvSpPr/>
          <p:nvPr/>
        </p:nvSpPr>
        <p:spPr>
          <a:xfrm flipH="1">
            <a:off x="7732197" y="1482818"/>
            <a:ext cx="2694697" cy="600738"/>
          </a:xfrm>
          <a:prstGeom prst="wedgeRectCallout">
            <a:avLst>
              <a:gd name="adj1" fmla="val 76506"/>
              <a:gd name="adj2" fmla="val 184833"/>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February:</a:t>
            </a:r>
          </a:p>
          <a:p>
            <a:r>
              <a:rPr lang="en-US" sz="1200" dirty="0">
                <a:solidFill>
                  <a:schemeClr val="tx1"/>
                </a:solidFill>
                <a:latin typeface="Calibri" panose="020F0502020204030204" pitchFamily="34" charset="0"/>
                <a:cs typeface="Calibri" panose="020F0502020204030204" pitchFamily="34" charset="0"/>
              </a:rPr>
              <a:t>First Payment is due on February 10th </a:t>
            </a:r>
          </a:p>
        </p:txBody>
      </p:sp>
      <p:sp>
        <p:nvSpPr>
          <p:cNvPr id="34" name="Rectangular Callout 33"/>
          <p:cNvSpPr/>
          <p:nvPr/>
        </p:nvSpPr>
        <p:spPr>
          <a:xfrm flipH="1">
            <a:off x="7943422" y="2698212"/>
            <a:ext cx="2648376" cy="581480"/>
          </a:xfrm>
          <a:prstGeom prst="wedgeRectCallout">
            <a:avLst>
              <a:gd name="adj1" fmla="val 70860"/>
              <a:gd name="adj2" fmla="val 78785"/>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March:</a:t>
            </a:r>
          </a:p>
          <a:p>
            <a:r>
              <a:rPr lang="en-US" sz="1200" dirty="0">
                <a:solidFill>
                  <a:schemeClr val="tx1"/>
                </a:solidFill>
                <a:latin typeface="Calibri" panose="020F0502020204030204" pitchFamily="34" charset="0"/>
                <a:cs typeface="Calibri" panose="020F0502020204030204" pitchFamily="34" charset="0"/>
              </a:rPr>
              <a:t>Second Payment is due on March 10th </a:t>
            </a:r>
          </a:p>
        </p:txBody>
      </p:sp>
      <p:sp>
        <p:nvSpPr>
          <p:cNvPr id="2" name="Rectangular Callout 1"/>
          <p:cNvSpPr/>
          <p:nvPr/>
        </p:nvSpPr>
        <p:spPr>
          <a:xfrm>
            <a:off x="1657630" y="3304339"/>
            <a:ext cx="1976486" cy="653010"/>
          </a:xfrm>
          <a:prstGeom prst="wedgeRectCallout">
            <a:avLst>
              <a:gd name="adj1" fmla="val 104524"/>
              <a:gd name="adj2" fmla="val 95953"/>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September:</a:t>
            </a:r>
          </a:p>
          <a:p>
            <a:r>
              <a:rPr lang="en-US" sz="1200" dirty="0">
                <a:solidFill>
                  <a:schemeClr val="tx1"/>
                </a:solidFill>
                <a:latin typeface="Calibri" panose="020F0502020204030204" pitchFamily="34" charset="0"/>
                <a:cs typeface="Calibri" panose="020F0502020204030204" pitchFamily="34" charset="0"/>
              </a:rPr>
              <a:t>First Payment is due on September 10</a:t>
            </a:r>
            <a:r>
              <a:rPr lang="en-US" sz="1200" baseline="30000" dirty="0">
                <a:solidFill>
                  <a:schemeClr val="tx1"/>
                </a:solidFill>
                <a:latin typeface="Calibri" panose="020F0502020204030204" pitchFamily="34" charset="0"/>
                <a:cs typeface="Calibri" panose="020F0502020204030204" pitchFamily="34" charset="0"/>
              </a:rPr>
              <a:t>th</a:t>
            </a:r>
            <a:r>
              <a:rPr lang="en-US" sz="1200" dirty="0">
                <a:solidFill>
                  <a:schemeClr val="tx1"/>
                </a:solidFill>
                <a:latin typeface="Calibri" panose="020F0502020204030204" pitchFamily="34" charset="0"/>
                <a:cs typeface="Calibri" panose="020F0502020204030204" pitchFamily="34" charset="0"/>
              </a:rPr>
              <a:t>.</a:t>
            </a:r>
          </a:p>
        </p:txBody>
      </p:sp>
      <p:sp>
        <p:nvSpPr>
          <p:cNvPr id="24" name="Rectangular Callout 23"/>
          <p:cNvSpPr/>
          <p:nvPr/>
        </p:nvSpPr>
        <p:spPr>
          <a:xfrm>
            <a:off x="1628198" y="2051029"/>
            <a:ext cx="2218742" cy="945336"/>
          </a:xfrm>
          <a:prstGeom prst="wedgeRectCallout">
            <a:avLst>
              <a:gd name="adj1" fmla="val 87158"/>
              <a:gd name="adj2" fmla="val 93086"/>
            </a:avLst>
          </a:prstGeom>
          <a:solidFill>
            <a:schemeClr val="bg1">
              <a:alpha val="60000"/>
            </a:schemeClr>
          </a:solidFill>
          <a:ln w="127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Calibri" panose="020F0502020204030204" pitchFamily="34" charset="0"/>
                <a:cs typeface="Calibri" panose="020F0502020204030204" pitchFamily="34" charset="0"/>
              </a:rPr>
              <a:t>October:</a:t>
            </a:r>
          </a:p>
          <a:p>
            <a:r>
              <a:rPr lang="en-US" sz="1200" dirty="0">
                <a:solidFill>
                  <a:schemeClr val="tx1"/>
                </a:solidFill>
                <a:latin typeface="Calibri" panose="020F0502020204030204" pitchFamily="34" charset="0"/>
                <a:cs typeface="Calibri" panose="020F0502020204030204" pitchFamily="34" charset="0"/>
              </a:rPr>
              <a:t>Second Payment is due: October 10</a:t>
            </a:r>
            <a:r>
              <a:rPr lang="en-US" sz="1200" baseline="30000" dirty="0">
                <a:solidFill>
                  <a:schemeClr val="tx1"/>
                </a:solidFill>
                <a:latin typeface="Calibri" panose="020F0502020204030204" pitchFamily="34" charset="0"/>
                <a:cs typeface="Calibri" panose="020F0502020204030204" pitchFamily="34" charset="0"/>
              </a:rPr>
              <a:t>th</a:t>
            </a:r>
            <a:r>
              <a:rPr lang="en-US" sz="1200" dirty="0">
                <a:solidFill>
                  <a:schemeClr val="tx1"/>
                </a:solidFill>
                <a:latin typeface="Calibri" panose="020F0502020204030204" pitchFamily="34" charset="0"/>
                <a:cs typeface="Calibri" panose="020F0502020204030204" pitchFamily="34" charset="0"/>
              </a:rPr>
              <a:t>. New FAFSA comes out for the next academic year.  </a:t>
            </a:r>
          </a:p>
        </p:txBody>
      </p:sp>
    </p:spTree>
    <p:extLst>
      <p:ext uri="{BB962C8B-B14F-4D97-AF65-F5344CB8AC3E}">
        <p14:creationId xmlns:p14="http://schemas.microsoft.com/office/powerpoint/2010/main" val="1720552353"/>
      </p:ext>
    </p:extLst>
  </p:cSld>
  <p:clrMapOvr>
    <a:masterClrMapping/>
  </p:clrMapOvr>
  <mc:AlternateContent xmlns:mc="http://schemas.openxmlformats.org/markup-compatibility/2006" xmlns:p14="http://schemas.microsoft.com/office/powerpoint/2010/main">
    <mc:Choice Requires="p14">
      <p:transition spd="slow" p14:dur="2000" advTm="24157"/>
    </mc:Choice>
    <mc:Fallback xmlns="">
      <p:transition spd="slow" advTm="241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7FDE59-60FB-B0DE-0F0E-18B7FF9F97C1}"/>
              </a:ext>
            </a:extLst>
          </p:cNvPr>
          <p:cNvSpPr>
            <a:spLocks noGrp="1"/>
          </p:cNvSpPr>
          <p:nvPr>
            <p:ph type="sldNum" sz="quarter" idx="12"/>
          </p:nvPr>
        </p:nvSpPr>
        <p:spPr/>
        <p:txBody>
          <a:bodyPr/>
          <a:lstStyle/>
          <a:p>
            <a:fld id="{DCFE8AC6-424E-904F-AE4A-648F5E9D72F5}" type="slidenum">
              <a:rPr lang="en-US" smtClean="0"/>
              <a:pPr/>
              <a:t>15</a:t>
            </a:fld>
            <a:endParaRPr lang="en-US" dirty="0"/>
          </a:p>
        </p:txBody>
      </p:sp>
      <p:sp>
        <p:nvSpPr>
          <p:cNvPr id="3" name="Title 2">
            <a:extLst>
              <a:ext uri="{FF2B5EF4-FFF2-40B4-BE49-F238E27FC236}">
                <a16:creationId xmlns:a16="http://schemas.microsoft.com/office/drawing/2014/main" id="{16E16AF7-3FF4-C4DA-9D2D-09FDFED9F927}"/>
              </a:ext>
            </a:extLst>
          </p:cNvPr>
          <p:cNvSpPr>
            <a:spLocks noGrp="1"/>
          </p:cNvSpPr>
          <p:nvPr>
            <p:ph type="title"/>
          </p:nvPr>
        </p:nvSpPr>
        <p:spPr/>
        <p:txBody>
          <a:bodyPr/>
          <a:lstStyle/>
          <a:p>
            <a:pPr algn="ctr"/>
            <a:r>
              <a:rPr lang="en-US" dirty="0"/>
              <a:t>FAQ</a:t>
            </a:r>
          </a:p>
        </p:txBody>
      </p:sp>
      <p:sp>
        <p:nvSpPr>
          <p:cNvPr id="4" name="Content Placeholder 3">
            <a:extLst>
              <a:ext uri="{FF2B5EF4-FFF2-40B4-BE49-F238E27FC236}">
                <a16:creationId xmlns:a16="http://schemas.microsoft.com/office/drawing/2014/main" id="{7F92EA80-2F0F-7E41-8672-D0B9D4C6046E}"/>
              </a:ext>
            </a:extLst>
          </p:cNvPr>
          <p:cNvSpPr>
            <a:spLocks noGrp="1"/>
          </p:cNvSpPr>
          <p:nvPr>
            <p:ph sz="half" idx="1"/>
          </p:nvPr>
        </p:nvSpPr>
        <p:spPr/>
        <p:txBody>
          <a:bodyPr>
            <a:normAutofit fontScale="92500"/>
          </a:bodyPr>
          <a:lstStyle/>
          <a:p>
            <a:r>
              <a:rPr lang="en-US" dirty="0"/>
              <a:t>24/25 FAFSA</a:t>
            </a:r>
          </a:p>
          <a:p>
            <a:pPr lvl="1"/>
            <a:r>
              <a:rPr lang="en-US" dirty="0"/>
              <a:t>Fall 2024-Summer 2025</a:t>
            </a:r>
          </a:p>
          <a:p>
            <a:r>
              <a:rPr lang="en-US" dirty="0"/>
              <a:t>Allow up to 2 weeks for processing additional loan request (PLUS, private)</a:t>
            </a:r>
          </a:p>
          <a:p>
            <a:r>
              <a:rPr lang="en-US" dirty="0"/>
              <a:t>Deadlines are listed on forms</a:t>
            </a:r>
          </a:p>
        </p:txBody>
      </p:sp>
      <p:sp>
        <p:nvSpPr>
          <p:cNvPr id="5" name="Content Placeholder 4">
            <a:extLst>
              <a:ext uri="{FF2B5EF4-FFF2-40B4-BE49-F238E27FC236}">
                <a16:creationId xmlns:a16="http://schemas.microsoft.com/office/drawing/2014/main" id="{9F2E9C2E-E4DD-0CD6-49BD-8E93A3B4666F}"/>
              </a:ext>
            </a:extLst>
          </p:cNvPr>
          <p:cNvSpPr>
            <a:spLocks noGrp="1"/>
          </p:cNvSpPr>
          <p:nvPr>
            <p:ph sz="half" idx="2"/>
          </p:nvPr>
        </p:nvSpPr>
        <p:spPr>
          <a:xfrm>
            <a:off x="6172200" y="1825625"/>
            <a:ext cx="5786562" cy="3581261"/>
          </a:xfrm>
        </p:spPr>
        <p:txBody>
          <a:bodyPr>
            <a:normAutofit fontScale="92500"/>
          </a:bodyPr>
          <a:lstStyle/>
          <a:p>
            <a:r>
              <a:rPr lang="en-US" sz="3200" dirty="0"/>
              <a:t>Office of the Registrar</a:t>
            </a:r>
          </a:p>
          <a:p>
            <a:pPr lvl="1"/>
            <a:r>
              <a:rPr lang="en-US" sz="2800" dirty="0">
                <a:solidFill>
                  <a:srgbClr val="0093B2"/>
                </a:solidFill>
                <a:hlinkClick r:id="rId2">
                  <a:extLst>
                    <a:ext uri="{A12FA001-AC4F-418D-AE19-62706E023703}">
                      <ahyp:hlinkClr xmlns:ahyp="http://schemas.microsoft.com/office/drawing/2018/hyperlinkcolor" val="tx"/>
                    </a:ext>
                  </a:extLst>
                </a:hlinkClick>
              </a:rPr>
              <a:t>Residency Status Reclassification </a:t>
            </a:r>
            <a:endParaRPr lang="en-US" sz="2800" dirty="0">
              <a:solidFill>
                <a:srgbClr val="0093B2"/>
              </a:solidFill>
            </a:endParaRPr>
          </a:p>
          <a:p>
            <a:r>
              <a:rPr lang="en-US" sz="3200" dirty="0"/>
              <a:t>Questions with Scholarships</a:t>
            </a:r>
          </a:p>
          <a:p>
            <a:pPr lvl="1"/>
            <a:r>
              <a:rPr lang="en-US" sz="2600" dirty="0">
                <a:solidFill>
                  <a:schemeClr val="accent3"/>
                </a:solidFill>
                <a:hlinkClick r:id="rId3">
                  <a:extLst>
                    <a:ext uri="{A12FA001-AC4F-418D-AE19-62706E023703}">
                      <ahyp:hlinkClr xmlns:ahyp="http://schemas.microsoft.com/office/drawing/2018/hyperlinkcolor" val="tx"/>
                    </a:ext>
                  </a:extLst>
                </a:hlinkClick>
              </a:rPr>
              <a:t>FAScholarships@missouristate.edu</a:t>
            </a:r>
            <a:r>
              <a:rPr lang="en-US" sz="2600" dirty="0">
                <a:solidFill>
                  <a:schemeClr val="accent3"/>
                </a:solidFill>
              </a:rPr>
              <a:t> </a:t>
            </a:r>
          </a:p>
          <a:p>
            <a:r>
              <a:rPr lang="en-US" dirty="0"/>
              <a:t>Billing Questions: </a:t>
            </a:r>
            <a:r>
              <a:rPr lang="en-US" dirty="0">
                <a:solidFill>
                  <a:srgbClr val="0093B2"/>
                </a:solidFill>
                <a:hlinkClick r:id="rId4">
                  <a:extLst>
                    <a:ext uri="{A12FA001-AC4F-418D-AE19-62706E023703}">
                      <ahyp:hlinkClr xmlns:ahyp="http://schemas.microsoft.com/office/drawing/2018/hyperlinkcolor" val="tx"/>
                    </a:ext>
                  </a:extLst>
                </a:hlinkClick>
              </a:rPr>
              <a:t>Financial Services</a:t>
            </a:r>
            <a:endParaRPr lang="en-US" dirty="0">
              <a:solidFill>
                <a:srgbClr val="0093B2"/>
              </a:solidFill>
            </a:endParaRPr>
          </a:p>
        </p:txBody>
      </p:sp>
    </p:spTree>
    <p:extLst>
      <p:ext uri="{BB962C8B-B14F-4D97-AF65-F5344CB8AC3E}">
        <p14:creationId xmlns:p14="http://schemas.microsoft.com/office/powerpoint/2010/main" val="243660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9E1257-343F-6D4E-B9EC-C47E0B051D1B}"/>
              </a:ext>
            </a:extLst>
          </p:cNvPr>
          <p:cNvSpPr>
            <a:spLocks noGrp="1"/>
          </p:cNvSpPr>
          <p:nvPr>
            <p:ph type="sldNum" sz="quarter" idx="12"/>
          </p:nvPr>
        </p:nvSpPr>
        <p:spPr/>
        <p:txBody>
          <a:bodyPr/>
          <a:lstStyle/>
          <a:p>
            <a:fld id="{DCFE8AC6-424E-904F-AE4A-648F5E9D72F5}" type="slidenum">
              <a:rPr lang="en-US" smtClean="0"/>
              <a:pPr/>
              <a:t>16</a:t>
            </a:fld>
            <a:endParaRPr lang="en-US" dirty="0"/>
          </a:p>
        </p:txBody>
      </p:sp>
      <p:sp>
        <p:nvSpPr>
          <p:cNvPr id="3" name="Text Placeholder 2">
            <a:extLst>
              <a:ext uri="{FF2B5EF4-FFF2-40B4-BE49-F238E27FC236}">
                <a16:creationId xmlns:a16="http://schemas.microsoft.com/office/drawing/2014/main" id="{6A5AC66F-A3E0-68F6-9292-56F5F384F3A1}"/>
              </a:ext>
            </a:extLst>
          </p:cNvPr>
          <p:cNvSpPr>
            <a:spLocks noGrp="1"/>
          </p:cNvSpPr>
          <p:nvPr>
            <p:ph type="body" idx="1"/>
          </p:nvPr>
        </p:nvSpPr>
        <p:spPr>
          <a:xfrm>
            <a:off x="647822" y="1690687"/>
            <a:ext cx="1957355" cy="663919"/>
          </a:xfrm>
        </p:spPr>
        <p:txBody>
          <a:bodyPr>
            <a:normAutofit fontScale="70000" lnSpcReduction="20000"/>
          </a:bodyPr>
          <a:lstStyle/>
          <a:p>
            <a:r>
              <a:rPr lang="en-US" dirty="0"/>
              <a:t>There is no such thing as stupid questions….</a:t>
            </a:r>
          </a:p>
        </p:txBody>
      </p:sp>
      <p:sp>
        <p:nvSpPr>
          <p:cNvPr id="5" name="Text Placeholder 4">
            <a:extLst>
              <a:ext uri="{FF2B5EF4-FFF2-40B4-BE49-F238E27FC236}">
                <a16:creationId xmlns:a16="http://schemas.microsoft.com/office/drawing/2014/main" id="{71C999A1-028F-50C9-B96A-B9194FB19654}"/>
              </a:ext>
            </a:extLst>
          </p:cNvPr>
          <p:cNvSpPr>
            <a:spLocks noGrp="1"/>
          </p:cNvSpPr>
          <p:nvPr>
            <p:ph type="body" sz="quarter" idx="3"/>
          </p:nvPr>
        </p:nvSpPr>
        <p:spPr>
          <a:xfrm>
            <a:off x="8824823" y="1593510"/>
            <a:ext cx="2673701" cy="814388"/>
          </a:xfrm>
        </p:spPr>
        <p:txBody>
          <a:bodyPr>
            <a:normAutofit fontScale="92500" lnSpcReduction="20000"/>
          </a:bodyPr>
          <a:lstStyle/>
          <a:p>
            <a:r>
              <a:rPr lang="en-US" dirty="0"/>
              <a:t>Transparency/ Email Updates and Deadlines</a:t>
            </a:r>
          </a:p>
        </p:txBody>
      </p:sp>
      <p:sp>
        <p:nvSpPr>
          <p:cNvPr id="7" name="Title 6">
            <a:extLst>
              <a:ext uri="{FF2B5EF4-FFF2-40B4-BE49-F238E27FC236}">
                <a16:creationId xmlns:a16="http://schemas.microsoft.com/office/drawing/2014/main" id="{466D0270-F34E-B1A9-3613-D3C5C2B51AA4}"/>
              </a:ext>
            </a:extLst>
          </p:cNvPr>
          <p:cNvSpPr>
            <a:spLocks noGrp="1"/>
          </p:cNvSpPr>
          <p:nvPr>
            <p:ph type="title"/>
          </p:nvPr>
        </p:nvSpPr>
        <p:spPr>
          <a:xfrm>
            <a:off x="4185320" y="531813"/>
            <a:ext cx="3503131" cy="1008405"/>
          </a:xfrm>
        </p:spPr>
        <p:txBody>
          <a:bodyPr/>
          <a:lstStyle/>
          <a:p>
            <a:r>
              <a:rPr lang="en-US" dirty="0"/>
              <a:t>Last thing….</a:t>
            </a:r>
          </a:p>
        </p:txBody>
      </p:sp>
      <p:sp>
        <p:nvSpPr>
          <p:cNvPr id="12" name="Text Placeholder 2">
            <a:extLst>
              <a:ext uri="{FF2B5EF4-FFF2-40B4-BE49-F238E27FC236}">
                <a16:creationId xmlns:a16="http://schemas.microsoft.com/office/drawing/2014/main" id="{939EB737-2A80-BF23-C5ED-543189010ACC}"/>
              </a:ext>
            </a:extLst>
          </p:cNvPr>
          <p:cNvSpPr txBox="1">
            <a:spLocks/>
          </p:cNvSpPr>
          <p:nvPr/>
        </p:nvSpPr>
        <p:spPr>
          <a:xfrm>
            <a:off x="4703553" y="1540218"/>
            <a:ext cx="2466667" cy="814388"/>
          </a:xfrm>
          <a:prstGeom prst="rect">
            <a:avLst/>
          </a:prstGeom>
        </p:spPr>
        <p:txBody>
          <a:bodyPr vert="horz" lIns="0" tIns="0" rIns="0" bIns="0" rtlCol="0" anchor="b">
            <a:normAutofit/>
          </a:bodyPr>
          <a:lstStyle>
            <a:lvl1pPr marL="0" indent="0" algn="l" defTabSz="914400" rtl="0" eaLnBrk="1" latinLnBrk="0" hangingPunct="1">
              <a:lnSpc>
                <a:spcPct val="100000"/>
              </a:lnSpc>
              <a:spcBef>
                <a:spcPts val="1000"/>
              </a:spcBef>
              <a:buFont typeface="Arial"/>
              <a:buNone/>
              <a:defRPr sz="2400" b="1" kern="1200">
                <a:solidFill>
                  <a:schemeClr val="bg1"/>
                </a:solidFill>
                <a:latin typeface="Georgia" charset="0"/>
                <a:ea typeface="Georgia" charset="0"/>
                <a:cs typeface="Georgia" charset="0"/>
              </a:defRPr>
            </a:lvl1pPr>
            <a:lvl2pPr marL="457200" indent="0" algn="l" defTabSz="914400" rtl="0" eaLnBrk="1" latinLnBrk="0" hangingPunct="1">
              <a:lnSpc>
                <a:spcPct val="120000"/>
              </a:lnSpc>
              <a:spcBef>
                <a:spcPts val="500"/>
              </a:spcBef>
              <a:buFont typeface="Arial"/>
              <a:buNone/>
              <a:defRPr sz="2000" b="1" kern="1200">
                <a:solidFill>
                  <a:schemeClr val="tx1"/>
                </a:solidFill>
                <a:latin typeface="Arial" charset="0"/>
                <a:ea typeface="Arial" charset="0"/>
                <a:cs typeface="Arial" charset="0"/>
              </a:defRPr>
            </a:lvl2pPr>
            <a:lvl3pPr marL="914400" indent="0" algn="l" defTabSz="914400" rtl="0" eaLnBrk="1" latinLnBrk="0" hangingPunct="1">
              <a:lnSpc>
                <a:spcPct val="120000"/>
              </a:lnSpc>
              <a:spcBef>
                <a:spcPts val="500"/>
              </a:spcBef>
              <a:buFont typeface="Arial"/>
              <a:buNone/>
              <a:defRPr sz="1800" b="1" kern="1200">
                <a:solidFill>
                  <a:schemeClr val="tx1"/>
                </a:solidFill>
                <a:latin typeface="Arial" charset="0"/>
                <a:ea typeface="Arial" charset="0"/>
                <a:cs typeface="Arial" charset="0"/>
              </a:defRPr>
            </a:lvl3pPr>
            <a:lvl4pPr marL="1371600" indent="0" algn="l" defTabSz="914400" rtl="0" eaLnBrk="1" latinLnBrk="0" hangingPunct="1">
              <a:lnSpc>
                <a:spcPct val="120000"/>
              </a:lnSpc>
              <a:spcBef>
                <a:spcPts val="500"/>
              </a:spcBef>
              <a:buFont typeface="Arial"/>
              <a:buNone/>
              <a:defRPr sz="1600" b="1" kern="1200">
                <a:solidFill>
                  <a:schemeClr val="tx1"/>
                </a:solidFill>
                <a:latin typeface="Arial" charset="0"/>
                <a:ea typeface="Arial" charset="0"/>
                <a:cs typeface="Arial" charset="0"/>
              </a:defRPr>
            </a:lvl4pPr>
            <a:lvl5pPr marL="1828800" indent="0" algn="l" defTabSz="914400" rtl="0" eaLnBrk="1" latinLnBrk="0" hangingPunct="1">
              <a:lnSpc>
                <a:spcPct val="120000"/>
              </a:lnSpc>
              <a:spcBef>
                <a:spcPts val="500"/>
              </a:spcBef>
              <a:buFont typeface="Arial"/>
              <a:buNone/>
              <a:defRPr sz="1600" b="1"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dirty="0"/>
              <a:t>Email me, email me twice!</a:t>
            </a:r>
          </a:p>
        </p:txBody>
      </p:sp>
      <p:pic>
        <p:nvPicPr>
          <p:cNvPr id="1026" name="Picture 2" descr="Medical Questions Cartoons and Comics - funny pictures from CartoonStock">
            <a:extLst>
              <a:ext uri="{FF2B5EF4-FFF2-40B4-BE49-F238E27FC236}">
                <a16:creationId xmlns:a16="http://schemas.microsoft.com/office/drawing/2014/main" id="{63409BBF-5F25-CC58-54A3-D199130AC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37" y="2505076"/>
            <a:ext cx="2826458" cy="2984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8940E4E-8072-967F-451F-8670BA39465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456322" y="2505076"/>
            <a:ext cx="2826458" cy="3533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adlines | @ThatBasilisk | Memes">
            <a:extLst>
              <a:ext uri="{FF2B5EF4-FFF2-40B4-BE49-F238E27FC236}">
                <a16:creationId xmlns:a16="http://schemas.microsoft.com/office/drawing/2014/main" id="{74377D0A-79DC-6733-97DF-F92A383BE140}"/>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8586417" y="2462947"/>
            <a:ext cx="2826458" cy="342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6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54684-2A0C-F3EB-6DA1-A9624BE92A84}"/>
              </a:ext>
            </a:extLst>
          </p:cNvPr>
          <p:cNvSpPr>
            <a:spLocks noGrp="1"/>
          </p:cNvSpPr>
          <p:nvPr>
            <p:ph type="sldNum" sz="quarter" idx="12"/>
          </p:nvPr>
        </p:nvSpPr>
        <p:spPr/>
        <p:txBody>
          <a:bodyPr/>
          <a:lstStyle/>
          <a:p>
            <a:fld id="{DCFE8AC6-424E-904F-AE4A-648F5E9D72F5}" type="slidenum">
              <a:rPr lang="en-US" smtClean="0"/>
              <a:pPr/>
              <a:t>17</a:t>
            </a:fld>
            <a:endParaRPr lang="en-US" dirty="0"/>
          </a:p>
        </p:txBody>
      </p:sp>
      <p:sp>
        <p:nvSpPr>
          <p:cNvPr id="3" name="Title 2">
            <a:extLst>
              <a:ext uri="{FF2B5EF4-FFF2-40B4-BE49-F238E27FC236}">
                <a16:creationId xmlns:a16="http://schemas.microsoft.com/office/drawing/2014/main" id="{91F2D6C4-10DA-6655-067D-A53181CEBBDC}"/>
              </a:ext>
            </a:extLst>
          </p:cNvPr>
          <p:cNvSpPr>
            <a:spLocks noGrp="1"/>
          </p:cNvSpPr>
          <p:nvPr>
            <p:ph type="title"/>
          </p:nvPr>
        </p:nvSpPr>
        <p:spPr>
          <a:xfrm>
            <a:off x="646176" y="477783"/>
            <a:ext cx="10955274" cy="1008405"/>
          </a:xfrm>
        </p:spPr>
        <p:txBody>
          <a:bodyPr/>
          <a:lstStyle/>
          <a:p>
            <a:pPr algn="ctr"/>
            <a:r>
              <a:rPr lang="en-US" dirty="0"/>
              <a:t>Contact Information</a:t>
            </a:r>
          </a:p>
        </p:txBody>
      </p:sp>
      <p:sp>
        <p:nvSpPr>
          <p:cNvPr id="4" name="Content Placeholder 3">
            <a:extLst>
              <a:ext uri="{FF2B5EF4-FFF2-40B4-BE49-F238E27FC236}">
                <a16:creationId xmlns:a16="http://schemas.microsoft.com/office/drawing/2014/main" id="{22C02AA5-D0A5-6331-3551-79A99A12A15F}"/>
              </a:ext>
            </a:extLst>
          </p:cNvPr>
          <p:cNvSpPr>
            <a:spLocks noGrp="1"/>
          </p:cNvSpPr>
          <p:nvPr>
            <p:ph sz="half" idx="1"/>
          </p:nvPr>
        </p:nvSpPr>
        <p:spPr>
          <a:xfrm>
            <a:off x="646175" y="1486188"/>
            <a:ext cx="8394458" cy="4050389"/>
          </a:xfrm>
        </p:spPr>
        <p:txBody>
          <a:bodyPr>
            <a:normAutofit fontScale="47500" lnSpcReduction="20000"/>
          </a:bodyPr>
          <a:lstStyle/>
          <a:p>
            <a:r>
              <a:rPr lang="en-US" sz="3300" dirty="0"/>
              <a:t>Phone</a:t>
            </a:r>
          </a:p>
          <a:p>
            <a:pPr lvl="1"/>
            <a:r>
              <a:rPr lang="en-US" sz="2900" dirty="0"/>
              <a:t>417-836-4926</a:t>
            </a:r>
          </a:p>
          <a:p>
            <a:r>
              <a:rPr lang="en-US" sz="3300" dirty="0"/>
              <a:t>Email</a:t>
            </a:r>
          </a:p>
          <a:p>
            <a:pPr lvl="1"/>
            <a:r>
              <a:rPr lang="en-US" sz="2900" dirty="0">
                <a:solidFill>
                  <a:schemeClr val="accent3"/>
                </a:solidFill>
                <a:hlinkClick r:id="rId2">
                  <a:extLst>
                    <a:ext uri="{A12FA001-AC4F-418D-AE19-62706E023703}">
                      <ahyp:hlinkClr xmlns:ahyp="http://schemas.microsoft.com/office/drawing/2018/hyperlinkcolor" val="tx"/>
                    </a:ext>
                  </a:extLst>
                </a:hlinkClick>
              </a:rPr>
              <a:t>BreannaScanlon@Missouristate.edu</a:t>
            </a:r>
            <a:r>
              <a:rPr lang="en-US" sz="2900" dirty="0">
                <a:solidFill>
                  <a:schemeClr val="accent3"/>
                </a:solidFill>
              </a:rPr>
              <a:t> </a:t>
            </a:r>
          </a:p>
          <a:p>
            <a:pPr lvl="1"/>
            <a:r>
              <a:rPr lang="en-US" sz="2900" dirty="0"/>
              <a:t>Send from MSU email account</a:t>
            </a:r>
          </a:p>
          <a:p>
            <a:pPr lvl="1"/>
            <a:r>
              <a:rPr lang="en-US" sz="2900" b="1" u="sng" dirty="0"/>
              <a:t>Include student ID </a:t>
            </a:r>
          </a:p>
          <a:p>
            <a:pPr lvl="2"/>
            <a:r>
              <a:rPr lang="en-US" sz="2500" b="1" dirty="0"/>
              <a:t>Its okay to pester me </a:t>
            </a:r>
            <a:r>
              <a:rPr lang="en-US" sz="2500" b="1" dirty="0">
                <a:sym typeface="Wingdings" panose="05000000000000000000" pitchFamily="2" charset="2"/>
              </a:rPr>
              <a:t></a:t>
            </a:r>
            <a:endParaRPr lang="en-US" sz="2500" b="1" dirty="0"/>
          </a:p>
          <a:p>
            <a:r>
              <a:rPr lang="en-US" sz="3300" dirty="0"/>
              <a:t>Location</a:t>
            </a:r>
          </a:p>
          <a:p>
            <a:pPr lvl="1"/>
            <a:r>
              <a:rPr lang="en-US" sz="2900" dirty="0"/>
              <a:t>Carrington Hall 101</a:t>
            </a:r>
          </a:p>
          <a:p>
            <a:r>
              <a:rPr lang="en-US" sz="3300" dirty="0"/>
              <a:t>Website</a:t>
            </a:r>
          </a:p>
          <a:p>
            <a:pPr lvl="1"/>
            <a:r>
              <a:rPr lang="en-US" sz="2900" dirty="0">
                <a:solidFill>
                  <a:schemeClr val="accent3"/>
                </a:solidFill>
                <a:hlinkClick r:id="rId3">
                  <a:extLst>
                    <a:ext uri="{A12FA001-AC4F-418D-AE19-62706E023703}">
                      <ahyp:hlinkClr xmlns:ahyp="http://schemas.microsoft.com/office/drawing/2018/hyperlinkcolor" val="tx"/>
                    </a:ext>
                  </a:extLst>
                </a:hlinkClick>
              </a:rPr>
              <a:t>https://www.missouristate.edu/FinancialAid/special-programs.htm</a:t>
            </a:r>
            <a:endParaRPr lang="en-US" sz="2900" dirty="0">
              <a:solidFill>
                <a:schemeClr val="accent3"/>
              </a:solidFill>
            </a:endParaRPr>
          </a:p>
          <a:p>
            <a:r>
              <a:rPr lang="en-US" sz="3300" dirty="0"/>
              <a:t>You can Book Me</a:t>
            </a:r>
          </a:p>
          <a:p>
            <a:pPr lvl="1"/>
            <a:r>
              <a:rPr lang="en-US" sz="2900" dirty="0">
                <a:solidFill>
                  <a:schemeClr val="accent3"/>
                </a:solidFill>
                <a:hlinkClick r:id="rId4">
                  <a:extLst>
                    <a:ext uri="{A12FA001-AC4F-418D-AE19-62706E023703}">
                      <ahyp:hlinkClr xmlns:ahyp="http://schemas.microsoft.com/office/drawing/2018/hyperlinkcolor" val="tx"/>
                    </a:ext>
                  </a:extLst>
                </a:hlinkClick>
              </a:rPr>
              <a:t>https://msubreannascanlon.youcanbook.me/</a:t>
            </a:r>
            <a:r>
              <a:rPr lang="en-US" sz="2900" dirty="0">
                <a:solidFill>
                  <a:schemeClr val="accent3"/>
                </a:solidFill>
              </a:rPr>
              <a:t> </a:t>
            </a:r>
          </a:p>
          <a:p>
            <a:endParaRPr lang="en-US" dirty="0"/>
          </a:p>
        </p:txBody>
      </p:sp>
      <p:pic>
        <p:nvPicPr>
          <p:cNvPr id="3076" name="Picture 4">
            <a:extLst>
              <a:ext uri="{FF2B5EF4-FFF2-40B4-BE49-F238E27FC236}">
                <a16:creationId xmlns:a16="http://schemas.microsoft.com/office/drawing/2014/main" id="{9ED81FE7-EC89-FEF5-EACB-92B4A904A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178" y="1785870"/>
            <a:ext cx="2313071" cy="308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59A9DB7-3A06-1BE4-781B-8BB8C787EA4A}"/>
              </a:ext>
            </a:extLst>
          </p:cNvPr>
          <p:cNvPicPr>
            <a:picLocks noChangeAspect="1"/>
          </p:cNvPicPr>
          <p:nvPr/>
        </p:nvPicPr>
        <p:blipFill>
          <a:blip r:embed="rId3"/>
          <a:stretch>
            <a:fillRect/>
          </a:stretch>
        </p:blipFill>
        <p:spPr>
          <a:xfrm>
            <a:off x="721240" y="1771659"/>
            <a:ext cx="4296375" cy="3515216"/>
          </a:xfrm>
          <a:prstGeom prst="rect">
            <a:avLst/>
          </a:prstGeom>
        </p:spPr>
      </p:pic>
      <p:sp>
        <p:nvSpPr>
          <p:cNvPr id="2" name="Slide Number Placeholder 1">
            <a:extLst>
              <a:ext uri="{FF2B5EF4-FFF2-40B4-BE49-F238E27FC236}">
                <a16:creationId xmlns:a16="http://schemas.microsoft.com/office/drawing/2014/main" id="{BEBBC3B3-E650-6257-1D40-785317D9E562}"/>
              </a:ext>
            </a:extLst>
          </p:cNvPr>
          <p:cNvSpPr>
            <a:spLocks noGrp="1"/>
          </p:cNvSpPr>
          <p:nvPr>
            <p:ph type="sldNum" sz="quarter" idx="12"/>
          </p:nvPr>
        </p:nvSpPr>
        <p:spPr/>
        <p:txBody>
          <a:bodyPr/>
          <a:lstStyle/>
          <a:p>
            <a:fld id="{DCFE8AC6-424E-904F-AE4A-648F5E9D72F5}" type="slidenum">
              <a:rPr lang="en-US" smtClean="0"/>
              <a:pPr/>
              <a:t>2</a:t>
            </a:fld>
            <a:endParaRPr lang="en-US" dirty="0"/>
          </a:p>
        </p:txBody>
      </p:sp>
      <p:sp>
        <p:nvSpPr>
          <p:cNvPr id="3" name="Title 2">
            <a:extLst>
              <a:ext uri="{FF2B5EF4-FFF2-40B4-BE49-F238E27FC236}">
                <a16:creationId xmlns:a16="http://schemas.microsoft.com/office/drawing/2014/main" id="{FBC5CD88-13C8-F500-5FB7-89B86A5A4799}"/>
              </a:ext>
            </a:extLst>
          </p:cNvPr>
          <p:cNvSpPr>
            <a:spLocks noGrp="1"/>
          </p:cNvSpPr>
          <p:nvPr>
            <p:ph type="title"/>
          </p:nvPr>
        </p:nvSpPr>
        <p:spPr>
          <a:xfrm>
            <a:off x="694563" y="360183"/>
            <a:ext cx="10955274" cy="1008405"/>
          </a:xfrm>
        </p:spPr>
        <p:txBody>
          <a:bodyPr/>
          <a:lstStyle/>
          <a:p>
            <a:r>
              <a:rPr lang="en-US" dirty="0"/>
              <a:t>Your Bill- What am I being charged?</a:t>
            </a:r>
          </a:p>
        </p:txBody>
      </p:sp>
      <p:sp>
        <p:nvSpPr>
          <p:cNvPr id="5" name="Content Placeholder 4">
            <a:extLst>
              <a:ext uri="{FF2B5EF4-FFF2-40B4-BE49-F238E27FC236}">
                <a16:creationId xmlns:a16="http://schemas.microsoft.com/office/drawing/2014/main" id="{8C0C76FC-51B5-A9D8-2F1C-DB578036ACB7}"/>
              </a:ext>
            </a:extLst>
          </p:cNvPr>
          <p:cNvSpPr>
            <a:spLocks noGrp="1"/>
          </p:cNvSpPr>
          <p:nvPr>
            <p:ph sz="half" idx="2"/>
          </p:nvPr>
        </p:nvSpPr>
        <p:spPr>
          <a:xfrm>
            <a:off x="6172200" y="1825625"/>
            <a:ext cx="5429250" cy="4177609"/>
          </a:xfrm>
        </p:spPr>
        <p:txBody>
          <a:bodyPr>
            <a:normAutofit/>
          </a:bodyPr>
          <a:lstStyle/>
          <a:p>
            <a:r>
              <a:rPr lang="en-US" dirty="0"/>
              <a:t>Make payment and see overall total</a:t>
            </a:r>
          </a:p>
          <a:p>
            <a:r>
              <a:rPr lang="en-US" dirty="0"/>
              <a:t>View statement with more in-depth charges listed</a:t>
            </a:r>
          </a:p>
          <a:p>
            <a:r>
              <a:rPr lang="en-US" dirty="0"/>
              <a:t>FERPA for billing office ONLY</a:t>
            </a:r>
          </a:p>
          <a:p>
            <a:r>
              <a:rPr lang="en-US" dirty="0"/>
              <a:t>How you set up your direct deposit for your refund</a:t>
            </a:r>
          </a:p>
        </p:txBody>
      </p:sp>
      <p:cxnSp>
        <p:nvCxnSpPr>
          <p:cNvPr id="9" name="Straight Arrow Connector 8">
            <a:extLst>
              <a:ext uri="{FF2B5EF4-FFF2-40B4-BE49-F238E27FC236}">
                <a16:creationId xmlns:a16="http://schemas.microsoft.com/office/drawing/2014/main" id="{9C1D6A1B-AFBA-19C3-E905-A270724A5F86}"/>
              </a:ext>
            </a:extLst>
          </p:cNvPr>
          <p:cNvCxnSpPr>
            <a:cxnSpLocks/>
          </p:cNvCxnSpPr>
          <p:nvPr/>
        </p:nvCxnSpPr>
        <p:spPr>
          <a:xfrm>
            <a:off x="3164619" y="4381169"/>
            <a:ext cx="2743200" cy="61845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49DFAE6A-734A-8337-B71E-405F4087C0B4}"/>
              </a:ext>
            </a:extLst>
          </p:cNvPr>
          <p:cNvCxnSpPr>
            <a:cxnSpLocks/>
          </p:cNvCxnSpPr>
          <p:nvPr/>
        </p:nvCxnSpPr>
        <p:spPr>
          <a:xfrm>
            <a:off x="3260035" y="4047214"/>
            <a:ext cx="2647784" cy="33395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337A6F14-30F2-7FDA-EFC8-C8E8EBF87930}"/>
              </a:ext>
            </a:extLst>
          </p:cNvPr>
          <p:cNvCxnSpPr>
            <a:cxnSpLocks/>
          </p:cNvCxnSpPr>
          <p:nvPr/>
        </p:nvCxnSpPr>
        <p:spPr>
          <a:xfrm flipV="1">
            <a:off x="2790908" y="3428764"/>
            <a:ext cx="3116911" cy="20100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DC8149F7-E7F3-F4AF-0F5B-03175CDC4311}"/>
              </a:ext>
            </a:extLst>
          </p:cNvPr>
          <p:cNvCxnSpPr>
            <a:cxnSpLocks/>
          </p:cNvCxnSpPr>
          <p:nvPr/>
        </p:nvCxnSpPr>
        <p:spPr>
          <a:xfrm flipV="1">
            <a:off x="3466769" y="2369489"/>
            <a:ext cx="2385391" cy="19878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3469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2AF9-B361-7E3C-591B-6F0D5CD46B8D}"/>
              </a:ext>
            </a:extLst>
          </p:cNvPr>
          <p:cNvSpPr>
            <a:spLocks noGrp="1"/>
          </p:cNvSpPr>
          <p:nvPr>
            <p:ph type="title"/>
          </p:nvPr>
        </p:nvSpPr>
        <p:spPr>
          <a:xfrm>
            <a:off x="669553" y="419890"/>
            <a:ext cx="8279375" cy="1008405"/>
          </a:xfrm>
        </p:spPr>
        <p:txBody>
          <a:bodyPr/>
          <a:lstStyle/>
          <a:p>
            <a:r>
              <a:rPr lang="en-US" dirty="0"/>
              <a:t>MY PAYMENT PLAN	</a:t>
            </a:r>
          </a:p>
        </p:txBody>
      </p:sp>
      <p:sp>
        <p:nvSpPr>
          <p:cNvPr id="3" name="Content Placeholder 2">
            <a:extLst>
              <a:ext uri="{FF2B5EF4-FFF2-40B4-BE49-F238E27FC236}">
                <a16:creationId xmlns:a16="http://schemas.microsoft.com/office/drawing/2014/main" id="{3C67BC03-EF9D-309B-41C2-4BEC754916A6}"/>
              </a:ext>
            </a:extLst>
          </p:cNvPr>
          <p:cNvSpPr>
            <a:spLocks noGrp="1"/>
          </p:cNvSpPr>
          <p:nvPr>
            <p:ph idx="1"/>
          </p:nvPr>
        </p:nvSpPr>
        <p:spPr>
          <a:xfrm>
            <a:off x="669553" y="1464878"/>
            <a:ext cx="7345361" cy="4045376"/>
          </a:xfrm>
        </p:spPr>
        <p:txBody>
          <a:bodyPr>
            <a:normAutofit lnSpcReduction="10000"/>
          </a:bodyPr>
          <a:lstStyle/>
          <a:p>
            <a:r>
              <a:rPr lang="en-US" sz="1400" dirty="0"/>
              <a:t>All students are automatically enrolled in the payment plan</a:t>
            </a:r>
          </a:p>
          <a:p>
            <a:r>
              <a:rPr lang="en-US" sz="1400" dirty="0"/>
              <a:t>This does not mean you </a:t>
            </a:r>
            <a:r>
              <a:rPr lang="en-US" sz="1400" i="1" dirty="0"/>
              <a:t>have to</a:t>
            </a:r>
            <a:r>
              <a:rPr lang="en-US" sz="1400" dirty="0"/>
              <a:t> utilize it, but it gives you the ability to if you choose to.</a:t>
            </a:r>
          </a:p>
          <a:p>
            <a:r>
              <a:rPr lang="en-US" sz="1400" dirty="0"/>
              <a:t>Statement Balance (Full Semester) / # of Payments Remaining = Monthly Minimum Payment </a:t>
            </a:r>
          </a:p>
          <a:p>
            <a:endParaRPr lang="en-US" sz="1400" dirty="0"/>
          </a:p>
          <a:p>
            <a:r>
              <a:rPr lang="en-US" sz="1400" dirty="0"/>
              <a:t>Finance Charges are incurred monthly on any unpaid statement balance even when using the payment plan.</a:t>
            </a:r>
          </a:p>
          <a:p>
            <a:r>
              <a:rPr lang="en-US" sz="1400" dirty="0"/>
              <a:t>If all charges for the semester are not paid by the statement due date, a Finance Charge will be applied at a monthly periodic rate of 1% to the remaining balance.</a:t>
            </a:r>
          </a:p>
          <a:p>
            <a:endParaRPr lang="en-US" sz="1400" dirty="0"/>
          </a:p>
          <a:p>
            <a:r>
              <a:rPr lang="en-US" sz="1400" dirty="0"/>
              <a:t>All accounts must be paid in full by the end of that semester's plan</a:t>
            </a:r>
          </a:p>
          <a:p>
            <a:r>
              <a:rPr lang="en-US" sz="1400" dirty="0"/>
              <a:t>Past due amounts will prevent a student from registering for the next semester</a:t>
            </a:r>
          </a:p>
        </p:txBody>
      </p:sp>
      <p:sp>
        <p:nvSpPr>
          <p:cNvPr id="4" name="Slide Number Placeholder 3">
            <a:extLst>
              <a:ext uri="{FF2B5EF4-FFF2-40B4-BE49-F238E27FC236}">
                <a16:creationId xmlns:a16="http://schemas.microsoft.com/office/drawing/2014/main" id="{8E6C04AE-E2D1-FB97-820D-EBCEBB08AD73}"/>
              </a:ext>
            </a:extLst>
          </p:cNvPr>
          <p:cNvSpPr>
            <a:spLocks noGrp="1"/>
          </p:cNvSpPr>
          <p:nvPr>
            <p:ph type="sldNum" sz="quarter" idx="12"/>
          </p:nvPr>
        </p:nvSpPr>
        <p:spPr/>
        <p:txBody>
          <a:bodyPr/>
          <a:lstStyle/>
          <a:p>
            <a:fld id="{DCFE8AC6-424E-904F-AE4A-648F5E9D72F5}" type="slidenum">
              <a:rPr lang="en-US" smtClean="0"/>
              <a:pPr/>
              <a:t>3</a:t>
            </a:fld>
            <a:endParaRPr lang="en-US" dirty="0"/>
          </a:p>
        </p:txBody>
      </p:sp>
      <p:sp>
        <p:nvSpPr>
          <p:cNvPr id="5" name="TextBox 4">
            <a:extLst>
              <a:ext uri="{FF2B5EF4-FFF2-40B4-BE49-F238E27FC236}">
                <a16:creationId xmlns:a16="http://schemas.microsoft.com/office/drawing/2014/main" id="{F486B670-ED53-CA3C-F3CE-8C77ADC710E2}"/>
              </a:ext>
            </a:extLst>
          </p:cNvPr>
          <p:cNvSpPr txBox="1"/>
          <p:nvPr/>
        </p:nvSpPr>
        <p:spPr>
          <a:xfrm>
            <a:off x="8791288" y="117693"/>
            <a:ext cx="2974726" cy="6740307"/>
          </a:xfrm>
          <a:prstGeom prst="rect">
            <a:avLst/>
          </a:prstGeom>
          <a:noFill/>
        </p:spPr>
        <p:txBody>
          <a:bodyPr wrap="square" rtlCol="0">
            <a:spAutoFit/>
          </a:bodyPr>
          <a:lstStyle/>
          <a:p>
            <a:pPr algn="ctr"/>
            <a:r>
              <a:rPr lang="en-US" b="1" u="sng" dirty="0">
                <a:solidFill>
                  <a:schemeClr val="bg1"/>
                </a:solidFill>
              </a:rPr>
              <a:t>Charges incurred for and during…</a:t>
            </a:r>
          </a:p>
          <a:p>
            <a:endParaRPr lang="en-US" dirty="0">
              <a:solidFill>
                <a:schemeClr val="bg1"/>
              </a:solidFill>
            </a:endParaRPr>
          </a:p>
          <a:p>
            <a:r>
              <a:rPr lang="en-US" b="1" dirty="0">
                <a:solidFill>
                  <a:schemeClr val="bg1"/>
                </a:solidFill>
              </a:rPr>
              <a:t>Fall semester </a:t>
            </a:r>
            <a:r>
              <a:rPr lang="en-US" dirty="0">
                <a:solidFill>
                  <a:schemeClr val="bg1"/>
                </a:solidFill>
              </a:rPr>
              <a:t>may be paid in three monthly installments.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September 10th </a:t>
            </a:r>
          </a:p>
          <a:p>
            <a:pPr marL="285750" indent="-285750">
              <a:buFont typeface="Arial" panose="020B0604020202020204" pitchFamily="34" charset="0"/>
              <a:buChar char="•"/>
            </a:pPr>
            <a:r>
              <a:rPr lang="en-US" dirty="0">
                <a:solidFill>
                  <a:schemeClr val="bg1"/>
                </a:solidFill>
              </a:rPr>
              <a:t>October 10th </a:t>
            </a:r>
          </a:p>
          <a:p>
            <a:pPr marL="285750" indent="-285750">
              <a:buFont typeface="Arial" panose="020B0604020202020204" pitchFamily="34" charset="0"/>
              <a:buChar char="•"/>
            </a:pPr>
            <a:r>
              <a:rPr lang="en-US" dirty="0">
                <a:solidFill>
                  <a:schemeClr val="bg1"/>
                </a:solidFill>
              </a:rPr>
              <a:t>November 10th </a:t>
            </a:r>
          </a:p>
          <a:p>
            <a:endParaRPr lang="en-US" dirty="0">
              <a:solidFill>
                <a:schemeClr val="bg1"/>
              </a:solidFill>
            </a:endParaRPr>
          </a:p>
          <a:p>
            <a:r>
              <a:rPr lang="en-US" b="1" dirty="0">
                <a:solidFill>
                  <a:schemeClr val="bg1"/>
                </a:solidFill>
              </a:rPr>
              <a:t>Spring semester </a:t>
            </a:r>
            <a:r>
              <a:rPr lang="en-US" dirty="0">
                <a:solidFill>
                  <a:schemeClr val="bg1"/>
                </a:solidFill>
              </a:rPr>
              <a:t>may be paid in three monthly installments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February 10th</a:t>
            </a:r>
          </a:p>
          <a:p>
            <a:pPr marL="285750" indent="-285750">
              <a:buFont typeface="Arial" panose="020B0604020202020204" pitchFamily="34" charset="0"/>
              <a:buChar char="•"/>
            </a:pPr>
            <a:r>
              <a:rPr lang="en-US" dirty="0">
                <a:solidFill>
                  <a:schemeClr val="bg1"/>
                </a:solidFill>
              </a:rPr>
              <a:t>March 10th </a:t>
            </a:r>
          </a:p>
          <a:p>
            <a:pPr marL="285750" indent="-285750">
              <a:buFont typeface="Arial" panose="020B0604020202020204" pitchFamily="34" charset="0"/>
              <a:buChar char="•"/>
            </a:pPr>
            <a:r>
              <a:rPr lang="en-US" dirty="0">
                <a:solidFill>
                  <a:schemeClr val="bg1"/>
                </a:solidFill>
              </a:rPr>
              <a:t>April 10th </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Summer Semester is paid with one payment deadline</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July 10</a:t>
            </a:r>
            <a:r>
              <a:rPr lang="en-US" baseline="30000" dirty="0">
                <a:solidFill>
                  <a:schemeClr val="bg1"/>
                </a:solidFill>
              </a:rPr>
              <a:t>th</a:t>
            </a:r>
            <a:r>
              <a:rPr lang="en-US" dirty="0">
                <a:solidFill>
                  <a:schemeClr val="bg1"/>
                </a:solidFill>
              </a:rPr>
              <a:t>  </a:t>
            </a:r>
          </a:p>
          <a:p>
            <a:endParaRPr lang="en-US" dirty="0"/>
          </a:p>
        </p:txBody>
      </p:sp>
    </p:spTree>
    <p:extLst>
      <p:ext uri="{BB962C8B-B14F-4D97-AF65-F5344CB8AC3E}">
        <p14:creationId xmlns:p14="http://schemas.microsoft.com/office/powerpoint/2010/main" val="136473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9C8C6-4C04-425F-65C2-77A26EBFB915}"/>
              </a:ext>
            </a:extLst>
          </p:cNvPr>
          <p:cNvSpPr>
            <a:spLocks noGrp="1"/>
          </p:cNvSpPr>
          <p:nvPr>
            <p:ph type="sldNum" sz="quarter" idx="12"/>
          </p:nvPr>
        </p:nvSpPr>
        <p:spPr/>
        <p:txBody>
          <a:bodyPr/>
          <a:lstStyle/>
          <a:p>
            <a:fld id="{DCFE8AC6-424E-904F-AE4A-648F5E9D72F5}" type="slidenum">
              <a:rPr lang="en-US" smtClean="0"/>
              <a:pPr/>
              <a:t>4</a:t>
            </a:fld>
            <a:endParaRPr lang="en-US" dirty="0"/>
          </a:p>
        </p:txBody>
      </p:sp>
      <p:sp>
        <p:nvSpPr>
          <p:cNvPr id="3" name="Title 2">
            <a:extLst>
              <a:ext uri="{FF2B5EF4-FFF2-40B4-BE49-F238E27FC236}">
                <a16:creationId xmlns:a16="http://schemas.microsoft.com/office/drawing/2014/main" id="{15F1CB9E-BEB7-17C6-44A6-217591B41F3E}"/>
              </a:ext>
            </a:extLst>
          </p:cNvPr>
          <p:cNvSpPr>
            <a:spLocks noGrp="1"/>
          </p:cNvSpPr>
          <p:nvPr>
            <p:ph type="title"/>
          </p:nvPr>
        </p:nvSpPr>
        <p:spPr>
          <a:xfrm>
            <a:off x="618363" y="451695"/>
            <a:ext cx="10955274" cy="1008405"/>
          </a:xfrm>
        </p:spPr>
        <p:txBody>
          <a:bodyPr/>
          <a:lstStyle/>
          <a:p>
            <a:r>
              <a:rPr lang="en-US" dirty="0"/>
              <a:t>How to Make Payments</a:t>
            </a:r>
          </a:p>
        </p:txBody>
      </p:sp>
      <p:sp>
        <p:nvSpPr>
          <p:cNvPr id="5" name="Content Placeholder 4">
            <a:extLst>
              <a:ext uri="{FF2B5EF4-FFF2-40B4-BE49-F238E27FC236}">
                <a16:creationId xmlns:a16="http://schemas.microsoft.com/office/drawing/2014/main" id="{CC345C82-6A34-F169-2BE3-99453F838A8A}"/>
              </a:ext>
            </a:extLst>
          </p:cNvPr>
          <p:cNvSpPr>
            <a:spLocks noGrp="1"/>
          </p:cNvSpPr>
          <p:nvPr>
            <p:ph sz="half" idx="2"/>
          </p:nvPr>
        </p:nvSpPr>
        <p:spPr>
          <a:xfrm>
            <a:off x="646176" y="1825626"/>
            <a:ext cx="10955274" cy="3311512"/>
          </a:xfrm>
        </p:spPr>
        <p:txBody>
          <a:bodyPr>
            <a:normAutofit fontScale="70000" lnSpcReduction="20000"/>
          </a:bodyPr>
          <a:lstStyle/>
          <a:p>
            <a:pPr marL="0" indent="0">
              <a:buNone/>
            </a:pPr>
            <a:r>
              <a:rPr lang="en-US" sz="2400" dirty="0"/>
              <a:t>In Person at the Bursar’s Office</a:t>
            </a:r>
          </a:p>
          <a:p>
            <a:pPr lvl="1"/>
            <a:r>
              <a:rPr lang="en-US" sz="2200" dirty="0"/>
              <a:t>Cash or Check </a:t>
            </a:r>
          </a:p>
          <a:p>
            <a:pPr marL="0" indent="0">
              <a:buNone/>
            </a:pPr>
            <a:r>
              <a:rPr lang="en-US" sz="2200" dirty="0"/>
              <a:t>Over the WEB</a:t>
            </a:r>
          </a:p>
          <a:p>
            <a:pPr lvl="1"/>
            <a:r>
              <a:rPr lang="en-US" sz="2200" dirty="0"/>
              <a:t>E-Check </a:t>
            </a:r>
            <a:r>
              <a:rPr lang="en-US" sz="2200" i="1" dirty="0"/>
              <a:t>(Free) </a:t>
            </a:r>
          </a:p>
          <a:p>
            <a:pPr lvl="1"/>
            <a:r>
              <a:rPr lang="en-US" sz="2200" i="1" dirty="0"/>
              <a:t>529 Plan Payments</a:t>
            </a:r>
          </a:p>
          <a:p>
            <a:pPr lvl="1"/>
            <a:r>
              <a:rPr lang="en-US" sz="2200" dirty="0"/>
              <a:t>Credit Card/Debit Card </a:t>
            </a:r>
            <a:r>
              <a:rPr lang="en-US" sz="2200" i="1" dirty="0"/>
              <a:t>(2.75% Service Fee)</a:t>
            </a:r>
          </a:p>
          <a:p>
            <a:pPr marL="1170432" lvl="2" indent="-342900">
              <a:buFont typeface="Courier New" panose="02070309020205020404" pitchFamily="49" charset="0"/>
              <a:buChar char="o"/>
            </a:pPr>
            <a:r>
              <a:rPr lang="en-US" sz="2200" dirty="0"/>
              <a:t>Visa, Master Card, Discover, American Express</a:t>
            </a:r>
          </a:p>
          <a:p>
            <a:pPr marL="0" indent="0">
              <a:buNone/>
            </a:pPr>
            <a:r>
              <a:rPr lang="en-US" sz="2000" dirty="0"/>
              <a:t>Through Mail					Missouri State University</a:t>
            </a:r>
          </a:p>
          <a:p>
            <a:pPr lvl="2"/>
            <a:r>
              <a:rPr lang="en-US" dirty="0"/>
              <a:t>Include Student Name			          Attn: Bursar</a:t>
            </a:r>
          </a:p>
          <a:p>
            <a:pPr lvl="2"/>
            <a:r>
              <a:rPr lang="en-US" dirty="0"/>
              <a:t>Include Student M#			   	  901 S National Ave</a:t>
            </a:r>
          </a:p>
          <a:p>
            <a:pPr lvl="2"/>
            <a:r>
              <a:rPr lang="en-US" dirty="0"/>
              <a:t>MOST or 529 Plans	  		   	  Springfield MO 65897</a:t>
            </a:r>
          </a:p>
          <a:p>
            <a:endParaRPr lang="en-US" dirty="0"/>
          </a:p>
        </p:txBody>
      </p:sp>
      <p:pic>
        <p:nvPicPr>
          <p:cNvPr id="6" name="Picture 5">
            <a:extLst>
              <a:ext uri="{FF2B5EF4-FFF2-40B4-BE49-F238E27FC236}">
                <a16:creationId xmlns:a16="http://schemas.microsoft.com/office/drawing/2014/main" id="{80BA18D4-6AD4-BC0B-51BB-BE9A7B715225}"/>
              </a:ext>
            </a:extLst>
          </p:cNvPr>
          <p:cNvPicPr>
            <a:picLocks noChangeAspect="1"/>
          </p:cNvPicPr>
          <p:nvPr/>
        </p:nvPicPr>
        <p:blipFill>
          <a:blip r:embed="rId2"/>
          <a:stretch>
            <a:fillRect/>
          </a:stretch>
        </p:blipFill>
        <p:spPr>
          <a:xfrm>
            <a:off x="7614111" y="1129085"/>
            <a:ext cx="3040532" cy="2132387"/>
          </a:xfrm>
          <a:prstGeom prst="rect">
            <a:avLst/>
          </a:prstGeom>
        </p:spPr>
      </p:pic>
    </p:spTree>
    <p:extLst>
      <p:ext uri="{BB962C8B-B14F-4D97-AF65-F5344CB8AC3E}">
        <p14:creationId xmlns:p14="http://schemas.microsoft.com/office/powerpoint/2010/main" val="35578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196A1D-5ABC-9829-5F24-318B72CDCCF6}"/>
              </a:ext>
            </a:extLst>
          </p:cNvPr>
          <p:cNvSpPr>
            <a:spLocks noGrp="1"/>
          </p:cNvSpPr>
          <p:nvPr>
            <p:ph type="sldNum" sz="quarter" idx="12"/>
          </p:nvPr>
        </p:nvSpPr>
        <p:spPr/>
        <p:txBody>
          <a:bodyPr/>
          <a:lstStyle/>
          <a:p>
            <a:fld id="{DCFE8AC6-424E-904F-AE4A-648F5E9D72F5}" type="slidenum">
              <a:rPr lang="en-US" smtClean="0"/>
              <a:pPr/>
              <a:t>5</a:t>
            </a:fld>
            <a:endParaRPr lang="en-US" dirty="0"/>
          </a:p>
        </p:txBody>
      </p:sp>
      <p:sp>
        <p:nvSpPr>
          <p:cNvPr id="3" name="Title 2">
            <a:extLst>
              <a:ext uri="{FF2B5EF4-FFF2-40B4-BE49-F238E27FC236}">
                <a16:creationId xmlns:a16="http://schemas.microsoft.com/office/drawing/2014/main" id="{BC7540A0-DA68-63EB-B168-EF2F7B6E247E}"/>
              </a:ext>
            </a:extLst>
          </p:cNvPr>
          <p:cNvSpPr>
            <a:spLocks noGrp="1"/>
          </p:cNvSpPr>
          <p:nvPr>
            <p:ph type="title"/>
          </p:nvPr>
        </p:nvSpPr>
        <p:spPr>
          <a:xfrm>
            <a:off x="646176" y="190391"/>
            <a:ext cx="10955274" cy="1008405"/>
          </a:xfrm>
        </p:spPr>
        <p:txBody>
          <a:bodyPr/>
          <a:lstStyle/>
          <a:p>
            <a:r>
              <a:rPr lang="en-US" dirty="0"/>
              <a:t>Financial Aid	</a:t>
            </a:r>
          </a:p>
        </p:txBody>
      </p:sp>
      <p:sp>
        <p:nvSpPr>
          <p:cNvPr id="4" name="Content Placeholder 3">
            <a:extLst>
              <a:ext uri="{FF2B5EF4-FFF2-40B4-BE49-F238E27FC236}">
                <a16:creationId xmlns:a16="http://schemas.microsoft.com/office/drawing/2014/main" id="{90F44974-663C-B995-DDE9-22A8A9F44DD5}"/>
              </a:ext>
            </a:extLst>
          </p:cNvPr>
          <p:cNvSpPr>
            <a:spLocks noGrp="1"/>
          </p:cNvSpPr>
          <p:nvPr>
            <p:ph sz="half" idx="1"/>
          </p:nvPr>
        </p:nvSpPr>
        <p:spPr>
          <a:xfrm>
            <a:off x="618045" y="1090684"/>
            <a:ext cx="7395895" cy="4602750"/>
          </a:xfrm>
        </p:spPr>
        <p:txBody>
          <a:bodyPr>
            <a:normAutofit fontScale="62500" lnSpcReduction="20000"/>
          </a:bodyPr>
          <a:lstStyle/>
          <a:p>
            <a:r>
              <a:rPr lang="en-US" sz="2000" dirty="0"/>
              <a:t>Scholarships/ Out of State Waivers</a:t>
            </a:r>
          </a:p>
          <a:p>
            <a:pPr lvl="1"/>
            <a:r>
              <a:rPr lang="en-US" sz="1600" dirty="0"/>
              <a:t>Office of the Registrar handles all residency requirements</a:t>
            </a:r>
          </a:p>
          <a:p>
            <a:pPr lvl="1"/>
            <a:r>
              <a:rPr lang="en-US" sz="1600" dirty="0"/>
              <a:t>Questions with Scholarships: </a:t>
            </a:r>
            <a:r>
              <a:rPr lang="en-US" sz="1600" dirty="0">
                <a:solidFill>
                  <a:schemeClr val="accent3"/>
                </a:solidFill>
                <a:hlinkClick r:id="rId2">
                  <a:extLst>
                    <a:ext uri="{A12FA001-AC4F-418D-AE19-62706E023703}">
                      <ahyp:hlinkClr xmlns:ahyp="http://schemas.microsoft.com/office/drawing/2018/hyperlinkcolor" val="tx"/>
                    </a:ext>
                  </a:extLst>
                </a:hlinkClick>
              </a:rPr>
              <a:t>FAScholarships@missouristate.edu</a:t>
            </a:r>
            <a:r>
              <a:rPr lang="en-US" sz="1600" dirty="0">
                <a:solidFill>
                  <a:schemeClr val="accent3"/>
                </a:solidFill>
              </a:rPr>
              <a:t> </a:t>
            </a:r>
          </a:p>
          <a:p>
            <a:r>
              <a:rPr lang="en-US" sz="2000" dirty="0"/>
              <a:t>Out of Pocket</a:t>
            </a:r>
          </a:p>
          <a:p>
            <a:r>
              <a:rPr lang="en-US" sz="2000" dirty="0"/>
              <a:t>FAFSA</a:t>
            </a:r>
          </a:p>
          <a:p>
            <a:pPr lvl="1"/>
            <a:r>
              <a:rPr lang="en-US" sz="1800" dirty="0"/>
              <a:t>Automatic $20,500 per year</a:t>
            </a:r>
          </a:p>
          <a:p>
            <a:pPr lvl="1"/>
            <a:r>
              <a:rPr lang="en-US" sz="1800" dirty="0"/>
              <a:t>Split between Fall/Spring</a:t>
            </a:r>
          </a:p>
          <a:p>
            <a:pPr lvl="2"/>
            <a:r>
              <a:rPr lang="en-US" sz="1800" dirty="0"/>
              <a:t>$10,250 per semester</a:t>
            </a:r>
          </a:p>
          <a:p>
            <a:pPr lvl="2"/>
            <a:r>
              <a:rPr lang="en-US" sz="1800" dirty="0"/>
              <a:t>FA/SP/SU</a:t>
            </a:r>
          </a:p>
          <a:p>
            <a:pPr lvl="3"/>
            <a:r>
              <a:rPr lang="en-US" sz="1600" dirty="0"/>
              <a:t>Whatever you don’t use in FA/SP will be reoffered in the summer up to your COA</a:t>
            </a:r>
          </a:p>
          <a:p>
            <a:pPr lvl="3"/>
            <a:r>
              <a:rPr lang="en-US" sz="1600" dirty="0"/>
              <a:t>If starting in summer, all 20,500 remaining eligibility from that FAFSA year will be offered fully in the summer.</a:t>
            </a:r>
          </a:p>
          <a:p>
            <a:pPr lvl="2"/>
            <a:r>
              <a:rPr lang="en-US" sz="1800" dirty="0"/>
              <a:t>Fixed Interest Rate: 7.05% (until June 30</a:t>
            </a:r>
            <a:r>
              <a:rPr lang="en-US" sz="1800" baseline="30000" dirty="0"/>
              <a:t>th</a:t>
            </a:r>
            <a:r>
              <a:rPr lang="en-US" sz="1800" dirty="0"/>
              <a:t> 2024) </a:t>
            </a:r>
          </a:p>
          <a:p>
            <a:pPr lvl="3"/>
            <a:r>
              <a:rPr lang="en-US" sz="1600" dirty="0"/>
              <a:t>July 1</a:t>
            </a:r>
            <a:r>
              <a:rPr lang="en-US" sz="1600" baseline="30000" dirty="0"/>
              <a:t>st</a:t>
            </a:r>
            <a:r>
              <a:rPr lang="en-US" sz="1600" dirty="0"/>
              <a:t> 2024 – June 30</a:t>
            </a:r>
            <a:r>
              <a:rPr lang="en-US" sz="1600" baseline="30000" dirty="0"/>
              <a:t>th</a:t>
            </a:r>
            <a:r>
              <a:rPr lang="en-US" sz="1600" dirty="0"/>
              <a:t> 2025 Interest Rate: 8.08% Fixed</a:t>
            </a:r>
            <a:endParaRPr lang="en-US" sz="2000" dirty="0"/>
          </a:p>
          <a:p>
            <a:r>
              <a:rPr lang="en-US" sz="2000" dirty="0"/>
              <a:t>Alternative Funding</a:t>
            </a:r>
          </a:p>
          <a:p>
            <a:pPr lvl="1"/>
            <a:r>
              <a:rPr lang="en-US" sz="1800" dirty="0"/>
              <a:t>Graduate PLUS loan: Fixed Interest Rate 8.05% (until June 30</a:t>
            </a:r>
            <a:r>
              <a:rPr lang="en-US" sz="1800" baseline="30000" dirty="0"/>
              <a:t>th</a:t>
            </a:r>
            <a:r>
              <a:rPr lang="en-US" sz="1800" dirty="0"/>
              <a:t> 2024)</a:t>
            </a:r>
          </a:p>
          <a:p>
            <a:pPr lvl="2"/>
            <a:r>
              <a:rPr lang="en-US" sz="1400" dirty="0"/>
              <a:t>July 1</a:t>
            </a:r>
            <a:r>
              <a:rPr lang="en-US" sz="1400" baseline="30000" dirty="0"/>
              <a:t>st</a:t>
            </a:r>
            <a:r>
              <a:rPr lang="en-US" sz="1400" dirty="0"/>
              <a:t> 2024 – June 30</a:t>
            </a:r>
            <a:r>
              <a:rPr lang="en-US" sz="1400" baseline="30000" dirty="0"/>
              <a:t>th</a:t>
            </a:r>
            <a:r>
              <a:rPr lang="en-US" sz="1400" dirty="0"/>
              <a:t> 2025 Interest Rate: 9.08% Fixed</a:t>
            </a:r>
          </a:p>
          <a:p>
            <a:pPr lvl="1"/>
            <a:r>
              <a:rPr lang="en-US" sz="1800" dirty="0"/>
              <a:t>Alternative Loans: Interest Rates Vary</a:t>
            </a:r>
          </a:p>
          <a:p>
            <a:pPr lvl="2"/>
            <a:r>
              <a:rPr lang="en-US" sz="1800" dirty="0" err="1">
                <a:solidFill>
                  <a:schemeClr val="accent3"/>
                </a:solidFill>
                <a:hlinkClick r:id="rId3">
                  <a:extLst>
                    <a:ext uri="{A12FA001-AC4F-418D-AE19-62706E023703}">
                      <ahyp:hlinkClr xmlns:ahyp="http://schemas.microsoft.com/office/drawing/2018/hyperlinkcolor" val="tx"/>
                    </a:ext>
                  </a:extLst>
                </a:hlinkClick>
              </a:rPr>
              <a:t>FASTChoice</a:t>
            </a:r>
            <a:r>
              <a:rPr lang="en-US" sz="1800" dirty="0">
                <a:solidFill>
                  <a:schemeClr val="accent3"/>
                </a:solidFill>
                <a:hlinkClick r:id="rId3">
                  <a:extLst>
                    <a:ext uri="{A12FA001-AC4F-418D-AE19-62706E023703}">
                      <ahyp:hlinkClr xmlns:ahyp="http://schemas.microsoft.com/office/drawing/2018/hyperlinkcolor" val="tx"/>
                    </a:ext>
                  </a:extLst>
                </a:hlinkClick>
              </a:rPr>
              <a:t> online</a:t>
            </a:r>
            <a:r>
              <a:rPr lang="en-US" sz="1800" dirty="0">
                <a:solidFill>
                  <a:schemeClr val="accent3"/>
                </a:solidFill>
              </a:rPr>
              <a:t>: Preferred Lender List</a:t>
            </a:r>
            <a:endParaRPr lang="en-US" sz="1400" dirty="0">
              <a:solidFill>
                <a:schemeClr val="accent3"/>
              </a:solidFill>
            </a:endParaRPr>
          </a:p>
          <a:p>
            <a:endParaRPr lang="en-US" dirty="0"/>
          </a:p>
        </p:txBody>
      </p:sp>
      <p:pic>
        <p:nvPicPr>
          <p:cNvPr id="1026" name="Picture 2" descr="I Am Once Again Asking for Your Financial Support | Know Your Meme">
            <a:extLst>
              <a:ext uri="{FF2B5EF4-FFF2-40B4-BE49-F238E27FC236}">
                <a16:creationId xmlns:a16="http://schemas.microsoft.com/office/drawing/2014/main" id="{801C1DE7-121F-8891-32EC-8C50F84CF8E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579458" y="2867481"/>
            <a:ext cx="2734406" cy="27344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4BF39E5-3CE0-F82E-1B28-DEF729216014}"/>
              </a:ext>
            </a:extLst>
          </p:cNvPr>
          <p:cNvPicPr>
            <a:picLocks noChangeAspect="1"/>
          </p:cNvPicPr>
          <p:nvPr/>
        </p:nvPicPr>
        <p:blipFill rotWithShape="1">
          <a:blip r:embed="rId5"/>
          <a:srcRect t="13828"/>
          <a:stretch/>
        </p:blipFill>
        <p:spPr>
          <a:xfrm>
            <a:off x="6332582" y="551531"/>
            <a:ext cx="3418978" cy="2506533"/>
          </a:xfrm>
          <a:prstGeom prst="rect">
            <a:avLst/>
          </a:prstGeom>
        </p:spPr>
      </p:pic>
    </p:spTree>
    <p:extLst>
      <p:ext uri="{BB962C8B-B14F-4D97-AF65-F5344CB8AC3E}">
        <p14:creationId xmlns:p14="http://schemas.microsoft.com/office/powerpoint/2010/main" val="231554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B10AF-A236-0189-BA8E-E09D7445E45C}"/>
              </a:ext>
            </a:extLst>
          </p:cNvPr>
          <p:cNvPicPr>
            <a:picLocks noChangeAspect="1"/>
          </p:cNvPicPr>
          <p:nvPr/>
        </p:nvPicPr>
        <p:blipFill>
          <a:blip r:embed="rId2"/>
          <a:stretch>
            <a:fillRect/>
          </a:stretch>
        </p:blipFill>
        <p:spPr>
          <a:xfrm>
            <a:off x="964151" y="1764817"/>
            <a:ext cx="3962953" cy="3372321"/>
          </a:xfrm>
          <a:prstGeom prst="rect">
            <a:avLst/>
          </a:prstGeom>
        </p:spPr>
      </p:pic>
      <p:sp>
        <p:nvSpPr>
          <p:cNvPr id="2" name="Slide Number Placeholder 1">
            <a:extLst>
              <a:ext uri="{FF2B5EF4-FFF2-40B4-BE49-F238E27FC236}">
                <a16:creationId xmlns:a16="http://schemas.microsoft.com/office/drawing/2014/main" id="{477365F4-F271-5C2D-E21F-FB74D02865E7}"/>
              </a:ext>
            </a:extLst>
          </p:cNvPr>
          <p:cNvSpPr>
            <a:spLocks noGrp="1"/>
          </p:cNvSpPr>
          <p:nvPr>
            <p:ph type="sldNum" sz="quarter" idx="12"/>
          </p:nvPr>
        </p:nvSpPr>
        <p:spPr/>
        <p:txBody>
          <a:bodyPr/>
          <a:lstStyle/>
          <a:p>
            <a:fld id="{DCFE8AC6-424E-904F-AE4A-648F5E9D72F5}" type="slidenum">
              <a:rPr lang="en-US" smtClean="0"/>
              <a:pPr/>
              <a:t>6</a:t>
            </a:fld>
            <a:endParaRPr lang="en-US" dirty="0"/>
          </a:p>
        </p:txBody>
      </p:sp>
      <p:sp>
        <p:nvSpPr>
          <p:cNvPr id="3" name="Title 2">
            <a:extLst>
              <a:ext uri="{FF2B5EF4-FFF2-40B4-BE49-F238E27FC236}">
                <a16:creationId xmlns:a16="http://schemas.microsoft.com/office/drawing/2014/main" id="{A3A43D59-157C-88E3-99BC-FDB75BA81A60}"/>
              </a:ext>
            </a:extLst>
          </p:cNvPr>
          <p:cNvSpPr>
            <a:spLocks noGrp="1"/>
          </p:cNvSpPr>
          <p:nvPr>
            <p:ph type="title"/>
          </p:nvPr>
        </p:nvSpPr>
        <p:spPr/>
        <p:txBody>
          <a:bodyPr/>
          <a:lstStyle/>
          <a:p>
            <a:pPr algn="ctr"/>
            <a:r>
              <a:rPr lang="en-US" dirty="0"/>
              <a:t>Financial Aid</a:t>
            </a:r>
          </a:p>
        </p:txBody>
      </p:sp>
      <p:sp>
        <p:nvSpPr>
          <p:cNvPr id="5" name="Content Placeholder 4">
            <a:extLst>
              <a:ext uri="{FF2B5EF4-FFF2-40B4-BE49-F238E27FC236}">
                <a16:creationId xmlns:a16="http://schemas.microsoft.com/office/drawing/2014/main" id="{BD434722-0C56-3E87-EA59-18A2AC5F51E2}"/>
              </a:ext>
            </a:extLst>
          </p:cNvPr>
          <p:cNvSpPr>
            <a:spLocks noGrp="1"/>
          </p:cNvSpPr>
          <p:nvPr>
            <p:ph sz="half" idx="2"/>
          </p:nvPr>
        </p:nvSpPr>
        <p:spPr>
          <a:xfrm>
            <a:off x="6172199" y="1825625"/>
            <a:ext cx="5540071" cy="3676677"/>
          </a:xfrm>
        </p:spPr>
        <p:txBody>
          <a:bodyPr>
            <a:normAutofit fontScale="92500"/>
          </a:bodyPr>
          <a:lstStyle/>
          <a:p>
            <a:r>
              <a:rPr lang="en-US" dirty="0"/>
              <a:t>Where you can see all of YOUR financial aid information </a:t>
            </a:r>
          </a:p>
          <a:p>
            <a:r>
              <a:rPr lang="en-US" dirty="0"/>
              <a:t>Any Forms you may need to fill out</a:t>
            </a:r>
          </a:p>
          <a:p>
            <a:r>
              <a:rPr lang="en-US" dirty="0"/>
              <a:t>FERPA for FA ONLY</a:t>
            </a:r>
          </a:p>
          <a:p>
            <a:r>
              <a:rPr lang="en-US" dirty="0"/>
              <a:t>Foundation Application open November 1</a:t>
            </a:r>
            <a:r>
              <a:rPr lang="en-US" baseline="30000" dirty="0"/>
              <a:t>st</a:t>
            </a:r>
            <a:r>
              <a:rPr lang="en-US" dirty="0"/>
              <a:t> to March 1</a:t>
            </a:r>
            <a:r>
              <a:rPr lang="en-US" baseline="30000" dirty="0"/>
              <a:t>st</a:t>
            </a:r>
            <a:r>
              <a:rPr lang="en-US" dirty="0"/>
              <a:t> for the following academic year</a:t>
            </a:r>
          </a:p>
        </p:txBody>
      </p:sp>
      <p:cxnSp>
        <p:nvCxnSpPr>
          <p:cNvPr id="9" name="Straight Arrow Connector 8">
            <a:extLst>
              <a:ext uri="{FF2B5EF4-FFF2-40B4-BE49-F238E27FC236}">
                <a16:creationId xmlns:a16="http://schemas.microsoft.com/office/drawing/2014/main" id="{0C8D0889-C57F-9A80-76BF-042FB7E1931B}"/>
              </a:ext>
            </a:extLst>
          </p:cNvPr>
          <p:cNvCxnSpPr>
            <a:cxnSpLocks/>
          </p:cNvCxnSpPr>
          <p:nvPr/>
        </p:nvCxnSpPr>
        <p:spPr>
          <a:xfrm flipV="1">
            <a:off x="2355011" y="2258708"/>
            <a:ext cx="3740989" cy="88872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96C8B7F7-8925-DDAA-69E4-D88F3A12FCA8}"/>
              </a:ext>
            </a:extLst>
          </p:cNvPr>
          <p:cNvCxnSpPr>
            <a:cxnSpLocks/>
          </p:cNvCxnSpPr>
          <p:nvPr/>
        </p:nvCxnSpPr>
        <p:spPr>
          <a:xfrm flipV="1">
            <a:off x="4509152" y="3147433"/>
            <a:ext cx="1503659" cy="23869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CD36DC40-7579-DEA9-4E56-90D6376949F0}"/>
              </a:ext>
            </a:extLst>
          </p:cNvPr>
          <p:cNvCxnSpPr>
            <a:cxnSpLocks/>
          </p:cNvCxnSpPr>
          <p:nvPr/>
        </p:nvCxnSpPr>
        <p:spPr>
          <a:xfrm flipV="1">
            <a:off x="2653968" y="3764142"/>
            <a:ext cx="3285656" cy="6967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843FED9A-FE87-08A5-20AA-0137347C01AA}"/>
              </a:ext>
            </a:extLst>
          </p:cNvPr>
          <p:cNvCxnSpPr>
            <a:cxnSpLocks/>
          </p:cNvCxnSpPr>
          <p:nvPr/>
        </p:nvCxnSpPr>
        <p:spPr>
          <a:xfrm>
            <a:off x="4225505" y="4234208"/>
            <a:ext cx="1612816" cy="38550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88589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8C939-C301-ADF5-62D8-C21D280F9F12}"/>
              </a:ext>
            </a:extLst>
          </p:cNvPr>
          <p:cNvSpPr>
            <a:spLocks noGrp="1"/>
          </p:cNvSpPr>
          <p:nvPr>
            <p:ph type="sldNum" sz="quarter" idx="12"/>
          </p:nvPr>
        </p:nvSpPr>
        <p:spPr/>
        <p:txBody>
          <a:bodyPr/>
          <a:lstStyle/>
          <a:p>
            <a:fld id="{DCFE8AC6-424E-904F-AE4A-648F5E9D72F5}" type="slidenum">
              <a:rPr lang="en-US" smtClean="0"/>
              <a:pPr/>
              <a:t>7</a:t>
            </a:fld>
            <a:endParaRPr lang="en-US" dirty="0"/>
          </a:p>
        </p:txBody>
      </p:sp>
      <p:pic>
        <p:nvPicPr>
          <p:cNvPr id="6" name="Content Placeholder 5" descr="Timeline&#10;&#10;Description automatically generated with medium confidence">
            <a:extLst>
              <a:ext uri="{FF2B5EF4-FFF2-40B4-BE49-F238E27FC236}">
                <a16:creationId xmlns:a16="http://schemas.microsoft.com/office/drawing/2014/main" id="{6538D0B0-1828-39A2-8E46-7EA52CE8CB76}"/>
              </a:ext>
            </a:extLst>
          </p:cNvPr>
          <p:cNvPicPr>
            <a:picLocks noGrp="1"/>
          </p:cNvPicPr>
          <p:nvPr>
            <p:ph sz="half" idx="1"/>
          </p:nvPr>
        </p:nvPicPr>
        <p:blipFill>
          <a:blip r:embed="rId2"/>
          <a:stretch>
            <a:fillRect/>
          </a:stretch>
        </p:blipFill>
        <p:spPr>
          <a:xfrm>
            <a:off x="547372" y="306925"/>
            <a:ext cx="9630297" cy="5942799"/>
          </a:xfrm>
          <a:prstGeom prst="rect">
            <a:avLst/>
          </a:prstGeom>
        </p:spPr>
      </p:pic>
      <p:sp>
        <p:nvSpPr>
          <p:cNvPr id="8" name="Rectangle 7">
            <a:extLst>
              <a:ext uri="{FF2B5EF4-FFF2-40B4-BE49-F238E27FC236}">
                <a16:creationId xmlns:a16="http://schemas.microsoft.com/office/drawing/2014/main" id="{98A7FA25-0EB9-ADA3-C280-0CC850C07F06}"/>
              </a:ext>
            </a:extLst>
          </p:cNvPr>
          <p:cNvSpPr/>
          <p:nvPr/>
        </p:nvSpPr>
        <p:spPr>
          <a:xfrm>
            <a:off x="1461715" y="978010"/>
            <a:ext cx="1216549" cy="381663"/>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7F5701-DD44-AD2A-AD1A-9DF6EC39AD0B}"/>
              </a:ext>
            </a:extLst>
          </p:cNvPr>
          <p:cNvSpPr/>
          <p:nvPr/>
        </p:nvSpPr>
        <p:spPr>
          <a:xfrm>
            <a:off x="4238045" y="922351"/>
            <a:ext cx="2194560" cy="564543"/>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4EC976-B818-CC77-77E4-B9C47ADC3842}"/>
              </a:ext>
            </a:extLst>
          </p:cNvPr>
          <p:cNvSpPr/>
          <p:nvPr/>
        </p:nvSpPr>
        <p:spPr>
          <a:xfrm>
            <a:off x="7641203" y="421419"/>
            <a:ext cx="2075291" cy="445273"/>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44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2720B-F9A7-4FAD-AA49-9858B1A9CFA3}"/>
              </a:ext>
            </a:extLst>
          </p:cNvPr>
          <p:cNvSpPr>
            <a:spLocks noGrp="1"/>
          </p:cNvSpPr>
          <p:nvPr>
            <p:ph type="sldNum" sz="quarter" idx="12"/>
          </p:nvPr>
        </p:nvSpPr>
        <p:spPr/>
        <p:txBody>
          <a:bodyPr/>
          <a:lstStyle/>
          <a:p>
            <a:fld id="{DCFE8AC6-424E-904F-AE4A-648F5E9D72F5}" type="slidenum">
              <a:rPr lang="en-US" smtClean="0"/>
              <a:pPr/>
              <a:t>8</a:t>
            </a:fld>
            <a:endParaRPr lang="en-US" dirty="0"/>
          </a:p>
        </p:txBody>
      </p:sp>
      <p:pic>
        <p:nvPicPr>
          <p:cNvPr id="2050" name="Picture 2">
            <a:extLst>
              <a:ext uri="{FF2B5EF4-FFF2-40B4-BE49-F238E27FC236}">
                <a16:creationId xmlns:a16="http://schemas.microsoft.com/office/drawing/2014/main" id="{BA14A089-BDF3-9B08-4E52-301D14E6CE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291" r="27513"/>
          <a:stretch/>
        </p:blipFill>
        <p:spPr bwMode="auto">
          <a:xfrm>
            <a:off x="2617304" y="616259"/>
            <a:ext cx="6957391" cy="536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1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EBB154-6D3E-895E-CED2-69DF9E555B5C}"/>
              </a:ext>
            </a:extLst>
          </p:cNvPr>
          <p:cNvSpPr>
            <a:spLocks noGrp="1"/>
          </p:cNvSpPr>
          <p:nvPr>
            <p:ph type="sldNum" sz="quarter" idx="12"/>
          </p:nvPr>
        </p:nvSpPr>
        <p:spPr/>
        <p:txBody>
          <a:bodyPr/>
          <a:lstStyle/>
          <a:p>
            <a:fld id="{DCFE8AC6-424E-904F-AE4A-648F5E9D72F5}" type="slidenum">
              <a:rPr lang="en-US" smtClean="0"/>
              <a:pPr/>
              <a:t>9</a:t>
            </a:fld>
            <a:endParaRPr lang="en-US" dirty="0"/>
          </a:p>
        </p:txBody>
      </p:sp>
      <p:pic>
        <p:nvPicPr>
          <p:cNvPr id="5" name="Content Placeholder 4" descr="Table&#10;&#10;Description automatically generated">
            <a:extLst>
              <a:ext uri="{FF2B5EF4-FFF2-40B4-BE49-F238E27FC236}">
                <a16:creationId xmlns:a16="http://schemas.microsoft.com/office/drawing/2014/main" id="{FD5992B8-C7E0-BD53-D0FF-55A57DAE516F}"/>
              </a:ext>
            </a:extLst>
          </p:cNvPr>
          <p:cNvPicPr>
            <a:picLocks noGrp="1"/>
          </p:cNvPicPr>
          <p:nvPr>
            <p:ph idx="1"/>
          </p:nvPr>
        </p:nvPicPr>
        <p:blipFill>
          <a:blip r:embed="rId2"/>
          <a:stretch>
            <a:fillRect/>
          </a:stretch>
        </p:blipFill>
        <p:spPr>
          <a:xfrm>
            <a:off x="188657" y="291023"/>
            <a:ext cx="6291657" cy="3255259"/>
          </a:xfrm>
          <a:prstGeom prst="rect">
            <a:avLst/>
          </a:prstGeom>
        </p:spPr>
      </p:pic>
      <p:sp>
        <p:nvSpPr>
          <p:cNvPr id="7" name="Rectangle 6">
            <a:extLst>
              <a:ext uri="{FF2B5EF4-FFF2-40B4-BE49-F238E27FC236}">
                <a16:creationId xmlns:a16="http://schemas.microsoft.com/office/drawing/2014/main" id="{05EDC53F-2614-11D8-CF62-AC9567EB270F}"/>
              </a:ext>
            </a:extLst>
          </p:cNvPr>
          <p:cNvSpPr/>
          <p:nvPr/>
        </p:nvSpPr>
        <p:spPr>
          <a:xfrm>
            <a:off x="5292918" y="1457476"/>
            <a:ext cx="803082" cy="768890"/>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E53F833-7037-15D3-37B5-3D1A29281E0B}"/>
              </a:ext>
            </a:extLst>
          </p:cNvPr>
          <p:cNvPicPr>
            <a:picLocks noChangeAspect="1"/>
          </p:cNvPicPr>
          <p:nvPr/>
        </p:nvPicPr>
        <p:blipFill rotWithShape="1">
          <a:blip r:embed="rId3"/>
          <a:srcRect l="22695" r="28131"/>
          <a:stretch/>
        </p:blipFill>
        <p:spPr>
          <a:xfrm>
            <a:off x="5420139" y="3429000"/>
            <a:ext cx="6319674" cy="3043362"/>
          </a:xfrm>
          <a:prstGeom prst="rect">
            <a:avLst/>
          </a:prstGeom>
        </p:spPr>
      </p:pic>
      <p:sp>
        <p:nvSpPr>
          <p:cNvPr id="9" name="Rectangle 8">
            <a:extLst>
              <a:ext uri="{FF2B5EF4-FFF2-40B4-BE49-F238E27FC236}">
                <a16:creationId xmlns:a16="http://schemas.microsoft.com/office/drawing/2014/main" id="{1101257D-EC87-DCFD-5664-6E4D217964ED}"/>
              </a:ext>
            </a:extLst>
          </p:cNvPr>
          <p:cNvSpPr/>
          <p:nvPr/>
        </p:nvSpPr>
        <p:spPr>
          <a:xfrm>
            <a:off x="10288988" y="5709037"/>
            <a:ext cx="1296062" cy="626149"/>
          </a:xfrm>
          <a:prstGeom prst="rect">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BAB37C-8848-4576-AEC9-C49E2A6598AD}"/>
              </a:ext>
            </a:extLst>
          </p:cNvPr>
          <p:cNvSpPr txBox="1"/>
          <p:nvPr/>
        </p:nvSpPr>
        <p:spPr>
          <a:xfrm>
            <a:off x="6790414" y="731521"/>
            <a:ext cx="4047214" cy="923330"/>
          </a:xfrm>
          <a:prstGeom prst="rect">
            <a:avLst/>
          </a:prstGeom>
          <a:noFill/>
        </p:spPr>
        <p:txBody>
          <a:bodyPr wrap="square" rtlCol="0">
            <a:spAutoFit/>
          </a:bodyPr>
          <a:lstStyle/>
          <a:p>
            <a:r>
              <a:rPr lang="en-US" dirty="0">
                <a:solidFill>
                  <a:schemeClr val="bg1"/>
                </a:solidFill>
              </a:rPr>
              <a:t>*Graduate Students are not eligible for Subsidized Direct Loans. Example from UG student</a:t>
            </a:r>
          </a:p>
        </p:txBody>
      </p:sp>
      <p:sp>
        <p:nvSpPr>
          <p:cNvPr id="11" name="TextBox 10">
            <a:extLst>
              <a:ext uri="{FF2B5EF4-FFF2-40B4-BE49-F238E27FC236}">
                <a16:creationId xmlns:a16="http://schemas.microsoft.com/office/drawing/2014/main" id="{FB7D1A91-2887-B2B6-7428-02B2DC8C7CB1}"/>
              </a:ext>
            </a:extLst>
          </p:cNvPr>
          <p:cNvSpPr txBox="1"/>
          <p:nvPr/>
        </p:nvSpPr>
        <p:spPr>
          <a:xfrm>
            <a:off x="310101" y="1491667"/>
            <a:ext cx="294198" cy="400110"/>
          </a:xfrm>
          <a:prstGeom prst="rect">
            <a:avLst/>
          </a:prstGeom>
          <a:noFill/>
        </p:spPr>
        <p:txBody>
          <a:bodyPr wrap="square" rtlCol="0">
            <a:spAutoFit/>
          </a:bodyPr>
          <a:lstStyle/>
          <a:p>
            <a:r>
              <a:rPr lang="en-US" sz="2000" dirty="0"/>
              <a:t>*</a:t>
            </a:r>
          </a:p>
        </p:txBody>
      </p:sp>
    </p:spTree>
    <p:extLst>
      <p:ext uri="{BB962C8B-B14F-4D97-AF65-F5344CB8AC3E}">
        <p14:creationId xmlns:p14="http://schemas.microsoft.com/office/powerpoint/2010/main" val="2860277246"/>
      </p:ext>
    </p:extLst>
  </p:cSld>
  <p:clrMapOvr>
    <a:masterClrMapping/>
  </p:clrMapOvr>
</p:sld>
</file>

<file path=ppt/theme/theme1.xml><?xml version="1.0" encoding="utf-8"?>
<a:theme xmlns:a="http://schemas.openxmlformats.org/drawingml/2006/main" name="Spirit">
  <a:themeElements>
    <a:clrScheme name="Spirit">
      <a:dk1>
        <a:srgbClr val="000000"/>
      </a:dk1>
      <a:lt1>
        <a:srgbClr val="FFFFFF"/>
      </a:lt1>
      <a:dk2>
        <a:srgbClr val="425563"/>
      </a:dk2>
      <a:lt2>
        <a:srgbClr val="BFCED6"/>
      </a:lt2>
      <a:accent1>
        <a:srgbClr val="5E0009"/>
      </a:accent1>
      <a:accent2>
        <a:srgbClr val="EB002B"/>
      </a:accent2>
      <a:accent3>
        <a:srgbClr val="0093B2"/>
      </a:accent3>
      <a:accent4>
        <a:srgbClr val="CFB500"/>
      </a:accent4>
      <a:accent5>
        <a:srgbClr val="AF1685"/>
      </a:accent5>
      <a:accent6>
        <a:srgbClr val="E35205"/>
      </a:accent6>
      <a:hlink>
        <a:srgbClr val="5E0009"/>
      </a:hlink>
      <a:folHlink>
        <a:srgbClr val="5E0009"/>
      </a:folHlink>
    </a:clrScheme>
    <a:fontScheme name="Spirit">
      <a:majorFont>
        <a:latin typeface="Arial"/>
        <a:ea typeface=""/>
        <a:cs typeface=""/>
      </a:majorFont>
      <a:minorFont>
        <a:latin typeface="Arial"/>
        <a:ea typeface=""/>
        <a:cs typeface=""/>
      </a:minorFont>
    </a:fontScheme>
    <a:fmtScheme name="Spirit">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ssouri State Maroon">
      <a:srgbClr val="5E0009"/>
    </a:custClr>
    <a:custClr name="Brick City">
      <a:srgbClr val="EB002B"/>
    </a:custClr>
    <a:custClr name="Boomer Sky">
      <a:srgbClr val="0093B2"/>
    </a:custClr>
    <a:custClr name="Pride Band Brass">
      <a:srgbClr val="CFB500"/>
    </a:custClr>
    <a:custClr name="Midnight Oil">
      <a:srgbClr val="425563"/>
    </a:custClr>
    <a:custClr name="Hammons Fountain">
      <a:srgbClr val="6BA4B8"/>
    </a:custClr>
    <a:custClr name="Carrington">
      <a:srgbClr val="BFCED6"/>
    </a:custClr>
    <a:custClr name="Bear Hug">
      <a:srgbClr val="AF1685"/>
    </a:custClr>
    <a:custClr name="Tent Theatre">
      <a:srgbClr val="E35205"/>
    </a:custClr>
    <a:custClr name="May Day">
      <a:srgbClr val="A4D65E"/>
    </a:custClr>
  </a:custClrLst>
  <a:extLst>
    <a:ext uri="{05A4C25C-085E-4340-85A3-A5531E510DB2}">
      <thm15:themeFamily xmlns:thm15="http://schemas.microsoft.com/office/thememl/2012/main" name="Presentation2" id="{2DEB2907-C529-034C-8FC8-91306A9B32F1}" vid="{E5A65FF3-A43D-4F42-A538-4E6A4F3283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FE6470E75ECF449E7C3E5159FA8C15" ma:contentTypeVersion="14" ma:contentTypeDescription="Create a new document." ma:contentTypeScope="" ma:versionID="610680d3667623d0ea9b917757429e97">
  <xsd:schema xmlns:xsd="http://www.w3.org/2001/XMLSchema" xmlns:xs="http://www.w3.org/2001/XMLSchema" xmlns:p="http://schemas.microsoft.com/office/2006/metadata/properties" xmlns:ns2="6518288b-24b7-4fe8-b443-b3bd60b08e6f" xmlns:ns3="e781b28d-45dd-4531-809a-63f3b585fd48" targetNamespace="http://schemas.microsoft.com/office/2006/metadata/properties" ma:root="true" ma:fieldsID="0c09f6457eac07d02ea02801dfb3d6ea" ns2:_="" ns3:_="">
    <xsd:import namespace="6518288b-24b7-4fe8-b443-b3bd60b08e6f"/>
    <xsd:import namespace="e781b28d-45dd-4531-809a-63f3b585fd4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Photo_x0020_credit" minOccurs="0"/>
                <xsd:element ref="ns3:Dant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18288b-24b7-4fe8-b443-b3bd60b08e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tes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b28d-45dd-4531-809a-63f3b585fd4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Photo_x0020_credit" ma:index="18" nillable="true" ma:displayName="Photo credit" ma:description="Photo courtesy Dean Curtis/Curtis Photography LLC" ma:format="Dropdown" ma:internalName="Photo_x0020_credit">
      <xsd:simpleType>
        <xsd:restriction base="dms:Text">
          <xsd:maxLength value="255"/>
        </xsd:restriction>
      </xsd:simpleType>
    </xsd:element>
    <xsd:element name="Dante" ma:index="19" nillable="true" ma:displayName="Dante" ma:description="Dante is a doge who plays in the snow in BearWear." ma:format="Dropdown" ma:list="UserInfo" ma:SharePointGroup="0" ma:internalName="Dant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nte xmlns="e781b28d-45dd-4531-809a-63f3b585fd48">
      <UserInfo>
        <DisplayName/>
        <AccountId xsi:nil="true"/>
        <AccountType/>
      </UserInfo>
    </Dante>
    <Photo_x0020_credit xmlns="e781b28d-45dd-4531-809a-63f3b585fd48" xsi:nil="true"/>
  </documentManagement>
</p:properties>
</file>

<file path=customXml/itemProps1.xml><?xml version="1.0" encoding="utf-8"?>
<ds:datastoreItem xmlns:ds="http://schemas.openxmlformats.org/officeDocument/2006/customXml" ds:itemID="{DD636F02-5707-43ED-8B7E-AB5AC5EE8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18288b-24b7-4fe8-b443-b3bd60b08e6f"/>
    <ds:schemaRef ds:uri="e781b28d-45dd-4531-809a-63f3b585f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906F36-827B-4638-B0DD-5F486730AE11}">
  <ds:schemaRefs>
    <ds:schemaRef ds:uri="http://schemas.microsoft.com/sharepoint/v3/contenttype/forms"/>
  </ds:schemaRefs>
</ds:datastoreItem>
</file>

<file path=customXml/itemProps3.xml><?xml version="1.0" encoding="utf-8"?>
<ds:datastoreItem xmlns:ds="http://schemas.openxmlformats.org/officeDocument/2006/customXml" ds:itemID="{7EDAE500-5164-491A-AD0C-66E25035BF7B}">
  <ds:schemaRefs>
    <ds:schemaRef ds:uri="http://schemas.microsoft.com/office/2006/metadata/properties"/>
    <ds:schemaRef ds:uri="http://schemas.microsoft.com/office/infopath/2007/PartnerControls"/>
    <ds:schemaRef ds:uri="e781b28d-45dd-4531-809a-63f3b585fd48"/>
  </ds:schemaRefs>
</ds:datastoreItem>
</file>

<file path=docProps/app.xml><?xml version="1.0" encoding="utf-8"?>
<Properties xmlns="http://schemas.openxmlformats.org/officeDocument/2006/extended-properties" xmlns:vt="http://schemas.openxmlformats.org/officeDocument/2006/docPropsVTypes">
  <Template>spirit-dark-widescreen</Template>
  <TotalTime>217</TotalTime>
  <Words>2073</Words>
  <Application>Microsoft Office PowerPoint</Application>
  <PresentationFormat>Widescreen</PresentationFormat>
  <Paragraphs>205</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Georgia</vt:lpstr>
      <vt:lpstr>Wingdings</vt:lpstr>
      <vt:lpstr>Spirit</vt:lpstr>
      <vt:lpstr>Graduate Student Financial Aid: Special Programs</vt:lpstr>
      <vt:lpstr>Your Bill- What am I being charged?</vt:lpstr>
      <vt:lpstr>MY PAYMENT PLAN </vt:lpstr>
      <vt:lpstr>How to Make Payments</vt:lpstr>
      <vt:lpstr>Financial Aid </vt:lpstr>
      <vt:lpstr>Financial Aid</vt:lpstr>
      <vt:lpstr>PowerPoint Presentation</vt:lpstr>
      <vt:lpstr>PowerPoint Presentation</vt:lpstr>
      <vt:lpstr>PowerPoint Presentation</vt:lpstr>
      <vt:lpstr>Forms</vt:lpstr>
      <vt:lpstr>I accepted my loans, now what?  Studentaid.gov </vt:lpstr>
      <vt:lpstr>Timing is EVERYTHING</vt:lpstr>
      <vt:lpstr>Increasing Standard Budget</vt:lpstr>
      <vt:lpstr>PowerPoint Presentation</vt:lpstr>
      <vt:lpstr>FAQ</vt:lpstr>
      <vt:lpstr>Last thing….</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Financial Aid</dc:title>
  <dc:creator>Scanlon, Breanna L</dc:creator>
  <cp:lastModifiedBy>Scanlon, Breanna L</cp:lastModifiedBy>
  <cp:revision>10</cp:revision>
  <cp:lastPrinted>2016-06-23T14:22:09Z</cp:lastPrinted>
  <dcterms:created xsi:type="dcterms:W3CDTF">2024-01-17T14:11:02Z</dcterms:created>
  <dcterms:modified xsi:type="dcterms:W3CDTF">2024-05-15T20:22:33Z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0x0101009AFE6470E75ECF449E7C3E5159FA8C15</vt:lpwstr>
  </property>
</Properties>
</file>