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5"/>
  </p:sldMasterIdLst>
  <p:notesMasterIdLst>
    <p:notesMasterId r:id="rId36"/>
  </p:notesMasterIdLst>
  <p:sldIdLst>
    <p:sldId id="256" r:id="rId6"/>
    <p:sldId id="283" r:id="rId7"/>
    <p:sldId id="282" r:id="rId8"/>
    <p:sldId id="269" r:id="rId9"/>
    <p:sldId id="268" r:id="rId10"/>
    <p:sldId id="270" r:id="rId11"/>
    <p:sldId id="271" r:id="rId12"/>
    <p:sldId id="277" r:id="rId13"/>
    <p:sldId id="278" r:id="rId14"/>
    <p:sldId id="281" r:id="rId15"/>
    <p:sldId id="286" r:id="rId16"/>
    <p:sldId id="287" r:id="rId17"/>
    <p:sldId id="276" r:id="rId18"/>
    <p:sldId id="272" r:id="rId19"/>
    <p:sldId id="275" r:id="rId20"/>
    <p:sldId id="273" r:id="rId21"/>
    <p:sldId id="274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85" r:id="rId34"/>
    <p:sldId id="28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9"/>
    <a:srgbClr val="425563"/>
    <a:srgbClr val="6BA4B8"/>
    <a:srgbClr val="32576D"/>
    <a:srgbClr val="406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4E3B90-11B3-4691-9B1A-0AF7223BD996}" v="4" dt="2026-10-06T18:55:12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2"/>
    <p:restoredTop sz="94631"/>
  </p:normalViewPr>
  <p:slideViewPr>
    <p:cSldViewPr snapToGrid="0" snapToObjects="1">
      <p:cViewPr varScale="1">
        <p:scale>
          <a:sx n="111" d="100"/>
          <a:sy n="111" d="100"/>
        </p:scale>
        <p:origin x="74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37" d="100"/>
          <a:sy n="137" d="100"/>
        </p:scale>
        <p:origin x="477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hlen, Mary" userId="S::mmb1206@missouristate.edu::dc7721e5-8a9c-4518-865e-082cc05fa0fa" providerId="AD" clId="Web-{BE3CF6AC-9E29-4431-6474-0A2E97DA506C}"/>
    <pc:docChg chg="addSld delSld modSld">
      <pc:chgData name="Bohlen, Mary" userId="S::mmb1206@missouristate.edu::dc7721e5-8a9c-4518-865e-082cc05fa0fa" providerId="AD" clId="Web-{BE3CF6AC-9E29-4431-6474-0A2E97DA506C}" dt="2026-09-30T00:42:11.786" v="22"/>
      <pc:docMkLst>
        <pc:docMk/>
      </pc:docMkLst>
    </pc:docChg>
  </pc:docChgLst>
  <pc:docChgLst>
    <pc:chgData name="Heidendal, Egon J" userId="55435299-a2ba-42f7-a025-1b7306a8e98e" providerId="ADAL" clId="{FDD90FC3-960E-46BC-BD67-2DB7E1A23675}"/>
    <pc:docChg chg="undo custSel addSld delSld modSld sldOrd">
      <pc:chgData name="Heidendal, Egon J" userId="55435299-a2ba-42f7-a025-1b7306a8e98e" providerId="ADAL" clId="{FDD90FC3-960E-46BC-BD67-2DB7E1A23675}" dt="2026-10-06T18:57:50.581" v="2358" actId="20577"/>
      <pc:docMkLst>
        <pc:docMk/>
      </pc:docMkLst>
      <pc:sldChg chg="modSp mod">
        <pc:chgData name="Heidendal, Egon J" userId="55435299-a2ba-42f7-a025-1b7306a8e98e" providerId="ADAL" clId="{FDD90FC3-960E-46BC-BD67-2DB7E1A23675}" dt="2026-10-06T18:52:43.505" v="2319" actId="20577"/>
        <pc:sldMkLst>
          <pc:docMk/>
          <pc:sldMk cId="807433078" sldId="256"/>
        </pc:sldMkLst>
        <pc:spChg chg="mod">
          <ac:chgData name="Heidendal, Egon J" userId="55435299-a2ba-42f7-a025-1b7306a8e98e" providerId="ADAL" clId="{FDD90FC3-960E-46BC-BD67-2DB7E1A23675}" dt="2026-09-29T19:18:46.395" v="457" actId="14100"/>
          <ac:spMkLst>
            <pc:docMk/>
            <pc:sldMk cId="807433078" sldId="256"/>
            <ac:spMk id="2" creationId="{00000000-0000-0000-0000-000000000000}"/>
          </ac:spMkLst>
        </pc:spChg>
        <pc:spChg chg="mod">
          <ac:chgData name="Heidendal, Egon J" userId="55435299-a2ba-42f7-a025-1b7306a8e98e" providerId="ADAL" clId="{FDD90FC3-960E-46BC-BD67-2DB7E1A23675}" dt="2026-10-06T18:52:43.505" v="2319" actId="20577"/>
          <ac:spMkLst>
            <pc:docMk/>
            <pc:sldMk cId="807433078" sldId="256"/>
            <ac:spMk id="3" creationId="{00000000-0000-0000-0000-000000000000}"/>
          </ac:spMkLst>
        </pc:sp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827687382" sldId="257"/>
        </pc:sldMkLst>
        <pc:graphicFrameChg chg="modGraphic">
          <ac:chgData name="Heidendal, Egon J" userId="55435299-a2ba-42f7-a025-1b7306a8e98e" providerId="ADAL" clId="{FDD90FC3-960E-46BC-BD67-2DB7E1A23675}" dt="2026-09-29T20:16:19.600" v="1659" actId="207"/>
          <ac:graphicFrameMkLst>
            <pc:docMk/>
            <pc:sldMk cId="827687382" sldId="257"/>
            <ac:graphicFrameMk id="5" creationId="{10299B01-DB4F-F341-2E29-B986C98C0068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2698647538" sldId="258"/>
        </pc:sldMkLst>
        <pc:graphicFrameChg chg="modGraphic">
          <ac:chgData name="Heidendal, Egon J" userId="55435299-a2ba-42f7-a025-1b7306a8e98e" providerId="ADAL" clId="{FDD90FC3-960E-46BC-BD67-2DB7E1A23675}" dt="2026-09-29T19:49:12.283" v="759" actId="20577"/>
          <ac:graphicFrameMkLst>
            <pc:docMk/>
            <pc:sldMk cId="2698647538" sldId="258"/>
            <ac:graphicFrameMk id="5" creationId="{4163019C-62DB-759D-699B-BF6753279D7A}"/>
          </ac:graphicFrameMkLst>
        </pc:graphicFrameChg>
      </pc:sldChg>
      <pc:sldChg chg="addSp delSp 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1971899499" sldId="259"/>
        </pc:sldMkLst>
        <pc:graphicFrameChg chg="add del modGraphic">
          <ac:chgData name="Heidendal, Egon J" userId="55435299-a2ba-42f7-a025-1b7306a8e98e" providerId="ADAL" clId="{FDD90FC3-960E-46BC-BD67-2DB7E1A23675}" dt="2026-09-29T19:51:08.634" v="855" actId="207"/>
          <ac:graphicFrameMkLst>
            <pc:docMk/>
            <pc:sldMk cId="1971899499" sldId="259"/>
            <ac:graphicFrameMk id="5" creationId="{65D3476F-FFAF-7E94-B296-21C764BFF17F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1078065287" sldId="260"/>
        </pc:sldMkLst>
        <pc:graphicFrameChg chg="modGraphic">
          <ac:chgData name="Heidendal, Egon J" userId="55435299-a2ba-42f7-a025-1b7306a8e98e" providerId="ADAL" clId="{FDD90FC3-960E-46BC-BD67-2DB7E1A23675}" dt="2026-09-29T19:55:17.567" v="954" actId="2084"/>
          <ac:graphicFrameMkLst>
            <pc:docMk/>
            <pc:sldMk cId="1078065287" sldId="260"/>
            <ac:graphicFrameMk id="5" creationId="{D4A1796C-58BE-699A-732A-F0D6AF636591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2127643988" sldId="261"/>
        </pc:sldMkLst>
        <pc:graphicFrameChg chg="modGraphic">
          <ac:chgData name="Heidendal, Egon J" userId="55435299-a2ba-42f7-a025-1b7306a8e98e" providerId="ADAL" clId="{FDD90FC3-960E-46BC-BD67-2DB7E1A23675}" dt="2026-09-29T19:57:29.987" v="1054" actId="207"/>
          <ac:graphicFrameMkLst>
            <pc:docMk/>
            <pc:sldMk cId="2127643988" sldId="261"/>
            <ac:graphicFrameMk id="5" creationId="{4BCACBBB-5380-49A4-90C4-1ADBFFBA2E04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1651051972" sldId="262"/>
        </pc:sldMkLst>
        <pc:graphicFrameChg chg="modGraphic">
          <ac:chgData name="Heidendal, Egon J" userId="55435299-a2ba-42f7-a025-1b7306a8e98e" providerId="ADAL" clId="{FDD90FC3-960E-46BC-BD67-2DB7E1A23675}" dt="2026-09-29T19:58:55.923" v="1149" actId="2084"/>
          <ac:graphicFrameMkLst>
            <pc:docMk/>
            <pc:sldMk cId="1651051972" sldId="262"/>
            <ac:graphicFrameMk id="5" creationId="{7AF5CD8F-6AAF-C3D1-7572-BB766BD9A179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2279173478" sldId="263"/>
        </pc:sldMkLst>
        <pc:graphicFrameChg chg="modGraphic">
          <ac:chgData name="Heidendal, Egon J" userId="55435299-a2ba-42f7-a025-1b7306a8e98e" providerId="ADAL" clId="{FDD90FC3-960E-46BC-BD67-2DB7E1A23675}" dt="2026-09-29T20:02:10.502" v="1247" actId="207"/>
          <ac:graphicFrameMkLst>
            <pc:docMk/>
            <pc:sldMk cId="2279173478" sldId="263"/>
            <ac:graphicFrameMk id="5" creationId="{BC6C038D-ADAD-DFC6-EC61-83943CE4B903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3332666547" sldId="264"/>
        </pc:sldMkLst>
        <pc:graphicFrameChg chg="modGraphic">
          <ac:chgData name="Heidendal, Egon J" userId="55435299-a2ba-42f7-a025-1b7306a8e98e" providerId="ADAL" clId="{FDD90FC3-960E-46BC-BD67-2DB7E1A23675}" dt="2026-09-29T20:03:59.690" v="1348" actId="20577"/>
          <ac:graphicFrameMkLst>
            <pc:docMk/>
            <pc:sldMk cId="3332666547" sldId="264"/>
            <ac:graphicFrameMk id="5" creationId="{D05708CE-207A-BD98-D235-9C360F89947D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1733536310" sldId="265"/>
        </pc:sldMkLst>
        <pc:graphicFrameChg chg="modGraphic">
          <ac:chgData name="Heidendal, Egon J" userId="55435299-a2ba-42f7-a025-1b7306a8e98e" providerId="ADAL" clId="{FDD90FC3-960E-46BC-BD67-2DB7E1A23675}" dt="2026-09-29T20:08:06.862" v="1448" actId="207"/>
          <ac:graphicFrameMkLst>
            <pc:docMk/>
            <pc:sldMk cId="1733536310" sldId="265"/>
            <ac:graphicFrameMk id="5" creationId="{B61EE367-F8AC-C59D-54D2-13FFD88995CD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2499981623" sldId="266"/>
        </pc:sldMkLst>
        <pc:graphicFrameChg chg="modGraphic">
          <ac:chgData name="Heidendal, Egon J" userId="55435299-a2ba-42f7-a025-1b7306a8e98e" providerId="ADAL" clId="{FDD90FC3-960E-46BC-BD67-2DB7E1A23675}" dt="2026-09-29T20:11:26.129" v="1559" actId="20577"/>
          <ac:graphicFrameMkLst>
            <pc:docMk/>
            <pc:sldMk cId="2499981623" sldId="266"/>
            <ac:graphicFrameMk id="5" creationId="{ACF13E54-A7DA-352B-3950-A0199A7E43CF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6T18:55:12.642" v="2350"/>
        <pc:sldMkLst>
          <pc:docMk/>
          <pc:sldMk cId="3708614482" sldId="267"/>
        </pc:sldMkLst>
        <pc:graphicFrameChg chg="modGraphic">
          <ac:chgData name="Heidendal, Egon J" userId="55435299-a2ba-42f7-a025-1b7306a8e98e" providerId="ADAL" clId="{FDD90FC3-960E-46BC-BD67-2DB7E1A23675}" dt="2026-09-29T20:15:49.529" v="1657" actId="20577"/>
          <ac:graphicFrameMkLst>
            <pc:docMk/>
            <pc:sldMk cId="3708614482" sldId="267"/>
            <ac:graphicFrameMk id="5" creationId="{A33007C4-34D9-EE11-0235-9CA465501737}"/>
          </ac:graphicFrameMkLst>
        </pc:graphicFrameChg>
      </pc:sldChg>
      <pc:sldChg chg="addSp delSp modSp new mod">
        <pc:chgData name="Heidendal, Egon J" userId="55435299-a2ba-42f7-a025-1b7306a8e98e" providerId="ADAL" clId="{FDD90FC3-960E-46BC-BD67-2DB7E1A23675}" dt="2026-09-08T20:45:51.632" v="49" actId="1036"/>
        <pc:sldMkLst>
          <pc:docMk/>
          <pc:sldMk cId="3148624269" sldId="268"/>
        </pc:sldMkLst>
        <pc:spChg chg="mod">
          <ac:chgData name="Heidendal, Egon J" userId="55435299-a2ba-42f7-a025-1b7306a8e98e" providerId="ADAL" clId="{FDD90FC3-960E-46BC-BD67-2DB7E1A23675}" dt="2026-09-08T20:43:43.389" v="19" actId="20577"/>
          <ac:spMkLst>
            <pc:docMk/>
            <pc:sldMk cId="3148624269" sldId="268"/>
            <ac:spMk id="2" creationId="{12C5E104-93AA-3586-2655-A0D3D40F6E6E}"/>
          </ac:spMkLst>
        </pc:spChg>
        <pc:spChg chg="mod">
          <ac:chgData name="Heidendal, Egon J" userId="55435299-a2ba-42f7-a025-1b7306a8e98e" providerId="ADAL" clId="{FDD90FC3-960E-46BC-BD67-2DB7E1A23675}" dt="2026-09-08T20:44:44.305" v="37" actId="207"/>
          <ac:spMkLst>
            <pc:docMk/>
            <pc:sldMk cId="3148624269" sldId="268"/>
            <ac:spMk id="8" creationId="{EC5AD5B8-6438-4EBF-5590-77314E6A1F66}"/>
          </ac:spMkLst>
        </pc:spChg>
        <pc:spChg chg="mod">
          <ac:chgData name="Heidendal, Egon J" userId="55435299-a2ba-42f7-a025-1b7306a8e98e" providerId="ADAL" clId="{FDD90FC3-960E-46BC-BD67-2DB7E1A23675}" dt="2026-09-08T20:44:02.955" v="24" actId="13822"/>
          <ac:spMkLst>
            <pc:docMk/>
            <pc:sldMk cId="3148624269" sldId="268"/>
            <ac:spMk id="10" creationId="{B2EF08A1-D6EC-B7EC-CD3D-BE359406C67A}"/>
          </ac:spMkLst>
        </pc:spChg>
        <pc:spChg chg="mod">
          <ac:chgData name="Heidendal, Egon J" userId="55435299-a2ba-42f7-a025-1b7306a8e98e" providerId="ADAL" clId="{FDD90FC3-960E-46BC-BD67-2DB7E1A23675}" dt="2026-09-08T20:44:06.590" v="26" actId="13822"/>
          <ac:spMkLst>
            <pc:docMk/>
            <pc:sldMk cId="3148624269" sldId="268"/>
            <ac:spMk id="11" creationId="{A3CAC723-5361-6C56-AE16-AF3BF6A5457D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12" creationId="{CE5BA342-8C0F-461D-AA49-D00A40FC3870}"/>
          </ac:spMkLst>
        </pc:spChg>
        <pc:spChg chg="mod">
          <ac:chgData name="Heidendal, Egon J" userId="55435299-a2ba-42f7-a025-1b7306a8e98e" providerId="ADAL" clId="{FDD90FC3-960E-46BC-BD67-2DB7E1A23675}" dt="2026-09-08T20:43:58.155" v="22" actId="13822"/>
          <ac:spMkLst>
            <pc:docMk/>
            <pc:sldMk cId="3148624269" sldId="268"/>
            <ac:spMk id="13" creationId="{79009362-096C-3557-1740-EBC5AD764B86}"/>
          </ac:spMkLst>
        </pc:spChg>
        <pc:spChg chg="mod">
          <ac:chgData name="Heidendal, Egon J" userId="55435299-a2ba-42f7-a025-1b7306a8e98e" providerId="ADAL" clId="{FDD90FC3-960E-46BC-BD67-2DB7E1A23675}" dt="2026-09-08T20:44:30.189" v="34" actId="207"/>
          <ac:spMkLst>
            <pc:docMk/>
            <pc:sldMk cId="3148624269" sldId="268"/>
            <ac:spMk id="14" creationId="{1646A17D-039B-8F9F-B407-8909E4F73FCC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15" creationId="{DB02999E-BD4B-3389-CFFE-AFA44D8244DC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16" creationId="{676F8CA2-98D8-9D83-D807-AA0E72441714}"/>
          </ac:spMkLst>
        </pc:spChg>
        <pc:spChg chg="mod">
          <ac:chgData name="Heidendal, Egon J" userId="55435299-a2ba-42f7-a025-1b7306a8e98e" providerId="ADAL" clId="{FDD90FC3-960E-46BC-BD67-2DB7E1A23675}" dt="2026-09-08T20:44:00.671" v="23" actId="13822"/>
          <ac:spMkLst>
            <pc:docMk/>
            <pc:sldMk cId="3148624269" sldId="268"/>
            <ac:spMk id="17" creationId="{95251F1A-B076-8E8C-274A-83E8FECC956B}"/>
          </ac:spMkLst>
        </pc:spChg>
        <pc:spChg chg="mod">
          <ac:chgData name="Heidendal, Egon J" userId="55435299-a2ba-42f7-a025-1b7306a8e98e" providerId="ADAL" clId="{FDD90FC3-960E-46BC-BD67-2DB7E1A23675}" dt="2026-09-08T20:44:04.735" v="25" actId="13822"/>
          <ac:spMkLst>
            <pc:docMk/>
            <pc:sldMk cId="3148624269" sldId="268"/>
            <ac:spMk id="18" creationId="{F0428C77-A8EE-739E-5E53-DF3B5A4C2A3F}"/>
          </ac:spMkLst>
        </pc:spChg>
        <pc:spChg chg="mod">
          <ac:chgData name="Heidendal, Egon J" userId="55435299-a2ba-42f7-a025-1b7306a8e98e" providerId="ADAL" clId="{FDD90FC3-960E-46BC-BD67-2DB7E1A23675}" dt="2026-09-08T20:44:59.034" v="41" actId="207"/>
          <ac:spMkLst>
            <pc:docMk/>
            <pc:sldMk cId="3148624269" sldId="268"/>
            <ac:spMk id="21" creationId="{BE2B2A10-470F-DC61-D282-A5BA2CB75EB0}"/>
          </ac:spMkLst>
        </pc:spChg>
        <pc:spChg chg="mod">
          <ac:chgData name="Heidendal, Egon J" userId="55435299-a2ba-42f7-a025-1b7306a8e98e" providerId="ADAL" clId="{FDD90FC3-960E-46BC-BD67-2DB7E1A23675}" dt="2026-09-08T20:44:51.869" v="39" actId="207"/>
          <ac:spMkLst>
            <pc:docMk/>
            <pc:sldMk cId="3148624269" sldId="268"/>
            <ac:spMk id="22" creationId="{140038B3-068B-4C2D-A065-8A5A91CFC07A}"/>
          </ac:spMkLst>
        </pc:spChg>
        <pc:spChg chg="mod">
          <ac:chgData name="Heidendal, Egon J" userId="55435299-a2ba-42f7-a025-1b7306a8e98e" providerId="ADAL" clId="{FDD90FC3-960E-46BC-BD67-2DB7E1A23675}" dt="2026-09-08T20:44:55.244" v="40" actId="207"/>
          <ac:spMkLst>
            <pc:docMk/>
            <pc:sldMk cId="3148624269" sldId="268"/>
            <ac:spMk id="23" creationId="{5302E95F-A81B-D4C4-06A2-AE4176B1995A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24" creationId="{F5AFF81E-B78E-1C7E-F295-33F3B00B7A86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25" creationId="{5F8C4637-D807-6BA5-443E-9C93D8B91152}"/>
          </ac:spMkLst>
        </pc:spChg>
        <pc:spChg chg="mod">
          <ac:chgData name="Heidendal, Egon J" userId="55435299-a2ba-42f7-a025-1b7306a8e98e" providerId="ADAL" clId="{FDD90FC3-960E-46BC-BD67-2DB7E1A23675}" dt="2026-09-08T20:43:46.577" v="21"/>
          <ac:spMkLst>
            <pc:docMk/>
            <pc:sldMk cId="3148624269" sldId="268"/>
            <ac:spMk id="26" creationId="{C404CA51-FD47-4940-6816-6A7ABE5B3ACB}"/>
          </ac:spMkLst>
        </pc:spChg>
        <pc:spChg chg="mod">
          <ac:chgData name="Heidendal, Egon J" userId="55435299-a2ba-42f7-a025-1b7306a8e98e" providerId="ADAL" clId="{FDD90FC3-960E-46BC-BD67-2DB7E1A23675}" dt="2026-09-08T20:44:47.972" v="38" actId="207"/>
          <ac:spMkLst>
            <pc:docMk/>
            <pc:sldMk cId="3148624269" sldId="268"/>
            <ac:spMk id="27" creationId="{F7EDE785-D518-431C-B3CB-8C15C5AD5358}"/>
          </ac:spMkLst>
        </pc:spChg>
        <pc:grpChg chg="mod">
          <ac:chgData name="Heidendal, Egon J" userId="55435299-a2ba-42f7-a025-1b7306a8e98e" providerId="ADAL" clId="{FDD90FC3-960E-46BC-BD67-2DB7E1A23675}" dt="2026-09-08T20:45:51.632" v="49" actId="1036"/>
          <ac:grpSpMkLst>
            <pc:docMk/>
            <pc:sldMk cId="3148624269" sldId="268"/>
            <ac:grpSpMk id="5" creationId="{84BFD0C8-3C59-5055-8655-030EE153D8B1}"/>
          </ac:grpSpMkLst>
        </pc:grpChg>
        <pc:picChg chg="mod">
          <ac:chgData name="Heidendal, Egon J" userId="55435299-a2ba-42f7-a025-1b7306a8e98e" providerId="ADAL" clId="{FDD90FC3-960E-46BC-BD67-2DB7E1A23675}" dt="2026-09-08T20:44:16.370" v="29" actId="207"/>
          <ac:picMkLst>
            <pc:docMk/>
            <pc:sldMk cId="3148624269" sldId="268"/>
            <ac:picMk id="9" creationId="{0D0B937E-0E9E-F149-B79F-98DD12B2E09D}"/>
          </ac:picMkLst>
        </pc:picChg>
        <pc:picChg chg="mod">
          <ac:chgData name="Heidendal, Egon J" userId="55435299-a2ba-42f7-a025-1b7306a8e98e" providerId="ADAL" clId="{FDD90FC3-960E-46BC-BD67-2DB7E1A23675}" dt="2026-09-08T20:44:32.651" v="35" actId="207"/>
          <ac:picMkLst>
            <pc:docMk/>
            <pc:sldMk cId="3148624269" sldId="268"/>
            <ac:picMk id="19" creationId="{5CF6FA96-258C-03D5-11A2-2704E4047B6D}"/>
          </ac:picMkLst>
        </pc:picChg>
        <pc:picChg chg="mod">
          <ac:chgData name="Heidendal, Egon J" userId="55435299-a2ba-42f7-a025-1b7306a8e98e" providerId="ADAL" clId="{FDD90FC3-960E-46BC-BD67-2DB7E1A23675}" dt="2026-09-08T20:44:24.220" v="32" actId="207"/>
          <ac:picMkLst>
            <pc:docMk/>
            <pc:sldMk cId="3148624269" sldId="268"/>
            <ac:picMk id="30" creationId="{912DC101-362F-211F-9BDA-010C21D51879}"/>
          </ac:picMkLst>
        </pc:picChg>
        <pc:picChg chg="mod">
          <ac:chgData name="Heidendal, Egon J" userId="55435299-a2ba-42f7-a025-1b7306a8e98e" providerId="ADAL" clId="{FDD90FC3-960E-46BC-BD67-2DB7E1A23675}" dt="2026-09-08T20:44:19.901" v="30" actId="207"/>
          <ac:picMkLst>
            <pc:docMk/>
            <pc:sldMk cId="3148624269" sldId="268"/>
            <ac:picMk id="32" creationId="{6FCFE75F-5968-5A9C-98CF-6D7514C1E7A1}"/>
          </ac:picMkLst>
        </pc:picChg>
        <pc:picChg chg="mod">
          <ac:chgData name="Heidendal, Egon J" userId="55435299-a2ba-42f7-a025-1b7306a8e98e" providerId="ADAL" clId="{FDD90FC3-960E-46BC-BD67-2DB7E1A23675}" dt="2026-09-08T20:44:22.507" v="31" actId="207"/>
          <ac:picMkLst>
            <pc:docMk/>
            <pc:sldMk cId="3148624269" sldId="268"/>
            <ac:picMk id="33" creationId="{817FEB99-04A7-F868-81BE-83AB462EDF20}"/>
          </ac:picMkLst>
        </pc:picChg>
      </pc:sldChg>
      <pc:sldChg chg="addSp delSp modSp new mod ord">
        <pc:chgData name="Heidendal, Egon J" userId="55435299-a2ba-42f7-a025-1b7306a8e98e" providerId="ADAL" clId="{FDD90FC3-960E-46BC-BD67-2DB7E1A23675}" dt="2026-09-29T19:19:10.684" v="491" actId="20577"/>
        <pc:sldMkLst>
          <pc:docMk/>
          <pc:sldMk cId="1729747654" sldId="269"/>
        </pc:sldMkLst>
        <pc:spChg chg="mod">
          <ac:chgData name="Heidendal, Egon J" userId="55435299-a2ba-42f7-a025-1b7306a8e98e" providerId="ADAL" clId="{FDD90FC3-960E-46BC-BD67-2DB7E1A23675}" dt="2026-09-08T20:46:57.030" v="67" actId="20577"/>
          <ac:spMkLst>
            <pc:docMk/>
            <pc:sldMk cId="1729747654" sldId="269"/>
            <ac:spMk id="2" creationId="{1B193487-4C63-133B-7B87-8F5A20273BA9}"/>
          </ac:spMkLst>
        </pc:spChg>
        <pc:spChg chg="add mod">
          <ac:chgData name="Heidendal, Egon J" userId="55435299-a2ba-42f7-a025-1b7306a8e98e" providerId="ADAL" clId="{FDD90FC3-960E-46BC-BD67-2DB7E1A23675}" dt="2026-09-08T20:48:02.688" v="125" actId="207"/>
          <ac:spMkLst>
            <pc:docMk/>
            <pc:sldMk cId="1729747654" sldId="269"/>
            <ac:spMk id="5" creationId="{B7CE1677-FCFA-E8DF-25E2-E5B86050EB19}"/>
          </ac:spMkLst>
        </pc:spChg>
        <pc:spChg chg="add mod">
          <ac:chgData name="Heidendal, Egon J" userId="55435299-a2ba-42f7-a025-1b7306a8e98e" providerId="ADAL" clId="{FDD90FC3-960E-46BC-BD67-2DB7E1A23675}" dt="2026-09-08T20:47:58.822" v="124" actId="1036"/>
          <ac:spMkLst>
            <pc:docMk/>
            <pc:sldMk cId="1729747654" sldId="269"/>
            <ac:spMk id="6" creationId="{36F00CF1-72B0-5AA9-7997-ACE4C6A3071C}"/>
          </ac:spMkLst>
        </pc:spChg>
        <pc:spChg chg="add mod">
          <ac:chgData name="Heidendal, Egon J" userId="55435299-a2ba-42f7-a025-1b7306a8e98e" providerId="ADAL" clId="{FDD90FC3-960E-46BC-BD67-2DB7E1A23675}" dt="2026-09-29T19:19:10.684" v="491" actId="20577"/>
          <ac:spMkLst>
            <pc:docMk/>
            <pc:sldMk cId="1729747654" sldId="269"/>
            <ac:spMk id="7" creationId="{41416178-3420-AC17-3B34-17D7DDB07342}"/>
          </ac:spMkLst>
        </pc:spChg>
        <pc:spChg chg="add mod">
          <ac:chgData name="Heidendal, Egon J" userId="55435299-a2ba-42f7-a025-1b7306a8e98e" providerId="ADAL" clId="{FDD90FC3-960E-46BC-BD67-2DB7E1A23675}" dt="2026-09-08T20:49:00.864" v="132" actId="207"/>
          <ac:spMkLst>
            <pc:docMk/>
            <pc:sldMk cId="1729747654" sldId="269"/>
            <ac:spMk id="24" creationId="{D11731BF-438E-D14C-E865-B28B3771C87D}"/>
          </ac:spMkLst>
        </pc:spChg>
        <pc:spChg chg="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29" creationId="{F81770C7-3E11-6BF6-2299-922D4A09930C}"/>
          </ac:spMkLst>
        </pc:spChg>
        <pc:spChg chg="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0" creationId="{DCBB8FC5-F5B1-22DF-A06C-52C84C5D6B09}"/>
          </ac:spMkLst>
        </pc:spChg>
        <pc:spChg chg="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2" creationId="{0BA263E8-5E43-8795-E08B-14B47455B8EB}"/>
          </ac:spMkLst>
        </pc:spChg>
        <pc:spChg chg="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3" creationId="{CEA9212B-4589-B112-3345-1293828B530D}"/>
          </ac:spMkLst>
        </pc:spChg>
        <pc:spChg chg="add 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4" creationId="{1BD2885C-E1CB-31DA-97AC-B438AF831A65}"/>
          </ac:spMkLst>
        </pc:spChg>
        <pc:spChg chg="add 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5" creationId="{238D3ADE-33C8-5F7D-C0D5-FB273E9161C9}"/>
          </ac:spMkLst>
        </pc:spChg>
        <pc:spChg chg="add 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6" creationId="{81174608-905D-8F40-DADE-80F3DF4E7D49}"/>
          </ac:spMkLst>
        </pc:spChg>
        <pc:spChg chg="add 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8" creationId="{AD25C12D-4120-FBFB-F922-2F45B7DADBEE}"/>
          </ac:spMkLst>
        </pc:spChg>
        <pc:spChg chg="add mod">
          <ac:chgData name="Heidendal, Egon J" userId="55435299-a2ba-42f7-a025-1b7306a8e98e" providerId="ADAL" clId="{FDD90FC3-960E-46BC-BD67-2DB7E1A23675}" dt="2026-09-08T20:48:53.024" v="131"/>
          <ac:spMkLst>
            <pc:docMk/>
            <pc:sldMk cId="1729747654" sldId="269"/>
            <ac:spMk id="39" creationId="{CDE9221E-01C2-03C7-1BE0-5129BB15FED0}"/>
          </ac:spMkLst>
        </pc:spChg>
      </pc:sldChg>
      <pc:sldChg chg="addSp delSp modSp new mod">
        <pc:chgData name="Heidendal, Egon J" userId="55435299-a2ba-42f7-a025-1b7306a8e98e" providerId="ADAL" clId="{FDD90FC3-960E-46BC-BD67-2DB7E1A23675}" dt="2026-09-29T20:19:18.147" v="1679" actId="207"/>
        <pc:sldMkLst>
          <pc:docMk/>
          <pc:sldMk cId="3370694606" sldId="270"/>
        </pc:sldMkLst>
        <pc:spChg chg="mod">
          <ac:chgData name="Heidendal, Egon J" userId="55435299-a2ba-42f7-a025-1b7306a8e98e" providerId="ADAL" clId="{FDD90FC3-960E-46BC-BD67-2DB7E1A23675}" dt="2026-09-08T20:49:49.233" v="143" actId="20577"/>
          <ac:spMkLst>
            <pc:docMk/>
            <pc:sldMk cId="3370694606" sldId="270"/>
            <ac:spMk id="2" creationId="{64E04601-C0BC-D716-6D03-A9BB1DF05BCB}"/>
          </ac:spMkLst>
        </pc:spChg>
        <pc:graphicFrameChg chg="add mod">
          <ac:chgData name="Heidendal, Egon J" userId="55435299-a2ba-42f7-a025-1b7306a8e98e" providerId="ADAL" clId="{FDD90FC3-960E-46BC-BD67-2DB7E1A23675}" dt="2026-09-29T20:19:18.147" v="1679" actId="207"/>
          <ac:graphicFrameMkLst>
            <pc:docMk/>
            <pc:sldMk cId="3370694606" sldId="270"/>
            <ac:graphicFrameMk id="6" creationId="{E26404B7-C0FC-51E7-6D8F-E2DFEC83108E}"/>
          </ac:graphicFrameMkLst>
        </pc:graphicFrameChg>
      </pc:sldChg>
      <pc:sldChg chg="modSp add mod">
        <pc:chgData name="Heidendal, Egon J" userId="55435299-a2ba-42f7-a025-1b7306a8e98e" providerId="ADAL" clId="{FDD90FC3-960E-46BC-BD67-2DB7E1A23675}" dt="2026-09-29T20:20:45.633" v="1697" actId="207"/>
        <pc:sldMkLst>
          <pc:docMk/>
          <pc:sldMk cId="2308334604" sldId="271"/>
        </pc:sldMkLst>
        <pc:graphicFrameChg chg="mod">
          <ac:chgData name="Heidendal, Egon J" userId="55435299-a2ba-42f7-a025-1b7306a8e98e" providerId="ADAL" clId="{FDD90FC3-960E-46BC-BD67-2DB7E1A23675}" dt="2026-09-29T20:20:45.633" v="1697" actId="207"/>
          <ac:graphicFrameMkLst>
            <pc:docMk/>
            <pc:sldMk cId="2308334604" sldId="271"/>
            <ac:graphicFrameMk id="6" creationId="{FF95D0F6-0E7C-577A-516A-29EC90376F6F}"/>
          </ac:graphicFrameMkLst>
        </pc:graphicFrameChg>
      </pc:sldChg>
      <pc:sldChg chg="addSp delSp modSp new add del mod">
        <pc:chgData name="Heidendal, Egon J" userId="55435299-a2ba-42f7-a025-1b7306a8e98e" providerId="ADAL" clId="{FDD90FC3-960E-46BC-BD67-2DB7E1A23675}" dt="2026-10-02T21:28:48.139" v="2013"/>
        <pc:sldMkLst>
          <pc:docMk/>
          <pc:sldMk cId="961316773" sldId="272"/>
        </pc:sldMkLst>
        <pc:spChg chg="mod">
          <ac:chgData name="Heidendal, Egon J" userId="55435299-a2ba-42f7-a025-1b7306a8e98e" providerId="ADAL" clId="{FDD90FC3-960E-46BC-BD67-2DB7E1A23675}" dt="2026-09-08T20:57:08.951" v="228" actId="20577"/>
          <ac:spMkLst>
            <pc:docMk/>
            <pc:sldMk cId="961316773" sldId="272"/>
            <ac:spMk id="2" creationId="{6AAD3AA5-6F8A-CF28-0650-A080AF2D4BF1}"/>
          </ac:spMkLst>
        </pc:spChg>
        <pc:spChg chg="mod">
          <ac:chgData name="Heidendal, Egon J" userId="55435299-a2ba-42f7-a025-1b7306a8e98e" providerId="ADAL" clId="{FDD90FC3-960E-46BC-BD67-2DB7E1A23675}" dt="2026-09-08T20:57:18.787" v="238" actId="20577"/>
          <ac:spMkLst>
            <pc:docMk/>
            <pc:sldMk cId="961316773" sldId="272"/>
            <ac:spMk id="3" creationId="{848C57FB-3FAA-24F8-B409-1036F26D8472}"/>
          </ac:spMkLst>
        </pc:spChg>
      </pc:sldChg>
      <pc:sldChg chg="modSp add del mod ord">
        <pc:chgData name="Heidendal, Egon J" userId="55435299-a2ba-42f7-a025-1b7306a8e98e" providerId="ADAL" clId="{FDD90FC3-960E-46BC-BD67-2DB7E1A23675}" dt="2026-10-02T21:28:48.139" v="2013"/>
        <pc:sldMkLst>
          <pc:docMk/>
          <pc:sldMk cId="769529144" sldId="273"/>
        </pc:sldMkLst>
        <pc:spChg chg="mod">
          <ac:chgData name="Heidendal, Egon J" userId="55435299-a2ba-42f7-a025-1b7306a8e98e" providerId="ADAL" clId="{FDD90FC3-960E-46BC-BD67-2DB7E1A23675}" dt="2026-09-08T20:57:42.774" v="254" actId="20577"/>
          <ac:spMkLst>
            <pc:docMk/>
            <pc:sldMk cId="769529144" sldId="273"/>
            <ac:spMk id="2" creationId="{6965CC35-082C-A2BB-8414-33DCF4577CE1}"/>
          </ac:spMkLst>
        </pc:spChg>
        <pc:spChg chg="mod">
          <ac:chgData name="Heidendal, Egon J" userId="55435299-a2ba-42f7-a025-1b7306a8e98e" providerId="ADAL" clId="{FDD90FC3-960E-46BC-BD67-2DB7E1A23675}" dt="2026-09-08T20:57:58.342" v="260" actId="27636"/>
          <ac:spMkLst>
            <pc:docMk/>
            <pc:sldMk cId="769529144" sldId="273"/>
            <ac:spMk id="3" creationId="{CF7E9755-5B1D-EF63-58BC-9230EEBEBF59}"/>
          </ac:spMkLst>
        </pc:spChg>
      </pc:sldChg>
      <pc:sldChg chg="addSp delSp modSp new add del mod">
        <pc:chgData name="Heidendal, Egon J" userId="55435299-a2ba-42f7-a025-1b7306a8e98e" providerId="ADAL" clId="{FDD90FC3-960E-46BC-BD67-2DB7E1A23675}" dt="2026-10-06T18:54:58.168" v="2348"/>
        <pc:sldMkLst>
          <pc:docMk/>
          <pc:sldMk cId="2045048991" sldId="274"/>
        </pc:sldMkLst>
        <pc:spChg chg="mod">
          <ac:chgData name="Heidendal, Egon J" userId="55435299-a2ba-42f7-a025-1b7306a8e98e" providerId="ADAL" clId="{FDD90FC3-960E-46BC-BD67-2DB7E1A23675}" dt="2026-09-29T20:28:44.842" v="1891" actId="14100"/>
          <ac:spMkLst>
            <pc:docMk/>
            <pc:sldMk cId="2045048991" sldId="274"/>
            <ac:spMk id="2" creationId="{D54CB710-42FC-6B4F-0B1C-B161A1256E9B}"/>
          </ac:spMkLst>
        </pc:spChg>
        <pc:graphicFrameChg chg="add del mod modGraphic">
          <ac:chgData name="Heidendal, Egon J" userId="55435299-a2ba-42f7-a025-1b7306a8e98e" providerId="ADAL" clId="{FDD90FC3-960E-46BC-BD67-2DB7E1A23675}" dt="2026-09-29T20:29:21.067" v="1903" actId="207"/>
          <ac:graphicFrameMkLst>
            <pc:docMk/>
            <pc:sldMk cId="2045048991" sldId="274"/>
            <ac:graphicFrameMk id="5" creationId="{A2A943A4-3176-CE27-AE01-360999216C23}"/>
          </ac:graphicFrameMkLst>
        </pc:graphicFrameChg>
      </pc:sldChg>
      <pc:sldChg chg="modSp add del mod ord">
        <pc:chgData name="Heidendal, Egon J" userId="55435299-a2ba-42f7-a025-1b7306a8e98e" providerId="ADAL" clId="{FDD90FC3-960E-46BC-BD67-2DB7E1A23675}" dt="2026-10-06T18:54:50.218" v="2346"/>
        <pc:sldMkLst>
          <pc:docMk/>
          <pc:sldMk cId="2998202184" sldId="275"/>
        </pc:sldMkLst>
        <pc:spChg chg="mod">
          <ac:chgData name="Heidendal, Egon J" userId="55435299-a2ba-42f7-a025-1b7306a8e98e" providerId="ADAL" clId="{FDD90FC3-960E-46BC-BD67-2DB7E1A23675}" dt="2026-09-29T20:23:08.425" v="1775" actId="14100"/>
          <ac:spMkLst>
            <pc:docMk/>
            <pc:sldMk cId="2998202184" sldId="275"/>
            <ac:spMk id="2" creationId="{887FA0FE-0913-BF89-D8C5-28ADF2954644}"/>
          </ac:spMkLst>
        </pc:spChg>
        <pc:graphicFrameChg chg="mod modGraphic">
          <ac:chgData name="Heidendal, Egon J" userId="55435299-a2ba-42f7-a025-1b7306a8e98e" providerId="ADAL" clId="{FDD90FC3-960E-46BC-BD67-2DB7E1A23675}" dt="2026-09-29T20:25:41.248" v="1789" actId="207"/>
          <ac:graphicFrameMkLst>
            <pc:docMk/>
            <pc:sldMk cId="2998202184" sldId="275"/>
            <ac:graphicFrameMk id="5" creationId="{04789CF0-4257-8621-C88B-0D101B0084D5}"/>
          </ac:graphicFrameMkLst>
        </pc:graphicFrameChg>
      </pc:sldChg>
      <pc:sldChg chg="modSp add del mod">
        <pc:chgData name="Heidendal, Egon J" userId="55435299-a2ba-42f7-a025-1b7306a8e98e" providerId="ADAL" clId="{FDD90FC3-960E-46BC-BD67-2DB7E1A23675}" dt="2026-10-02T21:28:48.139" v="2013"/>
        <pc:sldMkLst>
          <pc:docMk/>
          <pc:sldMk cId="2350734273" sldId="276"/>
        </pc:sldMkLst>
        <pc:graphicFrameChg chg="mod modGraphic">
          <ac:chgData name="Heidendal, Egon J" userId="55435299-a2ba-42f7-a025-1b7306a8e98e" providerId="ADAL" clId="{FDD90FC3-960E-46BC-BD67-2DB7E1A23675}" dt="2026-09-29T19:45:03.807" v="695" actId="14100"/>
          <ac:graphicFrameMkLst>
            <pc:docMk/>
            <pc:sldMk cId="2350734273" sldId="276"/>
            <ac:graphicFrameMk id="5" creationId="{4F7834AC-3623-5B9B-B85D-7822F3BB6F00}"/>
          </ac:graphicFrameMkLst>
        </pc:graphicFrameChg>
      </pc:sldChg>
      <pc:sldChg chg="addSp delSp modSp new mod">
        <pc:chgData name="Heidendal, Egon J" userId="55435299-a2ba-42f7-a025-1b7306a8e98e" providerId="ADAL" clId="{FDD90FC3-960E-46BC-BD67-2DB7E1A23675}" dt="2026-09-29T20:32:51.808" v="1931" actId="1035"/>
        <pc:sldMkLst>
          <pc:docMk/>
          <pc:sldMk cId="3551077184" sldId="277"/>
        </pc:sldMkLst>
        <pc:spChg chg="mod">
          <ac:chgData name="Heidendal, Egon J" userId="55435299-a2ba-42f7-a025-1b7306a8e98e" providerId="ADAL" clId="{FDD90FC3-960E-46BC-BD67-2DB7E1A23675}" dt="2026-09-29T20:32:16.260" v="1922" actId="1035"/>
          <ac:spMkLst>
            <pc:docMk/>
            <pc:sldMk cId="3551077184" sldId="277"/>
            <ac:spMk id="11" creationId="{7B6E4C4B-DBD5-529B-699D-CF6B0A572A54}"/>
          </ac:spMkLst>
        </pc:spChg>
        <pc:spChg chg="add mod">
          <ac:chgData name="Heidendal, Egon J" userId="55435299-a2ba-42f7-a025-1b7306a8e98e" providerId="ADAL" clId="{FDD90FC3-960E-46BC-BD67-2DB7E1A23675}" dt="2026-09-29T20:32:51.808" v="1931" actId="1035"/>
          <ac:spMkLst>
            <pc:docMk/>
            <pc:sldMk cId="3551077184" sldId="277"/>
            <ac:spMk id="12" creationId="{6D30290D-7B80-55A8-9C5F-656BBD128DC7}"/>
          </ac:spMkLst>
        </pc:spChg>
        <pc:spChg chg="mod">
          <ac:chgData name="Heidendal, Egon J" userId="55435299-a2ba-42f7-a025-1b7306a8e98e" providerId="ADAL" clId="{FDD90FC3-960E-46BC-BD67-2DB7E1A23675}" dt="2026-09-29T20:32:46.284" v="1929" actId="1035"/>
          <ac:spMkLst>
            <pc:docMk/>
            <pc:sldMk cId="3551077184" sldId="277"/>
            <ac:spMk id="13" creationId="{CBB2B774-6D48-E8F5-EB78-0502EF72CB01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29" creationId="{84442903-7110-81ED-7161-2B98393B81E1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31" creationId="{76F45E58-A45F-1A5F-6B23-8947EA03C097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32" creationId="{3A4C4797-7BA4-88FF-C38D-C462487688FC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43" creationId="{542ACE83-ACD5-B3EE-6C3C-7E9FB08D7E4C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45" creationId="{75233B50-9B63-C028-FBF8-16CE85AEA702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51" creationId="{75AAA5AB-9648-4C98-CF7C-540FDAE0E84B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53" creationId="{EE9B6F9C-A4D0-DF4D-CD85-1D4ECB7B8A13}"/>
          </ac:spMkLst>
        </pc:spChg>
        <pc:spChg chg="mod">
          <ac:chgData name="Heidendal, Egon J" userId="55435299-a2ba-42f7-a025-1b7306a8e98e" providerId="ADAL" clId="{FDD90FC3-960E-46BC-BD67-2DB7E1A23675}" dt="2026-09-29T20:30:23.833" v="1909"/>
          <ac:spMkLst>
            <pc:docMk/>
            <pc:sldMk cId="3551077184" sldId="277"/>
            <ac:spMk id="55" creationId="{F9B97FB0-0ADF-1612-31D7-967635DC9E76}"/>
          </ac:spMkLst>
        </pc:spChg>
      </pc:sldChg>
      <pc:sldChg chg="addSp delSp modSp new mod">
        <pc:chgData name="Heidendal, Egon J" userId="55435299-a2ba-42f7-a025-1b7306a8e98e" providerId="ADAL" clId="{FDD90FC3-960E-46BC-BD67-2DB7E1A23675}" dt="2026-09-29T20:32:27.767" v="1923" actId="207"/>
        <pc:sldMkLst>
          <pc:docMk/>
          <pc:sldMk cId="4289211595" sldId="278"/>
        </pc:sldMkLst>
        <pc:spChg chg="add mod">
          <ac:chgData name="Heidendal, Egon J" userId="55435299-a2ba-42f7-a025-1b7306a8e98e" providerId="ADAL" clId="{FDD90FC3-960E-46BC-BD67-2DB7E1A23675}" dt="2026-09-29T20:32:12.255" v="1921" actId="1035"/>
          <ac:spMkLst>
            <pc:docMk/>
            <pc:sldMk cId="4289211595" sldId="278"/>
            <ac:spMk id="5" creationId="{B2D0F7FC-B1E1-7294-AE8F-21C9F23358FA}"/>
          </ac:spMkLst>
        </pc:spChg>
        <pc:spChg chg="mod">
          <ac:chgData name="Heidendal, Egon J" userId="55435299-a2ba-42f7-a025-1b7306a8e98e" providerId="ADAL" clId="{FDD90FC3-960E-46BC-BD67-2DB7E1A23675}" dt="2026-09-29T20:32:27.767" v="1923" actId="207"/>
          <ac:spMkLst>
            <pc:docMk/>
            <pc:sldMk cId="4289211595" sldId="278"/>
            <ac:spMk id="6" creationId="{F4B7FEDC-6CF9-0370-E263-8297D23F6CE9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12" creationId="{0BAB9CD0-D903-896C-0AB2-4C16A3FAD590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16" creationId="{2CDE8EF8-AAE2-1698-795A-1C64B6BEA4FC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17" creationId="{F462E301-82FA-080A-EF7B-BB6CFE2DE0DA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22" creationId="{B902A429-4F4D-0028-F10F-31E0E6DF5044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35" creationId="{B061C198-A921-E9D8-3F67-F6B620BCFDAB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39" creationId="{52D1C2D2-B4F0-DCBC-609B-951F4F7F3BC2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41" creationId="{4354426B-5BD5-3330-C0FD-016C91F767B2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48" creationId="{EA20C70B-90EA-EE8D-B905-DE8DBE3A7725}"/>
          </ac:spMkLst>
        </pc:spChg>
        <pc:spChg chg="mod">
          <ac:chgData name="Heidendal, Egon J" userId="55435299-a2ba-42f7-a025-1b7306a8e98e" providerId="ADAL" clId="{FDD90FC3-960E-46BC-BD67-2DB7E1A23675}" dt="2026-09-29T20:31:45.358" v="1917"/>
          <ac:spMkLst>
            <pc:docMk/>
            <pc:sldMk cId="4289211595" sldId="278"/>
            <ac:spMk id="55" creationId="{D4CF3003-0613-A8EA-D275-3E33FC81C81C}"/>
          </ac:spMkLst>
        </pc:spChg>
      </pc:sldChg>
      <pc:sldChg chg="add del">
        <pc:chgData name="Heidendal, Egon J" userId="55435299-a2ba-42f7-a025-1b7306a8e98e" providerId="ADAL" clId="{FDD90FC3-960E-46BC-BD67-2DB7E1A23675}" dt="2026-10-06T18:53:28.826" v="2335" actId="47"/>
        <pc:sldMkLst>
          <pc:docMk/>
          <pc:sldMk cId="1128976236" sldId="279"/>
        </pc:sldMkLst>
      </pc:sldChg>
      <pc:sldChg chg="add del">
        <pc:chgData name="Heidendal, Egon J" userId="55435299-a2ba-42f7-a025-1b7306a8e98e" providerId="ADAL" clId="{FDD90FC3-960E-46BC-BD67-2DB7E1A23675}" dt="2026-10-06T18:53:30.161" v="2336" actId="47"/>
        <pc:sldMkLst>
          <pc:docMk/>
          <pc:sldMk cId="835129758" sldId="280"/>
        </pc:sldMkLst>
      </pc:sldChg>
      <pc:sldChg chg="addSp delSp modSp new mod modClrScheme chgLayout">
        <pc:chgData name="Heidendal, Egon J" userId="55435299-a2ba-42f7-a025-1b7306a8e98e" providerId="ADAL" clId="{FDD90FC3-960E-46BC-BD67-2DB7E1A23675}" dt="2026-10-06T18:57:50.581" v="2358" actId="20577"/>
        <pc:sldMkLst>
          <pc:docMk/>
          <pc:sldMk cId="851832401" sldId="281"/>
        </pc:sldMkLst>
        <pc:spChg chg="mod ord">
          <ac:chgData name="Heidendal, Egon J" userId="55435299-a2ba-42f7-a025-1b7306a8e98e" providerId="ADAL" clId="{FDD90FC3-960E-46BC-BD67-2DB7E1A23675}" dt="2026-10-06T18:57:50.581" v="2358" actId="20577"/>
          <ac:spMkLst>
            <pc:docMk/>
            <pc:sldMk cId="851832401" sldId="281"/>
            <ac:spMk id="2" creationId="{B36A50EE-A313-9FEE-6FF0-6FE6F987DC95}"/>
          </ac:spMkLst>
        </pc:spChg>
        <pc:spChg chg="mod">
          <ac:chgData name="Heidendal, Egon J" userId="55435299-a2ba-42f7-a025-1b7306a8e98e" providerId="ADAL" clId="{FDD90FC3-960E-46BC-BD67-2DB7E1A23675}" dt="2026-10-02T21:29:04.992" v="2015" actId="26606"/>
          <ac:spMkLst>
            <pc:docMk/>
            <pc:sldMk cId="851832401" sldId="281"/>
            <ac:spMk id="4" creationId="{0CA400CD-F108-1B72-1E24-321AA4E65FDF}"/>
          </ac:spMkLst>
        </pc:spChg>
        <pc:spChg chg="add mod">
          <ac:chgData name="Heidendal, Egon J" userId="55435299-a2ba-42f7-a025-1b7306a8e98e" providerId="ADAL" clId="{FDD90FC3-960E-46BC-BD67-2DB7E1A23675}" dt="2026-10-06T18:53:06.139" v="2334" actId="20577"/>
          <ac:spMkLst>
            <pc:docMk/>
            <pc:sldMk cId="851832401" sldId="281"/>
            <ac:spMk id="9" creationId="{6B38F7C6-45C7-FB44-22CD-10A58AC52F12}"/>
          </ac:spMkLst>
        </pc:spChg>
      </pc:sldChg>
      <pc:sldChg chg="modSp add mod">
        <pc:chgData name="Heidendal, Egon J" userId="55435299-a2ba-42f7-a025-1b7306a8e98e" providerId="ADAL" clId="{FDD90FC3-960E-46BC-BD67-2DB7E1A23675}" dt="2026-10-02T21:29:49.203" v="2156" actId="20577"/>
        <pc:sldMkLst>
          <pc:docMk/>
          <pc:sldMk cId="1078069661" sldId="282"/>
        </pc:sldMkLst>
        <pc:spChg chg="mod">
          <ac:chgData name="Heidendal, Egon J" userId="55435299-a2ba-42f7-a025-1b7306a8e98e" providerId="ADAL" clId="{FDD90FC3-960E-46BC-BD67-2DB7E1A23675}" dt="2026-10-02T21:29:36.352" v="2104" actId="20577"/>
          <ac:spMkLst>
            <pc:docMk/>
            <pc:sldMk cId="1078069661" sldId="282"/>
            <ac:spMk id="2" creationId="{B7ED8280-B9A8-73DF-7C15-0CD0DF8FD951}"/>
          </ac:spMkLst>
        </pc:spChg>
        <pc:spChg chg="mod">
          <ac:chgData name="Heidendal, Egon J" userId="55435299-a2ba-42f7-a025-1b7306a8e98e" providerId="ADAL" clId="{FDD90FC3-960E-46BC-BD67-2DB7E1A23675}" dt="2026-10-02T21:29:49.203" v="2156" actId="20577"/>
          <ac:spMkLst>
            <pc:docMk/>
            <pc:sldMk cId="1078069661" sldId="282"/>
            <ac:spMk id="9" creationId="{1EF854BB-B0B4-133E-4DDB-9CBC873AF7B4}"/>
          </ac:spMkLst>
        </pc:spChg>
      </pc:sldChg>
      <pc:sldChg chg="addSp delSp modSp new mod modClrScheme chgLayout">
        <pc:chgData name="Heidendal, Egon J" userId="55435299-a2ba-42f7-a025-1b7306a8e98e" providerId="ADAL" clId="{FDD90FC3-960E-46BC-BD67-2DB7E1A23675}" dt="2026-10-06T18:52:51.884" v="2326" actId="20577"/>
        <pc:sldMkLst>
          <pc:docMk/>
          <pc:sldMk cId="2001331638" sldId="283"/>
        </pc:sldMkLst>
        <pc:spChg chg="mod ord">
          <ac:chgData name="Heidendal, Egon J" userId="55435299-a2ba-42f7-a025-1b7306a8e98e" providerId="ADAL" clId="{FDD90FC3-960E-46BC-BD67-2DB7E1A23675}" dt="2026-10-02T21:30:37.192" v="2241" actId="26606"/>
          <ac:spMkLst>
            <pc:docMk/>
            <pc:sldMk cId="2001331638" sldId="283"/>
            <ac:spMk id="2" creationId="{185A17E6-9AD2-427C-D93F-F26C88C81C21}"/>
          </ac:spMkLst>
        </pc:spChg>
        <pc:spChg chg="mod">
          <ac:chgData name="Heidendal, Egon J" userId="55435299-a2ba-42f7-a025-1b7306a8e98e" providerId="ADAL" clId="{FDD90FC3-960E-46BC-BD67-2DB7E1A23675}" dt="2026-10-02T21:30:37.192" v="2241" actId="26606"/>
          <ac:spMkLst>
            <pc:docMk/>
            <pc:sldMk cId="2001331638" sldId="283"/>
            <ac:spMk id="4" creationId="{47F41241-8E14-3756-798C-1C9206AFA9DE}"/>
          </ac:spMkLst>
        </pc:spChg>
        <pc:graphicFrameChg chg="add mod modGraphic">
          <ac:chgData name="Heidendal, Egon J" userId="55435299-a2ba-42f7-a025-1b7306a8e98e" providerId="ADAL" clId="{FDD90FC3-960E-46BC-BD67-2DB7E1A23675}" dt="2026-10-06T18:52:51.884" v="2326" actId="20577"/>
          <ac:graphicFrameMkLst>
            <pc:docMk/>
            <pc:sldMk cId="2001331638" sldId="283"/>
            <ac:graphicFrameMk id="6" creationId="{13FD2EC7-9863-FD73-B34A-7B555030D1F5}"/>
          </ac:graphicFrameMkLst>
        </pc:graphicFrameChg>
        <pc:picChg chg="add mod">
          <ac:chgData name="Heidendal, Egon J" userId="55435299-a2ba-42f7-a025-1b7306a8e98e" providerId="ADAL" clId="{FDD90FC3-960E-46BC-BD67-2DB7E1A23675}" dt="2026-10-02T21:33:06.018" v="2255" actId="1076"/>
          <ac:picMkLst>
            <pc:docMk/>
            <pc:sldMk cId="2001331638" sldId="283"/>
            <ac:picMk id="7" creationId="{81B27C66-423D-273A-5483-5D1BB0433EBC}"/>
          </ac:picMkLst>
        </pc:picChg>
      </pc:sldChg>
      <pc:sldChg chg="delSp modSp new mod chgLayout">
        <pc:chgData name="Heidendal, Egon J" userId="55435299-a2ba-42f7-a025-1b7306a8e98e" providerId="ADAL" clId="{FDD90FC3-960E-46BC-BD67-2DB7E1A23675}" dt="2026-10-02T21:33:33.054" v="2269" actId="700"/>
        <pc:sldMkLst>
          <pc:docMk/>
          <pc:sldMk cId="1205676832" sldId="284"/>
        </pc:sldMkLst>
        <pc:spChg chg="mod ord">
          <ac:chgData name="Heidendal, Egon J" userId="55435299-a2ba-42f7-a025-1b7306a8e98e" providerId="ADAL" clId="{FDD90FC3-960E-46BC-BD67-2DB7E1A23675}" dt="2026-10-02T21:33:33.054" v="2269" actId="700"/>
          <ac:spMkLst>
            <pc:docMk/>
            <pc:sldMk cId="1205676832" sldId="284"/>
            <ac:spMk id="4" creationId="{932E1D04-D154-9597-511A-3EBF2E64D6B5}"/>
          </ac:spMkLst>
        </pc:spChg>
      </pc:sldChg>
      <pc:sldChg chg="addSp delSp modSp new mod">
        <pc:chgData name="Heidendal, Egon J" userId="55435299-a2ba-42f7-a025-1b7306a8e98e" providerId="ADAL" clId="{FDD90FC3-960E-46BC-BD67-2DB7E1A23675}" dt="2026-10-02T21:39:44.742" v="2303" actId="1076"/>
        <pc:sldMkLst>
          <pc:docMk/>
          <pc:sldMk cId="1264034643" sldId="285"/>
        </pc:sldMkLst>
        <pc:spChg chg="mod">
          <ac:chgData name="Heidendal, Egon J" userId="55435299-a2ba-42f7-a025-1b7306a8e98e" providerId="ADAL" clId="{FDD90FC3-960E-46BC-BD67-2DB7E1A23675}" dt="2026-10-02T21:39:44.742" v="2303" actId="1076"/>
          <ac:spMkLst>
            <pc:docMk/>
            <pc:sldMk cId="1264034643" sldId="285"/>
            <ac:spMk id="3" creationId="{A3970E99-ECB7-8951-5CFB-763400886323}"/>
          </ac:spMkLst>
        </pc:spChg>
        <pc:spChg chg="mod">
          <ac:chgData name="Heidendal, Egon J" userId="55435299-a2ba-42f7-a025-1b7306a8e98e" providerId="ADAL" clId="{FDD90FC3-960E-46BC-BD67-2DB7E1A23675}" dt="2026-10-02T21:33:59.345" v="2271" actId="26606"/>
          <ac:spMkLst>
            <pc:docMk/>
            <pc:sldMk cId="1264034643" sldId="285"/>
            <ac:spMk id="4" creationId="{616FD6E6-C9C7-DB37-3489-EAAC85ABEFB3}"/>
          </ac:spMkLst>
        </pc:spChg>
        <pc:picChg chg="add mod">
          <ac:chgData name="Heidendal, Egon J" userId="55435299-a2ba-42f7-a025-1b7306a8e98e" providerId="ADAL" clId="{FDD90FC3-960E-46BC-BD67-2DB7E1A23675}" dt="2026-10-02T21:39:34.535" v="2302" actId="1582"/>
          <ac:picMkLst>
            <pc:docMk/>
            <pc:sldMk cId="1264034643" sldId="285"/>
            <ac:picMk id="8" creationId="{F3E54D11-61B8-8EA9-904C-68E83E3A6169}"/>
          </ac:picMkLst>
        </pc:picChg>
      </pc:sldChg>
      <pc:sldChg chg="add mod">
        <pc:chgData name="Heidendal, Egon J" userId="55435299-a2ba-42f7-a025-1b7306a8e98e" providerId="ADAL" clId="{FDD90FC3-960E-46BC-BD67-2DB7E1A23675}" dt="2026-10-06T18:54:11.191" v="2340" actId="27918"/>
        <pc:sldMkLst>
          <pc:docMk/>
          <pc:sldMk cId="425215082" sldId="286"/>
        </pc:sldMkLst>
      </pc:sldChg>
      <pc:sldChg chg="add mod">
        <pc:chgData name="Heidendal, Egon J" userId="55435299-a2ba-42f7-a025-1b7306a8e98e" providerId="ADAL" clId="{FDD90FC3-960E-46BC-BD67-2DB7E1A23675}" dt="2026-10-06T18:54:26.427" v="2344" actId="27918"/>
        <pc:sldMkLst>
          <pc:docMk/>
          <pc:sldMk cId="1188185571" sldId="287"/>
        </pc:sldMkLst>
      </pc:sldChg>
    </pc:docChg>
  </pc:docChgLst>
  <pc:docChgLst>
    <pc:chgData name="Raborar, Rowena" userId="S::rr7e@login.missouristate.edu::f6b4b33a-46f1-415d-96b2-23e659ada0cd" providerId="AD" clId="Web-{06C3E1B2-077D-EA60-2239-D0C0C052DA49}"/>
    <pc:docChg chg="modSld">
      <pc:chgData name="Raborar, Rowena" userId="S::rr7e@login.missouristate.edu::f6b4b33a-46f1-415d-96b2-23e659ada0cd" providerId="AD" clId="Web-{06C3E1B2-077D-EA60-2239-D0C0C052DA49}" dt="2026-09-21T20:59:30.546" v="1"/>
      <pc:docMkLst>
        <pc:docMk/>
      </pc:docMkLst>
      <pc:sldChg chg="modSp">
        <pc:chgData name="Raborar, Rowena" userId="S::rr7e@login.missouristate.edu::f6b4b33a-46f1-415d-96b2-23e659ada0cd" providerId="AD" clId="Web-{06C3E1B2-077D-EA60-2239-D0C0C052DA49}" dt="2026-09-21T20:59:30.546" v="1"/>
        <pc:sldMkLst>
          <pc:docMk/>
          <pc:sldMk cId="827687382" sldId="257"/>
        </pc:sldMkLst>
        <pc:graphicFrameChg chg="mod modGraphic">
          <ac:chgData name="Raborar, Rowena" userId="S::rr7e@login.missouristate.edu::f6b4b33a-46f1-415d-96b2-23e659ada0cd" providerId="AD" clId="Web-{06C3E1B2-077D-EA60-2239-D0C0C052DA49}" dt="2026-09-21T20:59:30.546" v="1"/>
          <ac:graphicFrameMkLst>
            <pc:docMk/>
            <pc:sldMk cId="827687382" sldId="257"/>
            <ac:graphicFrameMk id="5" creationId="{10299B01-DB4F-F341-2E29-B986C98C0068}"/>
          </ac:graphicFrameMkLst>
        </pc:graphicFrameChg>
      </pc:sldChg>
    </pc:docChg>
  </pc:docChgLst>
  <pc:docChgLst>
    <pc:chgData name="Raborar, Rowena" userId="S::rr7e@login.missouristate.edu::f6b4b33a-46f1-415d-96b2-23e659ada0cd" providerId="AD" clId="Web-{4109DD3B-DAB2-7C7A-1203-AB83D34C4A80}"/>
    <pc:docChg chg="modSld">
      <pc:chgData name="Raborar, Rowena" userId="S::rr7e@login.missouristate.edu::f6b4b33a-46f1-415d-96b2-23e659ada0cd" providerId="AD" clId="Web-{4109DD3B-DAB2-7C7A-1203-AB83D34C4A80}" dt="2026-09-17T14:02:28.416" v="0"/>
      <pc:docMkLst>
        <pc:docMk/>
      </pc:docMkLst>
      <pc:sldChg chg="modSp">
        <pc:chgData name="Raborar, Rowena" userId="S::rr7e@login.missouristate.edu::f6b4b33a-46f1-415d-96b2-23e659ada0cd" providerId="AD" clId="Web-{4109DD3B-DAB2-7C7A-1203-AB83D34C4A80}" dt="2026-09-17T14:02:28.416" v="0"/>
        <pc:sldMkLst>
          <pc:docMk/>
          <pc:sldMk cId="2698647538" sldId="258"/>
        </pc:sldMkLst>
        <pc:graphicFrameChg chg="modGraphic">
          <ac:chgData name="Raborar, Rowena" userId="S::rr7e@login.missouristate.edu::f6b4b33a-46f1-415d-96b2-23e659ada0cd" providerId="AD" clId="Web-{4109DD3B-DAB2-7C7A-1203-AB83D34C4A80}" dt="2026-09-17T14:02:28.416" v="0"/>
          <ac:graphicFrameMkLst>
            <pc:docMk/>
            <pc:sldMk cId="2698647538" sldId="258"/>
            <ac:graphicFrameMk id="5" creationId="{4163019C-62DB-759D-699B-BF6753279D7A}"/>
          </ac:graphicFrameMkLst>
        </pc:graphicFrameChg>
      </pc:sldChg>
    </pc:docChg>
  </pc:docChgLst>
  <pc:docChgLst>
    <pc:chgData name="Bohlen, Mary" userId="S::mmb1206@missouristate.edu::dc7721e5-8a9c-4518-865e-082cc05fa0fa" providerId="AD" clId="Web-{5D76CAE0-81BB-F226-CF75-B73EE20DF95C}"/>
    <pc:docChg chg="modSld">
      <pc:chgData name="Bohlen, Mary" userId="S::mmb1206@missouristate.edu::dc7721e5-8a9c-4518-865e-082cc05fa0fa" providerId="AD" clId="Web-{5D76CAE0-81BB-F226-CF75-B73EE20DF95C}" dt="2026-10-05T13:48:04.207" v="1"/>
      <pc:docMkLst>
        <pc:docMk/>
      </pc:docMkLst>
      <pc:sldChg chg="modSp">
        <pc:chgData name="Bohlen, Mary" userId="S::mmb1206@missouristate.edu::dc7721e5-8a9c-4518-865e-082cc05fa0fa" providerId="AD" clId="Web-{5D76CAE0-81BB-F226-CF75-B73EE20DF95C}" dt="2026-10-05T13:48:04.207" v="1"/>
        <pc:sldMkLst>
          <pc:docMk/>
          <pc:sldMk cId="2001331638" sldId="283"/>
        </pc:sldMkLst>
        <pc:graphicFrameChg chg="modGraphic">
          <ac:chgData name="Bohlen, Mary" userId="S::mmb1206@missouristate.edu::dc7721e5-8a9c-4518-865e-082cc05fa0fa" providerId="AD" clId="Web-{5D76CAE0-81BB-F226-CF75-B73EE20DF95C}" dt="2026-10-05T13:48:04.207" v="1"/>
          <ac:graphicFrameMkLst>
            <pc:docMk/>
            <pc:sldMk cId="2001331638" sldId="283"/>
            <ac:graphicFrameMk id="6" creationId="{13FD2EC7-9863-FD73-B34A-7B555030D1F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4088194958426796E-3"/>
          <c:w val="0.98056129254335012"/>
          <c:h val="0.81019024402752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University Overall</c:v>
                </c:pt>
              </c:strCache>
            </c:strRef>
          </c:tx>
          <c:spPr>
            <a:solidFill>
              <a:srgbClr val="5E000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18-4E1E-9007-F64FBC4BF149}"/>
              </c:ext>
            </c:extLst>
          </c:dPt>
          <c:dPt>
            <c:idx val="1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18-4E1E-9007-F64FBC4BF149}"/>
              </c:ext>
            </c:extLst>
          </c:dPt>
          <c:dPt>
            <c:idx val="2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18-4E1E-9007-F64FBC4BF149}"/>
              </c:ext>
            </c:extLst>
          </c:dPt>
          <c:dPt>
            <c:idx val="3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18-4E1E-9007-F64FBC4BF1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Job Satisfaction &amp; Support</c:v>
                </c:pt>
                <c:pt idx="1">
                  <c:v>Professional Development</c:v>
                </c:pt>
                <c:pt idx="2">
                  <c:v>Faculty &amp; Staff Well-being</c:v>
                </c:pt>
                <c:pt idx="3">
                  <c:v>Performance Management</c:v>
                </c:pt>
                <c:pt idx="4">
                  <c:v>Supervisor/Department Chair Effectiveness</c:v>
                </c:pt>
                <c:pt idx="5">
                  <c:v>Communication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0.64</c:v>
                </c:pt>
                <c:pt idx="1">
                  <c:v>0.59</c:v>
                </c:pt>
                <c:pt idx="2">
                  <c:v>0.72</c:v>
                </c:pt>
                <c:pt idx="3">
                  <c:v>0.44</c:v>
                </c:pt>
                <c:pt idx="4">
                  <c:v>0.64</c:v>
                </c:pt>
                <c:pt idx="5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18-4E1E-9007-F64FBC4BF1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Carnegie Research Colleges and Universities</c:v>
                </c:pt>
              </c:strCache>
            </c:strRef>
          </c:tx>
          <c:spPr>
            <a:solidFill>
              <a:srgbClr val="CFB5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Job Satisfaction &amp; Support</c:v>
                </c:pt>
                <c:pt idx="1">
                  <c:v>Professional Development</c:v>
                </c:pt>
                <c:pt idx="2">
                  <c:v>Faculty &amp; Staff Well-being</c:v>
                </c:pt>
                <c:pt idx="3">
                  <c:v>Performance Management</c:v>
                </c:pt>
                <c:pt idx="4">
                  <c:v>Supervisor/Department Chair Effectiveness</c:v>
                </c:pt>
                <c:pt idx="5">
                  <c:v>Communication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0.72</c:v>
                </c:pt>
                <c:pt idx="1">
                  <c:v>0.68</c:v>
                </c:pt>
                <c:pt idx="2">
                  <c:v>0.8</c:v>
                </c:pt>
                <c:pt idx="3">
                  <c:v>0.59</c:v>
                </c:pt>
                <c:pt idx="4">
                  <c:v>0.78</c:v>
                </c:pt>
                <c:pt idx="5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18-4E1E-9007-F64FBC4BF1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59173647"/>
        <c:axId val="2059175375"/>
      </c:barChart>
      <c:catAx>
        <c:axId val="2059173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79AB3">
                <a:alpha val="95000"/>
              </a:srgb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059175375"/>
        <c:crosses val="autoZero"/>
        <c:auto val="1"/>
        <c:lblAlgn val="ctr"/>
        <c:lblOffset val="100"/>
        <c:noMultiLvlLbl val="0"/>
      </c:catAx>
      <c:valAx>
        <c:axId val="2059175375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0591736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0467048230340358E-3"/>
          <c:y val="0.93464645229242083"/>
          <c:w val="0.99488594354479831"/>
          <c:h val="6.535358658656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4088194958426796E-3"/>
          <c:w val="0.98056129254335012"/>
          <c:h val="0.81019024402752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University Overall</c:v>
                </c:pt>
              </c:strCache>
            </c:strRef>
          </c:tx>
          <c:spPr>
            <a:solidFill>
              <a:srgbClr val="5E000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18-4E1E-9007-F64FBC4BF149}"/>
              </c:ext>
            </c:extLst>
          </c:dPt>
          <c:dPt>
            <c:idx val="1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18-4E1E-9007-F64FBC4BF149}"/>
              </c:ext>
            </c:extLst>
          </c:dPt>
          <c:dPt>
            <c:idx val="2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18-4E1E-9007-F64FBC4BF149}"/>
              </c:ext>
            </c:extLst>
          </c:dPt>
          <c:dPt>
            <c:idx val="3"/>
            <c:invertIfNegative val="0"/>
            <c:bubble3D val="0"/>
            <c:spPr>
              <a:solidFill>
                <a:srgbClr val="5E00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18-4E1E-9007-F64FBC4BF1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Collaboration</c:v>
                </c:pt>
                <c:pt idx="1">
                  <c:v>Inclusion, Belonging &amp; Community</c:v>
                </c:pt>
                <c:pt idx="2">
                  <c:v>Mission &amp; Pride</c:v>
                </c:pt>
                <c:pt idx="3">
                  <c:v>Confidence in Senior Leadership</c:v>
                </c:pt>
                <c:pt idx="4">
                  <c:v>Faculty Experience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0.54</c:v>
                </c:pt>
                <c:pt idx="1">
                  <c:v>0.69</c:v>
                </c:pt>
                <c:pt idx="2">
                  <c:v>0.71</c:v>
                </c:pt>
                <c:pt idx="3">
                  <c:v>0.42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18-4E1E-9007-F64FBC4BF1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Carnegie Research Colleges and Universities</c:v>
                </c:pt>
              </c:strCache>
            </c:strRef>
          </c:tx>
          <c:spPr>
            <a:solidFill>
              <a:srgbClr val="CFB5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Collaboration</c:v>
                </c:pt>
                <c:pt idx="1">
                  <c:v>Inclusion, Belonging &amp; Community</c:v>
                </c:pt>
                <c:pt idx="2">
                  <c:v>Mission &amp; Pride</c:v>
                </c:pt>
                <c:pt idx="3">
                  <c:v>Confidence in Senior Leadership</c:v>
                </c:pt>
                <c:pt idx="4">
                  <c:v>Faculty Experience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0.65</c:v>
                </c:pt>
                <c:pt idx="1">
                  <c:v>0.78</c:v>
                </c:pt>
                <c:pt idx="2">
                  <c:v>0.78</c:v>
                </c:pt>
                <c:pt idx="3">
                  <c:v>0.6</c:v>
                </c:pt>
                <c:pt idx="4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18-4E1E-9007-F64FBC4BF1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59173647"/>
        <c:axId val="2059175375"/>
      </c:barChart>
      <c:catAx>
        <c:axId val="2059173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79AB3">
                <a:alpha val="95000"/>
              </a:srgb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059175375"/>
        <c:crosses val="autoZero"/>
        <c:auto val="1"/>
        <c:lblAlgn val="ctr"/>
        <c:lblOffset val="100"/>
        <c:noMultiLvlLbl val="0"/>
      </c:catAx>
      <c:valAx>
        <c:axId val="2059175375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0591736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0467048230340358E-3"/>
          <c:y val="0.93464645229242083"/>
          <c:w val="0.99488594354479831"/>
          <c:h val="6.535358658656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4088194958426796E-3"/>
          <c:w val="0.98056129254335012"/>
          <c:h val="0.81019024402752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All Faculty Overall (N=166)</c:v>
                </c:pt>
              </c:strCache>
            </c:strRef>
          </c:tx>
          <c:spPr>
            <a:solidFill>
              <a:srgbClr val="42556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18-4E1E-9007-F64FBC4BF149}"/>
              </c:ext>
            </c:extLst>
          </c:dPt>
          <c:dPt>
            <c:idx val="1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18-4E1E-9007-F64FBC4BF149}"/>
              </c:ext>
            </c:extLst>
          </c:dPt>
          <c:dPt>
            <c:idx val="2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18-4E1E-9007-F64FBC4BF149}"/>
              </c:ext>
            </c:extLst>
          </c:dPt>
          <c:dPt>
            <c:idx val="3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18-4E1E-9007-F64FBC4BF1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425563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Job Satisfaction &amp; Support</c:v>
                </c:pt>
                <c:pt idx="1">
                  <c:v>Professional Development</c:v>
                </c:pt>
                <c:pt idx="2">
                  <c:v>Faculty &amp; Staff Well-being</c:v>
                </c:pt>
                <c:pt idx="3">
                  <c:v>Performance Management</c:v>
                </c:pt>
                <c:pt idx="4">
                  <c:v>Supervisor/Department Chair Effectiveness</c:v>
                </c:pt>
                <c:pt idx="5">
                  <c:v>Communication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</c:v>
                </c:pt>
                <c:pt idx="1">
                  <c:v>0.62</c:v>
                </c:pt>
                <c:pt idx="2">
                  <c:v>0.64</c:v>
                </c:pt>
                <c:pt idx="3">
                  <c:v>0.5</c:v>
                </c:pt>
                <c:pt idx="4">
                  <c:v>0.6</c:v>
                </c:pt>
                <c:pt idx="5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18-4E1E-9007-F64FBC4BF1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University Overall (N=734)</c:v>
                </c:pt>
              </c:strCache>
            </c:strRef>
          </c:tx>
          <c:spPr>
            <a:solidFill>
              <a:srgbClr val="5E000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5E0009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Job Satisfaction &amp; Support</c:v>
                </c:pt>
                <c:pt idx="1">
                  <c:v>Professional Development</c:v>
                </c:pt>
                <c:pt idx="2">
                  <c:v>Faculty &amp; Staff Well-being</c:v>
                </c:pt>
                <c:pt idx="3">
                  <c:v>Performance Management</c:v>
                </c:pt>
                <c:pt idx="4">
                  <c:v>Supervisor/Department Chair Effectiveness</c:v>
                </c:pt>
                <c:pt idx="5">
                  <c:v>Communication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0.64</c:v>
                </c:pt>
                <c:pt idx="1">
                  <c:v>0.59</c:v>
                </c:pt>
                <c:pt idx="2">
                  <c:v>0.72</c:v>
                </c:pt>
                <c:pt idx="3">
                  <c:v>0.44</c:v>
                </c:pt>
                <c:pt idx="4">
                  <c:v>0.64</c:v>
                </c:pt>
                <c:pt idx="5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18-4E1E-9007-F64FBC4BF1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59173647"/>
        <c:axId val="2059175375"/>
      </c:barChart>
      <c:catAx>
        <c:axId val="2059173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79AB3">
                <a:alpha val="95000"/>
              </a:srgb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059175375"/>
        <c:crosses val="autoZero"/>
        <c:auto val="1"/>
        <c:lblAlgn val="ctr"/>
        <c:lblOffset val="100"/>
        <c:noMultiLvlLbl val="0"/>
      </c:catAx>
      <c:valAx>
        <c:axId val="2059175375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0591736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0467048230340358E-3"/>
          <c:y val="0.93464645229242083"/>
          <c:w val="0.99488594354479831"/>
          <c:h val="6.535358658656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4088194958426796E-3"/>
          <c:w val="0.98056129254335012"/>
          <c:h val="0.81019024402752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All Faculty Overall (N=166)</c:v>
                </c:pt>
              </c:strCache>
            </c:strRef>
          </c:tx>
          <c:spPr>
            <a:solidFill>
              <a:srgbClr val="42556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18-4E1E-9007-F64FBC4BF149}"/>
              </c:ext>
            </c:extLst>
          </c:dPt>
          <c:dPt>
            <c:idx val="1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18-4E1E-9007-F64FBC4BF149}"/>
              </c:ext>
            </c:extLst>
          </c:dPt>
          <c:dPt>
            <c:idx val="2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18-4E1E-9007-F64FBC4BF149}"/>
              </c:ext>
            </c:extLst>
          </c:dPt>
          <c:dPt>
            <c:idx val="3"/>
            <c:invertIfNegative val="0"/>
            <c:bubble3D val="0"/>
            <c:spPr>
              <a:solidFill>
                <a:srgbClr val="4255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18-4E1E-9007-F64FBC4BF1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425563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Collaboration</c:v>
                </c:pt>
                <c:pt idx="1">
                  <c:v>Inclusion, Belonging &amp; Community</c:v>
                </c:pt>
                <c:pt idx="2">
                  <c:v>Mission &amp; Pride</c:v>
                </c:pt>
                <c:pt idx="3">
                  <c:v>Confidence in Senior Leadership</c:v>
                </c:pt>
                <c:pt idx="4">
                  <c:v>Faculty Experience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</c:v>
                </c:pt>
                <c:pt idx="1">
                  <c:v>0.63</c:v>
                </c:pt>
                <c:pt idx="2">
                  <c:v>0.65</c:v>
                </c:pt>
                <c:pt idx="3">
                  <c:v>0.36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18-4E1E-9007-F64FBC4BF1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University Overall (N=734)</c:v>
                </c:pt>
              </c:strCache>
            </c:strRef>
          </c:tx>
          <c:spPr>
            <a:solidFill>
              <a:srgbClr val="5E000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5E0009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Collaboration</c:v>
                </c:pt>
                <c:pt idx="1">
                  <c:v>Inclusion, Belonging &amp; Community</c:v>
                </c:pt>
                <c:pt idx="2">
                  <c:v>Mission &amp; Pride</c:v>
                </c:pt>
                <c:pt idx="3">
                  <c:v>Confidence in Senior Leadership</c:v>
                </c:pt>
                <c:pt idx="4">
                  <c:v>Faculty Experience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0.54</c:v>
                </c:pt>
                <c:pt idx="1">
                  <c:v>0.69</c:v>
                </c:pt>
                <c:pt idx="2">
                  <c:v>0.71</c:v>
                </c:pt>
                <c:pt idx="3">
                  <c:v>0.42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18-4E1E-9007-F64FBC4BF1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59173647"/>
        <c:axId val="2059175375"/>
      </c:barChart>
      <c:catAx>
        <c:axId val="2059173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79AB3">
                <a:alpha val="95000"/>
              </a:srgb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0" i="0" u="none" strike="noStrike" kern="1200" baseline="0">
                <a:ln>
                  <a:noFill/>
                </a:ln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059175375"/>
        <c:crosses val="autoZero"/>
        <c:auto val="1"/>
        <c:lblAlgn val="ctr"/>
        <c:lblOffset val="100"/>
        <c:noMultiLvlLbl val="0"/>
      </c:catAx>
      <c:valAx>
        <c:axId val="2059175375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20591736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3A7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0467048230340358E-3"/>
          <c:y val="0.93464645229242083"/>
          <c:w val="0.99488594354479831"/>
          <c:h val="6.535358658656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690791" y="-7941"/>
            <a:ext cx="1459480" cy="652581"/>
            <a:chOff x="3098864" y="8703393"/>
            <a:chExt cx="1939054" cy="867014"/>
          </a:xfrm>
          <a:solidFill>
            <a:schemeClr val="accent2"/>
          </a:solidFill>
        </p:grpSpPr>
        <p:sp>
          <p:nvSpPr>
            <p:cNvPr id="30" name="Rectangle 29"/>
            <p:cNvSpPr/>
            <p:nvPr userDrawn="1"/>
          </p:nvSpPr>
          <p:spPr>
            <a:xfrm rot="5400000">
              <a:off x="2854333" y="8947924"/>
              <a:ext cx="867014" cy="3779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31" name="Rectangle 30"/>
            <p:cNvSpPr/>
            <p:nvPr userDrawn="1"/>
          </p:nvSpPr>
          <p:spPr>
            <a:xfrm rot="5400000">
              <a:off x="3634884" y="8947924"/>
              <a:ext cx="867014" cy="3779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32" name="Rectangle 31"/>
            <p:cNvSpPr/>
            <p:nvPr userDrawn="1"/>
          </p:nvSpPr>
          <p:spPr>
            <a:xfrm rot="5400000">
              <a:off x="4415435" y="8947924"/>
              <a:ext cx="867014" cy="3779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</p:grpSp>
      <p:sp>
        <p:nvSpPr>
          <p:cNvPr id="9" name="Title 8"/>
          <p:cNvSpPr>
            <a:spLocks noGrp="1"/>
          </p:cNvSpPr>
          <p:nvPr userDrawn="1">
            <p:ph type="title" hasCustomPrompt="1"/>
          </p:nvPr>
        </p:nvSpPr>
        <p:spPr>
          <a:xfrm>
            <a:off x="646176" y="1521551"/>
            <a:ext cx="6311837" cy="2689746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46176" y="4933562"/>
            <a:ext cx="7922796" cy="11390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657970" y="4503434"/>
            <a:ext cx="762559" cy="137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C392F2-E07C-80E8-CD9E-52E82F74C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6277" y="5735613"/>
            <a:ext cx="1139094" cy="113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26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669553" y="682283"/>
            <a:ext cx="8279375" cy="100840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69553" y="1825626"/>
            <a:ext cx="8279375" cy="3311512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Slide Number Placeholder 5"/>
          <p:cNvSpPr>
            <a:spLocks noGrp="1"/>
          </p:cNvSpPr>
          <p:nvPr userDrawn="1">
            <p:ph type="sldNum" sz="quarter" idx="13"/>
          </p:nvPr>
        </p:nvSpPr>
        <p:spPr>
          <a:xfrm>
            <a:off x="11289805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3A84B4-65CD-1AC5-21E6-6C0C938C6E15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F7A14BF-68B5-F457-65F7-B6212E5F55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4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657970" y="4503434"/>
            <a:ext cx="762559" cy="137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0791" y="-7941"/>
            <a:ext cx="1459480" cy="652581"/>
            <a:chOff x="3098864" y="8703393"/>
            <a:chExt cx="1939054" cy="867014"/>
          </a:xfrm>
          <a:solidFill>
            <a:schemeClr val="accent2"/>
          </a:solidFill>
        </p:grpSpPr>
        <p:sp>
          <p:nvSpPr>
            <p:cNvPr id="26" name="Rectangle 25"/>
            <p:cNvSpPr/>
            <p:nvPr userDrawn="1"/>
          </p:nvSpPr>
          <p:spPr>
            <a:xfrm rot="5400000">
              <a:off x="2854333" y="8947924"/>
              <a:ext cx="867014" cy="3779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30" name="Rectangle 29"/>
            <p:cNvSpPr/>
            <p:nvPr userDrawn="1"/>
          </p:nvSpPr>
          <p:spPr>
            <a:xfrm rot="5400000">
              <a:off x="3634884" y="8947924"/>
              <a:ext cx="867014" cy="3779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  <p:sp>
          <p:nvSpPr>
            <p:cNvPr id="31" name="Rectangle 30"/>
            <p:cNvSpPr/>
            <p:nvPr userDrawn="1"/>
          </p:nvSpPr>
          <p:spPr>
            <a:xfrm rot="5400000">
              <a:off x="4415435" y="8947924"/>
              <a:ext cx="867014" cy="3779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/>
            </a:p>
          </p:txBody>
        </p:sp>
      </p:grp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79866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2260" y="1539323"/>
            <a:ext cx="7727851" cy="2645459"/>
          </a:xfrm>
        </p:spPr>
        <p:txBody>
          <a:bodyPr lIns="0" tIns="0" rIns="0" bIns="0" anchor="b"/>
          <a:lstStyle>
            <a:lvl1pPr>
              <a:lnSpc>
                <a:spcPct val="90000"/>
              </a:lnSpc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section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6176" y="4910254"/>
            <a:ext cx="7753935" cy="81292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section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D65585-AE05-9942-A32A-CA38A4C30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6437" y="843987"/>
            <a:ext cx="1388185" cy="27102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052E5F-C659-F7D0-602A-5C79DE9BE39A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A516E5F-0316-05B9-8812-7BB674FC2A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42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76" y="682283"/>
            <a:ext cx="10955274" cy="100840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76" y="1825626"/>
            <a:ext cx="5373624" cy="33115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429250" cy="33115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84265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641C4C-3602-BBEE-7D17-0652CFA9C10D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00FEB18-0626-2BE6-0899-75F68D9C6C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97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7822" y="1690687"/>
            <a:ext cx="5349753" cy="663919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" y="2505076"/>
            <a:ext cx="5351400" cy="3057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90687"/>
            <a:ext cx="5326324" cy="662159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326324" cy="3057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46175" y="682283"/>
            <a:ext cx="10852349" cy="100840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89805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10C5D08-920E-756B-4705-6F9D0BCFD81E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6A5AB68-03A9-6F9A-5946-A9C59FB176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30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75" y="682283"/>
            <a:ext cx="10488056" cy="100840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68877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975785-A246-B609-C868-05AAD348E101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9D52369-C0CD-FEC6-AC22-7BF0BE6B51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96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89805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5DA319E-5606-2792-559A-F479D23A4996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8B441C1-7B43-2BDC-FCB0-E31FCBB707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59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88755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70" y="689316"/>
            <a:ext cx="4108255" cy="1368083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3770" y="2057401"/>
            <a:ext cx="4108255" cy="3505346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1"/>
          </p:nvPr>
        </p:nvSpPr>
        <p:spPr>
          <a:xfrm>
            <a:off x="5156200" y="688975"/>
            <a:ext cx="6197600" cy="51720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ACBEDD-75E7-37DB-4011-BE03EC29713E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09DDED3-79D7-105A-0133-FEA80036D3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6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1268877" y="6335186"/>
            <a:ext cx="5349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72" y="689316"/>
            <a:ext cx="4108254" cy="1368083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3772" y="2057400"/>
            <a:ext cx="4108254" cy="3505347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156200" y="688975"/>
            <a:ext cx="6197600" cy="51720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53F636-87A8-57E5-DF7F-60DBC532D765}"/>
              </a:ext>
            </a:extLst>
          </p:cNvPr>
          <p:cNvCxnSpPr>
            <a:cxnSpLocks/>
          </p:cNvCxnSpPr>
          <p:nvPr userDrawn="1"/>
        </p:nvCxnSpPr>
        <p:spPr>
          <a:xfrm>
            <a:off x="484633" y="6221893"/>
            <a:ext cx="1134015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3975694-126A-6BBC-AB3D-CF47661B7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10" y="6134703"/>
            <a:ext cx="1468917" cy="56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97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398662-5CF2-1217-D2C9-B24808E582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2777" y="1949007"/>
            <a:ext cx="6066445" cy="233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8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1972" y="682283"/>
            <a:ext cx="10488056" cy="100840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1972" y="1825625"/>
            <a:ext cx="10488056" cy="39210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24456" y="6004388"/>
            <a:ext cx="91557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1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E0009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>
          <p15:clr>
            <a:srgbClr val="F26B43"/>
          </p15:clr>
        </p15:guide>
        <p15:guide id="2" pos="5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75" y="1521551"/>
            <a:ext cx="9515741" cy="2689746"/>
          </a:xfrm>
        </p:spPr>
        <p:txBody>
          <a:bodyPr>
            <a:normAutofit/>
          </a:bodyPr>
          <a:lstStyle/>
          <a:p>
            <a:r>
              <a:rPr lang="en-US" dirty="0" err="1"/>
              <a:t>ModernThink</a:t>
            </a:r>
            <a:br>
              <a:rPr lang="en-US" dirty="0"/>
            </a:br>
            <a:r>
              <a:rPr lang="en-US" sz="4000" dirty="0"/>
              <a:t>Missouri State Springfield Results 2026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2026 </a:t>
            </a:r>
            <a:r>
              <a:rPr lang="en-US" dirty="0" err="1"/>
              <a:t>ModernThink</a:t>
            </a:r>
            <a:r>
              <a:rPr lang="en-US" dirty="0"/>
              <a:t> “Great Colleges to Work For”</a:t>
            </a:r>
          </a:p>
          <a:p>
            <a:r>
              <a:rPr lang="en-US" dirty="0"/>
              <a:t>Faculty Senate</a:t>
            </a:r>
          </a:p>
        </p:txBody>
      </p:sp>
    </p:spTree>
    <p:extLst>
      <p:ext uri="{BB962C8B-B14F-4D97-AF65-F5344CB8AC3E}">
        <p14:creationId xmlns:p14="http://schemas.microsoft.com/office/powerpoint/2010/main" val="80743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41241-8E14-3756-798C-1C9206AFA9D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88755" y="6335186"/>
            <a:ext cx="5349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CFE8AC6-424E-904F-AE4A-648F5E9D72F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A17E6-9AD2-427C-D93F-F26C88C8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70" y="689316"/>
            <a:ext cx="4108255" cy="1368083"/>
          </a:xfrm>
        </p:spPr>
        <p:txBody>
          <a:bodyPr anchor="b">
            <a:normAutofit/>
          </a:bodyPr>
          <a:lstStyle/>
          <a:p>
            <a:r>
              <a:rPr lang="en-US"/>
              <a:t>Agenda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3FD2EC7-9863-FD73-B34A-7B555030D1F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95957692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6007248" y="2087190"/>
          <a:ext cx="4271218" cy="3294128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934789">
                  <a:extLst>
                    <a:ext uri="{9D8B030D-6E8A-4147-A177-3AD203B41FA5}">
                      <a16:colId xmlns:a16="http://schemas.microsoft.com/office/drawing/2014/main" val="1489160363"/>
                    </a:ext>
                  </a:extLst>
                </a:gridCol>
                <a:gridCol w="3336429">
                  <a:extLst>
                    <a:ext uri="{9D8B030D-6E8A-4147-A177-3AD203B41FA5}">
                      <a16:colId xmlns:a16="http://schemas.microsoft.com/office/drawing/2014/main" val="4254976720"/>
                    </a:ext>
                  </a:extLst>
                </a:gridCol>
              </a:tblGrid>
              <a:tr h="8235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300" b="1" cap="none" spc="0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100" b="0" cap="none" spc="0" dirty="0">
                          <a:solidFill>
                            <a:schemeClr val="tx1"/>
                          </a:solidFill>
                        </a:rPr>
                        <a:t>Survey Recap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126547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300" b="1" cap="none" spc="0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100" b="0" cap="none" spc="0">
                          <a:solidFill>
                            <a:schemeClr val="tx1"/>
                          </a:solidFill>
                        </a:rPr>
                        <a:t>University Results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844783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300" b="1" cap="none" spc="0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100" b="0" cap="none" spc="0" dirty="0">
                          <a:solidFill>
                            <a:schemeClr val="tx1"/>
                          </a:solidFill>
                        </a:rPr>
                        <a:t>Faculty Results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57758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3300" b="1" cap="none" spc="0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100" b="0" cap="none" spc="0" dirty="0">
                          <a:solidFill>
                            <a:schemeClr val="tx1"/>
                          </a:solidFill>
                        </a:rPr>
                        <a:t>Q&amp;A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73331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1B27C66-423D-273A-5483-5D1BB043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70" y="2171889"/>
            <a:ext cx="3532681" cy="3209429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0133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2BDA6-9102-174B-8C99-F8F5495FA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90BB0-0A76-E924-612D-281BFA1B95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79866" y="6335186"/>
            <a:ext cx="5349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CFE8AC6-424E-904F-AE4A-648F5E9D72F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D8280-B9A8-73DF-7C15-0CD0DF8FD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60" y="1539323"/>
            <a:ext cx="7727851" cy="2645459"/>
          </a:xfrm>
        </p:spPr>
        <p:txBody>
          <a:bodyPr anchor="b">
            <a:normAutofit/>
          </a:bodyPr>
          <a:lstStyle/>
          <a:p>
            <a:r>
              <a:rPr lang="en-US" dirty="0"/>
              <a:t>Missouri State University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EF854BB-B0B4-133E-4DDB-9CBC873AF7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176" y="4910254"/>
            <a:ext cx="7753935" cy="812923"/>
          </a:xfrm>
        </p:spPr>
        <p:txBody>
          <a:bodyPr/>
          <a:lstStyle/>
          <a:p>
            <a:r>
              <a:rPr lang="en-US" dirty="0"/>
              <a:t>Overall and benchmark results 2026</a:t>
            </a:r>
          </a:p>
        </p:txBody>
      </p:sp>
    </p:spTree>
    <p:extLst>
      <p:ext uri="{BB962C8B-B14F-4D97-AF65-F5344CB8AC3E}">
        <p14:creationId xmlns:p14="http://schemas.microsoft.com/office/powerpoint/2010/main" val="107806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3487-4C63-133B-7B87-8F5A2027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4E9C4-A804-0503-BD5F-3298B5E09E3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7CE1677-FCFA-E8DF-25E2-E5B86050EB19}"/>
              </a:ext>
            </a:extLst>
          </p:cNvPr>
          <p:cNvSpPr txBox="1">
            <a:spLocks/>
          </p:cNvSpPr>
          <p:nvPr/>
        </p:nvSpPr>
        <p:spPr>
          <a:xfrm>
            <a:off x="671941" y="1757097"/>
            <a:ext cx="6325450" cy="1188720"/>
          </a:xfrm>
          <a:prstGeom prst="rect">
            <a:avLst/>
          </a:prstGeom>
          <a:solidFill>
            <a:srgbClr val="5E0009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u="sng">
                <a:solidFill>
                  <a:schemeClr val="bg1"/>
                </a:solidFill>
                <a:latin typeface="Aptos" panose="020B0004020202020204" pitchFamily="34" charset="0"/>
              </a:rPr>
              <a:t>Survey Timeline</a:t>
            </a:r>
            <a:endParaRPr lang="en-US" sz="2000" b="1" u="sng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US" sz="2000">
                <a:solidFill>
                  <a:schemeClr val="bg1"/>
                </a:solidFill>
                <a:latin typeface="Aptos" panose="020B0004020202020204" pitchFamily="34" charset="0"/>
              </a:rPr>
              <a:t>March 2, 2026 – April 3, 2026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6F00CF1-72B0-5AA9-7997-ACE4C6A3071C}"/>
              </a:ext>
            </a:extLst>
          </p:cNvPr>
          <p:cNvSpPr txBox="1">
            <a:spLocks/>
          </p:cNvSpPr>
          <p:nvPr/>
        </p:nvSpPr>
        <p:spPr>
          <a:xfrm>
            <a:off x="669553" y="3179787"/>
            <a:ext cx="6314297" cy="11887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u="sng" dirty="0">
                <a:solidFill>
                  <a:schemeClr val="bg1"/>
                </a:solidFill>
                <a:latin typeface="Aptos" panose="020B0004020202020204" pitchFamily="34" charset="0"/>
              </a:rPr>
              <a:t>Response Rates</a:t>
            </a:r>
          </a:p>
          <a:p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MSU-Springfield: 38% (734/1957)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1416178-3420-AC17-3B34-17D7DDB07342}"/>
              </a:ext>
            </a:extLst>
          </p:cNvPr>
          <p:cNvSpPr txBox="1">
            <a:spLocks/>
          </p:cNvSpPr>
          <p:nvPr/>
        </p:nvSpPr>
        <p:spPr>
          <a:xfrm>
            <a:off x="662877" y="4602477"/>
            <a:ext cx="6327648" cy="1188720"/>
          </a:xfrm>
          <a:prstGeom prst="rect">
            <a:avLst/>
          </a:prstGeom>
          <a:solidFill>
            <a:srgbClr val="5E0009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>
                <a:latin typeface="Aptos" panose="020B0004020202020204" pitchFamily="34" charset="0"/>
              </a:rPr>
              <a:t>Benchmarks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</a:rPr>
              <a:t>2026 MSU – Research College and Universities</a:t>
            </a:r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D11731BF-438E-D14C-E865-B28B3771C87D}"/>
              </a:ext>
            </a:extLst>
          </p:cNvPr>
          <p:cNvSpPr/>
          <p:nvPr/>
        </p:nvSpPr>
        <p:spPr>
          <a:xfrm>
            <a:off x="7459591" y="188514"/>
            <a:ext cx="4256159" cy="5752287"/>
          </a:xfrm>
          <a:prstGeom prst="round2DiagRect">
            <a:avLst>
              <a:gd name="adj1" fmla="val 4766"/>
              <a:gd name="adj2" fmla="val 0"/>
            </a:avLst>
          </a:prstGeom>
          <a:solidFill>
            <a:srgbClr val="5E000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78633D9-3064-CF33-1BFC-DB398F4A743F}"/>
              </a:ext>
            </a:extLst>
          </p:cNvPr>
          <p:cNvGrpSpPr/>
          <p:nvPr/>
        </p:nvGrpSpPr>
        <p:grpSpPr>
          <a:xfrm>
            <a:off x="7459591" y="445097"/>
            <a:ext cx="4085131" cy="5394724"/>
            <a:chOff x="838200" y="1656850"/>
            <a:chExt cx="3443624" cy="3543953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E681232-60A6-A243-D3B8-90D55916A8EA}"/>
                </a:ext>
              </a:extLst>
            </p:cNvPr>
            <p:cNvCxnSpPr/>
            <p:nvPr/>
          </p:nvCxnSpPr>
          <p:spPr>
            <a:xfrm>
              <a:off x="843280" y="3429000"/>
              <a:ext cx="3429000" cy="0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DE7977-9AEC-112A-B42F-FC4E36203124}"/>
                </a:ext>
              </a:extLst>
            </p:cNvPr>
            <p:cNvCxnSpPr/>
            <p:nvPr/>
          </p:nvCxnSpPr>
          <p:spPr>
            <a:xfrm>
              <a:off x="843280" y="4343400"/>
              <a:ext cx="3429000" cy="0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46740C-FB75-819A-7697-F9777BE6AA6F}"/>
                </a:ext>
              </a:extLst>
            </p:cNvPr>
            <p:cNvCxnSpPr/>
            <p:nvPr/>
          </p:nvCxnSpPr>
          <p:spPr>
            <a:xfrm>
              <a:off x="838200" y="2590800"/>
              <a:ext cx="3429001" cy="0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81770C7-3E11-6BF6-2299-922D4A09930C}"/>
                </a:ext>
              </a:extLst>
            </p:cNvPr>
            <p:cNvSpPr/>
            <p:nvPr/>
          </p:nvSpPr>
          <p:spPr>
            <a:xfrm>
              <a:off x="852824" y="1771803"/>
              <a:ext cx="3429000" cy="34290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BB8FC5-F5B1-22DF-A06C-52C84C5D6B09}"/>
                </a:ext>
              </a:extLst>
            </p:cNvPr>
            <p:cNvSpPr txBox="1"/>
            <p:nvPr/>
          </p:nvSpPr>
          <p:spPr>
            <a:xfrm>
              <a:off x="2011855" y="1656850"/>
              <a:ext cx="2240314" cy="424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ptos" panose="020B0004020202020204" pitchFamily="34" charset="0"/>
                </a:rPr>
                <a:t>Survey statements on a 5-point agreement scale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D94184-6FB7-1A06-3321-B00DDE4A01C5}"/>
                </a:ext>
              </a:extLst>
            </p:cNvPr>
            <p:cNvSpPr txBox="1"/>
            <p:nvPr/>
          </p:nvSpPr>
          <p:spPr>
            <a:xfrm>
              <a:off x="2079565" y="3197616"/>
              <a:ext cx="2202259" cy="7783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solidFill>
                    <a:schemeClr val="bg1"/>
                  </a:solidFill>
                  <a:latin typeface="Aptos" panose="020B0004020202020204" pitchFamily="34" charset="0"/>
                </a:rPr>
                <a:t>Benefit satisfaction questions on a 5-point satisfaction scale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A263E8-5E43-8795-E08B-14B47455B8EB}"/>
                </a:ext>
              </a:extLst>
            </p:cNvPr>
            <p:cNvSpPr txBox="1"/>
            <p:nvPr/>
          </p:nvSpPr>
          <p:spPr>
            <a:xfrm>
              <a:off x="874607" y="4030450"/>
              <a:ext cx="2178050" cy="3113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Aptos" panose="020B0004020202020204" pitchFamily="34" charset="0"/>
                </a:rPr>
                <a:t>Open-ended Questions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A9212B-4589-B112-3345-1293828B530D}"/>
                </a:ext>
              </a:extLst>
            </p:cNvPr>
            <p:cNvSpPr txBox="1"/>
            <p:nvPr/>
          </p:nvSpPr>
          <p:spPr>
            <a:xfrm>
              <a:off x="2026887" y="4730318"/>
              <a:ext cx="2178050" cy="242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solidFill>
                    <a:schemeClr val="bg1"/>
                  </a:solidFill>
                  <a:latin typeface="Aptos" panose="020B0004020202020204" pitchFamily="34" charset="0"/>
                </a:rPr>
                <a:t>Demographic Questions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BD2885C-E1CB-31DA-97AC-B438AF831A65}"/>
              </a:ext>
            </a:extLst>
          </p:cNvPr>
          <p:cNvSpPr txBox="1"/>
          <p:nvPr/>
        </p:nvSpPr>
        <p:spPr>
          <a:xfrm>
            <a:off x="10218965" y="1453509"/>
            <a:ext cx="1193366" cy="1174073"/>
          </a:xfrm>
          <a:prstGeom prst="round2DiagRect">
            <a:avLst>
              <a:gd name="adj1" fmla="val 11002"/>
              <a:gd name="adj2" fmla="val 0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DB291D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8D3ADE-33C8-5F7D-C0D5-FB273E9161C9}"/>
              </a:ext>
            </a:extLst>
          </p:cNvPr>
          <p:cNvSpPr txBox="1"/>
          <p:nvPr/>
        </p:nvSpPr>
        <p:spPr>
          <a:xfrm>
            <a:off x="7502780" y="1634254"/>
            <a:ext cx="258379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 panose="020B0004020202020204" pitchFamily="34" charset="0"/>
              </a:rPr>
              <a:t>Faculty Experience Statements on a five-point agreement scale.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174608-905D-8F40-DADE-80F3DF4E7D49}"/>
              </a:ext>
            </a:extLst>
          </p:cNvPr>
          <p:cNvSpPr txBox="1"/>
          <p:nvPr/>
        </p:nvSpPr>
        <p:spPr>
          <a:xfrm>
            <a:off x="7664383" y="2694569"/>
            <a:ext cx="1193366" cy="1174073"/>
          </a:xfrm>
          <a:prstGeom prst="round2DiagRect">
            <a:avLst>
              <a:gd name="adj1" fmla="val 11002"/>
              <a:gd name="adj2" fmla="val 0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DB291D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FFF31B-15CF-58E3-ECB1-5B87DAFC43C1}"/>
              </a:ext>
            </a:extLst>
          </p:cNvPr>
          <p:cNvSpPr txBox="1"/>
          <p:nvPr/>
        </p:nvSpPr>
        <p:spPr>
          <a:xfrm>
            <a:off x="10213304" y="3817649"/>
            <a:ext cx="1193366" cy="1174073"/>
          </a:xfrm>
          <a:prstGeom prst="round2DiagRect">
            <a:avLst>
              <a:gd name="adj1" fmla="val 11002"/>
              <a:gd name="adj2" fmla="val 0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DB291D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25C12D-4120-FBFB-F922-2F45B7DADBEE}"/>
              </a:ext>
            </a:extLst>
          </p:cNvPr>
          <p:cNvSpPr txBox="1"/>
          <p:nvPr/>
        </p:nvSpPr>
        <p:spPr>
          <a:xfrm>
            <a:off x="7651756" y="4665747"/>
            <a:ext cx="1193366" cy="1174073"/>
          </a:xfrm>
          <a:prstGeom prst="round2DiagRect">
            <a:avLst>
              <a:gd name="adj1" fmla="val 11002"/>
              <a:gd name="adj2" fmla="val 0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DB291D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E9221E-01C2-03C7-1BE0-5129BB15FED0}"/>
              </a:ext>
            </a:extLst>
          </p:cNvPr>
          <p:cNvSpPr txBox="1"/>
          <p:nvPr/>
        </p:nvSpPr>
        <p:spPr>
          <a:xfrm>
            <a:off x="7608282" y="291687"/>
            <a:ext cx="1193366" cy="1174073"/>
          </a:xfrm>
          <a:prstGeom prst="round2DiagRect">
            <a:avLst>
              <a:gd name="adj1" fmla="val 11002"/>
              <a:gd name="adj2" fmla="val 0"/>
            </a:avLst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DB291D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729747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E104-93AA-3586-2655-A0D3D40F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Dimensions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B4E0E-F107-B381-89CC-2BB45788181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BFD0C8-3C59-5055-8655-030EE153D8B1}"/>
              </a:ext>
            </a:extLst>
          </p:cNvPr>
          <p:cNvGrpSpPr>
            <a:grpSpLocks/>
          </p:cNvGrpSpPr>
          <p:nvPr/>
        </p:nvGrpSpPr>
        <p:grpSpPr>
          <a:xfrm>
            <a:off x="669553" y="1544656"/>
            <a:ext cx="10106104" cy="4549402"/>
            <a:chOff x="550719" y="1724548"/>
            <a:chExt cx="8051907" cy="353734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E8E73B-FA48-4E5A-9271-63B3DF7D9B13}"/>
                </a:ext>
              </a:extLst>
            </p:cNvPr>
            <p:cNvGrpSpPr>
              <a:grpSpLocks/>
            </p:cNvGrpSpPr>
            <p:nvPr/>
          </p:nvGrpSpPr>
          <p:grpSpPr>
            <a:xfrm>
              <a:off x="550719" y="1724548"/>
              <a:ext cx="8051907" cy="3537345"/>
              <a:chOff x="693787" y="1267701"/>
              <a:chExt cx="10905966" cy="4279977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2EF08A1-D6EC-B7EC-CD3D-BE359406C6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19172" y="1312512"/>
                <a:ext cx="2032137" cy="1926022"/>
              </a:xfrm>
              <a:prstGeom prst="round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A3CAC723-5361-6C56-AE16-AF3BF6A545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17008" y="3615674"/>
                <a:ext cx="2032137" cy="1926022"/>
              </a:xfrm>
              <a:prstGeom prst="roundRect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E5BA342-8C0F-461D-AA49-D00A40FC38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21994" y="1312512"/>
                <a:ext cx="2032137" cy="192602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9009362-096C-3557-1740-EBC5AD764B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71448" y="1325175"/>
                <a:ext cx="2032137" cy="1926023"/>
              </a:xfrm>
              <a:prstGeom prst="round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646A17D-039B-8F9F-B407-8909E4F73F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93787" y="3618673"/>
                <a:ext cx="2032137" cy="192602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DB02999E-BD4B-3389-CFFE-AFA44D8244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34898" y="3621659"/>
                <a:ext cx="2032137" cy="1926019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676F8CA2-98D8-9D83-D807-AA0E724417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06635" y="3618671"/>
                <a:ext cx="2032137" cy="192602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5251F1A-B076-8E8C-274A-83E8FECC95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28566" y="1312513"/>
                <a:ext cx="2032136" cy="1926021"/>
              </a:xfrm>
              <a:prstGeom prst="round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F0428C77-A8EE-739E-5E53-DF3B5A4C2A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76642" y="3618673"/>
                <a:ext cx="2032137" cy="1926023"/>
              </a:xfrm>
              <a:prstGeom prst="round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19" name="Graphic 18" descr="Chat">
                <a:extLst>
                  <a:ext uri="{FF2B5EF4-FFF2-40B4-BE49-F238E27FC236}">
                    <a16:creationId xmlns:a16="http://schemas.microsoft.com/office/drawing/2014/main" id="{5CF6FA96-258C-03D5-11A2-2704E4047B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895707" y="3817913"/>
                <a:ext cx="1605373" cy="1521542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C3EE2EC-A78B-677C-56B5-71CB8EA74E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86751" y="5052454"/>
                <a:ext cx="1605373" cy="28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1400" b="1" kern="0">
                    <a:solidFill>
                      <a:schemeClr val="bg1"/>
                    </a:solidFill>
                    <a:latin typeface="Aptos" panose="020B0004020202020204" pitchFamily="34" charset="0"/>
                  </a:rPr>
                  <a:t>Collaboration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E2B2A10-470F-DC61-D282-A5BA2CB75E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1506" y="5073115"/>
                <a:ext cx="1621284" cy="28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1400" b="1" kern="0" dirty="0">
                    <a:solidFill>
                      <a:srgbClr val="5E0009"/>
                    </a:solidFill>
                    <a:latin typeface="Aptos" panose="020B0004020202020204" pitchFamily="34" charset="0"/>
                  </a:rPr>
                  <a:t>Communication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40038B3-068B-4C2D-A065-8A5A91CFC07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65616" y="5042255"/>
                <a:ext cx="2034137" cy="41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 dirty="0">
                    <a:solidFill>
                      <a:srgbClr val="5E0009"/>
                    </a:solidFill>
                    <a:latin typeface="Aptos" panose="020B0004020202020204" pitchFamily="34" charset="0"/>
                  </a:rPr>
                  <a:t>Confidence in Senior Leadership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302E95F-A81B-D4C4-06A2-AE4176B199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36023" y="5044077"/>
                <a:ext cx="2211224" cy="430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 dirty="0">
                    <a:solidFill>
                      <a:srgbClr val="5E0009"/>
                    </a:solidFill>
                    <a:latin typeface="Aptos" panose="020B0004020202020204" pitchFamily="34" charset="0"/>
                  </a:rPr>
                  <a:t>Inclusion, Belonging &amp; Community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5AFF81E-B78E-1C7E-F295-33F3B00B7A8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53483" y="2764947"/>
                <a:ext cx="1798034" cy="41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>
                    <a:solidFill>
                      <a:schemeClr val="bg1">
                        <a:lumMod val="95000"/>
                      </a:schemeClr>
                    </a:solidFill>
                    <a:latin typeface="Aptos" panose="020B0004020202020204" pitchFamily="34" charset="0"/>
                  </a:rPr>
                  <a:t>Faculty &amp; Staff Well-being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F8C4637-D807-6BA5-443E-9C93D8B9115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71448" y="2805242"/>
                <a:ext cx="1993990" cy="41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>
                    <a:solidFill>
                      <a:schemeClr val="bg1"/>
                    </a:solidFill>
                    <a:latin typeface="Aptos" panose="020B0004020202020204" pitchFamily="34" charset="0"/>
                  </a:rPr>
                  <a:t>Job Satisfaction &amp; Support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404CA51-FD47-4940-6816-6A7ABE5B3AC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62883" y="5087060"/>
                <a:ext cx="1798031" cy="289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defRPr/>
                </a:pPr>
                <a:r>
                  <a:rPr lang="en-US" sz="1400" b="1" kern="0">
                    <a:solidFill>
                      <a:schemeClr val="bg1"/>
                    </a:solidFill>
                    <a:latin typeface="Aptos" panose="020B0004020202020204" pitchFamily="34" charset="0"/>
                  </a:rPr>
                  <a:t>Mission &amp; Pride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7EDE785-D518-431C-B3CB-8C15C5AD53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33700" y="2752667"/>
                <a:ext cx="1798031" cy="41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 dirty="0">
                    <a:solidFill>
                      <a:srgbClr val="5E0009"/>
                    </a:solidFill>
                    <a:latin typeface="Aptos" panose="020B0004020202020204" pitchFamily="34" charset="0"/>
                  </a:rPr>
                  <a:t>Performance Management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E19F842-3E87-49A8-F1E9-97FDA6CB7F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15423" y="2686433"/>
                <a:ext cx="2078863" cy="5795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>
                  <a:lnSpc>
                    <a:spcPct val="80000"/>
                  </a:lnSpc>
                  <a:defRPr/>
                </a:pPr>
                <a:r>
                  <a:rPr lang="en-US" sz="1400" b="1" kern="0">
                    <a:solidFill>
                      <a:schemeClr val="bg1"/>
                    </a:solidFill>
                    <a:latin typeface="Aptos" panose="020B0004020202020204" pitchFamily="34" charset="0"/>
                  </a:rPr>
                  <a:t>Supervisor/ Department Chair Effectiveness</a:t>
                </a:r>
              </a:p>
            </p:txBody>
          </p:sp>
          <p:pic>
            <p:nvPicPr>
              <p:cNvPr id="29" name="Graphic 28" descr="Handshake">
                <a:extLst>
                  <a:ext uri="{FF2B5EF4-FFF2-40B4-BE49-F238E27FC236}">
                    <a16:creationId xmlns:a16="http://schemas.microsoft.com/office/drawing/2014/main" id="{44726B70-3AD5-7B96-4D65-4A0FA2A85C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87128" y="3813562"/>
                <a:ext cx="1463828" cy="1387389"/>
              </a:xfrm>
              <a:prstGeom prst="rect">
                <a:avLst/>
              </a:prstGeom>
            </p:spPr>
          </p:pic>
          <p:pic>
            <p:nvPicPr>
              <p:cNvPr id="30" name="Graphic 29" descr="Puzzle pieces">
                <a:extLst>
                  <a:ext uri="{FF2B5EF4-FFF2-40B4-BE49-F238E27FC236}">
                    <a16:creationId xmlns:a16="http://schemas.microsoft.com/office/drawing/2014/main" id="{912DC101-362F-211F-9BDA-010C21D518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458007" y="3772922"/>
                <a:ext cx="1388984" cy="1316451"/>
              </a:xfrm>
              <a:prstGeom prst="rect">
                <a:avLst/>
              </a:prstGeom>
            </p:spPr>
          </p:pic>
          <p:pic>
            <p:nvPicPr>
              <p:cNvPr id="31" name="Graphic 30" descr="Heart with pulse">
                <a:extLst>
                  <a:ext uri="{FF2B5EF4-FFF2-40B4-BE49-F238E27FC236}">
                    <a16:creationId xmlns:a16="http://schemas.microsoft.com/office/drawing/2014/main" id="{C08C8F75-774F-EF57-E83E-DAF8162AF4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401264" y="1370749"/>
                <a:ext cx="1513878" cy="1434825"/>
              </a:xfrm>
              <a:prstGeom prst="rect">
                <a:avLst/>
              </a:prstGeom>
            </p:spPr>
          </p:pic>
          <p:pic>
            <p:nvPicPr>
              <p:cNvPr id="32" name="Graphic 31" descr="Bullseye">
                <a:extLst>
                  <a:ext uri="{FF2B5EF4-FFF2-40B4-BE49-F238E27FC236}">
                    <a16:creationId xmlns:a16="http://schemas.microsoft.com/office/drawing/2014/main" id="{6FCFE75F-5968-5A9C-98CF-6D7514C1E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574611" y="1338554"/>
                <a:ext cx="1526903" cy="1447171"/>
              </a:xfrm>
              <a:prstGeom prst="rect">
                <a:avLst/>
              </a:prstGeom>
            </p:spPr>
          </p:pic>
          <p:pic>
            <p:nvPicPr>
              <p:cNvPr id="33" name="Graphic 32" descr="Meeting">
                <a:extLst>
                  <a:ext uri="{FF2B5EF4-FFF2-40B4-BE49-F238E27FC236}">
                    <a16:creationId xmlns:a16="http://schemas.microsoft.com/office/drawing/2014/main" id="{817FEB99-04A7-F868-81BE-83AB462ED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938648" y="3831643"/>
                <a:ext cx="1288073" cy="1220812"/>
              </a:xfrm>
              <a:prstGeom prst="rect">
                <a:avLst/>
              </a:prstGeom>
            </p:spPr>
          </p:pic>
          <p:pic>
            <p:nvPicPr>
              <p:cNvPr id="34" name="Graphic 33" descr="Cheers">
                <a:extLst>
                  <a:ext uri="{FF2B5EF4-FFF2-40B4-BE49-F238E27FC236}">
                    <a16:creationId xmlns:a16="http://schemas.microsoft.com/office/drawing/2014/main" id="{506420CA-91AE-1140-CB2D-C3A009F27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060344" y="1458220"/>
                <a:ext cx="1368900" cy="1297416"/>
              </a:xfrm>
              <a:prstGeom prst="rect">
                <a:avLst/>
              </a:prstGeom>
            </p:spPr>
          </p:pic>
          <p:pic>
            <p:nvPicPr>
              <p:cNvPr id="35" name="Graphic 34" descr="Schoolhouse">
                <a:extLst>
                  <a:ext uri="{FF2B5EF4-FFF2-40B4-BE49-F238E27FC236}">
                    <a16:creationId xmlns:a16="http://schemas.microsoft.com/office/drawing/2014/main" id="{EB30C37E-8CA3-E6B8-3AFC-B7A10612E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496396" y="3580940"/>
                <a:ext cx="1672798" cy="1585447"/>
              </a:xfrm>
              <a:prstGeom prst="rect">
                <a:avLst/>
              </a:prstGeom>
            </p:spPr>
          </p:pic>
          <p:pic>
            <p:nvPicPr>
              <p:cNvPr id="36" name="Graphic 35" descr="Cycle with people">
                <a:extLst>
                  <a:ext uri="{FF2B5EF4-FFF2-40B4-BE49-F238E27FC236}">
                    <a16:creationId xmlns:a16="http://schemas.microsoft.com/office/drawing/2014/main" id="{F7F864F7-7EAB-0739-EFFF-55E8BF372F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714567" y="1267701"/>
                <a:ext cx="1672798" cy="1585446"/>
              </a:xfrm>
              <a:prstGeom prst="rect">
                <a:avLst/>
              </a:prstGeom>
            </p:spPr>
          </p:pic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8C19405-0A49-CBE3-1708-77CF94D96A69}"/>
                </a:ext>
              </a:extLst>
            </p:cNvPr>
            <p:cNvSpPr>
              <a:spLocks/>
            </p:cNvSpPr>
            <p:nvPr/>
          </p:nvSpPr>
          <p:spPr>
            <a:xfrm>
              <a:off x="2228531" y="1761584"/>
              <a:ext cx="1500333" cy="159183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C5AD5B8-6438-4EBF-5590-77314E6A1F66}"/>
                </a:ext>
              </a:extLst>
            </p:cNvPr>
            <p:cNvSpPr>
              <a:spLocks/>
            </p:cNvSpPr>
            <p:nvPr/>
          </p:nvSpPr>
          <p:spPr>
            <a:xfrm>
              <a:off x="2294897" y="2963794"/>
              <a:ext cx="1327492" cy="3558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80000"/>
                </a:lnSpc>
                <a:defRPr/>
              </a:pPr>
              <a:r>
                <a:rPr lang="en-US" sz="1400" b="1" kern="0" dirty="0">
                  <a:solidFill>
                    <a:srgbClr val="5E0009"/>
                  </a:solidFill>
                  <a:latin typeface="Aptos" panose="020B0004020202020204" pitchFamily="34" charset="0"/>
                </a:rPr>
                <a:t>Professional</a:t>
              </a:r>
              <a:r>
                <a:rPr lang="en-US" sz="1400" b="1" kern="0" dirty="0">
                  <a:solidFill>
                    <a:srgbClr val="003A70"/>
                  </a:solidFill>
                  <a:latin typeface="Aptos" panose="020B0004020202020204" pitchFamily="34" charset="0"/>
                </a:rPr>
                <a:t> </a:t>
              </a:r>
              <a:r>
                <a:rPr lang="en-US" sz="1400" b="1" kern="0" dirty="0">
                  <a:solidFill>
                    <a:srgbClr val="5E0009"/>
                  </a:solidFill>
                  <a:latin typeface="Aptos" panose="020B0004020202020204" pitchFamily="34" charset="0"/>
                </a:rPr>
                <a:t>Development</a:t>
              </a:r>
            </a:p>
          </p:txBody>
        </p:sp>
        <p:pic>
          <p:nvPicPr>
            <p:cNvPr id="9" name="Graphic 8" descr="Open hand with plant">
              <a:extLst>
                <a:ext uri="{FF2B5EF4-FFF2-40B4-BE49-F238E27FC236}">
                  <a16:creationId xmlns:a16="http://schemas.microsoft.com/office/drawing/2014/main" id="{0D0B937E-0E9E-F149-B79F-98DD12B2E0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59641" y="1806192"/>
              <a:ext cx="1120763" cy="11891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62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04601-C0BC-D716-6D03-A9BB1DF0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89F78-6E75-16BA-237E-7C723FBA0F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26404B7-C0FC-51E7-6D8F-E2DFEC8310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203011"/>
              </p:ext>
            </p:extLst>
          </p:nvPr>
        </p:nvGraphicFramePr>
        <p:xfrm>
          <a:off x="457200" y="1417123"/>
          <a:ext cx="11515060" cy="4758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0694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7D83-1662-DC2D-5968-CE4C0251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B6C3C-F668-0F14-4F22-6AB6194F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4988D-ED2E-DA19-454E-4828B9EB89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F95D0F6-0E7C-577A-516A-29EC90376F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30655"/>
              </p:ext>
            </p:extLst>
          </p:nvPr>
        </p:nvGraphicFramePr>
        <p:xfrm>
          <a:off x="457200" y="1417123"/>
          <a:ext cx="11515060" cy="4758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8334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EDE37-BCCE-E89F-8642-A24CF9AD58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Shape 0">
            <a:extLst>
              <a:ext uri="{FF2B5EF4-FFF2-40B4-BE49-F238E27FC236}">
                <a16:creationId xmlns:a16="http://schemas.microsoft.com/office/drawing/2014/main" id="{7B6E4C4B-DBD5-529B-699D-CF6B0A572A54}"/>
              </a:ext>
            </a:extLst>
          </p:cNvPr>
          <p:cNvSpPr/>
          <p:nvPr/>
        </p:nvSpPr>
        <p:spPr>
          <a:xfrm>
            <a:off x="0" y="-3449"/>
            <a:ext cx="12192000" cy="1524000"/>
          </a:xfrm>
          <a:prstGeom prst="rect">
            <a:avLst/>
          </a:prstGeom>
          <a:solidFill>
            <a:srgbClr val="5E0009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6D30290D-7B80-55A8-9C5F-656BBD128DC7}"/>
              </a:ext>
            </a:extLst>
          </p:cNvPr>
          <p:cNvSpPr/>
          <p:nvPr/>
        </p:nvSpPr>
        <p:spPr>
          <a:xfrm>
            <a:off x="548640" y="229696"/>
            <a:ext cx="633984" cy="633984"/>
          </a:xfrm>
          <a:prstGeom prst="rect">
            <a:avLst/>
          </a:prstGeom>
          <a:solidFill>
            <a:srgbClr val="0093B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CBB2B774-6D48-E8F5-EB78-0502EF72CB01}"/>
              </a:ext>
            </a:extLst>
          </p:cNvPr>
          <p:cNvSpPr/>
          <p:nvPr/>
        </p:nvSpPr>
        <p:spPr>
          <a:xfrm>
            <a:off x="548640" y="237804"/>
            <a:ext cx="633984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Q1</a:t>
            </a:r>
            <a:endParaRPr lang="en-US" sz="2133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71F21DC4-7A3C-2E39-95A5-BE9791A78047}"/>
              </a:ext>
            </a:extLst>
          </p:cNvPr>
          <p:cNvSpPr/>
          <p:nvPr/>
        </p:nvSpPr>
        <p:spPr>
          <a:xfrm>
            <a:off x="1447106" y="143943"/>
            <a:ext cx="1036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What do you appreciate most about working at this institution?</a:t>
            </a: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9B590C32-7B56-9C6B-3254-286222B48026}"/>
              </a:ext>
            </a:extLst>
          </p:cNvPr>
          <p:cNvSpPr/>
          <p:nvPr/>
        </p:nvSpPr>
        <p:spPr>
          <a:xfrm>
            <a:off x="0" y="1012741"/>
            <a:ext cx="12192000" cy="390144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77128512-CBB4-F91A-FBD5-30AA4BF205C3}"/>
              </a:ext>
            </a:extLst>
          </p:cNvPr>
          <p:cNvSpPr/>
          <p:nvPr/>
        </p:nvSpPr>
        <p:spPr>
          <a:xfrm>
            <a:off x="0" y="1012741"/>
            <a:ext cx="1219200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67" i="1">
                <a:solidFill>
                  <a:srgbClr val="4A5568"/>
                </a:solidFill>
                <a:ea typeface="Calibri" pitchFamily="34" charset="-122"/>
                <a:cs typeface="Calibri" pitchFamily="34" charset="-120"/>
              </a:rPr>
              <a:t>Six dominant themes emerged from faculty, administrator, and staff responses (n = 585 comments)</a:t>
            </a:r>
            <a:endParaRPr lang="en-US" sz="1267"/>
          </a:p>
        </p:txBody>
      </p:sp>
      <p:sp>
        <p:nvSpPr>
          <p:cNvPr id="17" name="Shape 58">
            <a:extLst>
              <a:ext uri="{FF2B5EF4-FFF2-40B4-BE49-F238E27FC236}">
                <a16:creationId xmlns:a16="http://schemas.microsoft.com/office/drawing/2014/main" id="{4292E190-ACA3-1AC1-0EBA-A186DB001E9C}"/>
              </a:ext>
            </a:extLst>
          </p:cNvPr>
          <p:cNvSpPr/>
          <p:nvPr/>
        </p:nvSpPr>
        <p:spPr>
          <a:xfrm>
            <a:off x="4322064" y="3017466"/>
            <a:ext cx="3389376" cy="12192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 lang="en-US" sz="24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04EAFC-BAC5-BC65-40C9-7F9A9AF4F52B}"/>
              </a:ext>
            </a:extLst>
          </p:cNvPr>
          <p:cNvGrpSpPr/>
          <p:nvPr/>
        </p:nvGrpSpPr>
        <p:grpSpPr>
          <a:xfrm>
            <a:off x="498471" y="1529177"/>
            <a:ext cx="11036561" cy="4610414"/>
            <a:chOff x="146304" y="1504793"/>
            <a:chExt cx="11631168" cy="499872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0D10EE-89E4-2962-CE13-7E84D14DD45A}"/>
                </a:ext>
              </a:extLst>
            </p:cNvPr>
            <p:cNvGrpSpPr/>
            <p:nvPr/>
          </p:nvGrpSpPr>
          <p:grpSpPr>
            <a:xfrm>
              <a:off x="146304" y="1504793"/>
              <a:ext cx="3584448" cy="2438400"/>
              <a:chOff x="146304" y="1504793"/>
              <a:chExt cx="3584448" cy="2438400"/>
            </a:xfrm>
          </p:grpSpPr>
          <p:sp>
            <p:nvSpPr>
              <p:cNvPr id="62" name="Shape 7">
                <a:extLst>
                  <a:ext uri="{FF2B5EF4-FFF2-40B4-BE49-F238E27FC236}">
                    <a16:creationId xmlns:a16="http://schemas.microsoft.com/office/drawing/2014/main" id="{692A7E59-8D2A-A4AD-C7D6-B381E89408A5}"/>
                  </a:ext>
                </a:extLst>
              </p:cNvPr>
              <p:cNvSpPr/>
              <p:nvPr/>
            </p:nvSpPr>
            <p:spPr>
              <a:xfrm>
                <a:off x="146304" y="1504793"/>
                <a:ext cx="73152" cy="2438400"/>
              </a:xfrm>
              <a:prstGeom prst="rect">
                <a:avLst/>
              </a:prstGeom>
              <a:solidFill>
                <a:srgbClr val="1A3A5C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3" name="Text 9">
                <a:extLst>
                  <a:ext uri="{FF2B5EF4-FFF2-40B4-BE49-F238E27FC236}">
                    <a16:creationId xmlns:a16="http://schemas.microsoft.com/office/drawing/2014/main" id="{7FF489F3-E9CC-1D94-8B73-8495A441A996}"/>
                  </a:ext>
                </a:extLst>
              </p:cNvPr>
              <p:cNvSpPr/>
              <p:nvPr/>
            </p:nvSpPr>
            <p:spPr>
              <a:xfrm>
                <a:off x="2694432" y="152917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1A3A5C"/>
                    </a:solidFill>
                    <a:ea typeface="Calibri" pitchFamily="34" charset="-122"/>
                    <a:cs typeface="Calibri" pitchFamily="34" charset="-120"/>
                  </a:rPr>
                  <a:t>n = 194</a:t>
                </a:r>
                <a:endParaRPr lang="en-US" sz="933"/>
              </a:p>
            </p:txBody>
          </p:sp>
          <p:pic>
            <p:nvPicPr>
              <p:cNvPr id="64" name="Image 0" descr="/home/claude/work/icons/q1_students.png">
                <a:extLst>
                  <a:ext uri="{FF2B5EF4-FFF2-40B4-BE49-F238E27FC236}">
                    <a16:creationId xmlns:a16="http://schemas.microsoft.com/office/drawing/2014/main" id="{D1666024-61A3-0378-DB6C-33E530705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4528" y="174863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65" name="Text 11">
                <a:extLst>
                  <a:ext uri="{FF2B5EF4-FFF2-40B4-BE49-F238E27FC236}">
                    <a16:creationId xmlns:a16="http://schemas.microsoft.com/office/drawing/2014/main" id="{C73E581C-6C84-C988-FD9F-4548B338BA9D}"/>
                  </a:ext>
                </a:extLst>
              </p:cNvPr>
              <p:cNvSpPr/>
              <p:nvPr/>
            </p:nvSpPr>
            <p:spPr>
              <a:xfrm>
                <a:off x="1146048" y="169986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1A3A5C"/>
                    </a:solidFill>
                    <a:ea typeface="Calibri" pitchFamily="34" charset="-122"/>
                    <a:cs typeface="Calibri" pitchFamily="34" charset="-120"/>
                  </a:rPr>
                  <a:t>Students, Mission &amp; Community</a:t>
                </a:r>
                <a:endParaRPr lang="en-US" sz="1600"/>
              </a:p>
            </p:txBody>
          </p:sp>
          <p:sp>
            <p:nvSpPr>
              <p:cNvPr id="66" name="Text 12">
                <a:extLst>
                  <a:ext uri="{FF2B5EF4-FFF2-40B4-BE49-F238E27FC236}">
                    <a16:creationId xmlns:a16="http://schemas.microsoft.com/office/drawing/2014/main" id="{2D055403-BEB3-BC14-388E-C1153F4B5214}"/>
                  </a:ext>
                </a:extLst>
              </p:cNvPr>
              <p:cNvSpPr/>
              <p:nvPr/>
            </p:nvSpPr>
            <p:spPr>
              <a:xfrm>
                <a:off x="298635" y="2349330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67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Employees find deep purpose in supporting student success and carrying out the university's public affairs mission in the community.</a:t>
                </a:r>
                <a:endParaRPr lang="en-US" sz="1267"/>
              </a:p>
            </p:txBody>
          </p:sp>
          <p:sp>
            <p:nvSpPr>
              <p:cNvPr id="67" name="Shape 13">
                <a:extLst>
                  <a:ext uri="{FF2B5EF4-FFF2-40B4-BE49-F238E27FC236}">
                    <a16:creationId xmlns:a16="http://schemas.microsoft.com/office/drawing/2014/main" id="{79F8DD97-B6B5-2AC1-704B-4E07DD37F43E}"/>
                  </a:ext>
                </a:extLst>
              </p:cNvPr>
              <p:cNvSpPr/>
              <p:nvPr/>
            </p:nvSpPr>
            <p:spPr>
              <a:xfrm>
                <a:off x="341376" y="3135391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8" name="Text 14">
                <a:extLst>
                  <a:ext uri="{FF2B5EF4-FFF2-40B4-BE49-F238E27FC236}">
                    <a16:creationId xmlns:a16="http://schemas.microsoft.com/office/drawing/2014/main" id="{D10CE6E8-6123-B4A9-6662-29A92902204B}"/>
                  </a:ext>
                </a:extLst>
              </p:cNvPr>
              <p:cNvSpPr/>
              <p:nvPr/>
            </p:nvSpPr>
            <p:spPr>
              <a:xfrm>
                <a:off x="316992" y="3184224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1A3A5C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I appreciate our focus on students. ”</a:t>
                </a:r>
                <a:endParaRPr lang="en-US" sz="1133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D227985-C988-D206-5E81-AC04D9810404}"/>
                </a:ext>
              </a:extLst>
            </p:cNvPr>
            <p:cNvGrpSpPr/>
            <p:nvPr/>
          </p:nvGrpSpPr>
          <p:grpSpPr>
            <a:xfrm>
              <a:off x="8193024" y="1516985"/>
              <a:ext cx="3584448" cy="2438400"/>
              <a:chOff x="4108704" y="1504793"/>
              <a:chExt cx="3584448" cy="2438400"/>
            </a:xfrm>
          </p:grpSpPr>
          <p:sp>
            <p:nvSpPr>
              <p:cNvPr id="55" name="Shape 16">
                <a:extLst>
                  <a:ext uri="{FF2B5EF4-FFF2-40B4-BE49-F238E27FC236}">
                    <a16:creationId xmlns:a16="http://schemas.microsoft.com/office/drawing/2014/main" id="{F9B97FB0-0ADF-1612-31D7-967635DC9E76}"/>
                  </a:ext>
                </a:extLst>
              </p:cNvPr>
              <p:cNvSpPr/>
              <p:nvPr/>
            </p:nvSpPr>
            <p:spPr>
              <a:xfrm>
                <a:off x="4108704" y="1504793"/>
                <a:ext cx="73152" cy="2438400"/>
              </a:xfrm>
              <a:prstGeom prst="rect">
                <a:avLst/>
              </a:prstGeom>
              <a:solidFill>
                <a:srgbClr val="02809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56" name="Text 18">
                <a:extLst>
                  <a:ext uri="{FF2B5EF4-FFF2-40B4-BE49-F238E27FC236}">
                    <a16:creationId xmlns:a16="http://schemas.microsoft.com/office/drawing/2014/main" id="{2ECFF26C-6181-D8A9-2E9A-C476B1E4A925}"/>
                  </a:ext>
                </a:extLst>
              </p:cNvPr>
              <p:cNvSpPr/>
              <p:nvPr/>
            </p:nvSpPr>
            <p:spPr>
              <a:xfrm>
                <a:off x="6656832" y="152917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n = 139</a:t>
                </a:r>
                <a:endParaRPr lang="en-US" sz="933"/>
              </a:p>
            </p:txBody>
          </p:sp>
          <p:pic>
            <p:nvPicPr>
              <p:cNvPr id="57" name="Image 1" descr="/home/claude/work/icons/q1_colleagues.png">
                <a:extLst>
                  <a:ext uri="{FF2B5EF4-FFF2-40B4-BE49-F238E27FC236}">
                    <a16:creationId xmlns:a16="http://schemas.microsoft.com/office/drawing/2014/main" id="{23B368FE-9DFF-3D16-3305-4B55997EB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76928" y="174863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58" name="Text 20">
                <a:extLst>
                  <a:ext uri="{FF2B5EF4-FFF2-40B4-BE49-F238E27FC236}">
                    <a16:creationId xmlns:a16="http://schemas.microsoft.com/office/drawing/2014/main" id="{4DC1EDA2-F683-2A98-A4EF-FAB20CFA5654}"/>
                  </a:ext>
                </a:extLst>
              </p:cNvPr>
              <p:cNvSpPr/>
              <p:nvPr/>
            </p:nvSpPr>
            <p:spPr>
              <a:xfrm>
                <a:off x="5108448" y="169986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Colleagues &amp; Family-Like Culture</a:t>
                </a:r>
                <a:endParaRPr lang="en-US" sz="1600"/>
              </a:p>
            </p:txBody>
          </p:sp>
          <p:sp>
            <p:nvSpPr>
              <p:cNvPr id="59" name="Text 21">
                <a:extLst>
                  <a:ext uri="{FF2B5EF4-FFF2-40B4-BE49-F238E27FC236}">
                    <a16:creationId xmlns:a16="http://schemas.microsoft.com/office/drawing/2014/main" id="{10BFC273-9CAD-BC7B-651C-37BDECA546F7}"/>
                  </a:ext>
                </a:extLst>
              </p:cNvPr>
              <p:cNvSpPr/>
              <p:nvPr/>
            </p:nvSpPr>
            <p:spPr>
              <a:xfrm>
                <a:off x="4279392" y="2254435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67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Across every group, employees describe close-knit, caring relationships with coworkers and a genuine sense of belonging.</a:t>
                </a:r>
                <a:endParaRPr lang="en-US" sz="1267"/>
              </a:p>
            </p:txBody>
          </p:sp>
          <p:sp>
            <p:nvSpPr>
              <p:cNvPr id="60" name="Shape 22">
                <a:extLst>
                  <a:ext uri="{FF2B5EF4-FFF2-40B4-BE49-F238E27FC236}">
                    <a16:creationId xmlns:a16="http://schemas.microsoft.com/office/drawing/2014/main" id="{BBE48FF2-A6D8-7E2F-A4C2-664E813A8F4D}"/>
                  </a:ext>
                </a:extLst>
              </p:cNvPr>
              <p:cNvSpPr/>
              <p:nvPr/>
            </p:nvSpPr>
            <p:spPr>
              <a:xfrm>
                <a:off x="4279392" y="302879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" name="Text 23">
                <a:extLst>
                  <a:ext uri="{FF2B5EF4-FFF2-40B4-BE49-F238E27FC236}">
                    <a16:creationId xmlns:a16="http://schemas.microsoft.com/office/drawing/2014/main" id="{0CD7BF84-9B44-A67A-D5BE-B1BB2BE0E297}"/>
                  </a:ext>
                </a:extLst>
              </p:cNvPr>
              <p:cNvSpPr/>
              <p:nvPr/>
            </p:nvSpPr>
            <p:spPr>
              <a:xfrm>
                <a:off x="4279392" y="308975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My coworkers, they are like family. ”</a:t>
                </a:r>
                <a:endParaRPr lang="en-US" sz="1133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8585A32-27D8-EA0B-0A1B-AF2CE3C74D32}"/>
                </a:ext>
              </a:extLst>
            </p:cNvPr>
            <p:cNvGrpSpPr/>
            <p:nvPr/>
          </p:nvGrpSpPr>
          <p:grpSpPr>
            <a:xfrm>
              <a:off x="4145939" y="4062642"/>
              <a:ext cx="3584448" cy="2438400"/>
              <a:chOff x="8071104" y="1504793"/>
              <a:chExt cx="3584448" cy="2438400"/>
            </a:xfrm>
          </p:grpSpPr>
          <p:sp>
            <p:nvSpPr>
              <p:cNvPr id="47" name="Shape 25">
                <a:extLst>
                  <a:ext uri="{FF2B5EF4-FFF2-40B4-BE49-F238E27FC236}">
                    <a16:creationId xmlns:a16="http://schemas.microsoft.com/office/drawing/2014/main" id="{4F23BB64-FAD9-1B4F-CF1F-2F0CF61AAEA0}"/>
                  </a:ext>
                </a:extLst>
              </p:cNvPr>
              <p:cNvSpPr/>
              <p:nvPr/>
            </p:nvSpPr>
            <p:spPr>
              <a:xfrm>
                <a:off x="8071104" y="1504793"/>
                <a:ext cx="73152" cy="2438400"/>
              </a:xfrm>
              <a:prstGeom prst="rect">
                <a:avLst/>
              </a:prstGeom>
              <a:solidFill>
                <a:srgbClr val="185FA5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F9390B1-6488-2DB8-9247-BD96CB84E33A}"/>
                  </a:ext>
                </a:extLst>
              </p:cNvPr>
              <p:cNvGrpSpPr/>
              <p:nvPr/>
            </p:nvGrpSpPr>
            <p:grpSpPr>
              <a:xfrm>
                <a:off x="8241792" y="1529177"/>
                <a:ext cx="3413760" cy="2316480"/>
                <a:chOff x="8241792" y="1529177"/>
                <a:chExt cx="3413760" cy="2316480"/>
              </a:xfrm>
            </p:grpSpPr>
            <p:sp>
              <p:nvSpPr>
                <p:cNvPr id="49" name="Text 27">
                  <a:extLst>
                    <a:ext uri="{FF2B5EF4-FFF2-40B4-BE49-F238E27FC236}">
                      <a16:creationId xmlns:a16="http://schemas.microsoft.com/office/drawing/2014/main" id="{8D870C0F-EA1D-ACA8-AF3C-873F13AADD9D}"/>
                    </a:ext>
                  </a:extLst>
                </p:cNvPr>
                <p:cNvSpPr/>
                <p:nvPr/>
              </p:nvSpPr>
              <p:spPr>
                <a:xfrm>
                  <a:off x="10619232" y="1529177"/>
                  <a:ext cx="1036320" cy="1463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933" b="1">
                      <a:solidFill>
                        <a:srgbClr val="185FA5"/>
                      </a:solidFill>
                      <a:ea typeface="Calibri" pitchFamily="34" charset="-122"/>
                      <a:cs typeface="Calibri" pitchFamily="34" charset="-120"/>
                    </a:rPr>
                    <a:t>n = 63</a:t>
                  </a:r>
                  <a:endParaRPr lang="en-US" sz="933"/>
                </a:p>
              </p:txBody>
            </p:sp>
            <p:pic>
              <p:nvPicPr>
                <p:cNvPr id="50" name="Image 2" descr="/home/claude/work/icons/q1_supervisor.png">
                  <a:extLst>
                    <a:ext uri="{FF2B5EF4-FFF2-40B4-BE49-F238E27FC236}">
                      <a16:creationId xmlns:a16="http://schemas.microsoft.com/office/drawing/2014/main" id="{670D0894-B9FF-0716-5438-6BAE259AF0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339328" y="1748633"/>
                  <a:ext cx="536448" cy="536448"/>
                </a:xfrm>
                <a:prstGeom prst="rect">
                  <a:avLst/>
                </a:prstGeom>
              </p:spPr>
            </p:pic>
            <p:sp>
              <p:nvSpPr>
                <p:cNvPr id="51" name="Text 29">
                  <a:extLst>
                    <a:ext uri="{FF2B5EF4-FFF2-40B4-BE49-F238E27FC236}">
                      <a16:creationId xmlns:a16="http://schemas.microsoft.com/office/drawing/2014/main" id="{75AAA5AB-9648-4C98-CF7C-540FDAE0E84B}"/>
                    </a:ext>
                  </a:extLst>
                </p:cNvPr>
                <p:cNvSpPr/>
                <p:nvPr/>
              </p:nvSpPr>
              <p:spPr>
                <a:xfrm>
                  <a:off x="9070848" y="1699865"/>
                  <a:ext cx="2511552" cy="4267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600" b="1">
                      <a:solidFill>
                        <a:srgbClr val="185FA5"/>
                      </a:solidFill>
                      <a:ea typeface="Calibri" pitchFamily="34" charset="-122"/>
                      <a:cs typeface="Calibri" pitchFamily="34" charset="-120"/>
                    </a:rPr>
                    <a:t>Supportive Supervisors &amp; Leadership</a:t>
                  </a:r>
                  <a:endParaRPr lang="en-US" sz="1600"/>
                </a:p>
              </p:txBody>
            </p:sp>
            <p:sp>
              <p:nvSpPr>
                <p:cNvPr id="52" name="Text 30">
                  <a:extLst>
                    <a:ext uri="{FF2B5EF4-FFF2-40B4-BE49-F238E27FC236}">
                      <a16:creationId xmlns:a16="http://schemas.microsoft.com/office/drawing/2014/main" id="{093462DE-55C7-A618-3F50-695C0EF644D6}"/>
                    </a:ext>
                  </a:extLst>
                </p:cNvPr>
                <p:cNvSpPr/>
                <p:nvPr/>
              </p:nvSpPr>
              <p:spPr>
                <a:xfrm>
                  <a:off x="8241792" y="2281792"/>
                  <a:ext cx="3389376" cy="79248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267">
                      <a:solidFill>
                        <a:srgbClr val="4A5568"/>
                      </a:solidFill>
                      <a:ea typeface="Calibri" pitchFamily="34" charset="-122"/>
                      <a:cs typeface="Calibri" pitchFamily="34" charset="-120"/>
                    </a:rPr>
                    <a:t>Many credit their immediate supervisor or department head with fairness, compassion, and real investment in their success.</a:t>
                  </a:r>
                  <a:endParaRPr lang="en-US" sz="1267"/>
                </a:p>
              </p:txBody>
            </p:sp>
            <p:sp>
              <p:nvSpPr>
                <p:cNvPr id="53" name="Shape 31">
                  <a:extLst>
                    <a:ext uri="{FF2B5EF4-FFF2-40B4-BE49-F238E27FC236}">
                      <a16:creationId xmlns:a16="http://schemas.microsoft.com/office/drawing/2014/main" id="{EE9B6F9C-A4D0-DF4D-CD85-1D4ECB7B8A13}"/>
                    </a:ext>
                  </a:extLst>
                </p:cNvPr>
                <p:cNvSpPr/>
                <p:nvPr/>
              </p:nvSpPr>
              <p:spPr>
                <a:xfrm>
                  <a:off x="8241792" y="3028793"/>
                  <a:ext cx="3389376" cy="12192"/>
                </a:xfrm>
                <a:prstGeom prst="rect">
                  <a:avLst/>
                </a:prstGeom>
                <a:solidFill>
                  <a:srgbClr val="E2E8F0"/>
                </a:solidFill>
                <a:ln/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54" name="Text 32">
                  <a:extLst>
                    <a:ext uri="{FF2B5EF4-FFF2-40B4-BE49-F238E27FC236}">
                      <a16:creationId xmlns:a16="http://schemas.microsoft.com/office/drawing/2014/main" id="{E1ABEF9A-89C2-7C50-E8B3-CB668652AB06}"/>
                    </a:ext>
                  </a:extLst>
                </p:cNvPr>
                <p:cNvSpPr/>
                <p:nvPr/>
              </p:nvSpPr>
              <p:spPr>
                <a:xfrm>
                  <a:off x="8241792" y="3089753"/>
                  <a:ext cx="3389376" cy="7559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2400" b="1">
                      <a:solidFill>
                        <a:srgbClr val="185FA5"/>
                      </a:solidFill>
                      <a:ea typeface="Calibri" pitchFamily="34" charset="-122"/>
                      <a:cs typeface="Calibri" pitchFamily="34" charset="-120"/>
                    </a:rPr>
                    <a:t>“</a:t>
                  </a:r>
                  <a:r>
                    <a:rPr lang="en-US" sz="1133" i="1">
                      <a:solidFill>
                        <a:srgbClr val="334155"/>
                      </a:solidFill>
                      <a:ea typeface="Calibri" pitchFamily="34" charset="-122"/>
                      <a:cs typeface="Calibri" pitchFamily="34" charset="-120"/>
                    </a:rPr>
                    <a:t> My supervisor is smart, has compassion, and works hard to make us successful. ”</a:t>
                  </a:r>
                  <a:endParaRPr lang="en-US" sz="1133"/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8A773C5-4849-91F2-288E-03937BEADAD4}"/>
                </a:ext>
              </a:extLst>
            </p:cNvPr>
            <p:cNvGrpSpPr/>
            <p:nvPr/>
          </p:nvGrpSpPr>
          <p:grpSpPr>
            <a:xfrm>
              <a:off x="146304" y="4065113"/>
              <a:ext cx="3584448" cy="2438400"/>
              <a:chOff x="146304" y="4065113"/>
              <a:chExt cx="3584448" cy="2438400"/>
            </a:xfrm>
          </p:grpSpPr>
          <p:sp>
            <p:nvSpPr>
              <p:cNvPr id="40" name="Shape 34">
                <a:extLst>
                  <a:ext uri="{FF2B5EF4-FFF2-40B4-BE49-F238E27FC236}">
                    <a16:creationId xmlns:a16="http://schemas.microsoft.com/office/drawing/2014/main" id="{B75B6578-73CD-65A8-6868-D586B9429C44}"/>
                  </a:ext>
                </a:extLst>
              </p:cNvPr>
              <p:cNvSpPr/>
              <p:nvPr/>
            </p:nvSpPr>
            <p:spPr>
              <a:xfrm>
                <a:off x="146304" y="4065113"/>
                <a:ext cx="73152" cy="2438400"/>
              </a:xfrm>
              <a:prstGeom prst="rect">
                <a:avLst/>
              </a:prstGeom>
              <a:solidFill>
                <a:srgbClr val="1D9E75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1" name="Text 36">
                <a:extLst>
                  <a:ext uri="{FF2B5EF4-FFF2-40B4-BE49-F238E27FC236}">
                    <a16:creationId xmlns:a16="http://schemas.microsoft.com/office/drawing/2014/main" id="{2CE258F8-E0D8-15C7-330E-8F14F2CAA6EE}"/>
                  </a:ext>
                </a:extLst>
              </p:cNvPr>
              <p:cNvSpPr/>
              <p:nvPr/>
            </p:nvSpPr>
            <p:spPr>
              <a:xfrm>
                <a:off x="2694432" y="408949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n = 90</a:t>
                </a:r>
                <a:endParaRPr lang="en-US" sz="933"/>
              </a:p>
            </p:txBody>
          </p:sp>
          <p:pic>
            <p:nvPicPr>
              <p:cNvPr id="42" name="Image 3" descr="/home/claude/work/icons/q1_balance.png">
                <a:extLst>
                  <a:ext uri="{FF2B5EF4-FFF2-40B4-BE49-F238E27FC236}">
                    <a16:creationId xmlns:a16="http://schemas.microsoft.com/office/drawing/2014/main" id="{629E29C3-6FE5-4FBD-1DF9-113B3A03D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528" y="430895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43" name="Text 38">
                <a:extLst>
                  <a:ext uri="{FF2B5EF4-FFF2-40B4-BE49-F238E27FC236}">
                    <a16:creationId xmlns:a16="http://schemas.microsoft.com/office/drawing/2014/main" id="{542ACE83-ACD5-B3EE-6C3C-7E9FB08D7E4C}"/>
                  </a:ext>
                </a:extLst>
              </p:cNvPr>
              <p:cNvSpPr/>
              <p:nvPr/>
            </p:nvSpPr>
            <p:spPr>
              <a:xfrm>
                <a:off x="1146048" y="426018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Work-Life Balance &amp; Flexibility</a:t>
                </a:r>
                <a:endParaRPr lang="en-US" sz="1600"/>
              </a:p>
            </p:txBody>
          </p:sp>
          <p:sp>
            <p:nvSpPr>
              <p:cNvPr id="44" name="Text 39">
                <a:extLst>
                  <a:ext uri="{FF2B5EF4-FFF2-40B4-BE49-F238E27FC236}">
                    <a16:creationId xmlns:a16="http://schemas.microsoft.com/office/drawing/2014/main" id="{2F24E3EC-0974-D15B-37B0-78C3390F56CA}"/>
                  </a:ext>
                </a:extLst>
              </p:cNvPr>
              <p:cNvSpPr/>
              <p:nvPr/>
            </p:nvSpPr>
            <p:spPr>
              <a:xfrm>
                <a:off x="316992" y="4842112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67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Flexible schedules, remote-work options, and trust to manage one's own time are valued across faculty, administrator, and staff roles.</a:t>
                </a:r>
                <a:endParaRPr lang="en-US" sz="1267"/>
              </a:p>
            </p:txBody>
          </p:sp>
          <p:sp>
            <p:nvSpPr>
              <p:cNvPr id="45" name="Shape 40">
                <a:extLst>
                  <a:ext uri="{FF2B5EF4-FFF2-40B4-BE49-F238E27FC236}">
                    <a16:creationId xmlns:a16="http://schemas.microsoft.com/office/drawing/2014/main" id="{75233B50-9B63-C028-FBF8-16CE85AEA702}"/>
                  </a:ext>
                </a:extLst>
              </p:cNvPr>
              <p:cNvSpPr/>
              <p:nvPr/>
            </p:nvSpPr>
            <p:spPr>
              <a:xfrm>
                <a:off x="316992" y="558911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6" name="Text 41">
                <a:extLst>
                  <a:ext uri="{FF2B5EF4-FFF2-40B4-BE49-F238E27FC236}">
                    <a16:creationId xmlns:a16="http://schemas.microsoft.com/office/drawing/2014/main" id="{B1AFE145-8C4B-0E60-1010-B2DC9ECA8522}"/>
                  </a:ext>
                </a:extLst>
              </p:cNvPr>
              <p:cNvSpPr/>
              <p:nvPr/>
            </p:nvSpPr>
            <p:spPr>
              <a:xfrm>
                <a:off x="316992" y="565007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Flexibility is key! I very much appreciate the flexibility I have in my work. ”</a:t>
                </a:r>
                <a:endParaRPr lang="en-US" sz="1133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D4FB05-0028-10B7-CABB-D68C2BEF8A2C}"/>
                </a:ext>
              </a:extLst>
            </p:cNvPr>
            <p:cNvGrpSpPr/>
            <p:nvPr/>
          </p:nvGrpSpPr>
          <p:grpSpPr>
            <a:xfrm>
              <a:off x="8193024" y="4037105"/>
              <a:ext cx="3584448" cy="2438400"/>
              <a:chOff x="4108704" y="4065113"/>
              <a:chExt cx="3584448" cy="2438400"/>
            </a:xfrm>
          </p:grpSpPr>
          <p:sp>
            <p:nvSpPr>
              <p:cNvPr id="32" name="Shape 49">
                <a:extLst>
                  <a:ext uri="{FF2B5EF4-FFF2-40B4-BE49-F238E27FC236}">
                    <a16:creationId xmlns:a16="http://schemas.microsoft.com/office/drawing/2014/main" id="{3A4C4797-7BA4-88FF-C38D-C462487688FC}"/>
                  </a:ext>
                </a:extLst>
              </p:cNvPr>
              <p:cNvSpPr/>
              <p:nvPr/>
            </p:nvSpPr>
            <p:spPr>
              <a:xfrm>
                <a:off x="4279392" y="558911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8E7C348-FEE3-8C40-B0A3-0674F96EA1FC}"/>
                  </a:ext>
                </a:extLst>
              </p:cNvPr>
              <p:cNvGrpSpPr/>
              <p:nvPr/>
            </p:nvGrpSpPr>
            <p:grpSpPr>
              <a:xfrm>
                <a:off x="4108704" y="4065113"/>
                <a:ext cx="3584448" cy="2438400"/>
                <a:chOff x="4108704" y="4065113"/>
                <a:chExt cx="3584448" cy="2438400"/>
              </a:xfrm>
            </p:grpSpPr>
            <p:sp>
              <p:nvSpPr>
                <p:cNvPr id="34" name="Shape 43">
                  <a:extLst>
                    <a:ext uri="{FF2B5EF4-FFF2-40B4-BE49-F238E27FC236}">
                      <a16:creationId xmlns:a16="http://schemas.microsoft.com/office/drawing/2014/main" id="{DE942F8F-46DF-401C-7FE4-FAFDA059D7D2}"/>
                    </a:ext>
                  </a:extLst>
                </p:cNvPr>
                <p:cNvSpPr/>
                <p:nvPr/>
              </p:nvSpPr>
              <p:spPr>
                <a:xfrm>
                  <a:off x="4108704" y="4065113"/>
                  <a:ext cx="73152" cy="2438400"/>
                </a:xfrm>
                <a:prstGeom prst="rect">
                  <a:avLst/>
                </a:prstGeom>
                <a:solidFill>
                  <a:srgbClr val="BA7517"/>
                </a:solidFill>
                <a:ln/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35" name="Text 45">
                  <a:extLst>
                    <a:ext uri="{FF2B5EF4-FFF2-40B4-BE49-F238E27FC236}">
                      <a16:creationId xmlns:a16="http://schemas.microsoft.com/office/drawing/2014/main" id="{D69D3B1B-57B7-D0C8-437F-4D95F11861D2}"/>
                    </a:ext>
                  </a:extLst>
                </p:cNvPr>
                <p:cNvSpPr/>
                <p:nvPr/>
              </p:nvSpPr>
              <p:spPr>
                <a:xfrm>
                  <a:off x="6656832" y="4089497"/>
                  <a:ext cx="1036320" cy="1463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933" b="1">
                      <a:solidFill>
                        <a:srgbClr val="BA7517"/>
                      </a:solidFill>
                      <a:ea typeface="Calibri" pitchFamily="34" charset="-122"/>
                      <a:cs typeface="Calibri" pitchFamily="34" charset="-120"/>
                    </a:rPr>
                    <a:t>n = 18</a:t>
                  </a:r>
                  <a:endParaRPr lang="en-US" sz="933"/>
                </a:p>
              </p:txBody>
            </p:sp>
            <p:pic>
              <p:nvPicPr>
                <p:cNvPr id="36" name="Image 4" descr="/home/claude/work/icons/q1_autonomy.png">
                  <a:extLst>
                    <a:ext uri="{FF2B5EF4-FFF2-40B4-BE49-F238E27FC236}">
                      <a16:creationId xmlns:a16="http://schemas.microsoft.com/office/drawing/2014/main" id="{878936C4-DACD-3C13-D888-D49744EEA2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76928" y="4308953"/>
                  <a:ext cx="536448" cy="536448"/>
                </a:xfrm>
                <a:prstGeom prst="rect">
                  <a:avLst/>
                </a:prstGeom>
              </p:spPr>
            </p:pic>
            <p:sp>
              <p:nvSpPr>
                <p:cNvPr id="37" name="Text 47">
                  <a:extLst>
                    <a:ext uri="{FF2B5EF4-FFF2-40B4-BE49-F238E27FC236}">
                      <a16:creationId xmlns:a16="http://schemas.microsoft.com/office/drawing/2014/main" id="{885E0C2D-F831-1340-66E3-E0260312F4A8}"/>
                    </a:ext>
                  </a:extLst>
                </p:cNvPr>
                <p:cNvSpPr/>
                <p:nvPr/>
              </p:nvSpPr>
              <p:spPr>
                <a:xfrm>
                  <a:off x="5108448" y="4260185"/>
                  <a:ext cx="2511552" cy="4267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600" b="1">
                      <a:solidFill>
                        <a:srgbClr val="BA7517"/>
                      </a:solidFill>
                      <a:ea typeface="Calibri" pitchFamily="34" charset="-122"/>
                      <a:cs typeface="Calibri" pitchFamily="34" charset="-120"/>
                    </a:rPr>
                    <a:t>Autonomy &amp; Freedom from Micromanagement</a:t>
                  </a:r>
                  <a:endParaRPr lang="en-US" sz="1600"/>
                </a:p>
              </p:txBody>
            </p:sp>
            <p:sp>
              <p:nvSpPr>
                <p:cNvPr id="38" name="Text 48">
                  <a:extLst>
                    <a:ext uri="{FF2B5EF4-FFF2-40B4-BE49-F238E27FC236}">
                      <a16:creationId xmlns:a16="http://schemas.microsoft.com/office/drawing/2014/main" id="{559D3313-C328-5274-B795-6627AAA698CF}"/>
                    </a:ext>
                  </a:extLst>
                </p:cNvPr>
                <p:cNvSpPr/>
                <p:nvPr/>
              </p:nvSpPr>
              <p:spPr>
                <a:xfrm>
                  <a:off x="4279392" y="4842112"/>
                  <a:ext cx="3389376" cy="79248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267">
                      <a:solidFill>
                        <a:srgbClr val="4A5568"/>
                      </a:solidFill>
                      <a:ea typeface="Calibri" pitchFamily="34" charset="-122"/>
                      <a:cs typeface="Calibri" pitchFamily="34" charset="-120"/>
                    </a:rPr>
                    <a:t>Employees appreciate being trusted to do their jobs — from academic freedom in the classroom to independence in daily work.</a:t>
                  </a:r>
                  <a:endParaRPr lang="en-US" sz="1267"/>
                </a:p>
              </p:txBody>
            </p:sp>
            <p:sp>
              <p:nvSpPr>
                <p:cNvPr id="39" name="Text 50">
                  <a:extLst>
                    <a:ext uri="{FF2B5EF4-FFF2-40B4-BE49-F238E27FC236}">
                      <a16:creationId xmlns:a16="http://schemas.microsoft.com/office/drawing/2014/main" id="{EE562488-1CA4-1133-5F0A-A81E353CD6CE}"/>
                    </a:ext>
                  </a:extLst>
                </p:cNvPr>
                <p:cNvSpPr/>
                <p:nvPr/>
              </p:nvSpPr>
              <p:spPr>
                <a:xfrm>
                  <a:off x="4279392" y="5650073"/>
                  <a:ext cx="3389376" cy="7559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2400" b="1">
                      <a:solidFill>
                        <a:srgbClr val="BA7517"/>
                      </a:solidFill>
                      <a:ea typeface="Calibri" pitchFamily="34" charset="-122"/>
                      <a:cs typeface="Calibri" pitchFamily="34" charset="-120"/>
                    </a:rPr>
                    <a:t>“</a:t>
                  </a:r>
                  <a:r>
                    <a:rPr lang="en-US" sz="1133" i="1">
                      <a:solidFill>
                        <a:srgbClr val="334155"/>
                      </a:solidFill>
                      <a:ea typeface="Calibri" pitchFamily="34" charset="-122"/>
                      <a:cs typeface="Calibri" pitchFamily="34" charset="-120"/>
                    </a:rPr>
                    <a:t> Ability to do your job without being micromanaged. ”</a:t>
                  </a:r>
                  <a:endParaRPr lang="en-US" sz="1133"/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A4A41BE-423D-9913-9EC7-ECF026D64144}"/>
                </a:ext>
              </a:extLst>
            </p:cNvPr>
            <p:cNvGrpSpPr/>
            <p:nvPr/>
          </p:nvGrpSpPr>
          <p:grpSpPr>
            <a:xfrm>
              <a:off x="4126992" y="1529177"/>
              <a:ext cx="3584448" cy="2438400"/>
              <a:chOff x="8071104" y="4065113"/>
              <a:chExt cx="3584448" cy="2438400"/>
            </a:xfrm>
          </p:grpSpPr>
          <p:sp>
            <p:nvSpPr>
              <p:cNvPr id="25" name="Shape 52">
                <a:extLst>
                  <a:ext uri="{FF2B5EF4-FFF2-40B4-BE49-F238E27FC236}">
                    <a16:creationId xmlns:a16="http://schemas.microsoft.com/office/drawing/2014/main" id="{BE9C10E9-D3D5-9A56-5FF1-3AC409CB5FCA}"/>
                  </a:ext>
                </a:extLst>
              </p:cNvPr>
              <p:cNvSpPr/>
              <p:nvPr/>
            </p:nvSpPr>
            <p:spPr>
              <a:xfrm>
                <a:off x="8071104" y="4065113"/>
                <a:ext cx="73152" cy="2438400"/>
              </a:xfrm>
              <a:prstGeom prst="rect">
                <a:avLst/>
              </a:prstGeom>
              <a:solidFill>
                <a:srgbClr val="5E548E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FD44094-A636-BA8F-6AA1-AE0746132647}"/>
                  </a:ext>
                </a:extLst>
              </p:cNvPr>
              <p:cNvGrpSpPr/>
              <p:nvPr/>
            </p:nvGrpSpPr>
            <p:grpSpPr>
              <a:xfrm>
                <a:off x="8241792" y="4089497"/>
                <a:ext cx="3413760" cy="2316480"/>
                <a:chOff x="8241792" y="4089497"/>
                <a:chExt cx="3413760" cy="2316480"/>
              </a:xfrm>
            </p:grpSpPr>
            <p:sp>
              <p:nvSpPr>
                <p:cNvPr id="27" name="Text 54">
                  <a:extLst>
                    <a:ext uri="{FF2B5EF4-FFF2-40B4-BE49-F238E27FC236}">
                      <a16:creationId xmlns:a16="http://schemas.microsoft.com/office/drawing/2014/main" id="{AE2FA875-CC98-343B-CA67-787DED749727}"/>
                    </a:ext>
                  </a:extLst>
                </p:cNvPr>
                <p:cNvSpPr/>
                <p:nvPr/>
              </p:nvSpPr>
              <p:spPr>
                <a:xfrm>
                  <a:off x="10619232" y="4089497"/>
                  <a:ext cx="1036320" cy="1463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933" b="1">
                      <a:solidFill>
                        <a:srgbClr val="5E548E"/>
                      </a:solidFill>
                      <a:ea typeface="Calibri" pitchFamily="34" charset="-122"/>
                      <a:cs typeface="Calibri" pitchFamily="34" charset="-120"/>
                    </a:rPr>
                    <a:t>n = 174</a:t>
                  </a:r>
                  <a:endParaRPr lang="en-US" sz="933"/>
                </a:p>
              </p:txBody>
            </p:sp>
            <p:pic>
              <p:nvPicPr>
                <p:cNvPr id="28" name="Image 5" descr="/home/claude/work/icons/q1_benefits.png">
                  <a:extLst>
                    <a:ext uri="{FF2B5EF4-FFF2-40B4-BE49-F238E27FC236}">
                      <a16:creationId xmlns:a16="http://schemas.microsoft.com/office/drawing/2014/main" id="{C9A8AF36-B0AF-2219-7C20-F34D081C76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39328" y="4308953"/>
                  <a:ext cx="536448" cy="536448"/>
                </a:xfrm>
                <a:prstGeom prst="rect">
                  <a:avLst/>
                </a:prstGeom>
              </p:spPr>
            </p:pic>
            <p:sp>
              <p:nvSpPr>
                <p:cNvPr id="29" name="Text 56">
                  <a:extLst>
                    <a:ext uri="{FF2B5EF4-FFF2-40B4-BE49-F238E27FC236}">
                      <a16:creationId xmlns:a16="http://schemas.microsoft.com/office/drawing/2014/main" id="{84442903-7110-81ED-7161-2B98393B81E1}"/>
                    </a:ext>
                  </a:extLst>
                </p:cNvPr>
                <p:cNvSpPr/>
                <p:nvPr/>
              </p:nvSpPr>
              <p:spPr>
                <a:xfrm>
                  <a:off x="9070848" y="4260185"/>
                  <a:ext cx="2511552" cy="4267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600" b="1">
                      <a:solidFill>
                        <a:srgbClr val="5E548E"/>
                      </a:solidFill>
                      <a:ea typeface="Calibri" pitchFamily="34" charset="-122"/>
                      <a:cs typeface="Calibri" pitchFamily="34" charset="-120"/>
                    </a:rPr>
                    <a:t>Benefits, PTO &amp; Job Stability</a:t>
                  </a:r>
                  <a:endParaRPr lang="en-US" sz="1600"/>
                </a:p>
              </p:txBody>
            </p:sp>
            <p:sp>
              <p:nvSpPr>
                <p:cNvPr id="30" name="Text 57">
                  <a:extLst>
                    <a:ext uri="{FF2B5EF4-FFF2-40B4-BE49-F238E27FC236}">
                      <a16:creationId xmlns:a16="http://schemas.microsoft.com/office/drawing/2014/main" id="{C2C3DAC8-E3A1-6423-D2C4-B97524821F93}"/>
                    </a:ext>
                  </a:extLst>
                </p:cNvPr>
                <p:cNvSpPr/>
                <p:nvPr/>
              </p:nvSpPr>
              <p:spPr>
                <a:xfrm>
                  <a:off x="8241792" y="4814755"/>
                  <a:ext cx="3389376" cy="79248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1267">
                      <a:solidFill>
                        <a:srgbClr val="4A5568"/>
                      </a:solidFill>
                      <a:ea typeface="Calibri" pitchFamily="34" charset="-122"/>
                      <a:cs typeface="Calibri" pitchFamily="34" charset="-120"/>
                    </a:rPr>
                    <a:t>Health, retirement, tuition waivers, and generous paid time off are consistently cited as meaningful, stabilizing advantages.</a:t>
                  </a:r>
                  <a:endParaRPr lang="en-US" sz="1267"/>
                </a:p>
              </p:txBody>
            </p:sp>
            <p:sp>
              <p:nvSpPr>
                <p:cNvPr id="31" name="Text 59">
                  <a:extLst>
                    <a:ext uri="{FF2B5EF4-FFF2-40B4-BE49-F238E27FC236}">
                      <a16:creationId xmlns:a16="http://schemas.microsoft.com/office/drawing/2014/main" id="{76F45E58-A45F-1A5F-6B23-8947EA03C097}"/>
                    </a:ext>
                  </a:extLst>
                </p:cNvPr>
                <p:cNvSpPr/>
                <p:nvPr/>
              </p:nvSpPr>
              <p:spPr>
                <a:xfrm>
                  <a:off x="8241792" y="5650073"/>
                  <a:ext cx="3389376" cy="75590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2400" b="1">
                      <a:solidFill>
                        <a:srgbClr val="5E548E"/>
                      </a:solidFill>
                      <a:ea typeface="Calibri" pitchFamily="34" charset="-122"/>
                      <a:cs typeface="Calibri" pitchFamily="34" charset="-120"/>
                    </a:rPr>
                    <a:t>“</a:t>
                  </a:r>
                  <a:r>
                    <a:rPr lang="en-US" sz="1133" i="1">
                      <a:solidFill>
                        <a:srgbClr val="334155"/>
                      </a:solidFill>
                      <a:ea typeface="Calibri" pitchFamily="34" charset="-122"/>
                      <a:cs typeface="Calibri" pitchFamily="34" charset="-120"/>
                    </a:rPr>
                    <a:t> The tuition waiver, earned time off and healthcare are all incredible benefits. ”</a:t>
                  </a:r>
                  <a:endParaRPr lang="en-US" sz="1133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5107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5EF08-703F-9356-43C5-E2D002B933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B2D0F7FC-B1E1-7294-AE8F-21C9F23358FA}"/>
              </a:ext>
            </a:extLst>
          </p:cNvPr>
          <p:cNvSpPr/>
          <p:nvPr/>
        </p:nvSpPr>
        <p:spPr>
          <a:xfrm>
            <a:off x="0" y="-3449"/>
            <a:ext cx="12192000" cy="1524000"/>
          </a:xfrm>
          <a:prstGeom prst="rect">
            <a:avLst/>
          </a:prstGeom>
          <a:solidFill>
            <a:srgbClr val="5E0009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F4B7FEDC-6CF9-0370-E263-8297D23F6CE9}"/>
              </a:ext>
            </a:extLst>
          </p:cNvPr>
          <p:cNvSpPr/>
          <p:nvPr/>
        </p:nvSpPr>
        <p:spPr>
          <a:xfrm>
            <a:off x="548640" y="216408"/>
            <a:ext cx="633984" cy="633984"/>
          </a:xfrm>
          <a:prstGeom prst="rect">
            <a:avLst/>
          </a:prstGeom>
          <a:solidFill>
            <a:srgbClr val="0093B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DC61E35-3E21-43E6-89C6-6A2E9F1CC7B3}"/>
              </a:ext>
            </a:extLst>
          </p:cNvPr>
          <p:cNvSpPr/>
          <p:nvPr/>
        </p:nvSpPr>
        <p:spPr>
          <a:xfrm>
            <a:off x="548640" y="234696"/>
            <a:ext cx="633984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Q2</a:t>
            </a:r>
            <a:endParaRPr lang="en-US" sz="2133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232D69AD-D042-6F19-0A33-4D21B3AF941F}"/>
              </a:ext>
            </a:extLst>
          </p:cNvPr>
          <p:cNvSpPr/>
          <p:nvPr/>
        </p:nvSpPr>
        <p:spPr>
          <a:xfrm>
            <a:off x="0" y="1012741"/>
            <a:ext cx="12192000" cy="390144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E6855EF-3F64-A890-5B19-5CCFB41C3085}"/>
              </a:ext>
            </a:extLst>
          </p:cNvPr>
          <p:cNvSpPr/>
          <p:nvPr/>
        </p:nvSpPr>
        <p:spPr>
          <a:xfrm>
            <a:off x="0" y="1012741"/>
            <a:ext cx="1219200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67" i="1">
                <a:solidFill>
                  <a:srgbClr val="4A5568"/>
                </a:solidFill>
                <a:ea typeface="Calibri" pitchFamily="34" charset="-122"/>
                <a:cs typeface="Calibri" pitchFamily="34" charset="-120"/>
              </a:rPr>
              <a:t>Employees identified six priority areas for improvement — compensation being the most prevalent (n = 580 comments)</a:t>
            </a:r>
            <a:endParaRPr lang="en-US" sz="1267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62CADA-88DB-371C-B1C5-EBA9355D0F1B}"/>
              </a:ext>
            </a:extLst>
          </p:cNvPr>
          <p:cNvGrpSpPr/>
          <p:nvPr/>
        </p:nvGrpSpPr>
        <p:grpSpPr>
          <a:xfrm>
            <a:off x="548640" y="1548931"/>
            <a:ext cx="10844290" cy="4642524"/>
            <a:chOff x="146304" y="1504793"/>
            <a:chExt cx="11520781" cy="5017927"/>
          </a:xfrm>
        </p:grpSpPr>
        <p:sp>
          <p:nvSpPr>
            <p:cNvPr id="11" name="Shape 7">
              <a:extLst>
                <a:ext uri="{FF2B5EF4-FFF2-40B4-BE49-F238E27FC236}">
                  <a16:creationId xmlns:a16="http://schemas.microsoft.com/office/drawing/2014/main" id="{0547FE09-89DC-2C69-CA9A-F0AE63DD3FCA}"/>
                </a:ext>
              </a:extLst>
            </p:cNvPr>
            <p:cNvSpPr/>
            <p:nvPr/>
          </p:nvSpPr>
          <p:spPr>
            <a:xfrm>
              <a:off x="146304" y="1504793"/>
              <a:ext cx="73152" cy="2438400"/>
            </a:xfrm>
            <a:prstGeom prst="rect">
              <a:avLst/>
            </a:prstGeom>
            <a:solidFill>
              <a:srgbClr val="B91C1C"/>
            </a:solidFill>
            <a:ln/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2" name="Text 9">
              <a:extLst>
                <a:ext uri="{FF2B5EF4-FFF2-40B4-BE49-F238E27FC236}">
                  <a16:creationId xmlns:a16="http://schemas.microsoft.com/office/drawing/2014/main" id="{0BAB9CD0-D903-896C-0AB2-4C16A3FAD590}"/>
                </a:ext>
              </a:extLst>
            </p:cNvPr>
            <p:cNvSpPr/>
            <p:nvPr/>
          </p:nvSpPr>
          <p:spPr>
            <a:xfrm>
              <a:off x="2694432" y="1529177"/>
              <a:ext cx="10363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933" b="1">
                  <a:solidFill>
                    <a:srgbClr val="B91C1C"/>
                  </a:solidFill>
                  <a:ea typeface="Calibri" pitchFamily="34" charset="-122"/>
                  <a:cs typeface="Calibri" pitchFamily="34" charset="-120"/>
                </a:rPr>
                <a:t>n = 228</a:t>
              </a:r>
              <a:endParaRPr lang="en-US" sz="933"/>
            </a:p>
          </p:txBody>
        </p:sp>
        <p:pic>
          <p:nvPicPr>
            <p:cNvPr id="13" name="Image 0" descr="/home/claude/work/icons/q2_pay.png">
              <a:extLst>
                <a:ext uri="{FF2B5EF4-FFF2-40B4-BE49-F238E27FC236}">
                  <a16:creationId xmlns:a16="http://schemas.microsoft.com/office/drawing/2014/main" id="{B20A6CBF-F469-D913-79A5-FAF7020E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4528" y="1748633"/>
              <a:ext cx="536448" cy="536448"/>
            </a:xfrm>
            <a:prstGeom prst="rect">
              <a:avLst/>
            </a:prstGeom>
          </p:spPr>
        </p:pic>
        <p:sp>
          <p:nvSpPr>
            <p:cNvPr id="14" name="Text 11">
              <a:extLst>
                <a:ext uri="{FF2B5EF4-FFF2-40B4-BE49-F238E27FC236}">
                  <a16:creationId xmlns:a16="http://schemas.microsoft.com/office/drawing/2014/main" id="{19B67A05-C31E-914F-9859-DC7FDE6425C2}"/>
                </a:ext>
              </a:extLst>
            </p:cNvPr>
            <p:cNvSpPr/>
            <p:nvPr/>
          </p:nvSpPr>
          <p:spPr>
            <a:xfrm>
              <a:off x="1146048" y="1699865"/>
              <a:ext cx="2511552" cy="426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>
                  <a:solidFill>
                    <a:srgbClr val="B91C1C"/>
                  </a:solidFill>
                  <a:ea typeface="Calibri" pitchFamily="34" charset="-122"/>
                  <a:cs typeface="Calibri" pitchFamily="34" charset="-120"/>
                </a:rPr>
                <a:t>Competitive &amp; Equitable Pay</a:t>
              </a:r>
              <a:endParaRPr lang="en-US" sz="1600"/>
            </a:p>
          </p:txBody>
        </p:sp>
        <p:sp>
          <p:nvSpPr>
            <p:cNvPr id="15" name="Text 12">
              <a:extLst>
                <a:ext uri="{FF2B5EF4-FFF2-40B4-BE49-F238E27FC236}">
                  <a16:creationId xmlns:a16="http://schemas.microsoft.com/office/drawing/2014/main" id="{3C8B262D-43BF-4F17-5323-75775249C4E6}"/>
                </a:ext>
              </a:extLst>
            </p:cNvPr>
            <p:cNvSpPr/>
            <p:nvPr/>
          </p:nvSpPr>
          <p:spPr>
            <a:xfrm>
              <a:off x="316992" y="2301931"/>
              <a:ext cx="3389376" cy="792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200">
                  <a:solidFill>
                    <a:srgbClr val="4A5568"/>
                  </a:solidFill>
                  <a:ea typeface="Calibri" pitchFamily="34" charset="-122"/>
                  <a:cs typeface="Calibri" pitchFamily="34" charset="-120"/>
                </a:rPr>
                <a:t>By far the most frequently cited concern across every group — employees feel pay lags peer institutions, merit, and the rising cost of living.</a:t>
              </a:r>
              <a:endParaRPr lang="en-US" sz="1200"/>
            </a:p>
          </p:txBody>
        </p:sp>
        <p:sp>
          <p:nvSpPr>
            <p:cNvPr id="16" name="Shape 13">
              <a:extLst>
                <a:ext uri="{FF2B5EF4-FFF2-40B4-BE49-F238E27FC236}">
                  <a16:creationId xmlns:a16="http://schemas.microsoft.com/office/drawing/2014/main" id="{2CDE8EF8-AAE2-1698-795A-1C64B6BEA4FC}"/>
                </a:ext>
              </a:extLst>
            </p:cNvPr>
            <p:cNvSpPr/>
            <p:nvPr/>
          </p:nvSpPr>
          <p:spPr>
            <a:xfrm>
              <a:off x="316992" y="3028793"/>
              <a:ext cx="3389376" cy="12192"/>
            </a:xfrm>
            <a:prstGeom prst="rect">
              <a:avLst/>
            </a:prstGeom>
            <a:solidFill>
              <a:srgbClr val="E2E8F0"/>
            </a:solidFill>
            <a:ln/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" name="Text 14">
              <a:extLst>
                <a:ext uri="{FF2B5EF4-FFF2-40B4-BE49-F238E27FC236}">
                  <a16:creationId xmlns:a16="http://schemas.microsoft.com/office/drawing/2014/main" id="{F462E301-82FA-080A-EF7B-BB6CFE2DE0DA}"/>
                </a:ext>
              </a:extLst>
            </p:cNvPr>
            <p:cNvSpPr/>
            <p:nvPr/>
          </p:nvSpPr>
          <p:spPr>
            <a:xfrm>
              <a:off x="316992" y="3089753"/>
              <a:ext cx="3389376" cy="7559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400" b="1">
                  <a:solidFill>
                    <a:srgbClr val="B91C1C"/>
                  </a:solidFill>
                  <a:ea typeface="Calibri" pitchFamily="34" charset="-122"/>
                  <a:cs typeface="Calibri" pitchFamily="34" charset="-120"/>
                </a:rPr>
                <a:t>“</a:t>
              </a:r>
              <a:r>
                <a:rPr lang="en-US" sz="1133" i="1">
                  <a:solidFill>
                    <a:srgbClr val="334155"/>
                  </a:solidFill>
                  <a:ea typeface="Calibri" pitchFamily="34" charset="-122"/>
                  <a:cs typeface="Calibri" pitchFamily="34" charset="-120"/>
                </a:rPr>
                <a:t> Yearly raises that at least cover cost of living increases. ”</a:t>
              </a:r>
              <a:endParaRPr lang="en-US" sz="1133"/>
            </a:p>
          </p:txBody>
        </p:sp>
        <p:sp>
          <p:nvSpPr>
            <p:cNvPr id="18" name="Shape 16">
              <a:extLst>
                <a:ext uri="{FF2B5EF4-FFF2-40B4-BE49-F238E27FC236}">
                  <a16:creationId xmlns:a16="http://schemas.microsoft.com/office/drawing/2014/main" id="{32FABE7A-9A4C-DA97-CEB7-93604592FDF1}"/>
                </a:ext>
              </a:extLst>
            </p:cNvPr>
            <p:cNvSpPr/>
            <p:nvPr/>
          </p:nvSpPr>
          <p:spPr>
            <a:xfrm>
              <a:off x="4108704" y="1504793"/>
              <a:ext cx="73152" cy="2438400"/>
            </a:xfrm>
            <a:prstGeom prst="rect">
              <a:avLst/>
            </a:prstGeom>
            <a:solidFill>
              <a:srgbClr val="BA7517"/>
            </a:solidFill>
            <a:ln/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9" name="Text 18">
              <a:extLst>
                <a:ext uri="{FF2B5EF4-FFF2-40B4-BE49-F238E27FC236}">
                  <a16:creationId xmlns:a16="http://schemas.microsoft.com/office/drawing/2014/main" id="{7B247E9E-2A4A-FF94-760C-39F1CBE6BCAB}"/>
                </a:ext>
              </a:extLst>
            </p:cNvPr>
            <p:cNvSpPr/>
            <p:nvPr/>
          </p:nvSpPr>
          <p:spPr>
            <a:xfrm>
              <a:off x="6656832" y="1529177"/>
              <a:ext cx="10363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933" b="1">
                  <a:solidFill>
                    <a:srgbClr val="BA7517"/>
                  </a:solidFill>
                  <a:ea typeface="Calibri" pitchFamily="34" charset="-122"/>
                  <a:cs typeface="Calibri" pitchFamily="34" charset="-120"/>
                </a:rPr>
                <a:t>n = 156</a:t>
              </a:r>
              <a:endParaRPr lang="en-US" sz="933"/>
            </a:p>
          </p:txBody>
        </p:sp>
        <p:pic>
          <p:nvPicPr>
            <p:cNvPr id="20" name="Image 1" descr="/home/claude/work/icons/q2_comm.png">
              <a:extLst>
                <a:ext uri="{FF2B5EF4-FFF2-40B4-BE49-F238E27FC236}">
                  <a16:creationId xmlns:a16="http://schemas.microsoft.com/office/drawing/2014/main" id="{C1997F1A-ED83-5372-5A12-9AFFAB9EC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6928" y="1748633"/>
              <a:ext cx="536448" cy="536448"/>
            </a:xfrm>
            <a:prstGeom prst="rect">
              <a:avLst/>
            </a:prstGeom>
          </p:spPr>
        </p:pic>
        <p:sp>
          <p:nvSpPr>
            <p:cNvPr id="21" name="Text 20">
              <a:extLst>
                <a:ext uri="{FF2B5EF4-FFF2-40B4-BE49-F238E27FC236}">
                  <a16:creationId xmlns:a16="http://schemas.microsoft.com/office/drawing/2014/main" id="{CA46529C-D8D4-820E-E389-7D972E2EA45E}"/>
                </a:ext>
              </a:extLst>
            </p:cNvPr>
            <p:cNvSpPr/>
            <p:nvPr/>
          </p:nvSpPr>
          <p:spPr>
            <a:xfrm>
              <a:off x="5108448" y="1699865"/>
              <a:ext cx="2511552" cy="426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b="1">
                  <a:solidFill>
                    <a:srgbClr val="BA7517"/>
                  </a:solidFill>
                  <a:ea typeface="Calibri" pitchFamily="34" charset="-122"/>
                  <a:cs typeface="Calibri" pitchFamily="34" charset="-120"/>
                </a:rPr>
                <a:t>Leadership Communication &amp; Transparency</a:t>
              </a:r>
              <a:endParaRPr lang="en-US" sz="1600"/>
            </a:p>
          </p:txBody>
        </p:sp>
        <p:sp>
          <p:nvSpPr>
            <p:cNvPr id="22" name="Text 21">
              <a:extLst>
                <a:ext uri="{FF2B5EF4-FFF2-40B4-BE49-F238E27FC236}">
                  <a16:creationId xmlns:a16="http://schemas.microsoft.com/office/drawing/2014/main" id="{B902A429-4F4D-0028-F10F-31E0E6DF5044}"/>
                </a:ext>
              </a:extLst>
            </p:cNvPr>
            <p:cNvSpPr/>
            <p:nvPr/>
          </p:nvSpPr>
          <p:spPr>
            <a:xfrm>
              <a:off x="4279392" y="2301931"/>
              <a:ext cx="3389376" cy="7024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90">
                  <a:solidFill>
                    <a:srgbClr val="4A5568"/>
                  </a:solidFill>
                  <a:ea typeface="Calibri" pitchFamily="34" charset="-122"/>
                  <a:cs typeface="Calibri" pitchFamily="34" charset="-120"/>
                </a:rPr>
                <a:t>Employees want clearer, more consistent communication from senior administration and greater transparency around decisions and budgets.</a:t>
              </a:r>
              <a:endParaRPr lang="en-US" sz="1190"/>
            </a:p>
          </p:txBody>
        </p:sp>
        <p:sp>
          <p:nvSpPr>
            <p:cNvPr id="23" name="Shape 22">
              <a:extLst>
                <a:ext uri="{FF2B5EF4-FFF2-40B4-BE49-F238E27FC236}">
                  <a16:creationId xmlns:a16="http://schemas.microsoft.com/office/drawing/2014/main" id="{6A3C90BF-28DC-82E6-3DBC-95EAFCBAF0A7}"/>
                </a:ext>
              </a:extLst>
            </p:cNvPr>
            <p:cNvSpPr/>
            <p:nvPr/>
          </p:nvSpPr>
          <p:spPr>
            <a:xfrm>
              <a:off x="4279392" y="3028793"/>
              <a:ext cx="3389376" cy="12192"/>
            </a:xfrm>
            <a:prstGeom prst="rect">
              <a:avLst/>
            </a:prstGeom>
            <a:solidFill>
              <a:srgbClr val="E2E8F0"/>
            </a:solidFill>
            <a:ln/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4" name="Text 23">
              <a:extLst>
                <a:ext uri="{FF2B5EF4-FFF2-40B4-BE49-F238E27FC236}">
                  <a16:creationId xmlns:a16="http://schemas.microsoft.com/office/drawing/2014/main" id="{5B2B0FD0-058C-4A8E-BE60-F519C4004CF5}"/>
                </a:ext>
              </a:extLst>
            </p:cNvPr>
            <p:cNvSpPr/>
            <p:nvPr/>
          </p:nvSpPr>
          <p:spPr>
            <a:xfrm>
              <a:off x="4279392" y="3089753"/>
              <a:ext cx="3389376" cy="7559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400" b="1">
                  <a:solidFill>
                    <a:srgbClr val="BA7517"/>
                  </a:solidFill>
                  <a:ea typeface="Calibri" pitchFamily="34" charset="-122"/>
                  <a:cs typeface="Calibri" pitchFamily="34" charset="-120"/>
                </a:rPr>
                <a:t>“</a:t>
              </a:r>
              <a:r>
                <a:rPr lang="en-US" sz="1133" i="1">
                  <a:solidFill>
                    <a:srgbClr val="334155"/>
                  </a:solidFill>
                  <a:ea typeface="Calibri" pitchFamily="34" charset="-122"/>
                  <a:cs typeface="Calibri" pitchFamily="34" charset="-120"/>
                </a:rPr>
                <a:t> Genuine communication from leadership. ”</a:t>
              </a:r>
              <a:endParaRPr lang="en-US" sz="1133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88E58E3-164A-FC5F-676E-48579E87EE7F}"/>
                </a:ext>
              </a:extLst>
            </p:cNvPr>
            <p:cNvGrpSpPr/>
            <p:nvPr/>
          </p:nvGrpSpPr>
          <p:grpSpPr>
            <a:xfrm>
              <a:off x="4108704" y="4084320"/>
              <a:ext cx="3584448" cy="2438400"/>
              <a:chOff x="8071104" y="1504793"/>
              <a:chExt cx="3584448" cy="2438400"/>
            </a:xfrm>
          </p:grpSpPr>
          <p:sp>
            <p:nvSpPr>
              <p:cNvPr id="50" name="Shape 25">
                <a:extLst>
                  <a:ext uri="{FF2B5EF4-FFF2-40B4-BE49-F238E27FC236}">
                    <a16:creationId xmlns:a16="http://schemas.microsoft.com/office/drawing/2014/main" id="{8D223617-AF69-33F6-8724-D02C9505C9FF}"/>
                  </a:ext>
                </a:extLst>
              </p:cNvPr>
              <p:cNvSpPr/>
              <p:nvPr/>
            </p:nvSpPr>
            <p:spPr>
              <a:xfrm>
                <a:off x="8071104" y="1504793"/>
                <a:ext cx="73152" cy="2438400"/>
              </a:xfrm>
              <a:prstGeom prst="rect">
                <a:avLst/>
              </a:prstGeom>
              <a:solidFill>
                <a:srgbClr val="185FA5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51" name="Text 27">
                <a:extLst>
                  <a:ext uri="{FF2B5EF4-FFF2-40B4-BE49-F238E27FC236}">
                    <a16:creationId xmlns:a16="http://schemas.microsoft.com/office/drawing/2014/main" id="{577F5FC8-AD3C-D398-8D13-48EA25AA3133}"/>
                  </a:ext>
                </a:extLst>
              </p:cNvPr>
              <p:cNvSpPr/>
              <p:nvPr/>
            </p:nvSpPr>
            <p:spPr>
              <a:xfrm>
                <a:off x="10619232" y="152917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185FA5"/>
                    </a:solidFill>
                    <a:ea typeface="Calibri" pitchFamily="34" charset="-122"/>
                    <a:cs typeface="Calibri" pitchFamily="34" charset="-120"/>
                  </a:rPr>
                  <a:t>n = 59</a:t>
                </a:r>
                <a:endParaRPr lang="en-US" sz="933"/>
              </a:p>
            </p:txBody>
          </p:sp>
          <p:pic>
            <p:nvPicPr>
              <p:cNvPr id="52" name="Image 2" descr="/home/claude/work/icons/q2_recognition.png">
                <a:extLst>
                  <a:ext uri="{FF2B5EF4-FFF2-40B4-BE49-F238E27FC236}">
                    <a16:creationId xmlns:a16="http://schemas.microsoft.com/office/drawing/2014/main" id="{2C90F508-339F-D3A9-441C-08ED8E089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39328" y="174863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53" name="Text 29">
                <a:extLst>
                  <a:ext uri="{FF2B5EF4-FFF2-40B4-BE49-F238E27FC236}">
                    <a16:creationId xmlns:a16="http://schemas.microsoft.com/office/drawing/2014/main" id="{E23307D0-D53B-5F6D-DAD0-D32C3DFB1DA7}"/>
                  </a:ext>
                </a:extLst>
              </p:cNvPr>
              <p:cNvSpPr/>
              <p:nvPr/>
            </p:nvSpPr>
            <p:spPr>
              <a:xfrm>
                <a:off x="9070848" y="169986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185FA5"/>
                    </a:solidFill>
                    <a:ea typeface="Calibri" pitchFamily="34" charset="-122"/>
                    <a:cs typeface="Calibri" pitchFamily="34" charset="-120"/>
                  </a:rPr>
                  <a:t>Recognition &amp; Advancement</a:t>
                </a:r>
                <a:endParaRPr lang="en-US" sz="1600"/>
              </a:p>
            </p:txBody>
          </p:sp>
          <p:sp>
            <p:nvSpPr>
              <p:cNvPr id="54" name="Text 30">
                <a:extLst>
                  <a:ext uri="{FF2B5EF4-FFF2-40B4-BE49-F238E27FC236}">
                    <a16:creationId xmlns:a16="http://schemas.microsoft.com/office/drawing/2014/main" id="{0DFDBC37-0823-3A23-5A15-43E3035A6120}"/>
                  </a:ext>
                </a:extLst>
              </p:cNvPr>
              <p:cNvSpPr/>
              <p:nvPr/>
            </p:nvSpPr>
            <p:spPr>
              <a:xfrm>
                <a:off x="8241792" y="2263339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00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Faculty and staff call for clearer promotion pathways and evaluation standards applied consistently across departments.</a:t>
                </a:r>
                <a:endParaRPr lang="en-US" sz="1200"/>
              </a:p>
            </p:txBody>
          </p:sp>
          <p:sp>
            <p:nvSpPr>
              <p:cNvPr id="55" name="Shape 31">
                <a:extLst>
                  <a:ext uri="{FF2B5EF4-FFF2-40B4-BE49-F238E27FC236}">
                    <a16:creationId xmlns:a16="http://schemas.microsoft.com/office/drawing/2014/main" id="{D4CF3003-0613-A8EA-D275-3E33FC81C81C}"/>
                  </a:ext>
                </a:extLst>
              </p:cNvPr>
              <p:cNvSpPr/>
              <p:nvPr/>
            </p:nvSpPr>
            <p:spPr>
              <a:xfrm>
                <a:off x="8241792" y="302879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56" name="Text 32">
                <a:extLst>
                  <a:ext uri="{FF2B5EF4-FFF2-40B4-BE49-F238E27FC236}">
                    <a16:creationId xmlns:a16="http://schemas.microsoft.com/office/drawing/2014/main" id="{3C8406F7-E010-AED1-B014-6AA998244B47}"/>
                  </a:ext>
                </a:extLst>
              </p:cNvPr>
              <p:cNvSpPr/>
              <p:nvPr/>
            </p:nvSpPr>
            <p:spPr>
              <a:xfrm>
                <a:off x="8241792" y="308975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185FA5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More recognition and promotion opportunities for instructors. ”</a:t>
                </a:r>
                <a:endParaRPr lang="en-US" sz="1133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750A802-32BB-0E60-5692-18BAAEF04591}"/>
                </a:ext>
              </a:extLst>
            </p:cNvPr>
            <p:cNvGrpSpPr/>
            <p:nvPr/>
          </p:nvGrpSpPr>
          <p:grpSpPr>
            <a:xfrm>
              <a:off x="8082637" y="4053381"/>
              <a:ext cx="3584448" cy="2438400"/>
              <a:chOff x="146304" y="4065113"/>
              <a:chExt cx="3584448" cy="2438400"/>
            </a:xfrm>
          </p:grpSpPr>
          <p:sp>
            <p:nvSpPr>
              <p:cNvPr id="43" name="Shape 34">
                <a:extLst>
                  <a:ext uri="{FF2B5EF4-FFF2-40B4-BE49-F238E27FC236}">
                    <a16:creationId xmlns:a16="http://schemas.microsoft.com/office/drawing/2014/main" id="{6CEF9AC2-E150-2F60-956B-9120411B14CD}"/>
                  </a:ext>
                </a:extLst>
              </p:cNvPr>
              <p:cNvSpPr/>
              <p:nvPr/>
            </p:nvSpPr>
            <p:spPr>
              <a:xfrm>
                <a:off x="146304" y="4065113"/>
                <a:ext cx="73152" cy="2438400"/>
              </a:xfrm>
              <a:prstGeom prst="rect">
                <a:avLst/>
              </a:prstGeom>
              <a:solidFill>
                <a:srgbClr val="02809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4" name="Text 36">
                <a:extLst>
                  <a:ext uri="{FF2B5EF4-FFF2-40B4-BE49-F238E27FC236}">
                    <a16:creationId xmlns:a16="http://schemas.microsoft.com/office/drawing/2014/main" id="{C0DC39A1-D6C1-A549-EF4D-2F044EAA6757}"/>
                  </a:ext>
                </a:extLst>
              </p:cNvPr>
              <p:cNvSpPr/>
              <p:nvPr/>
            </p:nvSpPr>
            <p:spPr>
              <a:xfrm>
                <a:off x="2694432" y="408949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n = 30</a:t>
                </a:r>
                <a:endParaRPr lang="en-US" sz="933"/>
              </a:p>
            </p:txBody>
          </p:sp>
          <p:pic>
            <p:nvPicPr>
              <p:cNvPr id="45" name="Image 3" descr="/home/claude/work/icons/q2_workload.png">
                <a:extLst>
                  <a:ext uri="{FF2B5EF4-FFF2-40B4-BE49-F238E27FC236}">
                    <a16:creationId xmlns:a16="http://schemas.microsoft.com/office/drawing/2014/main" id="{D10083B8-4614-F424-C4E8-7D9576879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528" y="430895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46" name="Text 38">
                <a:extLst>
                  <a:ext uri="{FF2B5EF4-FFF2-40B4-BE49-F238E27FC236}">
                    <a16:creationId xmlns:a16="http://schemas.microsoft.com/office/drawing/2014/main" id="{C7418829-E7D2-F095-84C5-87D17C45FC68}"/>
                  </a:ext>
                </a:extLst>
              </p:cNvPr>
              <p:cNvSpPr/>
              <p:nvPr/>
            </p:nvSpPr>
            <p:spPr>
              <a:xfrm>
                <a:off x="1146048" y="426018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Workload &amp; Staffing Support</a:t>
                </a:r>
                <a:endParaRPr lang="en-US" sz="1600"/>
              </a:p>
            </p:txBody>
          </p:sp>
          <p:sp>
            <p:nvSpPr>
              <p:cNvPr id="47" name="Text 39">
                <a:extLst>
                  <a:ext uri="{FF2B5EF4-FFF2-40B4-BE49-F238E27FC236}">
                    <a16:creationId xmlns:a16="http://schemas.microsoft.com/office/drawing/2014/main" id="{E58DE2E4-EAB7-4923-BFF1-96ADA0B82E24}"/>
                  </a:ext>
                </a:extLst>
              </p:cNvPr>
              <p:cNvSpPr/>
              <p:nvPr/>
            </p:nvSpPr>
            <p:spPr>
              <a:xfrm>
                <a:off x="316992" y="4823659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00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Heavy workloads and chronic understaffing are wearing on faculty and staff alike, who are asking for realistic expectations and more help.</a:t>
                </a:r>
                <a:endParaRPr lang="en-US" sz="1200"/>
              </a:p>
            </p:txBody>
          </p:sp>
          <p:sp>
            <p:nvSpPr>
              <p:cNvPr id="48" name="Shape 40">
                <a:extLst>
                  <a:ext uri="{FF2B5EF4-FFF2-40B4-BE49-F238E27FC236}">
                    <a16:creationId xmlns:a16="http://schemas.microsoft.com/office/drawing/2014/main" id="{EA20C70B-90EA-EE8D-B905-DE8DBE3A7725}"/>
                  </a:ext>
                </a:extLst>
              </p:cNvPr>
              <p:cNvSpPr/>
              <p:nvPr/>
            </p:nvSpPr>
            <p:spPr>
              <a:xfrm>
                <a:off x="316992" y="558911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9" name="Text 41">
                <a:extLst>
                  <a:ext uri="{FF2B5EF4-FFF2-40B4-BE49-F238E27FC236}">
                    <a16:creationId xmlns:a16="http://schemas.microsoft.com/office/drawing/2014/main" id="{A8FFE603-3FEA-901A-FAE3-9B65A62817BF}"/>
                  </a:ext>
                </a:extLst>
              </p:cNvPr>
              <p:cNvSpPr/>
              <p:nvPr/>
            </p:nvSpPr>
            <p:spPr>
              <a:xfrm>
                <a:off x="316992" y="565007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028090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The workload. There is much to do! We rarely have sufficient folks to get the work done. ”</a:t>
                </a:r>
                <a:endParaRPr lang="en-US" sz="1133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4D8A19B-158F-64DA-E38F-8CC941DC3109}"/>
                </a:ext>
              </a:extLst>
            </p:cNvPr>
            <p:cNvGrpSpPr/>
            <p:nvPr/>
          </p:nvGrpSpPr>
          <p:grpSpPr>
            <a:xfrm>
              <a:off x="146304" y="4069485"/>
              <a:ext cx="3584448" cy="2438400"/>
              <a:chOff x="4108704" y="4065113"/>
              <a:chExt cx="3584448" cy="2438400"/>
            </a:xfrm>
          </p:grpSpPr>
          <p:sp>
            <p:nvSpPr>
              <p:cNvPr id="36" name="Shape 43">
                <a:extLst>
                  <a:ext uri="{FF2B5EF4-FFF2-40B4-BE49-F238E27FC236}">
                    <a16:creationId xmlns:a16="http://schemas.microsoft.com/office/drawing/2014/main" id="{87FF8E23-1C0A-9BCC-CDC5-BC1F8F499147}"/>
                  </a:ext>
                </a:extLst>
              </p:cNvPr>
              <p:cNvSpPr/>
              <p:nvPr/>
            </p:nvSpPr>
            <p:spPr>
              <a:xfrm>
                <a:off x="4108704" y="4065113"/>
                <a:ext cx="73152" cy="2438400"/>
              </a:xfrm>
              <a:prstGeom prst="rect">
                <a:avLst/>
              </a:prstGeom>
              <a:solidFill>
                <a:srgbClr val="1D9E75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37" name="Text 45">
                <a:extLst>
                  <a:ext uri="{FF2B5EF4-FFF2-40B4-BE49-F238E27FC236}">
                    <a16:creationId xmlns:a16="http://schemas.microsoft.com/office/drawing/2014/main" id="{B1031998-ABE2-8E5C-06AF-DA9ACA0FB889}"/>
                  </a:ext>
                </a:extLst>
              </p:cNvPr>
              <p:cNvSpPr/>
              <p:nvPr/>
            </p:nvSpPr>
            <p:spPr>
              <a:xfrm>
                <a:off x="6656832" y="408949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n = 95</a:t>
                </a:r>
                <a:endParaRPr lang="en-US" sz="933"/>
              </a:p>
            </p:txBody>
          </p:sp>
          <p:pic>
            <p:nvPicPr>
              <p:cNvPr id="38" name="Image 4" descr="/home/claude/work/icons/q2_facilities.png">
                <a:extLst>
                  <a:ext uri="{FF2B5EF4-FFF2-40B4-BE49-F238E27FC236}">
                    <a16:creationId xmlns:a16="http://schemas.microsoft.com/office/drawing/2014/main" id="{EDCDF5F0-277E-354F-98F0-F7568B606F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76928" y="430895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39" name="Text 47">
                <a:extLst>
                  <a:ext uri="{FF2B5EF4-FFF2-40B4-BE49-F238E27FC236}">
                    <a16:creationId xmlns:a16="http://schemas.microsoft.com/office/drawing/2014/main" id="{52D1C2D2-B4F0-DCBC-609B-951F4F7F3BC2}"/>
                  </a:ext>
                </a:extLst>
              </p:cNvPr>
              <p:cNvSpPr/>
              <p:nvPr/>
            </p:nvSpPr>
            <p:spPr>
              <a:xfrm>
                <a:off x="5108448" y="426018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Facilities, Maintenance &amp; Parking</a:t>
                </a:r>
                <a:endParaRPr lang="en-US" sz="1600"/>
              </a:p>
            </p:txBody>
          </p:sp>
          <p:sp>
            <p:nvSpPr>
              <p:cNvPr id="40" name="Text 48">
                <a:extLst>
                  <a:ext uri="{FF2B5EF4-FFF2-40B4-BE49-F238E27FC236}">
                    <a16:creationId xmlns:a16="http://schemas.microsoft.com/office/drawing/2014/main" id="{CD934E49-2FFA-B91F-F3D5-3527665DD863}"/>
                  </a:ext>
                </a:extLst>
              </p:cNvPr>
              <p:cNvSpPr/>
              <p:nvPr/>
            </p:nvSpPr>
            <p:spPr>
              <a:xfrm>
                <a:off x="4279392" y="4823659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00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Employees cite aging buildings, deferred maintenance, and costly, limited parking as daily frustrations that affect morale.</a:t>
                </a:r>
                <a:endParaRPr lang="en-US" sz="1200"/>
              </a:p>
            </p:txBody>
          </p:sp>
          <p:sp>
            <p:nvSpPr>
              <p:cNvPr id="41" name="Shape 49">
                <a:extLst>
                  <a:ext uri="{FF2B5EF4-FFF2-40B4-BE49-F238E27FC236}">
                    <a16:creationId xmlns:a16="http://schemas.microsoft.com/office/drawing/2014/main" id="{4354426B-5BD5-3330-C0FD-016C91F767B2}"/>
                  </a:ext>
                </a:extLst>
              </p:cNvPr>
              <p:cNvSpPr/>
              <p:nvPr/>
            </p:nvSpPr>
            <p:spPr>
              <a:xfrm>
                <a:off x="4279392" y="558911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2" name="Text 50">
                <a:extLst>
                  <a:ext uri="{FF2B5EF4-FFF2-40B4-BE49-F238E27FC236}">
                    <a16:creationId xmlns:a16="http://schemas.microsoft.com/office/drawing/2014/main" id="{A9838A89-1CF2-57B6-BDC8-C11B684F2B69}"/>
                  </a:ext>
                </a:extLst>
              </p:cNvPr>
              <p:cNvSpPr/>
              <p:nvPr/>
            </p:nvSpPr>
            <p:spPr>
              <a:xfrm>
                <a:off x="4279392" y="565007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1D9E75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Facility updates to ensure faculty, staff, and students are working in safe conditions. ”</a:t>
                </a:r>
                <a:endParaRPr lang="en-US" sz="1133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E0A08D4-F436-6056-0805-A14F48BB187D}"/>
                </a:ext>
              </a:extLst>
            </p:cNvPr>
            <p:cNvGrpSpPr/>
            <p:nvPr/>
          </p:nvGrpSpPr>
          <p:grpSpPr>
            <a:xfrm>
              <a:off x="8082637" y="1530096"/>
              <a:ext cx="3584448" cy="2438400"/>
              <a:chOff x="8071104" y="4065113"/>
              <a:chExt cx="3584448" cy="2438400"/>
            </a:xfrm>
          </p:grpSpPr>
          <p:sp>
            <p:nvSpPr>
              <p:cNvPr id="29" name="Shape 52">
                <a:extLst>
                  <a:ext uri="{FF2B5EF4-FFF2-40B4-BE49-F238E27FC236}">
                    <a16:creationId xmlns:a16="http://schemas.microsoft.com/office/drawing/2014/main" id="{04380344-6DBB-A4BC-8CC5-23CE77B36825}"/>
                  </a:ext>
                </a:extLst>
              </p:cNvPr>
              <p:cNvSpPr/>
              <p:nvPr/>
            </p:nvSpPr>
            <p:spPr>
              <a:xfrm>
                <a:off x="8071104" y="4065113"/>
                <a:ext cx="73152" cy="2438400"/>
              </a:xfrm>
              <a:prstGeom prst="rect">
                <a:avLst/>
              </a:prstGeom>
              <a:solidFill>
                <a:srgbClr val="5E548E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30" name="Text 54">
                <a:extLst>
                  <a:ext uri="{FF2B5EF4-FFF2-40B4-BE49-F238E27FC236}">
                    <a16:creationId xmlns:a16="http://schemas.microsoft.com/office/drawing/2014/main" id="{90DC60C8-122D-15F6-CA3F-23DA19CC4C75}"/>
                  </a:ext>
                </a:extLst>
              </p:cNvPr>
              <p:cNvSpPr/>
              <p:nvPr/>
            </p:nvSpPr>
            <p:spPr>
              <a:xfrm>
                <a:off x="10619232" y="4089497"/>
                <a:ext cx="1036320" cy="1463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33" b="1">
                    <a:solidFill>
                      <a:srgbClr val="5E548E"/>
                    </a:solidFill>
                    <a:ea typeface="Calibri" pitchFamily="34" charset="-122"/>
                    <a:cs typeface="Calibri" pitchFamily="34" charset="-120"/>
                  </a:rPr>
                  <a:t>n = 101</a:t>
                </a:r>
                <a:endParaRPr lang="en-US" sz="933"/>
              </a:p>
            </p:txBody>
          </p:sp>
          <p:pic>
            <p:nvPicPr>
              <p:cNvPr id="31" name="Image 5" descr="/home/claude/work/icons/q2_budget.png">
                <a:extLst>
                  <a:ext uri="{FF2B5EF4-FFF2-40B4-BE49-F238E27FC236}">
                    <a16:creationId xmlns:a16="http://schemas.microsoft.com/office/drawing/2014/main" id="{E1EAE14B-0C57-2533-4248-D011E16E0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39328" y="4308953"/>
                <a:ext cx="536448" cy="536448"/>
              </a:xfrm>
              <a:prstGeom prst="rect">
                <a:avLst/>
              </a:prstGeom>
            </p:spPr>
          </p:pic>
          <p:sp>
            <p:nvSpPr>
              <p:cNvPr id="32" name="Text 56">
                <a:extLst>
                  <a:ext uri="{FF2B5EF4-FFF2-40B4-BE49-F238E27FC236}">
                    <a16:creationId xmlns:a16="http://schemas.microsoft.com/office/drawing/2014/main" id="{6880BCC9-446C-C9BC-599C-64A58C2AB888}"/>
                  </a:ext>
                </a:extLst>
              </p:cNvPr>
              <p:cNvSpPr/>
              <p:nvPr/>
            </p:nvSpPr>
            <p:spPr>
              <a:xfrm>
                <a:off x="9070848" y="4260185"/>
                <a:ext cx="2511552" cy="426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600" b="1">
                    <a:solidFill>
                      <a:srgbClr val="5E548E"/>
                    </a:solidFill>
                    <a:ea typeface="Calibri" pitchFamily="34" charset="-122"/>
                    <a:cs typeface="Calibri" pitchFamily="34" charset="-120"/>
                  </a:rPr>
                  <a:t>Budget &amp; Athletics Priorities</a:t>
                </a:r>
                <a:endParaRPr lang="en-US" sz="1600"/>
              </a:p>
            </p:txBody>
          </p:sp>
          <p:sp>
            <p:nvSpPr>
              <p:cNvPr id="33" name="Text 57">
                <a:extLst>
                  <a:ext uri="{FF2B5EF4-FFF2-40B4-BE49-F238E27FC236}">
                    <a16:creationId xmlns:a16="http://schemas.microsoft.com/office/drawing/2014/main" id="{1B68179E-B3B6-EF79-74AB-70C2FC642143}"/>
                  </a:ext>
                </a:extLst>
              </p:cNvPr>
              <p:cNvSpPr/>
              <p:nvPr/>
            </p:nvSpPr>
            <p:spPr>
              <a:xfrm>
                <a:off x="8241792" y="4862251"/>
                <a:ext cx="3389376" cy="792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200">
                    <a:solidFill>
                      <a:srgbClr val="4A5568"/>
                    </a:solidFill>
                    <a:ea typeface="Calibri" pitchFamily="34" charset="-122"/>
                    <a:cs typeface="Calibri" pitchFamily="34" charset="-120"/>
                  </a:rPr>
                  <a:t>Many feel spending favors athletics and new construction over classrooms, salaries, and the academic mission.</a:t>
                </a:r>
                <a:endParaRPr lang="en-US" sz="1200"/>
              </a:p>
            </p:txBody>
          </p:sp>
          <p:sp>
            <p:nvSpPr>
              <p:cNvPr id="34" name="Shape 58">
                <a:extLst>
                  <a:ext uri="{FF2B5EF4-FFF2-40B4-BE49-F238E27FC236}">
                    <a16:creationId xmlns:a16="http://schemas.microsoft.com/office/drawing/2014/main" id="{022CC9E8-710D-0B07-D974-17D21C00B7E0}"/>
                  </a:ext>
                </a:extLst>
              </p:cNvPr>
              <p:cNvSpPr/>
              <p:nvPr/>
            </p:nvSpPr>
            <p:spPr>
              <a:xfrm>
                <a:off x="8241792" y="5589113"/>
                <a:ext cx="3389376" cy="12192"/>
              </a:xfrm>
              <a:prstGeom prst="rect">
                <a:avLst/>
              </a:prstGeom>
              <a:solidFill>
                <a:srgbClr val="E2E8F0"/>
              </a:solidFill>
              <a:ln/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35" name="Text 59">
                <a:extLst>
                  <a:ext uri="{FF2B5EF4-FFF2-40B4-BE49-F238E27FC236}">
                    <a16:creationId xmlns:a16="http://schemas.microsoft.com/office/drawing/2014/main" id="{B061C198-A921-E9D8-3F67-F6B620BCFDAB}"/>
                  </a:ext>
                </a:extLst>
              </p:cNvPr>
              <p:cNvSpPr/>
              <p:nvPr/>
            </p:nvSpPr>
            <p:spPr>
              <a:xfrm>
                <a:off x="8241792" y="5650073"/>
                <a:ext cx="3389376" cy="7559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2400" b="1">
                    <a:solidFill>
                      <a:srgbClr val="5E548E"/>
                    </a:solidFill>
                    <a:ea typeface="Calibri" pitchFamily="34" charset="-122"/>
                    <a:cs typeface="Calibri" pitchFamily="34" charset="-120"/>
                  </a:rPr>
                  <a:t>“</a:t>
                </a:r>
                <a:r>
                  <a:rPr lang="en-US" sz="1133" i="1">
                    <a:solidFill>
                      <a:srgbClr val="334155"/>
                    </a:solidFill>
                    <a:ea typeface="Calibri" pitchFamily="34" charset="-122"/>
                    <a:cs typeface="Calibri" pitchFamily="34" charset="-120"/>
                  </a:rPr>
                  <a:t> Less emphasis on athletics, and more focus and emphasis on what we do well. ”</a:t>
                </a:r>
                <a:endParaRPr lang="en-US" sz="1133"/>
              </a:p>
            </p:txBody>
          </p:sp>
        </p:grpSp>
      </p:grpSp>
      <p:sp>
        <p:nvSpPr>
          <p:cNvPr id="57" name="Text 3">
            <a:extLst>
              <a:ext uri="{FF2B5EF4-FFF2-40B4-BE49-F238E27FC236}">
                <a16:creationId xmlns:a16="http://schemas.microsoft.com/office/drawing/2014/main" id="{1452FABC-DEE4-B5AA-CA90-9917F03E5FD7}"/>
              </a:ext>
            </a:extLst>
          </p:cNvPr>
          <p:cNvSpPr/>
          <p:nvPr/>
        </p:nvSpPr>
        <p:spPr>
          <a:xfrm>
            <a:off x="1447106" y="143943"/>
            <a:ext cx="1036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What would make this institution a better place to work?</a:t>
            </a:r>
          </a:p>
        </p:txBody>
      </p:sp>
    </p:spTree>
    <p:extLst>
      <p:ext uri="{BB962C8B-B14F-4D97-AF65-F5344CB8AC3E}">
        <p14:creationId xmlns:p14="http://schemas.microsoft.com/office/powerpoint/2010/main" val="4289211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400CD-F108-1B72-1E24-321AA4E65F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79866" y="6335186"/>
            <a:ext cx="5349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CFE8AC6-424E-904F-AE4A-648F5E9D72F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A50EE-A313-9FEE-6FF0-6FE6F987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60" y="1539323"/>
            <a:ext cx="7727851" cy="2645459"/>
          </a:xfrm>
        </p:spPr>
        <p:txBody>
          <a:bodyPr anchor="b">
            <a:normAutofit/>
          </a:bodyPr>
          <a:lstStyle/>
          <a:p>
            <a:r>
              <a:rPr lang="en-US"/>
              <a:t>Faculty Results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B38F7C6-45C7-FB44-22CD-10A58AC52F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176" y="4910254"/>
            <a:ext cx="7753935" cy="812923"/>
          </a:xfrm>
        </p:spPr>
        <p:txBody>
          <a:bodyPr/>
          <a:lstStyle/>
          <a:p>
            <a:r>
              <a:rPr lang="en-US" dirty="0"/>
              <a:t>All faculty</a:t>
            </a:r>
          </a:p>
        </p:txBody>
      </p:sp>
    </p:spTree>
    <p:extLst>
      <p:ext uri="{BB962C8B-B14F-4D97-AF65-F5344CB8AC3E}">
        <p14:creationId xmlns:p14="http://schemas.microsoft.com/office/powerpoint/2010/main" val="851832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04601-C0BC-D716-6D03-A9BB1DF0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89F78-6E75-16BA-237E-7C723FBA0F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26404B7-C0FC-51E7-6D8F-E2DFEC8310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477232"/>
              </p:ext>
            </p:extLst>
          </p:nvPr>
        </p:nvGraphicFramePr>
        <p:xfrm>
          <a:off x="457200" y="1417123"/>
          <a:ext cx="11515060" cy="4758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215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7D83-1662-DC2D-5968-CE4C0251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B6C3C-F668-0F14-4F22-6AB6194F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4988D-ED2E-DA19-454E-4828B9EB89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F95D0F6-0E7C-577A-516A-29EC90376F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511556"/>
              </p:ext>
            </p:extLst>
          </p:nvPr>
        </p:nvGraphicFramePr>
        <p:xfrm>
          <a:off x="457200" y="1417123"/>
          <a:ext cx="11515060" cy="4758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8185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42D17-3D0B-FB6A-BAC3-AE241A629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AB896-A40D-BB5E-54FE-21A2AE3F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Legend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E5DC3-4133-01D6-874D-60DB0347A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2EE5B-34CB-3600-FD2B-ED2D39D6D1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7834AC-3623-5B9B-B85D-7822F3BB6F00}"/>
              </a:ext>
            </a:extLst>
          </p:cNvPr>
          <p:cNvGraphicFramePr>
            <a:graphicFrameLocks noGrp="1"/>
          </p:cNvGraphicFramePr>
          <p:nvPr/>
        </p:nvGraphicFramePr>
        <p:xfrm>
          <a:off x="961630" y="3404349"/>
          <a:ext cx="8889736" cy="2468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541">
                  <a:extLst>
                    <a:ext uri="{9D8B030D-6E8A-4147-A177-3AD203B41FA5}">
                      <a16:colId xmlns:a16="http://schemas.microsoft.com/office/drawing/2014/main" val="1016563929"/>
                    </a:ext>
                  </a:extLst>
                </a:gridCol>
                <a:gridCol w="7499195">
                  <a:extLst>
                    <a:ext uri="{9D8B030D-6E8A-4147-A177-3AD203B41FA5}">
                      <a16:colId xmlns:a16="http://schemas.microsoft.com/office/drawing/2014/main" val="906665040"/>
                    </a:ext>
                  </a:extLst>
                </a:gridCol>
              </a:tblGrid>
              <a:tr h="6883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5E0009"/>
                          </a:solidFill>
                        </a:rPr>
                        <a:t>Indicates a statement is also in the top or bottom list of the university overall.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40046"/>
                  </a:ext>
                </a:extLst>
              </a:tr>
              <a:tr h="6883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5E0009"/>
                          </a:solidFill>
                        </a:rPr>
                        <a:t>Indicates a positive response is above 75% or a negative response is below 10%.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19468"/>
                  </a:ext>
                </a:extLst>
              </a:tr>
              <a:tr h="6883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5E0009"/>
                          </a:solidFill>
                        </a:rPr>
                        <a:t>Indicates a positive response is below 45% or a negative response is above 30%.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654967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E7D34F4-18F3-EBD1-244C-7A440A3D9862}"/>
              </a:ext>
            </a:extLst>
          </p:cNvPr>
          <p:cNvSpPr txBox="1">
            <a:spLocks/>
          </p:cNvSpPr>
          <p:nvPr/>
        </p:nvSpPr>
        <p:spPr>
          <a:xfrm>
            <a:off x="669553" y="1690688"/>
            <a:ext cx="8279375" cy="1578723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Throughout the presentation color coding is used to indicate additional information about various data elements.</a:t>
            </a:r>
          </a:p>
        </p:txBody>
      </p:sp>
    </p:spTree>
    <p:extLst>
      <p:ext uri="{BB962C8B-B14F-4D97-AF65-F5344CB8AC3E}">
        <p14:creationId xmlns:p14="http://schemas.microsoft.com/office/powerpoint/2010/main" val="2350734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3AA5-6F8A-CF28-0650-A080AF2D4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57FB-3FAA-24F8-B409-1036F26D8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Job Satisfaction/Fit, Autonomy &amp; Meaningful Work</a:t>
            </a:r>
          </a:p>
          <a:p>
            <a:r>
              <a:rPr lang="en-US" dirty="0"/>
              <a:t>Mission &amp; Pride</a:t>
            </a:r>
          </a:p>
          <a:p>
            <a:r>
              <a:rPr lang="en-US" dirty="0"/>
              <a:t>Faculty &amp; Staff Well-being</a:t>
            </a:r>
          </a:p>
          <a:p>
            <a:r>
              <a:rPr lang="en-US" dirty="0"/>
              <a:t>Supervisor/Department Chair Effectiveness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66CB0-2227-9D97-749D-C56E718976A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316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99C4-2030-35BA-0A8F-A1946DB67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A0FE-0913-BF89-D8C5-28ADF295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53" y="341815"/>
            <a:ext cx="10049247" cy="1008405"/>
          </a:xfrm>
        </p:spPr>
        <p:txBody>
          <a:bodyPr>
            <a:normAutofit fontScale="90000"/>
          </a:bodyPr>
          <a:lstStyle/>
          <a:p>
            <a:r>
              <a:rPr lang="en-US" dirty="0"/>
              <a:t>Top Ten Statements – All Faculty and Adjunct Faculty (N=166)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70DA1-5103-56EB-9D56-8A366058011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789CF0-4257-8621-C88B-0D101B0084D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2462" y="1437748"/>
          <a:ext cx="10867416" cy="475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061">
                  <a:extLst>
                    <a:ext uri="{9D8B030D-6E8A-4147-A177-3AD203B41FA5}">
                      <a16:colId xmlns:a16="http://schemas.microsoft.com/office/drawing/2014/main" val="2378915190"/>
                    </a:ext>
                  </a:extLst>
                </a:gridCol>
                <a:gridCol w="7991454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102855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298046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Survey Statement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All Faculty and Adjunct Faculty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24. The work I do is meaningful to me.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29. In my department, we welcome people of all backgrounds.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05. I understand how my job contributes to the institution’s mission.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49. This institution actively contributes to the community.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02. I am given the responsibility and freedom to do my job.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359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10. I understand the necessary requirements to advance my career.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35765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01. My job makes good use of my skills and abilities.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892711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15. My supervisor/department chair shows genuine interest in my well-being.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87341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47. My supervisor/department chair supports my efforts to balance my work and personal life.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751469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25. Overall, my department is a good place to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42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202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FCC9D-6346-06E7-C123-69F8DB6FB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5CC35-082C-A2BB-8414-33DCF457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E9755-5B1D-EF63-58BC-9230EEBEB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553" y="1825626"/>
            <a:ext cx="8279375" cy="42094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Resource Constraints</a:t>
            </a:r>
          </a:p>
          <a:p>
            <a:r>
              <a:rPr lang="en-US" dirty="0"/>
              <a:t>Professional Development </a:t>
            </a:r>
          </a:p>
          <a:p>
            <a:r>
              <a:rPr lang="en-US" dirty="0"/>
              <a:t>Performance Management</a:t>
            </a:r>
          </a:p>
          <a:p>
            <a:r>
              <a:rPr lang="en-US" dirty="0"/>
              <a:t>Communication</a:t>
            </a:r>
          </a:p>
          <a:p>
            <a:r>
              <a:rPr lang="en-US" dirty="0"/>
              <a:t>Collaboration</a:t>
            </a:r>
          </a:p>
          <a:p>
            <a:r>
              <a:rPr lang="en-US" dirty="0"/>
              <a:t>Confidence in Senior Leadership</a:t>
            </a:r>
          </a:p>
          <a:p>
            <a:r>
              <a:rPr lang="en-US" dirty="0"/>
              <a:t>Faculty Experience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4F681-2399-E6E9-1592-B8DCDF5ECD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29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B710-42FC-6B4F-0B1C-B161A1256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53" y="357163"/>
            <a:ext cx="10536927" cy="1008405"/>
          </a:xfrm>
        </p:spPr>
        <p:txBody>
          <a:bodyPr>
            <a:normAutofit fontScale="90000"/>
          </a:bodyPr>
          <a:lstStyle/>
          <a:p>
            <a:r>
              <a:rPr lang="en-US" dirty="0"/>
              <a:t>Bottom Ten Statements – All Faculty and Adjunct Faculty (N=166)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9E450-AB15-1EA8-2246-321F55DE1AC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2A943A4-3176-CE27-AE01-360999216C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8113" y="1519028"/>
          <a:ext cx="10867416" cy="499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061">
                  <a:extLst>
                    <a:ext uri="{9D8B030D-6E8A-4147-A177-3AD203B41FA5}">
                      <a16:colId xmlns:a16="http://schemas.microsoft.com/office/drawing/2014/main" val="2378915190"/>
                    </a:ext>
                  </a:extLst>
                </a:gridCol>
                <a:gridCol w="7991454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102855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298046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Survey Statement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All Faculty and Adjunct Faculty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11. I am paid fairly for my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41. Senior leadership communicates openly about important matters.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53. There’s a sense that we’re all on the same team at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45. I believe what I am told by senior leadership.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52. This institution is well run.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359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54. This institution’s culture is special – something you don’t find just anywhere.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235765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27. Senior leadership provides a clear direction for this institution’s future.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892711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37. Senior leadership shows genuine interest in the well-being of faculty, administrators and staff.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87341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18. Issues of low performance are addressed in my department.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751469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32. Senior leadership has the knowledge, skills and experience necessary for institutional success.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42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048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53F5-238D-D355-B29E-86C2CA60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Job Satisfaction &amp; Support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0299B01-DB4F-F341-2E29-B986C98C00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32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1. My job makes good use of my skills and abilities.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2. I am given the responsibility and freedom to do my job.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4. I am provided the resources I need to be effective in my job.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11. I am paid fairly for my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24. The work I do is meaningful to me.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892711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 dirty="0"/>
                        <a:t>31. The facilities (e.g., classrooms, offices, laboratories) adequately meet my needs.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427499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/>
                        <a:t>34. This institution’s benefits meet my needs.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9145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Job Satisfaction &amp; Support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E5181-7508-4E63-90B6-246B82B455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87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1AE1C-A1D0-536D-6D95-7C7E27E4B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2B1D-CBBA-C49C-75C3-9A85C07A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Professional Development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163019C-62DB-759D-699B-BF6753279D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3322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6. I am given the opportunity to develop my skills at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10. I understand the necessary requirements to advance my career.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28. I have access to training I need to do my job well.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30. Our onboarding processes prepare new faculty and staff to be effective.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Professional Development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BD737-0F02-2488-BBDC-6C3AF5DFAC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47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043E-B948-0F90-0180-A4E5C5E7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9FDB-FBFD-79F5-30C3-05BB11CC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&amp; Staff Well-being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5D3476F-FFAF-7E94-B296-21C764BFF1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63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15. My supervisor/department chair shows genuine interest in my well-being.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33. This institution’s policies and practices give me the flexibility to manage my work and personal life.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39. The institution takes appropriate steps to protect the health and safety of faculty, staff, and students.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44. At work, I know where to go for help with my mental or emotional well-being.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47. My supervisor/department chair supports my efforts to balance my work and personal life.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Faculty &amp; Staff Well-being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25782-D442-395E-A3D3-6295BA1A8A6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9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67DF7-1D32-9F4C-898B-AC471BDCA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9D7BF-AFD2-5D37-C15C-0FF032A5F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Management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4A1796C-58BE-699A-732A-F0D6AF6365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3413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9. I am regularly recognized for my contributions.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16. Promotions in my department are based on a person’s performance.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17. Our review process accurately measures my job performance.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18. Issues of low performance are addressed in my department.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35. Our recognition and awards programs are meaningful to me.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Performance Management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92D89-A46C-2638-0013-8F927C8927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65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5B80D-7BF0-F93D-D0F9-73A93EBBA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8B05-6AB5-B9A6-0E80-71EB0B08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Supervisor/Department Chair Effectiveness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BCACBBB-5380-49A4-90C4-1ADBFFBA2E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3901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3. My supervisor/department chair makes their expectations clear.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7. I receive feedback from my supervisor/department chair that helps me.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12. I believe what I am told by my supervisor/department chair.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19. My supervisor/department chair is consistent and fair.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20. My supervisor/department chair actively solicits my suggestions and ideas.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Supervisor/Department Chair Effectiveness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5E2F5-51C6-057D-8B99-3283EA4E85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33A3E-48CC-233A-61F6-CEAC764A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505A3-B3A6-D6FC-5D1E-5CD52138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Communication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AF5CD8F-6AAF-C3D1-7572-BB766BD9A17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14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8. When I offer a new idea, I believe it will be fully considered.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14. I can speak up to challenge a traditional way of doing something without fear of harming my career.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21. I my department, we communicate openly about issues that impact each other’s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22. Changes that affect me are discussed prior to being implemented.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43. At this institution, we discuss and debate issues respectfully to get better results.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Communication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C60DF-D1D4-1FE9-C177-3844BE7A42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51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90E98-8922-AE68-9C14-804D3DE59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3DBA-5ADB-E739-E8CC-B7912AF0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Collaboration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6C038D-ADAD-DFC6-EC61-83943CE4B9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3901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13. We have opportunities to contribute to important decisions in my department.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23. People in my department work well together.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26. I can count on people to cooperate across departments.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42. There are sufficient opportunities to participate in institutional planning.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53. There’s a sense that we’re all on the same team at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Collaboration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AB888-5BF1-6CD5-3E34-188EE80A78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3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2ED9E-8B2B-76BC-7BA6-C8EE93EFF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6377-275B-8F4D-458B-A31C0F82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Inclusion, Belonging &amp; Community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05708CE-207A-BD98-D235-9C360F8994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48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29 In my department, we welcome people of all backgrounds.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38. This institution has clear and effective procedures for dealing with discrimination.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40. At this institution, we value people of all backgrounds.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46. We are making progress towards becoming an institution where everyone feels included.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48. I feel a sense of belonging at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50 This institution places sufficient emphasis on having faculty, administrators, and staff of all backgrounds.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14323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Inclusion, Belonging &amp; Community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87D31-D84C-4BC9-3527-ECF723F812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66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894CA-1F3C-F97B-F49C-6779051BD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9E59-14AB-FD54-807A-124687247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Mission &amp; Pride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1EE367-F8AC-C59D-54D2-13FFD88995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32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5. I understand how my job contributes to this institution’s mission.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25. Overall, my department is a good place to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36. I am proud to be part of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49. This institution actively contributes to the community.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204397">
                <a:tc>
                  <a:txBody>
                    <a:bodyPr/>
                    <a:lstStyle/>
                    <a:p>
                      <a:r>
                        <a:rPr lang="en-US" sz="1600"/>
                        <a:t>51. I would recommend working here to my family and/or friends.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54. This institution’s culture is special – something you don’t find just anywhere.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1432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55. All things considered, this is a great place to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612368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Mission &amp; Pride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D736B-1E73-15F2-815C-9CF141C707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3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E88FA-6977-EE10-FCAE-A4F48AD9D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EAE4-00FC-AACA-4B5F-7B3FF64B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Confidence in Senior Leadership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CF13E54-A7DA-352B-3950-A0199A7E43C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48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27. Senior leadership provides a clear direction for this institution’s future.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32. Senior leadership has the knowledge, skills and experience necessary for institutional success.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37. Senior leadership shows genuine interest in the well-being of faculty, administrators and staff.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41. Senior leadership communicates openly about important matters.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204397">
                <a:tc>
                  <a:txBody>
                    <a:bodyPr/>
                    <a:lstStyle/>
                    <a:p>
                      <a:r>
                        <a:rPr lang="en-US" sz="1600"/>
                        <a:t>45. I believe what I am told by senior leadership.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52. This institution is well run.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14323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Confidence in Senior Leadership 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F2D5B-0503-FEAF-A248-027BDD72F2E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81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8229-876A-CB0F-D2F9-EAB0B929C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A2D5-5892-7055-826B-BEA3BB2AF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Faculty Experience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33007C4-34D9-EE11-0235-9CA4655017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9925" y="1825625"/>
          <a:ext cx="10764051" cy="414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0691">
                  <a:extLst>
                    <a:ext uri="{9D8B030D-6E8A-4147-A177-3AD203B41FA5}">
                      <a16:colId xmlns:a16="http://schemas.microsoft.com/office/drawing/2014/main" val="20427259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4746401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6247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9338423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3985094"/>
                    </a:ext>
                  </a:extLst>
                </a:gridCol>
              </a:tblGrid>
              <a:tr h="20999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Question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All Faculty and Adjunct Faculty (N=166)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University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(N=734)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000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0975"/>
                  </a:ext>
                </a:extLst>
              </a:tr>
              <a:tr h="339824">
                <a:tc vMerge="1">
                  <a:txBody>
                    <a:bodyPr/>
                    <a:lstStyle/>
                    <a:p>
                      <a:endParaRPr 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Positive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Overall Negative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55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506240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56. The role of faculty in shared governance is clearly stated and publicized.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4613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57. Faculty are appropriately involved in decisions related to the education program (e.g., curriculum development, evaluation).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772093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58. There is apriority recognition of innovative and high-quality teaching.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906638"/>
                  </a:ext>
                </a:extLst>
              </a:tr>
              <a:tr h="199897">
                <a:tc>
                  <a:txBody>
                    <a:bodyPr/>
                    <a:lstStyle/>
                    <a:p>
                      <a:r>
                        <a:rPr lang="en-US" sz="1600"/>
                        <a:t>59. Advancement and promotion processes are clear.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385154"/>
                  </a:ext>
                </a:extLst>
              </a:tr>
              <a:tr h="204397">
                <a:tc>
                  <a:txBody>
                    <a:bodyPr/>
                    <a:lstStyle/>
                    <a:p>
                      <a:r>
                        <a:rPr lang="en-US" sz="1600"/>
                        <a:t>60. There is a good balance of teaching, service and research at this institution.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642195"/>
                  </a:ext>
                </a:extLst>
              </a:tr>
              <a:tr h="209996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Faculty Experience- 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A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916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81572-8F9A-EA16-0A46-2B6DCBC67B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14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70E99-ECB7-8951-5CFB-763400886323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LargePlainText"/>
                  </p202:designTagLst>
                </p202:designPr>
              </p:ext>
            </p:extLst>
          </p:nvPr>
        </p:nvSpPr>
        <p:spPr>
          <a:xfrm>
            <a:off x="389787" y="2430184"/>
            <a:ext cx="8279375" cy="3311512"/>
          </a:xfrm>
        </p:spPr>
        <p:txBody>
          <a:bodyPr anchor="t">
            <a:normAutofit/>
          </a:bodyPr>
          <a:lstStyle/>
          <a:p>
            <a:pPr indent="0">
              <a:lnSpc>
                <a:spcPct val="110000"/>
              </a:lnSpc>
              <a:buNone/>
            </a:pPr>
            <a:r>
              <a:rPr lang="en-US" sz="62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Q&amp;A</a:t>
            </a:r>
            <a:endParaRPr lang="en-US" sz="6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FD6E6-C9C7-DB37-3489-EAAC85ABEF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89805" y="6335186"/>
            <a:ext cx="5349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CFE8AC6-424E-904F-AE4A-648F5E9D72F5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E54D11-61B8-8EA9-904C-68E83E3A6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47" y="685359"/>
            <a:ext cx="8779438" cy="5056337"/>
          </a:xfrm>
          <a:prstGeom prst="rect">
            <a:avLst/>
          </a:prstGeom>
          <a:ln w="57150">
            <a:solidFill>
              <a:srgbClr val="5E0009"/>
            </a:solidFill>
          </a:ln>
        </p:spPr>
      </p:pic>
    </p:spTree>
    <p:extLst>
      <p:ext uri="{BB962C8B-B14F-4D97-AF65-F5344CB8AC3E}">
        <p14:creationId xmlns:p14="http://schemas.microsoft.com/office/powerpoint/2010/main" val="1264034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E1D04-D154-9597-511A-3EBF2E64D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57013" y="6335713"/>
            <a:ext cx="534987" cy="365125"/>
          </a:xfrm>
        </p:spPr>
        <p:txBody>
          <a:bodyPr/>
          <a:lstStyle/>
          <a:p>
            <a:fld id="{DCFE8AC6-424E-904F-AE4A-648F5E9D72F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676832"/>
      </p:ext>
    </p:extLst>
  </p:cSld>
  <p:clrMapOvr>
    <a:masterClrMapping/>
  </p:clrMapOvr>
</p:sld>
</file>

<file path=ppt/theme/theme1.xml><?xml version="1.0" encoding="utf-8"?>
<a:theme xmlns:a="http://schemas.openxmlformats.org/drawingml/2006/main" name="Spirit">
  <a:themeElements>
    <a:clrScheme name="Spirit">
      <a:dk1>
        <a:srgbClr val="000000"/>
      </a:dk1>
      <a:lt1>
        <a:srgbClr val="FFFFFF"/>
      </a:lt1>
      <a:dk2>
        <a:srgbClr val="425563"/>
      </a:dk2>
      <a:lt2>
        <a:srgbClr val="BFCED6"/>
      </a:lt2>
      <a:accent1>
        <a:srgbClr val="5E0009"/>
      </a:accent1>
      <a:accent2>
        <a:srgbClr val="EB002B"/>
      </a:accent2>
      <a:accent3>
        <a:srgbClr val="0093B2"/>
      </a:accent3>
      <a:accent4>
        <a:srgbClr val="CFB500"/>
      </a:accent4>
      <a:accent5>
        <a:srgbClr val="AF1685"/>
      </a:accent5>
      <a:accent6>
        <a:srgbClr val="E35205"/>
      </a:accent6>
      <a:hlink>
        <a:srgbClr val="5E0009"/>
      </a:hlink>
      <a:folHlink>
        <a:srgbClr val="5E0009"/>
      </a:folHlink>
    </a:clrScheme>
    <a:fontScheme name="Spir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piri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Presentation17" id="{73CE0D9F-08D1-DC47-87BD-21A0ABD4B191}" vid="{A6FA3992-AB2C-9048-BBE4-C6775A486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454FB6E5992F48BBA8C765F9FF531B" ma:contentTypeVersion="23" ma:contentTypeDescription="Create a new document." ma:contentTypeScope="" ma:versionID="33799563d345ac85b29d6646549c460f">
  <xsd:schema xmlns:xsd="http://www.w3.org/2001/XMLSchema" xmlns:xs="http://www.w3.org/2001/XMLSchema" xmlns:p="http://schemas.microsoft.com/office/2006/metadata/properties" xmlns:ns2="5491ef83-f3db-43b5-ae69-7985de0b55d7" xmlns:ns3="8199b776-a385-4a7b-b1b2-3bb5a52f587a" targetNamespace="http://schemas.microsoft.com/office/2006/metadata/properties" ma:root="true" ma:fieldsID="4905a5b0be15db2e5ab659314064a2d3" ns2:_="" ns3:_="">
    <xsd:import namespace="5491ef83-f3db-43b5-ae69-7985de0b55d7"/>
    <xsd:import namespace="8199b776-a385-4a7b-b1b2-3bb5a52f587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Notes" minOccurs="0"/>
                <xsd:element ref="ns3:MediaLengthInSeconds" minOccurs="0"/>
                <xsd:element ref="ns3:MediaServiceBillingMetadata" minOccurs="0"/>
                <xsd:element ref="ns3:Link" minOccurs="0"/>
                <xsd:element ref="ns3:Location" minOccurs="0"/>
                <xsd:element ref="ns3:CountryOrRegion13e6adc0-206a-4cd7-abe9-720a372f9a97" minOccurs="0"/>
                <xsd:element ref="ns3:State13e6adc0-206a-4cd7-abe9-720a372f9a97" minOccurs="0"/>
                <xsd:element ref="ns3:City13e6adc0-206a-4cd7-abe9-720a372f9a97" minOccurs="0"/>
                <xsd:element ref="ns3:PostalCode13e6adc0-206a-4cd7-abe9-720a372f9a97" minOccurs="0"/>
                <xsd:element ref="ns3:Street13e6adc0-206a-4cd7-abe9-720a372f9a97" minOccurs="0"/>
                <xsd:element ref="ns3:GeoLoc13e6adc0-206a-4cd7-abe9-720a372f9a97" minOccurs="0"/>
                <xsd:element ref="ns3:DispName13e6adc0-206a-4cd7-abe9-720a372f9a97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1ef83-f3db-43b5-ae69-7985de0b55d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3cc6913e-fdf2-43dc-aa19-1dabcb7a1b88}" ma:internalName="TaxCatchAll" ma:showField="CatchAllData" ma:web="5491ef83-f3db-43b5-ae69-7985de0b55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99b776-a385-4a7b-b1b2-3bb5a52f58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da40051-455f-48ac-bab4-8728f93bac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4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ocation" ma:index="25" nillable="true" ma:displayName="Location" ma:format="Dropdown" ma:internalName="Location">
      <xsd:simpleType>
        <xsd:restriction base="dms:Unknown"/>
      </xsd:simpleType>
    </xsd:element>
    <xsd:element name="CountryOrRegion13e6adc0-206a-4cd7-abe9-720a372f9a97" ma:index="26" nillable="true" ma:displayName="Location: Country/Region" ma:internalName="CountryOrRegion" ma:readOnly="true">
      <xsd:simpleType>
        <xsd:restriction base="dms:Text"/>
      </xsd:simpleType>
    </xsd:element>
    <xsd:element name="State13e6adc0-206a-4cd7-abe9-720a372f9a97" ma:index="27" nillable="true" ma:displayName="Location: State" ma:internalName="State" ma:readOnly="true">
      <xsd:simpleType>
        <xsd:restriction base="dms:Text"/>
      </xsd:simpleType>
    </xsd:element>
    <xsd:element name="City13e6adc0-206a-4cd7-abe9-720a372f9a97" ma:index="28" nillable="true" ma:displayName="Location: City" ma:internalName="City" ma:readOnly="true">
      <xsd:simpleType>
        <xsd:restriction base="dms:Text"/>
      </xsd:simpleType>
    </xsd:element>
    <xsd:element name="PostalCode13e6adc0-206a-4cd7-abe9-720a372f9a97" ma:index="29" nillable="true" ma:displayName="Location: Postal Code" ma:internalName="PostalCode" ma:readOnly="true">
      <xsd:simpleType>
        <xsd:restriction base="dms:Text"/>
      </xsd:simpleType>
    </xsd:element>
    <xsd:element name="Street13e6adc0-206a-4cd7-abe9-720a372f9a97" ma:index="30" nillable="true" ma:displayName="Location: Street" ma:internalName="Street" ma:readOnly="true">
      <xsd:simpleType>
        <xsd:restriction base="dms:Text"/>
      </xsd:simpleType>
    </xsd:element>
    <xsd:element name="GeoLoc13e6adc0-206a-4cd7-abe9-720a372f9a97" ma:index="31" nillable="true" ma:displayName="Location: Coordinates" ma:internalName="GeoLoc" ma:readOnly="true">
      <xsd:simpleType>
        <xsd:restriction base="dms:Unknown"/>
      </xsd:simpleType>
    </xsd:element>
    <xsd:element name="DispName13e6adc0-206a-4cd7-abe9-720a372f9a97" ma:index="32" nillable="true" ma:displayName="Location: Name" ma:internalName="DispName" ma:readOnly="true">
      <xsd:simpleType>
        <xsd:restriction base="dms:Text"/>
      </xsd:simpleType>
    </xsd:element>
    <xsd:element name="MediaServiceLocation" ma:index="3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91ef83-f3db-43b5-ae69-7985de0b55d7" xsi:nil="true"/>
    <lcf76f155ced4ddcb4097134ff3c332f xmlns="8199b776-a385-4a7b-b1b2-3bb5a52f587a">
      <Terms xmlns="http://schemas.microsoft.com/office/infopath/2007/PartnerControls"/>
    </lcf76f155ced4ddcb4097134ff3c332f>
    <Link xmlns="8199b776-a385-4a7b-b1b2-3bb5a52f587a">
      <Url xsi:nil="true"/>
      <Description xsi:nil="true"/>
    </Link>
    <Location xmlns="8199b776-a385-4a7b-b1b2-3bb5a52f587a" xsi:nil="true"/>
    <Notes xmlns="8199b776-a385-4a7b-b1b2-3bb5a52f587a" xsi:nil="true"/>
    <_dlc_DocId xmlns="5491ef83-f3db-43b5-ae69-7985de0b55d7">WYMQNMRW4QZT-1729869437-183894</_dlc_DocId>
    <_dlc_DocIdUrl xmlns="5491ef83-f3db-43b5-ae69-7985de0b55d7">
      <Url>https://livemissouristate.sharepoint.com/sites/OfficeofInstitutionalEffectiveness/_layouts/15/DocIdRedir.aspx?ID=WYMQNMRW4QZT-1729869437-183894</Url>
      <Description>WYMQNMRW4QZT-1729869437-183894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E7339-3017-48B7-B857-CB436892376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4841E21-AD1E-45A7-B5E7-BB2C14E603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91ef83-f3db-43b5-ae69-7985de0b55d7"/>
    <ds:schemaRef ds:uri="8199b776-a385-4a7b-b1b2-3bb5a52f58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06AAE4-1C72-44DA-887C-31FB83921DDA}">
  <ds:schemaRefs>
    <ds:schemaRef ds:uri="http://schemas.microsoft.com/office/2006/metadata/properties"/>
    <ds:schemaRef ds:uri="http://schemas.microsoft.com/office/infopath/2007/PartnerControls"/>
    <ds:schemaRef ds:uri="e781b28d-45dd-4531-809a-63f3b585fd48"/>
    <ds:schemaRef ds:uri="29cbbaef-b074-4272-a3e5-1ee7f8c742d9"/>
    <ds:schemaRef ds:uri="http://schemas.microsoft.com/sharepoint/v3"/>
    <ds:schemaRef ds:uri="0882bd32-a057-4d5e-8b6a-e7a339dbbbe5"/>
    <ds:schemaRef ds:uri="5491ef83-f3db-43b5-ae69-7985de0b55d7"/>
    <ds:schemaRef ds:uri="8199b776-a385-4a7b-b1b2-3bb5a52f587a"/>
  </ds:schemaRefs>
</ds:datastoreItem>
</file>

<file path=customXml/itemProps4.xml><?xml version="1.0" encoding="utf-8"?>
<ds:datastoreItem xmlns:ds="http://schemas.openxmlformats.org/officeDocument/2006/customXml" ds:itemID="{847FF23B-631D-4E26-82BB-17C1AACB36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mostate-light-widescreen</Template>
  <TotalTime>160</TotalTime>
  <Words>2706</Words>
  <Application>Microsoft Office PowerPoint</Application>
  <PresentationFormat>Widescreen</PresentationFormat>
  <Paragraphs>694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Georgia</vt:lpstr>
      <vt:lpstr>Spirit</vt:lpstr>
      <vt:lpstr>ModernThink Missouri State Springfield Results 2026</vt:lpstr>
      <vt:lpstr>Agenda</vt:lpstr>
      <vt:lpstr>Missouri State University</vt:lpstr>
      <vt:lpstr>Survey Overview</vt:lpstr>
      <vt:lpstr>Core Dimensions</vt:lpstr>
      <vt:lpstr>Dimensions</vt:lpstr>
      <vt:lpstr>Dimensions</vt:lpstr>
      <vt:lpstr>PowerPoint Presentation</vt:lpstr>
      <vt:lpstr>PowerPoint Presentation</vt:lpstr>
      <vt:lpstr>Faculty Results</vt:lpstr>
      <vt:lpstr>Dimensions</vt:lpstr>
      <vt:lpstr>Dimensions</vt:lpstr>
      <vt:lpstr>Color Legend</vt:lpstr>
      <vt:lpstr>University Strengths</vt:lpstr>
      <vt:lpstr>Top Ten Statements – All Faculty and Adjunct Faculty (N=166)</vt:lpstr>
      <vt:lpstr>University Opportunities</vt:lpstr>
      <vt:lpstr>Bottom Ten Statements – All Faculty and Adjunct Faculty (N=166)</vt:lpstr>
      <vt:lpstr>Job Satisfaction &amp; Support</vt:lpstr>
      <vt:lpstr>Professional Development</vt:lpstr>
      <vt:lpstr>Faculty &amp; Staff Well-being</vt:lpstr>
      <vt:lpstr>Performance Management</vt:lpstr>
      <vt:lpstr>Supervisor/Department Chair Effectiveness</vt:lpstr>
      <vt:lpstr>Communication</vt:lpstr>
      <vt:lpstr>Collaboration</vt:lpstr>
      <vt:lpstr>Inclusion, Belonging &amp; Community</vt:lpstr>
      <vt:lpstr>Mission &amp; Pride</vt:lpstr>
      <vt:lpstr>Confidence in Senior Leadership</vt:lpstr>
      <vt:lpstr>Faculty Experience</vt:lpstr>
      <vt:lpstr>PowerPoint Presentation</vt:lpstr>
      <vt:lpstr>PowerPoint Presentation</vt:lpstr>
    </vt:vector>
  </TitlesOfParts>
  <Company>Missouri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Heidendal, Egon J</dc:creator>
  <cp:lastModifiedBy>Heidendal, Egon J</cp:lastModifiedBy>
  <cp:revision>27</cp:revision>
  <cp:lastPrinted>2016-06-23T14:22:09Z</cp:lastPrinted>
  <dcterms:created xsi:type="dcterms:W3CDTF">2026-09-08T19:35:45Z</dcterms:created>
  <dcterms:modified xsi:type="dcterms:W3CDTF">2026-10-06T18:57:51Z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0x0101003F454FB6E5992F48BBA8C765F9FF531B</vt:lpwstr>
  </property>
  <property fmtid="{D5CDD505-2E9C-101B-9397-08002B2CF9AE}" pid="4" name="_dlc_DocIdItemGuid">
    <vt:lpwstr>95d52702-0c7a-4f1f-9855-ca9aa4ef616f</vt:lpwstr>
  </property>
</Properties>
</file>