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7" r:id="rId11"/>
    <p:sldId id="271" r:id="rId12"/>
    <p:sldId id="262" r:id="rId13"/>
    <p:sldId id="263" r:id="rId14"/>
    <p:sldId id="264" r:id="rId15"/>
    <p:sldId id="266" r:id="rId16"/>
    <p:sldId id="268" r:id="rId17"/>
    <p:sldId id="269" r:id="rId18"/>
    <p:sldId id="270" r:id="rId19"/>
    <p:sldId id="265" r:id="rId20"/>
  </p:sldIdLst>
  <p:sldSz cx="18288000" cy="10287000"/>
  <p:notesSz cx="6858000" cy="9144000"/>
  <p:embeddedFontLst>
    <p:embeddedFont>
      <p:font typeface="Canva Sans" panose="020B0604020202020204" charset="0"/>
      <p:regular r:id="rId21"/>
    </p:embeddedFont>
    <p:embeddedFont>
      <p:font typeface="Glacial Indifference Bold" panose="020B0604020202020204" charset="0"/>
      <p:regular r:id="rId22"/>
    </p:embeddedFont>
    <p:embeddedFont>
      <p:font typeface="Mansalva" panose="020B0604020202020204" charset="0"/>
      <p:regular r:id="rId23"/>
    </p:embeddedFont>
    <p:embeddedFont>
      <p:font typeface="Mont" panose="020B0604020202020204" charset="0"/>
      <p:regular r:id="rId24"/>
    </p:embeddedFont>
    <p:embeddedFont>
      <p:font typeface="Mont Bold" panose="020B0604020202020204" charset="0"/>
      <p:regular r:id="rId25"/>
    </p:embeddedFont>
    <p:embeddedFont>
      <p:font typeface="Montserrat Bold" panose="020B0604020202020204" charset="0"/>
      <p:regular r:id="rId26"/>
      <p:bold r:id="rId27"/>
    </p:embeddedFont>
    <p:embeddedFont>
      <p:font typeface="Open Sauce" panose="020B0604020202020204" charset="0"/>
      <p:regular r:id="rId28"/>
    </p:embeddedFont>
    <p:embeddedFont>
      <p:font typeface="Porcelain" panose="020B0604020202020204" charset="0"/>
      <p:regular r:id="rId29"/>
    </p:embeddedFont>
    <p:embeddedFont>
      <p:font typeface="Segoe Script" panose="030B0504020000000003" pitchFamily="66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01C48-1293-47F2-A932-DC4FC74DFA4F}" v="3" dt="2026-10-07T14:27:35.410"/>
    <p1510:client id="{47C5C87A-939E-88A8-78CA-8ED9F8BC4A4A}" v="92" dt="2026-08-19T13:55:57.195"/>
    <p1510:client id="{7D90A589-41C1-0459-2F49-E9B39C772670}" v="46" dt="2026-08-18T21:59:09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rrie, Ellen" userId="S::ec8e@login.missouristate.edu::173b774d-dc3a-49c4-95e2-eaeb77520e25" providerId="AD" clId="Web-{7D90A589-41C1-0459-2F49-E9B39C772670}"/>
    <pc:docChg chg="addSld delSld modSld">
      <pc:chgData name="Currie, Ellen" userId="S::ec8e@login.missouristate.edu::173b774d-dc3a-49c4-95e2-eaeb77520e25" providerId="AD" clId="Web-{7D90A589-41C1-0459-2F49-E9B39C772670}" dt="2026-08-18T21:59:09.574" v="31" actId="1076"/>
      <pc:docMkLst>
        <pc:docMk/>
      </pc:docMkLst>
      <pc:sldChg chg="modSp">
        <pc:chgData name="Currie, Ellen" userId="S::ec8e@login.missouristate.edu::173b774d-dc3a-49c4-95e2-eaeb77520e25" providerId="AD" clId="Web-{7D90A589-41C1-0459-2F49-E9B39C772670}" dt="2026-08-18T21:57:00.913" v="12" actId="1076"/>
        <pc:sldMkLst>
          <pc:docMk/>
          <pc:sldMk cId="0" sldId="257"/>
        </pc:sldMkLst>
        <pc:spChg chg="mod">
          <ac:chgData name="Currie, Ellen" userId="S::ec8e@login.missouristate.edu::173b774d-dc3a-49c4-95e2-eaeb77520e25" providerId="AD" clId="Web-{7D90A589-41C1-0459-2F49-E9B39C772670}" dt="2026-08-18T21:57:00.913" v="12" actId="1076"/>
          <ac:spMkLst>
            <pc:docMk/>
            <pc:sldMk cId="0" sldId="257"/>
            <ac:spMk id="8" creationId="{00000000-0000-0000-0000-000000000000}"/>
          </ac:spMkLst>
        </pc:spChg>
      </pc:sldChg>
      <pc:sldChg chg="addSp modSp">
        <pc:chgData name="Currie, Ellen" userId="S::ec8e@login.missouristate.edu::173b774d-dc3a-49c4-95e2-eaeb77520e25" providerId="AD" clId="Web-{7D90A589-41C1-0459-2F49-E9B39C772670}" dt="2026-08-18T21:59:09.574" v="31" actId="1076"/>
        <pc:sldMkLst>
          <pc:docMk/>
          <pc:sldMk cId="0" sldId="261"/>
        </pc:sldMkLst>
        <pc:spChg chg="add mod">
          <ac:chgData name="Currie, Ellen" userId="S::ec8e@login.missouristate.edu::173b774d-dc3a-49c4-95e2-eaeb77520e25" providerId="AD" clId="Web-{7D90A589-41C1-0459-2F49-E9B39C772670}" dt="2026-08-18T21:59:09.574" v="31" actId="1076"/>
          <ac:spMkLst>
            <pc:docMk/>
            <pc:sldMk cId="0" sldId="261"/>
            <ac:spMk id="6" creationId="{636FE558-FD36-E670-0A4A-763AEC9B19F8}"/>
          </ac:spMkLst>
        </pc:spChg>
      </pc:sldChg>
      <pc:sldChg chg="modSp">
        <pc:chgData name="Currie, Ellen" userId="S::ec8e@login.missouristate.edu::173b774d-dc3a-49c4-95e2-eaeb77520e25" providerId="AD" clId="Web-{7D90A589-41C1-0459-2F49-E9B39C772670}" dt="2026-08-18T21:56:25.786" v="9" actId="20577"/>
        <pc:sldMkLst>
          <pc:docMk/>
          <pc:sldMk cId="0" sldId="263"/>
        </pc:sldMkLst>
        <pc:spChg chg="mod">
          <ac:chgData name="Currie, Ellen" userId="S::ec8e@login.missouristate.edu::173b774d-dc3a-49c4-95e2-eaeb77520e25" providerId="AD" clId="Web-{7D90A589-41C1-0459-2F49-E9B39C772670}" dt="2026-08-18T21:55:58.566" v="2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Currie, Ellen" userId="S::ec8e@login.missouristate.edu::173b774d-dc3a-49c4-95e2-eaeb77520e25" providerId="AD" clId="Web-{7D90A589-41C1-0459-2F49-E9B39C772670}" dt="2026-08-18T21:56:14.692" v="6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Currie, Ellen" userId="S::ec8e@login.missouristate.edu::173b774d-dc3a-49c4-95e2-eaeb77520e25" providerId="AD" clId="Web-{7D90A589-41C1-0459-2F49-E9B39C772670}" dt="2026-08-18T21:56:25.786" v="9" actId="20577"/>
          <ac:spMkLst>
            <pc:docMk/>
            <pc:sldMk cId="0" sldId="263"/>
            <ac:spMk id="12" creationId="{00000000-0000-0000-0000-000000000000}"/>
          </ac:spMkLst>
        </pc:spChg>
      </pc:sldChg>
      <pc:sldChg chg="addSp modSp new del">
        <pc:chgData name="Currie, Ellen" userId="S::ec8e@login.missouristate.edu::173b774d-dc3a-49c4-95e2-eaeb77520e25" providerId="AD" clId="Web-{7D90A589-41C1-0459-2F49-E9B39C772670}" dt="2026-08-18T21:58:39.729" v="22"/>
        <pc:sldMkLst>
          <pc:docMk/>
          <pc:sldMk cId="4257094886" sldId="267"/>
        </pc:sldMkLst>
        <pc:spChg chg="add mod">
          <ac:chgData name="Currie, Ellen" userId="S::ec8e@login.missouristate.edu::173b774d-dc3a-49c4-95e2-eaeb77520e25" providerId="AD" clId="Web-{7D90A589-41C1-0459-2F49-E9B39C772670}" dt="2026-08-18T21:58:37.167" v="21" actId="20577"/>
          <ac:spMkLst>
            <pc:docMk/>
            <pc:sldMk cId="4257094886" sldId="267"/>
            <ac:spMk id="2" creationId="{9DD09B84-A33A-EE54-F743-D676AF66898F}"/>
          </ac:spMkLst>
        </pc:spChg>
      </pc:sldChg>
    </pc:docChg>
  </pc:docChgLst>
  <pc:docChgLst>
    <pc:chgData name="Currie, Ellen" userId="S::ec8e@login.missouristate.edu::173b774d-dc3a-49c4-95e2-eaeb77520e25" providerId="AD" clId="Web-{47C5C87A-939E-88A8-78CA-8ED9F8BC4A4A}"/>
    <pc:docChg chg="addSld delSld modSld sldOrd">
      <pc:chgData name="Currie, Ellen" userId="S::ec8e@login.missouristate.edu::173b774d-dc3a-49c4-95e2-eaeb77520e25" providerId="AD" clId="Web-{47C5C87A-939E-88A8-78CA-8ED9F8BC4A4A}" dt="2026-08-19T13:55:57.195" v="85"/>
      <pc:docMkLst>
        <pc:docMk/>
      </pc:docMkLst>
      <pc:sldChg chg="addSp delSp modSp">
        <pc:chgData name="Currie, Ellen" userId="S::ec8e@login.missouristate.edu::173b774d-dc3a-49c4-95e2-eaeb77520e25" providerId="AD" clId="Web-{47C5C87A-939E-88A8-78CA-8ED9F8BC4A4A}" dt="2026-08-19T13:38:43.242" v="8" actId="1076"/>
        <pc:sldMkLst>
          <pc:docMk/>
          <pc:sldMk cId="0" sldId="261"/>
        </pc:sldMkLst>
        <pc:spChg chg="del">
          <ac:chgData name="Currie, Ellen" userId="S::ec8e@login.missouristate.edu::173b774d-dc3a-49c4-95e2-eaeb77520e25" providerId="AD" clId="Web-{47C5C87A-939E-88A8-78CA-8ED9F8BC4A4A}" dt="2026-08-19T13:38:41.367" v="6"/>
          <ac:spMkLst>
            <pc:docMk/>
            <pc:sldMk cId="0" sldId="261"/>
            <ac:spMk id="3" creationId="{00000000-0000-0000-0000-000000000000}"/>
          </ac:spMkLst>
        </pc:spChg>
        <pc:spChg chg="del">
          <ac:chgData name="Currie, Ellen" userId="S::ec8e@login.missouristate.edu::173b774d-dc3a-49c4-95e2-eaeb77520e25" providerId="AD" clId="Web-{47C5C87A-939E-88A8-78CA-8ED9F8BC4A4A}" dt="2026-08-19T13:38:42.070" v="7"/>
          <ac:spMkLst>
            <pc:docMk/>
            <pc:sldMk cId="0" sldId="261"/>
            <ac:spMk id="4" creationId="{00000000-0000-0000-0000-000000000000}"/>
          </ac:spMkLst>
        </pc:spChg>
        <pc:spChg chg="del mod">
          <ac:chgData name="Currie, Ellen" userId="S::ec8e@login.missouristate.edu::173b774d-dc3a-49c4-95e2-eaeb77520e25" providerId="AD" clId="Web-{47C5C87A-939E-88A8-78CA-8ED9F8BC4A4A}" dt="2026-08-19T13:28:16.700" v="3"/>
          <ac:spMkLst>
            <pc:docMk/>
            <pc:sldMk cId="0" sldId="261"/>
            <ac:spMk id="6" creationId="{636FE558-FD36-E670-0A4A-763AEC9B19F8}"/>
          </ac:spMkLst>
        </pc:spChg>
        <pc:picChg chg="del">
          <ac:chgData name="Currie, Ellen" userId="S::ec8e@login.missouristate.edu::173b774d-dc3a-49c4-95e2-eaeb77520e25" providerId="AD" clId="Web-{47C5C87A-939E-88A8-78CA-8ED9F8BC4A4A}" dt="2026-08-19T13:28:04.810" v="0"/>
          <ac:picMkLst>
            <pc:docMk/>
            <pc:sldMk cId="0" sldId="261"/>
            <ac:picMk id="5" creationId="{00000000-0000-0000-0000-000000000000}"/>
          </ac:picMkLst>
        </pc:picChg>
        <pc:picChg chg="add mod">
          <ac:chgData name="Currie, Ellen" userId="S::ec8e@login.missouristate.edu::173b774d-dc3a-49c4-95e2-eaeb77520e25" providerId="AD" clId="Web-{47C5C87A-939E-88A8-78CA-8ED9F8BC4A4A}" dt="2026-08-19T13:38:43.242" v="8" actId="1076"/>
          <ac:picMkLst>
            <pc:docMk/>
            <pc:sldMk cId="0" sldId="261"/>
            <ac:picMk id="7" creationId="{26F8FF74-5B5C-D8D3-3D1D-E9065519BB00}"/>
          </ac:picMkLst>
        </pc:picChg>
      </pc:sldChg>
      <pc:sldChg chg="ord">
        <pc:chgData name="Currie, Ellen" userId="S::ec8e@login.missouristate.edu::173b774d-dc3a-49c4-95e2-eaeb77520e25" providerId="AD" clId="Web-{47C5C87A-939E-88A8-78CA-8ED9F8BC4A4A}" dt="2026-08-19T13:42:52.839" v="11"/>
        <pc:sldMkLst>
          <pc:docMk/>
          <pc:sldMk cId="0" sldId="262"/>
        </pc:sldMkLst>
      </pc:sldChg>
      <pc:sldChg chg="addSp modSp add del">
        <pc:chgData name="Currie, Ellen" userId="S::ec8e@login.missouristate.edu::173b774d-dc3a-49c4-95e2-eaeb77520e25" providerId="AD" clId="Web-{47C5C87A-939E-88A8-78CA-8ED9F8BC4A4A}" dt="2026-08-19T13:45:34.389" v="55" actId="1076"/>
        <pc:sldMkLst>
          <pc:docMk/>
          <pc:sldMk cId="1296411655" sldId="266"/>
        </pc:sldMkLst>
        <pc:spChg chg="add mod">
          <ac:chgData name="Currie, Ellen" userId="S::ec8e@login.missouristate.edu::173b774d-dc3a-49c4-95e2-eaeb77520e25" providerId="AD" clId="Web-{47C5C87A-939E-88A8-78CA-8ED9F8BC4A4A}" dt="2026-08-19T13:44:19.419" v="26"/>
          <ac:spMkLst>
            <pc:docMk/>
            <pc:sldMk cId="1296411655" sldId="266"/>
            <ac:spMk id="2" creationId="{2249ED14-A9D7-53DB-21E3-BAD8E72D23B6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4:36.044" v="29" actId="14100"/>
          <ac:spMkLst>
            <pc:docMk/>
            <pc:sldMk cId="1296411655" sldId="266"/>
            <ac:spMk id="3" creationId="{11B36117-42EF-650C-FF48-50AA0522C959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4:40.497" v="31" actId="1076"/>
          <ac:spMkLst>
            <pc:docMk/>
            <pc:sldMk cId="1296411655" sldId="266"/>
            <ac:spMk id="4" creationId="{2503B690-9457-84CB-4E4E-76B9C917195A}"/>
          </ac:spMkLst>
        </pc:spChg>
        <pc:spChg chg="mod">
          <ac:chgData name="Currie, Ellen" userId="S::ec8e@login.missouristate.edu::173b774d-dc3a-49c4-95e2-eaeb77520e25" providerId="AD" clId="Web-{47C5C87A-939E-88A8-78CA-8ED9F8BC4A4A}" dt="2026-08-19T13:44:05.340" v="21" actId="14100"/>
          <ac:spMkLst>
            <pc:docMk/>
            <pc:sldMk cId="1296411655" sldId="266"/>
            <ac:spMk id="5" creationId="{7A6819A0-25B6-A0DF-EB65-2E67DB8088A7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5:06.341" v="42" actId="1076"/>
          <ac:spMkLst>
            <pc:docMk/>
            <pc:sldMk cId="1296411655" sldId="266"/>
            <ac:spMk id="7" creationId="{D51BEF51-2171-B8B0-6DB5-A58FA28FD41F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5:12.091" v="46" actId="1076"/>
          <ac:spMkLst>
            <pc:docMk/>
            <pc:sldMk cId="1296411655" sldId="266"/>
            <ac:spMk id="8" creationId="{87EE42B6-1DB3-B0AF-01DA-AAF7A07477D5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5:34.389" v="55" actId="1076"/>
          <ac:spMkLst>
            <pc:docMk/>
            <pc:sldMk cId="1296411655" sldId="266"/>
            <ac:spMk id="10" creationId="{7EA2254E-7AAB-61A5-24D2-179F191A0B81}"/>
          </ac:spMkLst>
        </pc:spChg>
      </pc:sldChg>
      <pc:sldChg chg="addSp delSp modSp new">
        <pc:chgData name="Currie, Ellen" userId="S::ec8e@login.missouristate.edu::173b774d-dc3a-49c4-95e2-eaeb77520e25" providerId="AD" clId="Web-{47C5C87A-939E-88A8-78CA-8ED9F8BC4A4A}" dt="2026-08-19T13:55:48.586" v="84"/>
        <pc:sldMkLst>
          <pc:docMk/>
          <pc:sldMk cId="3627555662" sldId="267"/>
        </pc:sldMkLst>
        <pc:spChg chg="add del mod">
          <ac:chgData name="Currie, Ellen" userId="S::ec8e@login.missouristate.edu::173b774d-dc3a-49c4-95e2-eaeb77520e25" providerId="AD" clId="Web-{47C5C87A-939E-88A8-78CA-8ED9F8BC4A4A}" dt="2026-08-19T13:46:53.546" v="78"/>
          <ac:spMkLst>
            <pc:docMk/>
            <pc:sldMk cId="3627555662" sldId="267"/>
            <ac:spMk id="2" creationId="{377EEA28-61E4-BA70-198A-B75609AAAAB6}"/>
          </ac:spMkLst>
        </pc:spChg>
        <pc:picChg chg="add del mod">
          <ac:chgData name="Currie, Ellen" userId="S::ec8e@login.missouristate.edu::173b774d-dc3a-49c4-95e2-eaeb77520e25" providerId="AD" clId="Web-{47C5C87A-939E-88A8-78CA-8ED9F8BC4A4A}" dt="2026-08-19T13:54:43.460" v="83"/>
          <ac:picMkLst>
            <pc:docMk/>
            <pc:sldMk cId="3627555662" sldId="267"/>
            <ac:picMk id="3" creationId="{9084402B-D347-E437-F0B0-00A516583CD4}"/>
          </ac:picMkLst>
        </pc:picChg>
        <pc:picChg chg="add mod">
          <ac:chgData name="Currie, Ellen" userId="S::ec8e@login.missouristate.edu::173b774d-dc3a-49c4-95e2-eaeb77520e25" providerId="AD" clId="Web-{47C5C87A-939E-88A8-78CA-8ED9F8BC4A4A}" dt="2026-08-19T13:55:48.586" v="84"/>
          <ac:picMkLst>
            <pc:docMk/>
            <pc:sldMk cId="3627555662" sldId="267"/>
            <ac:picMk id="4" creationId="{E1DD97D3-2EB8-ED8E-2222-6CED7615A6E5}"/>
          </ac:picMkLst>
        </pc:picChg>
      </pc:sldChg>
      <pc:sldChg chg="addSp modSp add replId">
        <pc:chgData name="Currie, Ellen" userId="S::ec8e@login.missouristate.edu::173b774d-dc3a-49c4-95e2-eaeb77520e25" providerId="AD" clId="Web-{47C5C87A-939E-88A8-78CA-8ED9F8BC4A4A}" dt="2026-08-19T13:45:58.045" v="65" actId="14100"/>
        <pc:sldMkLst>
          <pc:docMk/>
          <pc:sldMk cId="2952305269" sldId="268"/>
        </pc:sldMkLst>
        <pc:spChg chg="add">
          <ac:chgData name="Currie, Ellen" userId="S::ec8e@login.missouristate.edu::173b774d-dc3a-49c4-95e2-eaeb77520e25" providerId="AD" clId="Web-{47C5C87A-939E-88A8-78CA-8ED9F8BC4A4A}" dt="2026-08-19T13:45:40.248" v="56"/>
          <ac:spMkLst>
            <pc:docMk/>
            <pc:sldMk cId="2952305269" sldId="268"/>
            <ac:spMk id="3" creationId="{E4F7C028-D7FA-8BD3-7D81-F915573A7D8E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5:48.873" v="60" actId="688"/>
          <ac:spMkLst>
            <pc:docMk/>
            <pc:sldMk cId="2952305269" sldId="268"/>
            <ac:spMk id="7" creationId="{1835B737-415C-EAB2-B8C5-BE0777CD4C45}"/>
          </ac:spMkLst>
        </pc:spChg>
        <pc:spChg chg="add mod">
          <ac:chgData name="Currie, Ellen" userId="S::ec8e@login.missouristate.edu::173b774d-dc3a-49c4-95e2-eaeb77520e25" providerId="AD" clId="Web-{47C5C87A-939E-88A8-78CA-8ED9F8BC4A4A}" dt="2026-08-19T13:45:58.045" v="65" actId="14100"/>
          <ac:spMkLst>
            <pc:docMk/>
            <pc:sldMk cId="2952305269" sldId="268"/>
            <ac:spMk id="10" creationId="{252C0FD9-C1BA-E20D-D348-73D10CF96BD7}"/>
          </ac:spMkLst>
        </pc:spChg>
      </pc:sldChg>
      <pc:sldChg chg="addSp add replId">
        <pc:chgData name="Currie, Ellen" userId="S::ec8e@login.missouristate.edu::173b774d-dc3a-49c4-95e2-eaeb77520e25" providerId="AD" clId="Web-{47C5C87A-939E-88A8-78CA-8ED9F8BC4A4A}" dt="2026-08-19T13:46:03.623" v="66"/>
        <pc:sldMkLst>
          <pc:docMk/>
          <pc:sldMk cId="2637259154" sldId="269"/>
        </pc:sldMkLst>
        <pc:spChg chg="add">
          <ac:chgData name="Currie, Ellen" userId="S::ec8e@login.missouristate.edu::173b774d-dc3a-49c4-95e2-eaeb77520e25" providerId="AD" clId="Web-{47C5C87A-939E-88A8-78CA-8ED9F8BC4A4A}" dt="2026-08-19T13:46:03.623" v="66"/>
          <ac:spMkLst>
            <pc:docMk/>
            <pc:sldMk cId="2637259154" sldId="269"/>
            <ac:spMk id="3" creationId="{E1FD9592-7318-6978-2949-BCACFE539F22}"/>
          </ac:spMkLst>
        </pc:spChg>
      </pc:sldChg>
      <pc:sldChg chg="add replId">
        <pc:chgData name="Currie, Ellen" userId="S::ec8e@login.missouristate.edu::173b774d-dc3a-49c4-95e2-eaeb77520e25" providerId="AD" clId="Web-{47C5C87A-939E-88A8-78CA-8ED9F8BC4A4A}" dt="2026-08-19T13:43:21.933" v="16"/>
        <pc:sldMkLst>
          <pc:docMk/>
          <pc:sldMk cId="132916463" sldId="270"/>
        </pc:sldMkLst>
      </pc:sldChg>
      <pc:sldChg chg="addSp modSp add replId">
        <pc:chgData name="Currie, Ellen" userId="S::ec8e@login.missouristate.edu::173b774d-dc3a-49c4-95e2-eaeb77520e25" providerId="AD" clId="Web-{47C5C87A-939E-88A8-78CA-8ED9F8BC4A4A}" dt="2026-08-19T13:55:57.195" v="85"/>
        <pc:sldMkLst>
          <pc:docMk/>
          <pc:sldMk cId="2003578792" sldId="271"/>
        </pc:sldMkLst>
        <pc:picChg chg="add mod">
          <ac:chgData name="Currie, Ellen" userId="S::ec8e@login.missouristate.edu::173b774d-dc3a-49c4-95e2-eaeb77520e25" providerId="AD" clId="Web-{47C5C87A-939E-88A8-78CA-8ED9F8BC4A4A}" dt="2026-08-19T13:55:57.195" v="85"/>
          <ac:picMkLst>
            <pc:docMk/>
            <pc:sldMk cId="2003578792" sldId="271"/>
            <ac:picMk id="2" creationId="{4FDD8BAD-6483-F048-A64D-422C187DD8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0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4.sv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52355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9624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772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1920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32555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152355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325555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115235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9624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0772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1920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532555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477157" y="472168"/>
            <a:ext cx="17338675" cy="9334500"/>
            <a:chOff x="0" y="0"/>
            <a:chExt cx="4566565" cy="24584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66565" cy="2458469"/>
            </a:xfrm>
            <a:custGeom>
              <a:avLst/>
              <a:gdLst/>
              <a:ahLst/>
              <a:cxnLst/>
              <a:rect l="l" t="t" r="r" b="b"/>
              <a:pathLst>
                <a:path w="4566565" h="2458469">
                  <a:moveTo>
                    <a:pt x="0" y="0"/>
                  </a:moveTo>
                  <a:lnTo>
                    <a:pt x="4566565" y="0"/>
                  </a:lnTo>
                  <a:lnTo>
                    <a:pt x="4566565" y="2458469"/>
                  </a:lnTo>
                  <a:lnTo>
                    <a:pt x="0" y="24584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566565" cy="249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139988" y="7130823"/>
            <a:ext cx="2675845" cy="2675845"/>
          </a:xfrm>
          <a:custGeom>
            <a:avLst/>
            <a:gdLst/>
            <a:ahLst/>
            <a:cxnLst/>
            <a:rect l="l" t="t" r="r" b="b"/>
            <a:pathLst>
              <a:path w="2675845" h="2675845">
                <a:moveTo>
                  <a:pt x="0" y="0"/>
                </a:moveTo>
                <a:lnTo>
                  <a:pt x="2675844" y="0"/>
                </a:lnTo>
                <a:lnTo>
                  <a:pt x="2675844" y="2675845"/>
                </a:lnTo>
                <a:lnTo>
                  <a:pt x="0" y="2675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10800000">
            <a:off x="477157" y="472168"/>
            <a:ext cx="2675845" cy="2675845"/>
          </a:xfrm>
          <a:custGeom>
            <a:avLst/>
            <a:gdLst/>
            <a:ahLst/>
            <a:cxnLst/>
            <a:rect l="l" t="t" r="r" b="b"/>
            <a:pathLst>
              <a:path w="2675845" h="2675845">
                <a:moveTo>
                  <a:pt x="0" y="0"/>
                </a:moveTo>
                <a:lnTo>
                  <a:pt x="2675845" y="0"/>
                </a:lnTo>
                <a:lnTo>
                  <a:pt x="2675845" y="2675844"/>
                </a:lnTo>
                <a:lnTo>
                  <a:pt x="0" y="26758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4593661" y="1028700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0" y="0"/>
                </a:moveTo>
                <a:lnTo>
                  <a:pt x="2665639" y="0"/>
                </a:lnTo>
                <a:lnTo>
                  <a:pt x="2665639" y="1163328"/>
                </a:lnTo>
                <a:lnTo>
                  <a:pt x="0" y="1163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5545397" y="6519088"/>
            <a:ext cx="7197206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spc="320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“BIT” | Ellen Currie</a:t>
            </a:r>
          </a:p>
        </p:txBody>
      </p:sp>
      <p:sp>
        <p:nvSpPr>
          <p:cNvPr id="21" name="Freeform 21"/>
          <p:cNvSpPr/>
          <p:nvPr/>
        </p:nvSpPr>
        <p:spPr>
          <a:xfrm flipH="1">
            <a:off x="1028700" y="8094972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2665639" y="0"/>
                </a:moveTo>
                <a:lnTo>
                  <a:pt x="0" y="0"/>
                </a:lnTo>
                <a:lnTo>
                  <a:pt x="0" y="1163328"/>
                </a:lnTo>
                <a:lnTo>
                  <a:pt x="2665639" y="1163328"/>
                </a:lnTo>
                <a:lnTo>
                  <a:pt x="26656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>
            <a:off x="4094660" y="6729908"/>
            <a:ext cx="2676503" cy="0"/>
          </a:xfrm>
          <a:prstGeom prst="line">
            <a:avLst/>
          </a:prstGeom>
          <a:ln w="19050" cap="flat">
            <a:solidFill>
              <a:srgbClr val="6D6D6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>
            <a:off x="11516837" y="6729908"/>
            <a:ext cx="2676503" cy="0"/>
          </a:xfrm>
          <a:prstGeom prst="line">
            <a:avLst/>
          </a:prstGeom>
          <a:ln w="19050" cap="flat">
            <a:solidFill>
              <a:srgbClr val="6D6D6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650728" y="2513508"/>
            <a:ext cx="12991533" cy="421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 spc="499">
                <a:solidFill>
                  <a:srgbClr val="545454"/>
                </a:solidFill>
                <a:latin typeface="Mont Bold"/>
                <a:ea typeface="Mont Bold"/>
                <a:cs typeface="Mont Bold"/>
                <a:sym typeface="Mont Bold"/>
              </a:rPr>
              <a:t>BEHAVIORAL INTERVENTION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966" y="638319"/>
            <a:ext cx="16894069" cy="9010361"/>
            <a:chOff x="0" y="0"/>
            <a:chExt cx="4449467" cy="237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9467" cy="2373099"/>
            </a:xfrm>
            <a:custGeom>
              <a:avLst/>
              <a:gdLst/>
              <a:ahLst/>
              <a:cxnLst/>
              <a:rect l="l" t="t" r="r" b="b"/>
              <a:pathLst>
                <a:path w="4449467" h="2373099">
                  <a:moveTo>
                    <a:pt x="0" y="0"/>
                  </a:moveTo>
                  <a:lnTo>
                    <a:pt x="4449467" y="0"/>
                  </a:lnTo>
                  <a:lnTo>
                    <a:pt x="4449467" y="2373099"/>
                  </a:lnTo>
                  <a:lnTo>
                    <a:pt x="0" y="2373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4449467" cy="249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211576" y="6852857"/>
            <a:ext cx="1456208" cy="893748"/>
          </a:xfrm>
          <a:custGeom>
            <a:avLst/>
            <a:gdLst/>
            <a:ahLst/>
            <a:cxnLst/>
            <a:rect l="l" t="t" r="r" b="b"/>
            <a:pathLst>
              <a:path w="1456208" h="893748">
                <a:moveTo>
                  <a:pt x="0" y="0"/>
                </a:moveTo>
                <a:lnTo>
                  <a:pt x="1456208" y="0"/>
                </a:lnTo>
                <a:lnTo>
                  <a:pt x="1456208" y="893748"/>
                </a:lnTo>
                <a:lnTo>
                  <a:pt x="0" y="893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062451" y="3868243"/>
            <a:ext cx="13776645" cy="162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311"/>
              </a:lnSpc>
            </a:pPr>
            <a:r>
              <a:rPr lang="en-US" sz="9508" b="1" spc="57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I’M ELLEN CURRIE!</a:t>
            </a:r>
          </a:p>
        </p:txBody>
      </p:sp>
      <p:sp>
        <p:nvSpPr>
          <p:cNvPr id="8" name="TextBox 8"/>
          <p:cNvSpPr txBox="1"/>
          <p:nvPr/>
        </p:nvSpPr>
        <p:spPr>
          <a:xfrm rot="21425312">
            <a:off x="-1373430" y="-165976"/>
            <a:ext cx="8262995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95"/>
              </a:lnSpc>
              <a:spcBef>
                <a:spcPct val="0"/>
              </a:spcBef>
            </a:pPr>
            <a:r>
              <a:rPr lang="en-US" sz="23900">
                <a:solidFill>
                  <a:srgbClr val="640508"/>
                </a:solidFill>
                <a:latin typeface="Segoe Script"/>
                <a:ea typeface="Porcelain"/>
                <a:cs typeface="Porcelain"/>
                <a:sym typeface="Porcelain"/>
              </a:rPr>
              <a:t>Hi!</a:t>
            </a:r>
            <a:endParaRPr lang="en-US" sz="23900">
              <a:solidFill>
                <a:srgbClr val="640508"/>
              </a:solidFill>
              <a:latin typeface="Segoe Script"/>
              <a:ea typeface="Porcelain"/>
              <a:cs typeface="Porcelai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753878" y="5647242"/>
            <a:ext cx="12393791" cy="87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3"/>
              </a:lnSpc>
            </a:pPr>
            <a:r>
              <a:rPr lang="en-US" sz="5081" b="1">
                <a:solidFill>
                  <a:srgbClr val="F0577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Coordinator, Student Care and Support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89504" y="-104095"/>
            <a:ext cx="4474029" cy="10495189"/>
            <a:chOff x="0" y="0"/>
            <a:chExt cx="1178345" cy="2764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8345" cy="2764165"/>
            </a:xfrm>
            <a:custGeom>
              <a:avLst/>
              <a:gdLst/>
              <a:ahLst/>
              <a:cxnLst/>
              <a:rect l="l" t="t" r="r" b="b"/>
              <a:pathLst>
                <a:path w="1178345" h="2764165">
                  <a:moveTo>
                    <a:pt x="0" y="0"/>
                  </a:moveTo>
                  <a:lnTo>
                    <a:pt x="1178345" y="0"/>
                  </a:lnTo>
                  <a:lnTo>
                    <a:pt x="1178345" y="2764165"/>
                  </a:lnTo>
                  <a:lnTo>
                    <a:pt x="0" y="2764165"/>
                  </a:lnTo>
                  <a:close/>
                </a:path>
              </a:pathLst>
            </a:custGeom>
            <a:solidFill>
              <a:srgbClr val="42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78345" cy="2802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304120" y="538382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0" y="0"/>
                </a:moveTo>
                <a:lnTo>
                  <a:pt x="2665640" y="0"/>
                </a:lnTo>
                <a:lnTo>
                  <a:pt x="2665640" y="1163327"/>
                </a:lnTo>
                <a:lnTo>
                  <a:pt x="0" y="1163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286500" y="1273629"/>
            <a:ext cx="10972800" cy="7739743"/>
          </a:xfrm>
          <a:custGeom>
            <a:avLst/>
            <a:gdLst/>
            <a:ahLst/>
            <a:cxnLst/>
            <a:rect l="l" t="t" r="r" b="b"/>
            <a:pathLst>
              <a:path w="10972800" h="7739743">
                <a:moveTo>
                  <a:pt x="0" y="0"/>
                </a:moveTo>
                <a:lnTo>
                  <a:pt x="10972800" y="0"/>
                </a:lnTo>
                <a:lnTo>
                  <a:pt x="10972800" y="7739742"/>
                </a:lnTo>
                <a:lnTo>
                  <a:pt x="0" y="7739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32" r="-37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695261" y="8188779"/>
            <a:ext cx="2430916" cy="2430916"/>
          </a:xfrm>
          <a:custGeom>
            <a:avLst/>
            <a:gdLst/>
            <a:ahLst/>
            <a:cxnLst/>
            <a:rect l="l" t="t" r="r" b="b"/>
            <a:pathLst>
              <a:path w="2430916" h="2430916">
                <a:moveTo>
                  <a:pt x="0" y="0"/>
                </a:moveTo>
                <a:lnTo>
                  <a:pt x="2430916" y="0"/>
                </a:lnTo>
                <a:lnTo>
                  <a:pt x="2430916" y="2430916"/>
                </a:lnTo>
                <a:lnTo>
                  <a:pt x="0" y="24309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358934"/>
            <a:ext cx="4485031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120">
                <a:solidFill>
                  <a:srgbClr val="545454"/>
                </a:solidFill>
                <a:latin typeface="Mont Bold"/>
                <a:ea typeface="Mont Bold"/>
                <a:cs typeface="Mont Bold"/>
                <a:sym typeface="Mont Bold"/>
              </a:rPr>
              <a:t>ABOUT</a:t>
            </a:r>
          </a:p>
          <a:p>
            <a:pPr algn="l">
              <a:lnSpc>
                <a:spcPts val="6000"/>
              </a:lnSpc>
            </a:pPr>
            <a:r>
              <a:rPr lang="en-US" sz="6000" b="1" spc="120">
                <a:solidFill>
                  <a:srgbClr val="545454"/>
                </a:solidFill>
                <a:latin typeface="Mont Bold"/>
                <a:ea typeface="Mont Bold"/>
                <a:cs typeface="Mont Bold"/>
                <a:sym typeface="Mont Bold"/>
              </a:rPr>
              <a:t>BIT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7606" y="4857206"/>
            <a:ext cx="5541294" cy="259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BIT is composed of a group of MSU employees who provide an organized and coordinated method of assessment of the severity of an incident, situation, or behavior affecting a student or the University community.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54545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5711" y="1312765"/>
            <a:ext cx="8011996" cy="7661471"/>
          </a:xfrm>
          <a:custGeom>
            <a:avLst/>
            <a:gdLst/>
            <a:ahLst/>
            <a:cxnLst/>
            <a:rect l="l" t="t" r="r" b="b"/>
            <a:pathLst>
              <a:path w="8011996" h="7661471">
                <a:moveTo>
                  <a:pt x="0" y="0"/>
                </a:moveTo>
                <a:lnTo>
                  <a:pt x="8011995" y="0"/>
                </a:lnTo>
                <a:lnTo>
                  <a:pt x="8011995" y="7661470"/>
                </a:lnTo>
                <a:lnTo>
                  <a:pt x="0" y="7661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34711" y="0"/>
            <a:ext cx="8270421" cy="10495189"/>
            <a:chOff x="0" y="0"/>
            <a:chExt cx="2178218" cy="27641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78218" cy="2764165"/>
            </a:xfrm>
            <a:custGeom>
              <a:avLst/>
              <a:gdLst/>
              <a:ahLst/>
              <a:cxnLst/>
              <a:rect l="l" t="t" r="r" b="b"/>
              <a:pathLst>
                <a:path w="2178218" h="2764165">
                  <a:moveTo>
                    <a:pt x="0" y="0"/>
                  </a:moveTo>
                  <a:lnTo>
                    <a:pt x="2178218" y="0"/>
                  </a:lnTo>
                  <a:lnTo>
                    <a:pt x="2178218" y="2764165"/>
                  </a:lnTo>
                  <a:lnTo>
                    <a:pt x="0" y="2764165"/>
                  </a:lnTo>
                  <a:close/>
                </a:path>
              </a:pathLst>
            </a:custGeom>
            <a:solidFill>
              <a:srgbClr val="42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178218" cy="2802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914920" y="6694694"/>
            <a:ext cx="2465572" cy="3800496"/>
          </a:xfrm>
          <a:custGeom>
            <a:avLst/>
            <a:gdLst/>
            <a:ahLst/>
            <a:cxnLst/>
            <a:rect l="l" t="t" r="r" b="b"/>
            <a:pathLst>
              <a:path w="2465572" h="3800496">
                <a:moveTo>
                  <a:pt x="0" y="0"/>
                </a:moveTo>
                <a:lnTo>
                  <a:pt x="2465572" y="0"/>
                </a:lnTo>
                <a:lnTo>
                  <a:pt x="2465572" y="3800495"/>
                </a:lnTo>
                <a:lnTo>
                  <a:pt x="0" y="38004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614321" y="4665931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0" y="0"/>
                </a:moveTo>
                <a:lnTo>
                  <a:pt x="2665640" y="0"/>
                </a:lnTo>
                <a:lnTo>
                  <a:pt x="2665640" y="1163327"/>
                </a:lnTo>
                <a:lnTo>
                  <a:pt x="0" y="1163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597370" y="1538619"/>
            <a:ext cx="1194596" cy="1048258"/>
          </a:xfrm>
          <a:custGeom>
            <a:avLst/>
            <a:gdLst/>
            <a:ahLst/>
            <a:cxnLst/>
            <a:rect l="l" t="t" r="r" b="b"/>
            <a:pathLst>
              <a:path w="1194596" h="1048258">
                <a:moveTo>
                  <a:pt x="0" y="0"/>
                </a:moveTo>
                <a:lnTo>
                  <a:pt x="1194596" y="0"/>
                </a:lnTo>
                <a:lnTo>
                  <a:pt x="1194596" y="1048258"/>
                </a:lnTo>
                <a:lnTo>
                  <a:pt x="0" y="1048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247642" y="3432469"/>
            <a:ext cx="1778413" cy="727533"/>
          </a:xfrm>
          <a:custGeom>
            <a:avLst/>
            <a:gdLst/>
            <a:ahLst/>
            <a:cxnLst/>
            <a:rect l="l" t="t" r="r" b="b"/>
            <a:pathLst>
              <a:path w="1778413" h="727533">
                <a:moveTo>
                  <a:pt x="0" y="0"/>
                </a:moveTo>
                <a:lnTo>
                  <a:pt x="1778413" y="0"/>
                </a:lnTo>
                <a:lnTo>
                  <a:pt x="1778413" y="727533"/>
                </a:lnTo>
                <a:lnTo>
                  <a:pt x="0" y="7275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478969" y="4988368"/>
            <a:ext cx="1049111" cy="1049111"/>
          </a:xfrm>
          <a:custGeom>
            <a:avLst/>
            <a:gdLst/>
            <a:ahLst/>
            <a:cxnLst/>
            <a:rect l="l" t="t" r="r" b="b"/>
            <a:pathLst>
              <a:path w="1049111" h="1049111">
                <a:moveTo>
                  <a:pt x="0" y="0"/>
                </a:moveTo>
                <a:lnTo>
                  <a:pt x="1049111" y="0"/>
                </a:lnTo>
                <a:lnTo>
                  <a:pt x="1049111" y="1049111"/>
                </a:lnTo>
                <a:lnTo>
                  <a:pt x="0" y="10491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1418812" y="6694694"/>
            <a:ext cx="1163421" cy="1163421"/>
          </a:xfrm>
          <a:custGeom>
            <a:avLst/>
            <a:gdLst/>
            <a:ahLst/>
            <a:cxnLst/>
            <a:rect l="l" t="t" r="r" b="b"/>
            <a:pathLst>
              <a:path w="1163421" h="1163421">
                <a:moveTo>
                  <a:pt x="0" y="0"/>
                </a:moveTo>
                <a:lnTo>
                  <a:pt x="1163421" y="0"/>
                </a:lnTo>
                <a:lnTo>
                  <a:pt x="1163421" y="1163420"/>
                </a:lnTo>
                <a:lnTo>
                  <a:pt x="0" y="1163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392727" y="4387421"/>
            <a:ext cx="3464379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academic difficulties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40461" y="2612847"/>
            <a:ext cx="1352267" cy="84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b="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40461" y="4349321"/>
            <a:ext cx="1352267" cy="84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b="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40461" y="6086046"/>
            <a:ext cx="1352267" cy="84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b="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40461" y="7841821"/>
            <a:ext cx="1352267" cy="84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b="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2635184"/>
            <a:ext cx="6056656" cy="254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12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WHAT IS BEING REPORTED TO BIT?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92727" y="2692334"/>
            <a:ext cx="3464379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general mental health concerns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92727" y="6144466"/>
            <a:ext cx="2178504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medical concerns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92727" y="7879921"/>
            <a:ext cx="2178504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grief from loss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5323906"/>
            <a:ext cx="5913781" cy="2966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BIT works with students facing various situational stressors. Student concerns include anxiety, depression, eating/body image concerns, family stressors, financial concerns, hardened thoughts, suicidal ideation/attempts, traumatic events, all of these among many other barriers students might face.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4143" y="4505290"/>
            <a:ext cx="16759714" cy="2021713"/>
            <a:chOff x="0" y="0"/>
            <a:chExt cx="22346285" cy="269561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105951" cy="2695618"/>
              <a:chOff x="0" y="0"/>
              <a:chExt cx="6350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530042" y="0"/>
              <a:ext cx="2105951" cy="2695618"/>
              <a:chOff x="0" y="0"/>
              <a:chExt cx="6350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5060083" y="0"/>
              <a:ext cx="2105951" cy="2695618"/>
              <a:chOff x="0" y="0"/>
              <a:chExt cx="6350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7590125" y="0"/>
              <a:ext cx="2105951" cy="2695618"/>
              <a:chOff x="0" y="0"/>
              <a:chExt cx="6350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120167" y="0"/>
              <a:ext cx="2105951" cy="2695618"/>
              <a:chOff x="0" y="0"/>
              <a:chExt cx="6350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2650209" y="0"/>
              <a:ext cx="2105951" cy="2695618"/>
              <a:chOff x="0" y="0"/>
              <a:chExt cx="6350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5180250" y="0"/>
              <a:ext cx="2105951" cy="2695618"/>
              <a:chOff x="0" y="0"/>
              <a:chExt cx="6350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7710292" y="0"/>
              <a:ext cx="2105951" cy="2695618"/>
              <a:chOff x="0" y="0"/>
              <a:chExt cx="6350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0240334" y="0"/>
              <a:ext cx="2105951" cy="2695618"/>
              <a:chOff x="0" y="0"/>
              <a:chExt cx="6350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50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812800">
                    <a:moveTo>
                      <a:pt x="635000" y="0"/>
                    </a:moveTo>
                    <a:lnTo>
                      <a:pt x="635000" y="698500"/>
                    </a:lnTo>
                    <a:lnTo>
                      <a:pt x="317500" y="812800"/>
                    </a:lnTo>
                    <a:lnTo>
                      <a:pt x="0" y="698500"/>
                    </a:lnTo>
                    <a:lnTo>
                      <a:pt x="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64050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123825"/>
                <a:ext cx="6350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>
            <a:off x="1955294" y="2981035"/>
            <a:ext cx="14377412" cy="862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73"/>
              </a:lnSpc>
            </a:pPr>
            <a:r>
              <a:rPr lang="en-US" sz="5052" b="1" spc="30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OTHER REPORTED BIT CONCERNS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66077" y="4983744"/>
            <a:ext cx="1351851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fear for safety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778917" y="4993269"/>
            <a:ext cx="1351851" cy="800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9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substance abuse concerns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689782" y="4917977"/>
            <a:ext cx="1351851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suicidal ideation or attempts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603609" y="4993269"/>
            <a:ext cx="1351851" cy="668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financial concern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468074" y="4993269"/>
            <a:ext cx="1351851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5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hygiene concern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381901" y="5035179"/>
            <a:ext cx="1351851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housing insecurity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248102" y="4983744"/>
            <a:ext cx="1351851" cy="82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self harm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161928" y="5181864"/>
            <a:ext cx="1351851" cy="29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7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harassment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075754" y="5098679"/>
            <a:ext cx="1351851" cy="62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100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traumatic event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971405" y="7247250"/>
            <a:ext cx="2345191" cy="347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3"/>
              </a:lnSpc>
            </a:pPr>
            <a:r>
              <a:rPr lang="en-US" sz="2052" b="1" spc="12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 MANY MORE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639250"/>
            <a:ext cx="6067265" cy="254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120">
                <a:solidFill>
                  <a:srgbClr val="545454"/>
                </a:solidFill>
                <a:latin typeface="Mont Bold"/>
                <a:ea typeface="Mont Bold"/>
                <a:cs typeface="Mont Bold"/>
                <a:sym typeface="Mont Bold"/>
              </a:rPr>
              <a:t>BIT CASES THROUGH THE YEARS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F8FF74-5B5C-D8D3-3D1D-E9065519B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DD97D3-2EB8-ED8E-2222-6CED7615A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5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9E1EC-BA49-E8CB-FF7A-32D1EDEA7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DD8BAD-6483-F048-A64D-422C187DD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7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7449" y="890904"/>
            <a:ext cx="19955702" cy="1846138"/>
            <a:chOff x="0" y="0"/>
            <a:chExt cx="5255823" cy="4862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55823" cy="486226"/>
            </a:xfrm>
            <a:custGeom>
              <a:avLst/>
              <a:gdLst/>
              <a:ahLst/>
              <a:cxnLst/>
              <a:rect l="l" t="t" r="r" b="b"/>
              <a:pathLst>
                <a:path w="5255823" h="486226">
                  <a:moveTo>
                    <a:pt x="0" y="0"/>
                  </a:moveTo>
                  <a:lnTo>
                    <a:pt x="5255823" y="0"/>
                  </a:lnTo>
                  <a:lnTo>
                    <a:pt x="5255823" y="486226"/>
                  </a:lnTo>
                  <a:lnTo>
                    <a:pt x="0" y="486226"/>
                  </a:lnTo>
                  <a:close/>
                </a:path>
              </a:pathLst>
            </a:custGeom>
            <a:solidFill>
              <a:srgbClr val="6405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5255823" cy="610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182183" y="3090642"/>
            <a:ext cx="4826441" cy="6600261"/>
          </a:xfrm>
          <a:custGeom>
            <a:avLst/>
            <a:gdLst/>
            <a:ahLst/>
            <a:cxnLst/>
            <a:rect l="l" t="t" r="r" b="b"/>
            <a:pathLst>
              <a:path w="4826441" h="6600261">
                <a:moveTo>
                  <a:pt x="0" y="0"/>
                </a:moveTo>
                <a:lnTo>
                  <a:pt x="4826441" y="0"/>
                </a:lnTo>
                <a:lnTo>
                  <a:pt x="4826441" y="6600261"/>
                </a:lnTo>
                <a:lnTo>
                  <a:pt x="0" y="660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597655" y="5573027"/>
            <a:ext cx="644594" cy="615936"/>
          </a:xfrm>
          <a:custGeom>
            <a:avLst/>
            <a:gdLst/>
            <a:ahLst/>
            <a:cxnLst/>
            <a:rect l="l" t="t" r="r" b="b"/>
            <a:pathLst>
              <a:path w="644594" h="615936">
                <a:moveTo>
                  <a:pt x="0" y="0"/>
                </a:moveTo>
                <a:lnTo>
                  <a:pt x="644594" y="0"/>
                </a:lnTo>
                <a:lnTo>
                  <a:pt x="644594" y="615936"/>
                </a:lnTo>
                <a:lnTo>
                  <a:pt x="0" y="615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35619" y="6049854"/>
            <a:ext cx="1807622" cy="546806"/>
          </a:xfrm>
          <a:custGeom>
            <a:avLst/>
            <a:gdLst/>
            <a:ahLst/>
            <a:cxnLst/>
            <a:rect l="l" t="t" r="r" b="b"/>
            <a:pathLst>
              <a:path w="1807622" h="546806">
                <a:moveTo>
                  <a:pt x="0" y="0"/>
                </a:moveTo>
                <a:lnTo>
                  <a:pt x="1807621" y="0"/>
                </a:lnTo>
                <a:lnTo>
                  <a:pt x="1807621" y="546805"/>
                </a:lnTo>
                <a:lnTo>
                  <a:pt x="0" y="546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680148" y="887536"/>
            <a:ext cx="8927703" cy="175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3"/>
              </a:lnSpc>
            </a:pPr>
            <a:r>
              <a:rPr lang="en-US" sz="5052" b="1" spc="30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NOTE:</a:t>
            </a:r>
          </a:p>
          <a:p>
            <a:pPr marL="0" lvl="0" indent="0" algn="ctr">
              <a:lnSpc>
                <a:spcPts val="7073"/>
              </a:lnSpc>
            </a:pPr>
            <a:r>
              <a:rPr lang="en-US" sz="5052" b="1" spc="30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TO REFER TO BIT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51285" y="3438356"/>
            <a:ext cx="4088237" cy="839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64"/>
              </a:lnSpc>
            </a:pPr>
            <a:r>
              <a:rPr lang="en-US" sz="4831" spc="294">
                <a:solidFill>
                  <a:srgbClr val="420000"/>
                </a:solidFill>
                <a:latin typeface="Porcelain"/>
                <a:ea typeface="Porcelain"/>
                <a:cs typeface="Porcelain"/>
                <a:sym typeface="Porcelain"/>
              </a:rPr>
              <a:t>low-medium risk</a:t>
            </a:r>
          </a:p>
        </p:txBody>
      </p:sp>
      <p:sp>
        <p:nvSpPr>
          <p:cNvPr id="10" name="TextBox 10"/>
          <p:cNvSpPr txBox="1"/>
          <p:nvPr/>
        </p:nvSpPr>
        <p:spPr>
          <a:xfrm rot="-105508">
            <a:off x="4511437" y="4220616"/>
            <a:ext cx="3981461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If there is not an immediate concern for safety or response, make a referral by:</a:t>
            </a:r>
          </a:p>
        </p:txBody>
      </p:sp>
      <p:sp>
        <p:nvSpPr>
          <p:cNvPr id="11" name="TextBox 11"/>
          <p:cNvSpPr txBox="1"/>
          <p:nvPr/>
        </p:nvSpPr>
        <p:spPr>
          <a:xfrm rot="-78505">
            <a:off x="5245627" y="5576866"/>
            <a:ext cx="3168551" cy="46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7"/>
              </a:lnSpc>
            </a:pPr>
            <a:r>
              <a:rPr lang="en-US" sz="2677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Online Referral Form </a:t>
            </a:r>
          </a:p>
        </p:txBody>
      </p:sp>
      <p:sp>
        <p:nvSpPr>
          <p:cNvPr id="12" name="TextBox 12"/>
          <p:cNvSpPr txBox="1"/>
          <p:nvPr/>
        </p:nvSpPr>
        <p:spPr>
          <a:xfrm rot="-78505">
            <a:off x="4605629" y="6693375"/>
            <a:ext cx="4138645" cy="41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7"/>
              </a:lnSpc>
            </a:pPr>
            <a:r>
              <a:rPr lang="en-US" sz="2377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Emailing the Dean of Students</a:t>
            </a:r>
          </a:p>
        </p:txBody>
      </p:sp>
      <p:sp>
        <p:nvSpPr>
          <p:cNvPr id="13" name="TextBox 13"/>
          <p:cNvSpPr txBox="1"/>
          <p:nvPr/>
        </p:nvSpPr>
        <p:spPr>
          <a:xfrm rot="-173793">
            <a:off x="4074746" y="7185627"/>
            <a:ext cx="5198828" cy="41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7"/>
              </a:lnSpc>
            </a:pPr>
            <a:r>
              <a:rPr lang="en-US" sz="2377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deanofstudentsoffice@missouristate.edu​</a:t>
            </a:r>
          </a:p>
        </p:txBody>
      </p:sp>
      <p:sp>
        <p:nvSpPr>
          <p:cNvPr id="14" name="TextBox 14"/>
          <p:cNvSpPr txBox="1"/>
          <p:nvPr/>
        </p:nvSpPr>
        <p:spPr>
          <a:xfrm rot="21521495">
            <a:off x="4347697" y="7788502"/>
            <a:ext cx="4505358" cy="413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2000" dirty="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Calling the Dean of Students Office</a:t>
            </a:r>
            <a:endParaRPr lang="en-US" sz="2000" dirty="0">
              <a:solidFill>
                <a:srgbClr val="420000"/>
              </a:solidFill>
              <a:latin typeface="Mansalva"/>
              <a:ea typeface="Mansalva"/>
              <a:cs typeface="Mansalva"/>
            </a:endParaRPr>
          </a:p>
        </p:txBody>
      </p:sp>
      <p:sp>
        <p:nvSpPr>
          <p:cNvPr id="15" name="TextBox 15"/>
          <p:cNvSpPr txBox="1"/>
          <p:nvPr/>
        </p:nvSpPr>
        <p:spPr>
          <a:xfrm rot="-78505">
            <a:off x="3703497" y="8192215"/>
            <a:ext cx="5597136" cy="65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7"/>
              </a:lnSpc>
            </a:pPr>
            <a:r>
              <a:rPr lang="en-US" sz="3777">
                <a:solidFill>
                  <a:srgbClr val="420000"/>
                </a:solidFill>
                <a:latin typeface="Porcelain"/>
                <a:ea typeface="Porcelain"/>
                <a:cs typeface="Porcelain"/>
                <a:sym typeface="Porcelain"/>
              </a:rPr>
              <a:t> 417-836-5527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8364" y="3498913"/>
            <a:ext cx="4937760" cy="493776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9995917" y="7849519"/>
            <a:ext cx="4098727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missouristate.edu/DOS/BIT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7449" y="890904"/>
            <a:ext cx="19955702" cy="1846138"/>
            <a:chOff x="0" y="0"/>
            <a:chExt cx="5255823" cy="4862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55823" cy="486226"/>
            </a:xfrm>
            <a:custGeom>
              <a:avLst/>
              <a:gdLst/>
              <a:ahLst/>
              <a:cxnLst/>
              <a:rect l="l" t="t" r="r" b="b"/>
              <a:pathLst>
                <a:path w="5255823" h="486226">
                  <a:moveTo>
                    <a:pt x="0" y="0"/>
                  </a:moveTo>
                  <a:lnTo>
                    <a:pt x="5255823" y="0"/>
                  </a:lnTo>
                  <a:lnTo>
                    <a:pt x="5255823" y="486226"/>
                  </a:lnTo>
                  <a:lnTo>
                    <a:pt x="0" y="486226"/>
                  </a:lnTo>
                  <a:close/>
                </a:path>
              </a:pathLst>
            </a:custGeom>
            <a:solidFill>
              <a:srgbClr val="6405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5255823" cy="610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557812" y="2363857"/>
            <a:ext cx="6211997" cy="6257506"/>
          </a:xfrm>
          <a:custGeom>
            <a:avLst/>
            <a:gdLst/>
            <a:ahLst/>
            <a:cxnLst/>
            <a:rect l="l" t="t" r="r" b="b"/>
            <a:pathLst>
              <a:path w="6211997" h="6257506">
                <a:moveTo>
                  <a:pt x="0" y="0"/>
                </a:moveTo>
                <a:lnTo>
                  <a:pt x="6211997" y="0"/>
                </a:lnTo>
                <a:lnTo>
                  <a:pt x="6211997" y="6257506"/>
                </a:lnTo>
                <a:lnTo>
                  <a:pt x="0" y="62575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934307" y="4100866"/>
            <a:ext cx="5768466" cy="5810725"/>
          </a:xfrm>
          <a:custGeom>
            <a:avLst/>
            <a:gdLst/>
            <a:ahLst/>
            <a:cxnLst/>
            <a:rect l="l" t="t" r="r" b="b"/>
            <a:pathLst>
              <a:path w="5768466" h="5810725">
                <a:moveTo>
                  <a:pt x="0" y="0"/>
                </a:moveTo>
                <a:lnTo>
                  <a:pt x="5768465" y="0"/>
                </a:lnTo>
                <a:lnTo>
                  <a:pt x="5768465" y="5810725"/>
                </a:lnTo>
                <a:lnTo>
                  <a:pt x="0" y="5810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015709" y="5634106"/>
            <a:ext cx="1435965" cy="1372123"/>
          </a:xfrm>
          <a:custGeom>
            <a:avLst/>
            <a:gdLst/>
            <a:ahLst/>
            <a:cxnLst/>
            <a:rect l="l" t="t" r="r" b="b"/>
            <a:pathLst>
              <a:path w="1435965" h="1372123">
                <a:moveTo>
                  <a:pt x="0" y="0"/>
                </a:moveTo>
                <a:lnTo>
                  <a:pt x="1435965" y="0"/>
                </a:lnTo>
                <a:lnTo>
                  <a:pt x="1435965" y="1372123"/>
                </a:lnTo>
                <a:lnTo>
                  <a:pt x="0" y="1372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680148" y="887536"/>
            <a:ext cx="8927703" cy="175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3"/>
              </a:lnSpc>
            </a:pPr>
            <a:r>
              <a:rPr lang="en-US" sz="5052" b="1" spc="30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NOTE:</a:t>
            </a:r>
          </a:p>
          <a:p>
            <a:pPr marL="0" lvl="0" indent="0" algn="ctr">
              <a:lnSpc>
                <a:spcPts val="7073"/>
              </a:lnSpc>
            </a:pPr>
            <a:r>
              <a:rPr lang="en-US" sz="5052" b="1" spc="30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TO REFER TO BIT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95871" y="3399862"/>
            <a:ext cx="4640317" cy="94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7"/>
              </a:lnSpc>
            </a:pPr>
            <a:r>
              <a:rPr lang="en-US" sz="5484" spc="334">
                <a:solidFill>
                  <a:srgbClr val="420000"/>
                </a:solidFill>
                <a:latin typeface="Porcelain"/>
                <a:ea typeface="Porcelain"/>
                <a:cs typeface="Porcelain"/>
                <a:sym typeface="Porcelain"/>
              </a:rPr>
              <a:t>HIGH RISK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67998" y="4273186"/>
            <a:ext cx="4368190" cy="232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  <a:spcBef>
                <a:spcPct val="0"/>
              </a:spcBef>
            </a:pPr>
            <a:r>
              <a:rPr lang="en-US" sz="221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If there is a concern for safety (themes or direct statement of, self-harm, suicide, or harm to others, seems out of touch with reality, displays delusional or aggressive behavior, etc.)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95859" y="7003474"/>
            <a:ext cx="5293468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264"/>
              </a:lnSpc>
            </a:pPr>
            <a:r>
              <a:rPr lang="en-US" sz="4000" spc="334">
                <a:solidFill>
                  <a:srgbClr val="420000"/>
                </a:solidFill>
                <a:latin typeface="Porcelain"/>
                <a:ea typeface="Porcelain"/>
                <a:cs typeface="Porcelain"/>
                <a:sym typeface="Porcelain"/>
              </a:rPr>
              <a:t>GET IMMEDIATE HELP!</a:t>
            </a:r>
            <a:endParaRPr lang="en-US" sz="4000" spc="334">
              <a:solidFill>
                <a:srgbClr val="420000"/>
              </a:solidFill>
              <a:latin typeface="Porcelain"/>
              <a:ea typeface="Porcelain"/>
              <a:cs typeface="Porcelain"/>
            </a:endParaRPr>
          </a:p>
        </p:txBody>
      </p:sp>
      <p:sp>
        <p:nvSpPr>
          <p:cNvPr id="12" name="TextBox 12"/>
          <p:cNvSpPr txBox="1"/>
          <p:nvPr/>
        </p:nvSpPr>
        <p:spPr>
          <a:xfrm rot="21521495">
            <a:off x="9445971" y="4867616"/>
            <a:ext cx="4254545" cy="330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4"/>
              </a:lnSpc>
            </a:pPr>
            <a:r>
              <a:rPr lang="en-US" sz="3600" u="sng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Get immediate help by:</a:t>
            </a:r>
            <a:r>
              <a:rPr lang="en-US" sz="3600" dirty="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  </a:t>
            </a:r>
            <a:endParaRPr lang="en-US" sz="3600" dirty="0">
              <a:solidFill>
                <a:srgbClr val="420000"/>
              </a:solidFill>
              <a:latin typeface="Mansalva"/>
              <a:ea typeface="Mansalva"/>
              <a:cs typeface="Mansalva"/>
            </a:endParaRPr>
          </a:p>
          <a:p>
            <a:pPr algn="ctr">
              <a:lnSpc>
                <a:spcPts val="4254"/>
              </a:lnSpc>
            </a:pPr>
            <a:r>
              <a:rPr lang="en-US" sz="360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1. Calling 911 </a:t>
            </a:r>
            <a:endParaRPr lang="en-US" sz="3600" dirty="0">
              <a:solidFill>
                <a:srgbClr val="420000"/>
              </a:solidFill>
              <a:latin typeface="Mansalva"/>
              <a:ea typeface="Mansalva"/>
              <a:cs typeface="Mansalva"/>
            </a:endParaRPr>
          </a:p>
          <a:p>
            <a:pPr algn="ctr">
              <a:lnSpc>
                <a:spcPts val="4254"/>
              </a:lnSpc>
            </a:pPr>
            <a:r>
              <a:rPr lang="en-US" sz="360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2. Calling Campus Safety </a:t>
            </a:r>
            <a:endParaRPr lang="en-US" sz="3600" dirty="0">
              <a:solidFill>
                <a:srgbClr val="420000"/>
              </a:solidFill>
              <a:latin typeface="Mansalva"/>
              <a:ea typeface="Mansalva"/>
              <a:cs typeface="Mansalva"/>
            </a:endParaRPr>
          </a:p>
          <a:p>
            <a:pPr algn="ctr">
              <a:lnSpc>
                <a:spcPts val="4254"/>
              </a:lnSpc>
            </a:pPr>
            <a:r>
              <a:rPr lang="en-US" sz="3600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at 417-836-5509 ​</a:t>
            </a:r>
            <a:endParaRPr lang="en-US" sz="3600" dirty="0">
              <a:solidFill>
                <a:srgbClr val="420000"/>
              </a:solidFill>
              <a:latin typeface="Mansalva"/>
              <a:ea typeface="Mansalva"/>
              <a:cs typeface="Mansalva"/>
            </a:endParaRPr>
          </a:p>
        </p:txBody>
      </p:sp>
      <p:sp>
        <p:nvSpPr>
          <p:cNvPr id="13" name="TextBox 13"/>
          <p:cNvSpPr txBox="1"/>
          <p:nvPr/>
        </p:nvSpPr>
        <p:spPr>
          <a:xfrm rot="-78505">
            <a:off x="14016219" y="5987430"/>
            <a:ext cx="4254545" cy="158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4"/>
              </a:lnSpc>
            </a:pPr>
            <a:r>
              <a:rPr lang="en-US" sz="3038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After getting immediate help, </a:t>
            </a:r>
            <a:r>
              <a:rPr lang="en-US" sz="3038" u="sng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then</a:t>
            </a:r>
            <a:r>
              <a:rPr lang="en-US" sz="3038">
                <a:solidFill>
                  <a:srgbClr val="420000"/>
                </a:solidFill>
                <a:latin typeface="Mansalva"/>
                <a:ea typeface="Mansalva"/>
                <a:cs typeface="Mansalva"/>
                <a:sym typeface="Mansalva"/>
              </a:rPr>
              <a:t> submit your referral!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4711" y="0"/>
            <a:ext cx="7392761" cy="10495189"/>
            <a:chOff x="0" y="0"/>
            <a:chExt cx="1947065" cy="2764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47064" cy="2764165"/>
            </a:xfrm>
            <a:custGeom>
              <a:avLst/>
              <a:gdLst/>
              <a:ahLst/>
              <a:cxnLst/>
              <a:rect l="l" t="t" r="r" b="b"/>
              <a:pathLst>
                <a:path w="1947064" h="2764165">
                  <a:moveTo>
                    <a:pt x="0" y="0"/>
                  </a:moveTo>
                  <a:lnTo>
                    <a:pt x="1947064" y="0"/>
                  </a:lnTo>
                  <a:lnTo>
                    <a:pt x="1947064" y="2764165"/>
                  </a:lnTo>
                  <a:lnTo>
                    <a:pt x="0" y="2764165"/>
                  </a:lnTo>
                  <a:close/>
                </a:path>
              </a:pathLst>
            </a:custGeom>
            <a:solidFill>
              <a:srgbClr val="FFA6B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47065" cy="2802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995596" y="546956"/>
            <a:ext cx="9263704" cy="9297513"/>
          </a:xfrm>
          <a:custGeom>
            <a:avLst/>
            <a:gdLst/>
            <a:ahLst/>
            <a:cxnLst/>
            <a:rect l="l" t="t" r="r" b="b"/>
            <a:pathLst>
              <a:path w="9263704" h="9297513">
                <a:moveTo>
                  <a:pt x="0" y="0"/>
                </a:moveTo>
                <a:lnTo>
                  <a:pt x="9263704" y="0"/>
                </a:lnTo>
                <a:lnTo>
                  <a:pt x="9263704" y="9297513"/>
                </a:lnTo>
                <a:lnTo>
                  <a:pt x="0" y="9297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566794" y="3334505"/>
            <a:ext cx="925409" cy="1298820"/>
          </a:xfrm>
          <a:custGeom>
            <a:avLst/>
            <a:gdLst/>
            <a:ahLst/>
            <a:cxnLst/>
            <a:rect l="l" t="t" r="r" b="b"/>
            <a:pathLst>
              <a:path w="925409" h="1298820">
                <a:moveTo>
                  <a:pt x="0" y="0"/>
                </a:moveTo>
                <a:lnTo>
                  <a:pt x="925410" y="0"/>
                </a:lnTo>
                <a:lnTo>
                  <a:pt x="925410" y="1298821"/>
                </a:lnTo>
                <a:lnTo>
                  <a:pt x="0" y="1298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3923620"/>
            <a:ext cx="6056656" cy="254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12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HOW WE PROCESS BIT REFERRALS</a:t>
            </a:r>
          </a:p>
        </p:txBody>
      </p:sp>
      <p:sp>
        <p:nvSpPr>
          <p:cNvPr id="8" name="TextBox 8"/>
          <p:cNvSpPr txBox="1"/>
          <p:nvPr/>
        </p:nvSpPr>
        <p:spPr>
          <a:xfrm rot="-324938">
            <a:off x="8293311" y="6328406"/>
            <a:ext cx="3118012" cy="640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2"/>
              </a:lnSpc>
            </a:pPr>
            <a:r>
              <a:rPr lang="en-US" sz="3094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assess concern</a:t>
            </a:r>
          </a:p>
        </p:txBody>
      </p:sp>
      <p:sp>
        <p:nvSpPr>
          <p:cNvPr id="9" name="TextBox 9"/>
          <p:cNvSpPr txBox="1"/>
          <p:nvPr/>
        </p:nvSpPr>
        <p:spPr>
          <a:xfrm rot="-186628">
            <a:off x="8477963" y="6961825"/>
            <a:ext cx="2591888" cy="2783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179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order to determine how to best intervene and support the student, the BIT reviews the data collected to assess the level of concern, risk, or threat.</a:t>
            </a:r>
          </a:p>
          <a:p>
            <a:pPr algn="ctr">
              <a:lnSpc>
                <a:spcPts val="2508"/>
              </a:lnSpc>
            </a:pPr>
            <a:endParaRPr lang="en-US" sz="1791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 rot="-259140">
            <a:off x="8144410" y="2672086"/>
            <a:ext cx="3018777" cy="767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0"/>
              </a:lnSpc>
            </a:pPr>
            <a:r>
              <a:rPr lang="en-US" sz="3743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gather data</a:t>
            </a:r>
          </a:p>
        </p:txBody>
      </p:sp>
      <p:sp>
        <p:nvSpPr>
          <p:cNvPr id="11" name="TextBox 11"/>
          <p:cNvSpPr txBox="1"/>
          <p:nvPr/>
        </p:nvSpPr>
        <p:spPr>
          <a:xfrm rot="-300084">
            <a:off x="8194288" y="3444058"/>
            <a:ext cx="3234497" cy="1561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1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Once the BIT receives the referral, we will begin collecting any additional information to put together the pieces of the puzzle.</a:t>
            </a:r>
          </a:p>
        </p:txBody>
      </p:sp>
      <p:sp>
        <p:nvSpPr>
          <p:cNvPr id="12" name="TextBox 12"/>
          <p:cNvSpPr txBox="1"/>
          <p:nvPr/>
        </p:nvSpPr>
        <p:spPr>
          <a:xfrm rot="190192">
            <a:off x="11521156" y="6736203"/>
            <a:ext cx="3901855" cy="120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8"/>
              </a:lnSpc>
            </a:pPr>
            <a:r>
              <a:rPr lang="en-US" sz="3766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deploy interventions</a:t>
            </a:r>
          </a:p>
        </p:txBody>
      </p:sp>
      <p:sp>
        <p:nvSpPr>
          <p:cNvPr id="13" name="TextBox 13"/>
          <p:cNvSpPr txBox="1"/>
          <p:nvPr/>
        </p:nvSpPr>
        <p:spPr>
          <a:xfrm rot="125153">
            <a:off x="12092375" y="7916651"/>
            <a:ext cx="2910293" cy="158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153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Based on the level of concern, risk or threat, the BIT will deploy interventions such as a meeting with the individual, case management services and offering various resources.​</a:t>
            </a:r>
          </a:p>
        </p:txBody>
      </p:sp>
      <p:sp>
        <p:nvSpPr>
          <p:cNvPr id="14" name="TextBox 14"/>
          <p:cNvSpPr txBox="1"/>
          <p:nvPr/>
        </p:nvSpPr>
        <p:spPr>
          <a:xfrm rot="482439">
            <a:off x="12041286" y="2316309"/>
            <a:ext cx="5738520" cy="89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6"/>
              </a:lnSpc>
            </a:pPr>
            <a:r>
              <a:rPr lang="en-US" sz="4311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your bit referral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95019-EBDC-82A6-D4F3-2F9C186B3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7A6819A0-25B6-A0DF-EB65-2E67DB8088A7}"/>
              </a:ext>
            </a:extLst>
          </p:cNvPr>
          <p:cNvSpPr/>
          <p:nvPr/>
        </p:nvSpPr>
        <p:spPr>
          <a:xfrm>
            <a:off x="3800887" y="-153193"/>
            <a:ext cx="10890374" cy="10311862"/>
          </a:xfrm>
          <a:custGeom>
            <a:avLst/>
            <a:gdLst/>
            <a:ahLst/>
            <a:cxnLst/>
            <a:rect l="l" t="t" r="r" b="b"/>
            <a:pathLst>
              <a:path w="9263704" h="9297513">
                <a:moveTo>
                  <a:pt x="0" y="0"/>
                </a:moveTo>
                <a:lnTo>
                  <a:pt x="9263704" y="0"/>
                </a:lnTo>
                <a:lnTo>
                  <a:pt x="9263704" y="9297513"/>
                </a:lnTo>
                <a:lnTo>
                  <a:pt x="0" y="9297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ADE45E2-DFA2-ADBD-6DC4-8D53F2B0D4D3}"/>
              </a:ext>
            </a:extLst>
          </p:cNvPr>
          <p:cNvSpPr/>
          <p:nvPr/>
        </p:nvSpPr>
        <p:spPr>
          <a:xfrm>
            <a:off x="11360457" y="3037622"/>
            <a:ext cx="1029317" cy="1402728"/>
          </a:xfrm>
          <a:custGeom>
            <a:avLst/>
            <a:gdLst/>
            <a:ahLst/>
            <a:cxnLst/>
            <a:rect l="l" t="t" r="r" b="b"/>
            <a:pathLst>
              <a:path w="925409" h="1298820">
                <a:moveTo>
                  <a:pt x="0" y="0"/>
                </a:moveTo>
                <a:lnTo>
                  <a:pt x="925410" y="0"/>
                </a:lnTo>
                <a:lnTo>
                  <a:pt x="925410" y="1298821"/>
                </a:lnTo>
                <a:lnTo>
                  <a:pt x="0" y="1298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2B62AB5-9D71-BD66-4712-AAC8D28947EC}"/>
              </a:ext>
            </a:extLst>
          </p:cNvPr>
          <p:cNvSpPr txBox="1"/>
          <p:nvPr/>
        </p:nvSpPr>
        <p:spPr>
          <a:xfrm rot="21413372">
            <a:off x="4634177" y="6670763"/>
            <a:ext cx="2888770" cy="2567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sym typeface="Canva Sans"/>
              </a:rPr>
              <a:t>Student has a melt down in financial aid office because they "have to do everything on their own." Student storms off and leaves. </a:t>
            </a:r>
            <a:endParaRPr lang="en-US" sz="2500" dirty="0">
              <a:solidFill>
                <a:srgbClr val="FFFFFF"/>
              </a:solidFill>
              <a:latin typeface="Canva San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500FB38-285C-2440-55ED-C1C3D2A38FED}"/>
              </a:ext>
            </a:extLst>
          </p:cNvPr>
          <p:cNvSpPr txBox="1"/>
          <p:nvPr/>
        </p:nvSpPr>
        <p:spPr>
          <a:xfrm rot="21299916">
            <a:off x="4263822" y="3208353"/>
            <a:ext cx="3739197" cy="1308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Student tells soar leader that they recently had a parent pass away.</a:t>
            </a:r>
            <a:endParaRPr lang="en-US" sz="3200" dirty="0">
              <a:solidFill>
                <a:srgbClr val="FFFFFF"/>
              </a:solidFill>
              <a:latin typeface="Canva Sans"/>
              <a:ea typeface="Canva Sans"/>
              <a:cs typeface="Canva San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BB32D59-F271-87B7-E1F3-86387624A1F5}"/>
              </a:ext>
            </a:extLst>
          </p:cNvPr>
          <p:cNvSpPr txBox="1"/>
          <p:nvPr/>
        </p:nvSpPr>
        <p:spPr>
          <a:xfrm rot="125153">
            <a:off x="8752194" y="7411544"/>
            <a:ext cx="3251708" cy="1092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ea typeface="Canva Sans"/>
                <a:cs typeface="Canva Sans"/>
              </a:rPr>
              <a:t>Student tells roommate that they have been drinking a lot more recently.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049C60E-A57E-74A8-B711-645E4014A5EF}"/>
              </a:ext>
            </a:extLst>
          </p:cNvPr>
          <p:cNvSpPr txBox="1"/>
          <p:nvPr/>
        </p:nvSpPr>
        <p:spPr>
          <a:xfrm rot="482439">
            <a:off x="9385724" y="2153084"/>
            <a:ext cx="5501013" cy="742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36"/>
              </a:lnSpc>
            </a:pPr>
            <a:r>
              <a:rPr lang="en-US" sz="4311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your bit referral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49ED14-A9D7-53DB-21E3-BAD8E72D23B6}"/>
              </a:ext>
            </a:extLst>
          </p:cNvPr>
          <p:cNvSpPr/>
          <p:nvPr/>
        </p:nvSpPr>
        <p:spPr>
          <a:xfrm>
            <a:off x="9138156" y="-166825"/>
            <a:ext cx="661629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36117-42EF-650C-FF48-50AA0522C959}"/>
              </a:ext>
            </a:extLst>
          </p:cNvPr>
          <p:cNvSpPr/>
          <p:nvPr/>
        </p:nvSpPr>
        <p:spPr>
          <a:xfrm>
            <a:off x="3232655" y="6391818"/>
            <a:ext cx="1223604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03B690-9457-84CB-4E4E-76B9C917195A}"/>
              </a:ext>
            </a:extLst>
          </p:cNvPr>
          <p:cNvSpPr/>
          <p:nvPr/>
        </p:nvSpPr>
        <p:spPr>
          <a:xfrm>
            <a:off x="8294513" y="5670639"/>
            <a:ext cx="661629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1BEF51-2171-B8B0-6DB5-A58FA28FD41F}"/>
              </a:ext>
            </a:extLst>
          </p:cNvPr>
          <p:cNvSpPr/>
          <p:nvPr/>
        </p:nvSpPr>
        <p:spPr>
          <a:xfrm rot="2580000">
            <a:off x="4936512" y="5721944"/>
            <a:ext cx="1772148" cy="1750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EE42B6-1DB3-B0AF-01DA-AAF7A07477D5}"/>
              </a:ext>
            </a:extLst>
          </p:cNvPr>
          <p:cNvSpPr/>
          <p:nvPr/>
        </p:nvSpPr>
        <p:spPr>
          <a:xfrm>
            <a:off x="6348691" y="6146889"/>
            <a:ext cx="1949040" cy="1382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A2254E-7AAB-61A5-24D2-179F191A0B81}"/>
              </a:ext>
            </a:extLst>
          </p:cNvPr>
          <p:cNvSpPr/>
          <p:nvPr/>
        </p:nvSpPr>
        <p:spPr>
          <a:xfrm>
            <a:off x="5464226" y="5466530"/>
            <a:ext cx="942113" cy="2158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1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E4F4E-CE83-3CCA-3DDE-C602A65F5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D9527686-1544-8508-03EF-BB9B6ED59AEA}"/>
              </a:ext>
            </a:extLst>
          </p:cNvPr>
          <p:cNvSpPr/>
          <p:nvPr/>
        </p:nvSpPr>
        <p:spPr>
          <a:xfrm>
            <a:off x="4195493" y="-17122"/>
            <a:ext cx="10332482" cy="10039720"/>
          </a:xfrm>
          <a:custGeom>
            <a:avLst/>
            <a:gdLst/>
            <a:ahLst/>
            <a:cxnLst/>
            <a:rect l="l" t="t" r="r" b="b"/>
            <a:pathLst>
              <a:path w="9263704" h="9297513">
                <a:moveTo>
                  <a:pt x="0" y="0"/>
                </a:moveTo>
                <a:lnTo>
                  <a:pt x="9263704" y="0"/>
                </a:lnTo>
                <a:lnTo>
                  <a:pt x="9263704" y="9297513"/>
                </a:lnTo>
                <a:lnTo>
                  <a:pt x="0" y="9297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62FBA4E-31CC-A26B-43E2-E60776333AC9}"/>
              </a:ext>
            </a:extLst>
          </p:cNvPr>
          <p:cNvSpPr/>
          <p:nvPr/>
        </p:nvSpPr>
        <p:spPr>
          <a:xfrm>
            <a:off x="11360457" y="3037622"/>
            <a:ext cx="1029317" cy="1402728"/>
          </a:xfrm>
          <a:custGeom>
            <a:avLst/>
            <a:gdLst/>
            <a:ahLst/>
            <a:cxnLst/>
            <a:rect l="l" t="t" r="r" b="b"/>
            <a:pathLst>
              <a:path w="925409" h="1298820">
                <a:moveTo>
                  <a:pt x="0" y="0"/>
                </a:moveTo>
                <a:lnTo>
                  <a:pt x="925410" y="0"/>
                </a:lnTo>
                <a:lnTo>
                  <a:pt x="925410" y="1298821"/>
                </a:lnTo>
                <a:lnTo>
                  <a:pt x="0" y="1298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D7EEDBC-560E-3C76-BF53-116C92B5B162}"/>
              </a:ext>
            </a:extLst>
          </p:cNvPr>
          <p:cNvSpPr txBox="1"/>
          <p:nvPr/>
        </p:nvSpPr>
        <p:spPr>
          <a:xfrm rot="21413372">
            <a:off x="4634177" y="6670763"/>
            <a:ext cx="2888770" cy="2567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sym typeface="Canva Sans"/>
              </a:rPr>
              <a:t>Student has a melt down in financial aid office because they "have to do everything on their own." Student storms off and leaves. </a:t>
            </a:r>
            <a:endParaRPr lang="en-US" sz="2500" dirty="0">
              <a:solidFill>
                <a:srgbClr val="FFFFFF"/>
              </a:solidFill>
              <a:latin typeface="Canva San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14FF502-1B7F-0273-B2D6-410BAF4FE524}"/>
              </a:ext>
            </a:extLst>
          </p:cNvPr>
          <p:cNvSpPr txBox="1"/>
          <p:nvPr/>
        </p:nvSpPr>
        <p:spPr>
          <a:xfrm rot="21299916">
            <a:off x="4263822" y="3208353"/>
            <a:ext cx="3739197" cy="1308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Student tells soar leader that they recently had a parent pass away.</a:t>
            </a:r>
            <a:endParaRPr lang="en-US" sz="3200" dirty="0">
              <a:solidFill>
                <a:srgbClr val="FFFFFF"/>
              </a:solidFill>
              <a:latin typeface="Canva Sans"/>
              <a:ea typeface="Canva Sans"/>
              <a:cs typeface="Canva San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26F6D65-1BF3-B7A0-7F08-28112F467D4A}"/>
              </a:ext>
            </a:extLst>
          </p:cNvPr>
          <p:cNvSpPr txBox="1"/>
          <p:nvPr/>
        </p:nvSpPr>
        <p:spPr>
          <a:xfrm rot="125153">
            <a:off x="8752194" y="7411544"/>
            <a:ext cx="3251708" cy="1092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ea typeface="Canva Sans"/>
                <a:cs typeface="Canva Sans"/>
              </a:rPr>
              <a:t>Student tells roommate that they have been drinking a lot more recently.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B123EDE-0FCB-569C-2DA5-1B07963846C4}"/>
              </a:ext>
            </a:extLst>
          </p:cNvPr>
          <p:cNvSpPr txBox="1"/>
          <p:nvPr/>
        </p:nvSpPr>
        <p:spPr>
          <a:xfrm rot="482439">
            <a:off x="9385724" y="2153084"/>
            <a:ext cx="5501013" cy="742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36"/>
              </a:lnSpc>
            </a:pPr>
            <a:r>
              <a:rPr lang="en-US" sz="4311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your bit referral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F7C028-D7FA-8BD3-7D81-F915573A7D8E}"/>
              </a:ext>
            </a:extLst>
          </p:cNvPr>
          <p:cNvSpPr/>
          <p:nvPr/>
        </p:nvSpPr>
        <p:spPr>
          <a:xfrm>
            <a:off x="9138156" y="-166825"/>
            <a:ext cx="661629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5B737-415C-EAB2-B8C5-BE0777CD4C45}"/>
              </a:ext>
            </a:extLst>
          </p:cNvPr>
          <p:cNvSpPr/>
          <p:nvPr/>
        </p:nvSpPr>
        <p:spPr>
          <a:xfrm rot="-180000">
            <a:off x="8565726" y="5589063"/>
            <a:ext cx="661629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C0FD9-C1BA-E20D-D348-73D10CF96BD7}"/>
              </a:ext>
            </a:extLst>
          </p:cNvPr>
          <p:cNvSpPr/>
          <p:nvPr/>
        </p:nvSpPr>
        <p:spPr>
          <a:xfrm>
            <a:off x="7589995" y="7359319"/>
            <a:ext cx="2295193" cy="1161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5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E2AF6-7CE6-C548-57F2-12D95434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7DA1E81F-B4E3-1C5F-59B0-A4AFB8D0C85E}"/>
              </a:ext>
            </a:extLst>
          </p:cNvPr>
          <p:cNvSpPr/>
          <p:nvPr/>
        </p:nvSpPr>
        <p:spPr>
          <a:xfrm>
            <a:off x="4195493" y="-17122"/>
            <a:ext cx="10332482" cy="10039720"/>
          </a:xfrm>
          <a:custGeom>
            <a:avLst/>
            <a:gdLst/>
            <a:ahLst/>
            <a:cxnLst/>
            <a:rect l="l" t="t" r="r" b="b"/>
            <a:pathLst>
              <a:path w="9263704" h="9297513">
                <a:moveTo>
                  <a:pt x="0" y="0"/>
                </a:moveTo>
                <a:lnTo>
                  <a:pt x="9263704" y="0"/>
                </a:lnTo>
                <a:lnTo>
                  <a:pt x="9263704" y="9297513"/>
                </a:lnTo>
                <a:lnTo>
                  <a:pt x="0" y="9297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1FC20EE-E2AC-55F8-D3F7-93A3FA8FAB30}"/>
              </a:ext>
            </a:extLst>
          </p:cNvPr>
          <p:cNvSpPr/>
          <p:nvPr/>
        </p:nvSpPr>
        <p:spPr>
          <a:xfrm>
            <a:off x="11360457" y="3037622"/>
            <a:ext cx="1029317" cy="1402728"/>
          </a:xfrm>
          <a:custGeom>
            <a:avLst/>
            <a:gdLst/>
            <a:ahLst/>
            <a:cxnLst/>
            <a:rect l="l" t="t" r="r" b="b"/>
            <a:pathLst>
              <a:path w="925409" h="1298820">
                <a:moveTo>
                  <a:pt x="0" y="0"/>
                </a:moveTo>
                <a:lnTo>
                  <a:pt x="925410" y="0"/>
                </a:lnTo>
                <a:lnTo>
                  <a:pt x="925410" y="1298821"/>
                </a:lnTo>
                <a:lnTo>
                  <a:pt x="0" y="1298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7294112-78B9-8905-BB6C-52F15948E596}"/>
              </a:ext>
            </a:extLst>
          </p:cNvPr>
          <p:cNvSpPr txBox="1"/>
          <p:nvPr/>
        </p:nvSpPr>
        <p:spPr>
          <a:xfrm rot="21413372">
            <a:off x="4634177" y="6670763"/>
            <a:ext cx="2888770" cy="2567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sym typeface="Canva Sans"/>
              </a:rPr>
              <a:t>Student has a melt down in financial aid office because they "have to do everything on their own." Student storms off and leaves. </a:t>
            </a:r>
            <a:endParaRPr lang="en-US" sz="2500" dirty="0">
              <a:solidFill>
                <a:srgbClr val="FFFFFF"/>
              </a:solidFill>
              <a:latin typeface="Canva San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4BE2CE0-1E25-F5C7-B8B1-283DFFBEC059}"/>
              </a:ext>
            </a:extLst>
          </p:cNvPr>
          <p:cNvSpPr txBox="1"/>
          <p:nvPr/>
        </p:nvSpPr>
        <p:spPr>
          <a:xfrm rot="21299916">
            <a:off x="4263822" y="3208353"/>
            <a:ext cx="3739197" cy="1308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Student tells soar leader that they recently had a parent pass away.</a:t>
            </a:r>
            <a:endParaRPr lang="en-US" sz="3200" dirty="0">
              <a:solidFill>
                <a:srgbClr val="FFFFFF"/>
              </a:solidFill>
              <a:latin typeface="Canva Sans"/>
              <a:ea typeface="Canva Sans"/>
              <a:cs typeface="Canva San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3F2939B1-7C74-E349-9ECE-9A498188095C}"/>
              </a:ext>
            </a:extLst>
          </p:cNvPr>
          <p:cNvSpPr txBox="1"/>
          <p:nvPr/>
        </p:nvSpPr>
        <p:spPr>
          <a:xfrm rot="125153">
            <a:off x="8752194" y="7411544"/>
            <a:ext cx="3251708" cy="1092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ea typeface="Canva Sans"/>
                <a:cs typeface="Canva Sans"/>
              </a:rPr>
              <a:t>Student tells roommate that they have been drinking a lot more recently.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5475ED8-E8D8-4EA9-3779-DBB130874C5B}"/>
              </a:ext>
            </a:extLst>
          </p:cNvPr>
          <p:cNvSpPr txBox="1"/>
          <p:nvPr/>
        </p:nvSpPr>
        <p:spPr>
          <a:xfrm rot="482439">
            <a:off x="9385724" y="2153084"/>
            <a:ext cx="5501013" cy="742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36"/>
              </a:lnSpc>
            </a:pPr>
            <a:r>
              <a:rPr lang="en-US" sz="4311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your bit referral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FD9592-7318-6978-2949-BCACFE539F22}"/>
              </a:ext>
            </a:extLst>
          </p:cNvPr>
          <p:cNvSpPr/>
          <p:nvPr/>
        </p:nvSpPr>
        <p:spPr>
          <a:xfrm>
            <a:off x="9138156" y="-166825"/>
            <a:ext cx="6616290" cy="531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59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4625-9F0A-5547-01F5-19133BB83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D85DEBA5-D4ED-1D6C-E69E-C313D9CD2572}"/>
              </a:ext>
            </a:extLst>
          </p:cNvPr>
          <p:cNvSpPr/>
          <p:nvPr/>
        </p:nvSpPr>
        <p:spPr>
          <a:xfrm>
            <a:off x="4195493" y="-17122"/>
            <a:ext cx="10332482" cy="10039720"/>
          </a:xfrm>
          <a:custGeom>
            <a:avLst/>
            <a:gdLst/>
            <a:ahLst/>
            <a:cxnLst/>
            <a:rect l="l" t="t" r="r" b="b"/>
            <a:pathLst>
              <a:path w="9263704" h="9297513">
                <a:moveTo>
                  <a:pt x="0" y="0"/>
                </a:moveTo>
                <a:lnTo>
                  <a:pt x="9263704" y="0"/>
                </a:lnTo>
                <a:lnTo>
                  <a:pt x="9263704" y="9297513"/>
                </a:lnTo>
                <a:lnTo>
                  <a:pt x="0" y="9297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B7D3E75-C964-24B9-F402-371CA43F4A7B}"/>
              </a:ext>
            </a:extLst>
          </p:cNvPr>
          <p:cNvSpPr/>
          <p:nvPr/>
        </p:nvSpPr>
        <p:spPr>
          <a:xfrm>
            <a:off x="11360457" y="3037622"/>
            <a:ext cx="1029317" cy="1402728"/>
          </a:xfrm>
          <a:custGeom>
            <a:avLst/>
            <a:gdLst/>
            <a:ahLst/>
            <a:cxnLst/>
            <a:rect l="l" t="t" r="r" b="b"/>
            <a:pathLst>
              <a:path w="925409" h="1298820">
                <a:moveTo>
                  <a:pt x="0" y="0"/>
                </a:moveTo>
                <a:lnTo>
                  <a:pt x="925410" y="0"/>
                </a:lnTo>
                <a:lnTo>
                  <a:pt x="925410" y="1298821"/>
                </a:lnTo>
                <a:lnTo>
                  <a:pt x="0" y="1298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CD1892E-893D-E6B5-19BB-57C8BBD4EF76}"/>
              </a:ext>
            </a:extLst>
          </p:cNvPr>
          <p:cNvSpPr txBox="1"/>
          <p:nvPr/>
        </p:nvSpPr>
        <p:spPr>
          <a:xfrm rot="21413372">
            <a:off x="4634177" y="6670763"/>
            <a:ext cx="2888770" cy="2567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sym typeface="Canva Sans"/>
              </a:rPr>
              <a:t>Student has a melt down in financial aid office because they "have to do everything on their own." Student storms off and leaves. </a:t>
            </a:r>
            <a:endParaRPr lang="en-US" sz="2500" dirty="0">
              <a:solidFill>
                <a:srgbClr val="FFFFFF"/>
              </a:solidFill>
              <a:latin typeface="Canva San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DA70C06-7880-C4A1-8336-475BA973E403}"/>
              </a:ext>
            </a:extLst>
          </p:cNvPr>
          <p:cNvSpPr txBox="1"/>
          <p:nvPr/>
        </p:nvSpPr>
        <p:spPr>
          <a:xfrm rot="21299916">
            <a:off x="4263822" y="3208353"/>
            <a:ext cx="3739197" cy="1308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Student tells soar leader that they recently had a parent pass away.</a:t>
            </a:r>
            <a:endParaRPr lang="en-US" sz="3200" dirty="0">
              <a:solidFill>
                <a:srgbClr val="FFFFFF"/>
              </a:solidFill>
              <a:latin typeface="Canva Sans"/>
              <a:ea typeface="Canva Sans"/>
              <a:cs typeface="Canva San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449E6B4-F5A9-D13E-3601-5B5EFA22B6A8}"/>
              </a:ext>
            </a:extLst>
          </p:cNvPr>
          <p:cNvSpPr txBox="1"/>
          <p:nvPr/>
        </p:nvSpPr>
        <p:spPr>
          <a:xfrm rot="125153">
            <a:off x="8752194" y="7411544"/>
            <a:ext cx="3251708" cy="1092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ea typeface="Canva Sans"/>
                <a:cs typeface="Canva Sans"/>
              </a:rPr>
              <a:t>Student tells roommate that they have been drinking a lot more recently.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020691B-FC88-EE22-2CCB-CC5127077CDA}"/>
              </a:ext>
            </a:extLst>
          </p:cNvPr>
          <p:cNvSpPr txBox="1"/>
          <p:nvPr/>
        </p:nvSpPr>
        <p:spPr>
          <a:xfrm rot="482439">
            <a:off x="9385724" y="2153084"/>
            <a:ext cx="5501013" cy="742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36"/>
              </a:lnSpc>
            </a:pPr>
            <a:r>
              <a:rPr lang="en-US" sz="4311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your bit referral</a:t>
            </a:r>
          </a:p>
        </p:txBody>
      </p:sp>
    </p:spTree>
    <p:extLst>
      <p:ext uri="{BB962C8B-B14F-4D97-AF65-F5344CB8AC3E}">
        <p14:creationId xmlns:p14="http://schemas.microsoft.com/office/powerpoint/2010/main" val="132916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624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0772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19204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325555" y="-1028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1152355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325555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115235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9624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0772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119204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325555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-1028700" y="-6477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477157" y="472168"/>
            <a:ext cx="17338675" cy="9334500"/>
            <a:chOff x="0" y="0"/>
            <a:chExt cx="4566565" cy="24584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66565" cy="2458469"/>
            </a:xfrm>
            <a:custGeom>
              <a:avLst/>
              <a:gdLst/>
              <a:ahLst/>
              <a:cxnLst/>
              <a:rect l="l" t="t" r="r" b="b"/>
              <a:pathLst>
                <a:path w="4566565" h="2458469">
                  <a:moveTo>
                    <a:pt x="0" y="0"/>
                  </a:moveTo>
                  <a:lnTo>
                    <a:pt x="4566565" y="0"/>
                  </a:lnTo>
                  <a:lnTo>
                    <a:pt x="4566565" y="2458469"/>
                  </a:lnTo>
                  <a:lnTo>
                    <a:pt x="0" y="24584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566565" cy="249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139988" y="7130823"/>
            <a:ext cx="2675845" cy="2675845"/>
          </a:xfrm>
          <a:custGeom>
            <a:avLst/>
            <a:gdLst/>
            <a:ahLst/>
            <a:cxnLst/>
            <a:rect l="l" t="t" r="r" b="b"/>
            <a:pathLst>
              <a:path w="2675845" h="2675845">
                <a:moveTo>
                  <a:pt x="0" y="0"/>
                </a:moveTo>
                <a:lnTo>
                  <a:pt x="2675844" y="0"/>
                </a:lnTo>
                <a:lnTo>
                  <a:pt x="2675844" y="2675845"/>
                </a:lnTo>
                <a:lnTo>
                  <a:pt x="0" y="2675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10800000">
            <a:off x="477157" y="472168"/>
            <a:ext cx="2675845" cy="2675845"/>
          </a:xfrm>
          <a:custGeom>
            <a:avLst/>
            <a:gdLst/>
            <a:ahLst/>
            <a:cxnLst/>
            <a:rect l="l" t="t" r="r" b="b"/>
            <a:pathLst>
              <a:path w="2675845" h="2675845">
                <a:moveTo>
                  <a:pt x="0" y="0"/>
                </a:moveTo>
                <a:lnTo>
                  <a:pt x="2675845" y="0"/>
                </a:lnTo>
                <a:lnTo>
                  <a:pt x="2675845" y="2675844"/>
                </a:lnTo>
                <a:lnTo>
                  <a:pt x="0" y="26758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4593661" y="1028700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0" y="0"/>
                </a:moveTo>
                <a:lnTo>
                  <a:pt x="2665639" y="0"/>
                </a:lnTo>
                <a:lnTo>
                  <a:pt x="2665639" y="1163328"/>
                </a:lnTo>
                <a:lnTo>
                  <a:pt x="0" y="1163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flipH="1">
            <a:off x="1028700" y="8094972"/>
            <a:ext cx="2665639" cy="1163328"/>
          </a:xfrm>
          <a:custGeom>
            <a:avLst/>
            <a:gdLst/>
            <a:ahLst/>
            <a:cxnLst/>
            <a:rect l="l" t="t" r="r" b="b"/>
            <a:pathLst>
              <a:path w="2665639" h="1163328">
                <a:moveTo>
                  <a:pt x="2665639" y="0"/>
                </a:moveTo>
                <a:lnTo>
                  <a:pt x="0" y="0"/>
                </a:lnTo>
                <a:lnTo>
                  <a:pt x="0" y="1163328"/>
                </a:lnTo>
                <a:lnTo>
                  <a:pt x="2665639" y="1163328"/>
                </a:lnTo>
                <a:lnTo>
                  <a:pt x="266563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4929" b="-566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6399155" y="7130823"/>
            <a:ext cx="722586" cy="722586"/>
          </a:xfrm>
          <a:custGeom>
            <a:avLst/>
            <a:gdLst/>
            <a:ahLst/>
            <a:cxnLst/>
            <a:rect l="l" t="t" r="r" b="b"/>
            <a:pathLst>
              <a:path w="722586" h="722586">
                <a:moveTo>
                  <a:pt x="0" y="0"/>
                </a:moveTo>
                <a:lnTo>
                  <a:pt x="722585" y="0"/>
                </a:lnTo>
                <a:lnTo>
                  <a:pt x="722585" y="722586"/>
                </a:lnTo>
                <a:lnTo>
                  <a:pt x="0" y="722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6399155" y="8106632"/>
            <a:ext cx="722586" cy="722586"/>
          </a:xfrm>
          <a:custGeom>
            <a:avLst/>
            <a:gdLst/>
            <a:ahLst/>
            <a:cxnLst/>
            <a:rect l="l" t="t" r="r" b="b"/>
            <a:pathLst>
              <a:path w="722586" h="722586">
                <a:moveTo>
                  <a:pt x="0" y="0"/>
                </a:moveTo>
                <a:lnTo>
                  <a:pt x="722585" y="0"/>
                </a:lnTo>
                <a:lnTo>
                  <a:pt x="722585" y="722586"/>
                </a:lnTo>
                <a:lnTo>
                  <a:pt x="0" y="722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7291596" y="7321946"/>
            <a:ext cx="3130330" cy="35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5"/>
              </a:lnSpc>
            </a:pPr>
            <a:r>
              <a:rPr lang="en-US" sz="2486" spc="124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417-836-5527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90939" y="8297754"/>
            <a:ext cx="5329800" cy="35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5"/>
              </a:lnSpc>
            </a:pPr>
            <a:r>
              <a:rPr lang="en-US" sz="2486" spc="124">
                <a:solidFill>
                  <a:srgbClr val="545454"/>
                </a:solidFill>
                <a:latin typeface="Open Sauce"/>
                <a:ea typeface="Open Sauce"/>
                <a:cs typeface="Open Sauce"/>
                <a:sym typeface="Open Sauce"/>
              </a:rPr>
              <a:t>ellencurrie@missouristate.edu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26614" y="3248025"/>
            <a:ext cx="6498261" cy="357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0"/>
              </a:lnSpc>
            </a:pPr>
            <a:r>
              <a:rPr lang="en-US" sz="12000" b="1" spc="600">
                <a:solidFill>
                  <a:srgbClr val="FFA6B8"/>
                </a:solidFill>
                <a:latin typeface="Mont Bold"/>
                <a:ea typeface="Mont Bold"/>
                <a:cs typeface="Mont Bold"/>
                <a:sym typeface="Mont Bold"/>
              </a:rPr>
              <a:t>THANK YOU</a:t>
            </a:r>
          </a:p>
        </p:txBody>
      </p:sp>
      <p:sp>
        <p:nvSpPr>
          <p:cNvPr id="26" name="AutoShape 26"/>
          <p:cNvSpPr/>
          <p:nvPr/>
        </p:nvSpPr>
        <p:spPr>
          <a:xfrm>
            <a:off x="9144000" y="3734609"/>
            <a:ext cx="0" cy="2817783"/>
          </a:xfrm>
          <a:prstGeom prst="line">
            <a:avLst/>
          </a:prstGeom>
          <a:ln w="76200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9382295" y="4226951"/>
            <a:ext cx="8151543" cy="1557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200"/>
              </a:lnSpc>
            </a:pPr>
            <a:r>
              <a:rPr lang="en-US" sz="9200" b="1" spc="460">
                <a:solidFill>
                  <a:srgbClr val="420000"/>
                </a:solidFill>
                <a:latin typeface="Mont Bold"/>
                <a:ea typeface="Mont Bold"/>
                <a:cs typeface="Mont Bold"/>
                <a:sym typeface="Mont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630D811E65A3468854613638990487" ma:contentTypeVersion="3" ma:contentTypeDescription="Create a new document." ma:contentTypeScope="" ma:versionID="1e444d281b64c878f3c14f3173d806ee">
  <xsd:schema xmlns:xsd="http://www.w3.org/2001/XMLSchema" xmlns:xs="http://www.w3.org/2001/XMLSchema" xmlns:p="http://schemas.microsoft.com/office/2006/metadata/properties" xmlns:ns2="78f80a90-65ea-412f-a02f-883631ddff79" targetNamespace="http://schemas.microsoft.com/office/2006/metadata/properties" ma:root="true" ma:fieldsID="64b22acd0cd662c40eb83045446f2452" ns2:_="">
    <xsd:import namespace="78f80a90-65ea-412f-a02f-883631ddff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80a90-65ea-412f-a02f-883631ddff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F69FF6-3E0C-4830-BA40-AA893DE65CF5}">
  <ds:schemaRefs>
    <ds:schemaRef ds:uri="http://schemas.openxmlformats.org/package/2006/metadata/core-properties"/>
    <ds:schemaRef ds:uri="78f80a90-65ea-412f-a02f-883631ddff79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36423F-2900-4631-BA37-E691869DF6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80a90-65ea-412f-a02f-883631ddff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DB8D26-9E32-41F8-9D1F-9D7A94CD49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Custom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Canva Sans</vt:lpstr>
      <vt:lpstr>Calibri</vt:lpstr>
      <vt:lpstr>Mont</vt:lpstr>
      <vt:lpstr>Mansalva</vt:lpstr>
      <vt:lpstr>Segoe Script</vt:lpstr>
      <vt:lpstr>Mont Bold</vt:lpstr>
      <vt:lpstr>Open Sauce</vt:lpstr>
      <vt:lpstr>Montserrat Bold</vt:lpstr>
      <vt:lpstr>Porcelain</vt:lpstr>
      <vt:lpstr>Glacial Indifference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paragraph text</dc:title>
  <dc:creator>Johnson, Sandra L</dc:creator>
  <cp:lastModifiedBy>Johnson, Sandra L</cp:lastModifiedBy>
  <cp:revision>99</cp:revision>
  <dcterms:created xsi:type="dcterms:W3CDTF">2006-08-16T00:00:00Z</dcterms:created>
  <dcterms:modified xsi:type="dcterms:W3CDTF">2026-10-07T14:27:35Z</dcterms:modified>
  <dc:identifier>DAGopuD0Zho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0x01010096630D811E65A3468854613638990487</vt:lpwstr>
  </property>
  <property fmtid="{D5CDD505-2E9C-101B-9397-08002B2CF9AE}" pid="3" name="MediaServiceImageTags">
    <vt:lpwstr/>
  </property>
</Properties>
</file>