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48" r:id="rId5"/>
    <p:sldMasterId id="2147483653" r:id="rId6"/>
  </p:sldMasterIdLst>
  <p:notesMasterIdLst>
    <p:notesMasterId r:id="rId24"/>
  </p:notesMasterIdLst>
  <p:sldIdLst>
    <p:sldId id="327" r:id="rId7"/>
    <p:sldId id="332" r:id="rId8"/>
    <p:sldId id="333" r:id="rId9"/>
    <p:sldId id="329" r:id="rId10"/>
    <p:sldId id="344" r:id="rId11"/>
    <p:sldId id="330" r:id="rId12"/>
    <p:sldId id="325" r:id="rId13"/>
    <p:sldId id="303" r:id="rId14"/>
    <p:sldId id="328" r:id="rId15"/>
    <p:sldId id="331" r:id="rId16"/>
    <p:sldId id="307" r:id="rId17"/>
    <p:sldId id="338" r:id="rId18"/>
    <p:sldId id="337" r:id="rId19"/>
    <p:sldId id="334" r:id="rId20"/>
    <p:sldId id="336" r:id="rId21"/>
    <p:sldId id="343" r:id="rId22"/>
    <p:sldId id="34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0009"/>
    <a:srgbClr val="A4D65E"/>
    <a:srgbClr val="7F7F7F"/>
    <a:srgbClr val="6BA4B8"/>
    <a:srgbClr val="CFB500"/>
    <a:srgbClr val="BFCED6"/>
    <a:srgbClr val="0093B2"/>
    <a:srgbClr val="EB002B"/>
    <a:srgbClr val="11141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3EE6BA-6EC4-4D85-B800-E7965A4462D4}" v="2" dt="2022-10-28T13:21:27.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37" autoAdjust="0"/>
    <p:restoredTop sz="93013" autoAdjust="0"/>
  </p:normalViewPr>
  <p:slideViewPr>
    <p:cSldViewPr snapToGrid="0">
      <p:cViewPr varScale="1">
        <p:scale>
          <a:sx n="98" d="100"/>
          <a:sy n="98" d="100"/>
        </p:scale>
        <p:origin x="108" y="348"/>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sby, Charles M" userId="2455a1b5-23da-44f7-ae12-829352b6ca27" providerId="ADAL" clId="{B4BA88FE-843C-4F33-A420-28D1D49A70FB}"/>
    <pc:docChg chg="custSel modSld">
      <pc:chgData name="Busby, Charles M" userId="2455a1b5-23da-44f7-ae12-829352b6ca27" providerId="ADAL" clId="{B4BA88FE-843C-4F33-A420-28D1D49A70FB}" dt="2022-10-25T16:30:00.329" v="2669" actId="33699"/>
      <pc:docMkLst>
        <pc:docMk/>
      </pc:docMkLst>
      <pc:sldChg chg="modSp mod">
        <pc:chgData name="Busby, Charles M" userId="2455a1b5-23da-44f7-ae12-829352b6ca27" providerId="ADAL" clId="{B4BA88FE-843C-4F33-A420-28D1D49A70FB}" dt="2022-10-25T15:43:36.123" v="499" actId="962"/>
        <pc:sldMkLst>
          <pc:docMk/>
          <pc:sldMk cId="2254225009" sldId="303"/>
        </pc:sldMkLst>
        <pc:grpChg chg="mod">
          <ac:chgData name="Busby, Charles M" userId="2455a1b5-23da-44f7-ae12-829352b6ca27" providerId="ADAL" clId="{B4BA88FE-843C-4F33-A420-28D1D49A70FB}" dt="2022-10-25T15:43:36.123" v="499" actId="962"/>
          <ac:grpSpMkLst>
            <pc:docMk/>
            <pc:sldMk cId="2254225009" sldId="303"/>
            <ac:grpSpMk id="6" creationId="{59AED025-89C9-CFB4-1EC9-752359B78088}"/>
          </ac:grpSpMkLst>
        </pc:grpChg>
        <pc:graphicFrameChg chg="mod">
          <ac:chgData name="Busby, Charles M" userId="2455a1b5-23da-44f7-ae12-829352b6ca27" providerId="ADAL" clId="{B4BA88FE-843C-4F33-A420-28D1D49A70FB}" dt="2022-10-25T15:42:58.807" v="381" actId="962"/>
          <ac:graphicFrameMkLst>
            <pc:docMk/>
            <pc:sldMk cId="2254225009" sldId="303"/>
            <ac:graphicFrameMk id="5" creationId="{28D64275-E927-87DF-A560-36F9F8FD28F4}"/>
          </ac:graphicFrameMkLst>
        </pc:graphicFrameChg>
      </pc:sldChg>
      <pc:sldChg chg="modSp">
        <pc:chgData name="Busby, Charles M" userId="2455a1b5-23da-44f7-ae12-829352b6ca27" providerId="ADAL" clId="{B4BA88FE-843C-4F33-A420-28D1D49A70FB}" dt="2022-10-25T15:41:07.436" v="319" actId="962"/>
        <pc:sldMkLst>
          <pc:docMk/>
          <pc:sldMk cId="2072671135" sldId="325"/>
        </pc:sldMkLst>
        <pc:graphicFrameChg chg="mod">
          <ac:chgData name="Busby, Charles M" userId="2455a1b5-23da-44f7-ae12-829352b6ca27" providerId="ADAL" clId="{B4BA88FE-843C-4F33-A420-28D1D49A70FB}" dt="2022-10-25T15:40:54.917" v="313" actId="962"/>
          <ac:graphicFrameMkLst>
            <pc:docMk/>
            <pc:sldMk cId="2072671135" sldId="325"/>
            <ac:graphicFrameMk id="7" creationId="{A50FCE33-1589-0AAD-5B10-89CB2AC78BC4}"/>
          </ac:graphicFrameMkLst>
        </pc:graphicFrameChg>
        <pc:graphicFrameChg chg="mod">
          <ac:chgData name="Busby, Charles M" userId="2455a1b5-23da-44f7-ae12-829352b6ca27" providerId="ADAL" clId="{B4BA88FE-843C-4F33-A420-28D1D49A70FB}" dt="2022-10-25T15:41:07.436" v="319" actId="962"/>
          <ac:graphicFrameMkLst>
            <pc:docMk/>
            <pc:sldMk cId="2072671135" sldId="325"/>
            <ac:graphicFrameMk id="8" creationId="{63EE36AB-794A-138F-6616-9FDEF1CE3D47}"/>
          </ac:graphicFrameMkLst>
        </pc:graphicFrameChg>
      </pc:sldChg>
      <pc:sldChg chg="addSp modSp mod">
        <pc:chgData name="Busby, Charles M" userId="2455a1b5-23da-44f7-ae12-829352b6ca27" providerId="ADAL" clId="{B4BA88FE-843C-4F33-A420-28D1D49A70FB}" dt="2022-10-25T16:30:00.329" v="2669" actId="33699"/>
        <pc:sldMkLst>
          <pc:docMk/>
          <pc:sldMk cId="1553091282" sldId="327"/>
        </pc:sldMkLst>
        <pc:spChg chg="add mod">
          <ac:chgData name="Busby, Charles M" userId="2455a1b5-23da-44f7-ae12-829352b6ca27" providerId="ADAL" clId="{B4BA88FE-843C-4F33-A420-28D1D49A70FB}" dt="2022-10-25T16:30:00.329" v="2669" actId="33699"/>
          <ac:spMkLst>
            <pc:docMk/>
            <pc:sldMk cId="1553091282" sldId="327"/>
            <ac:spMk id="2" creationId="{B5A80E62-C4C2-4CB7-776F-27665C151C2C}"/>
          </ac:spMkLst>
        </pc:spChg>
      </pc:sldChg>
      <pc:sldChg chg="modSp">
        <pc:chgData name="Busby, Charles M" userId="2455a1b5-23da-44f7-ae12-829352b6ca27" providerId="ADAL" clId="{B4BA88FE-843C-4F33-A420-28D1D49A70FB}" dt="2022-10-25T16:20:09.389" v="2043" actId="962"/>
        <pc:sldMkLst>
          <pc:docMk/>
          <pc:sldMk cId="1499082924" sldId="328"/>
        </pc:sldMkLst>
        <pc:graphicFrameChg chg="mod">
          <ac:chgData name="Busby, Charles M" userId="2455a1b5-23da-44f7-ae12-829352b6ca27" providerId="ADAL" clId="{B4BA88FE-843C-4F33-A420-28D1D49A70FB}" dt="2022-10-25T16:20:09.389" v="2043" actId="962"/>
          <ac:graphicFrameMkLst>
            <pc:docMk/>
            <pc:sldMk cId="1499082924" sldId="328"/>
            <ac:graphicFrameMk id="10" creationId="{E29A8805-B0C1-8722-BFC6-102506C35032}"/>
          </ac:graphicFrameMkLst>
        </pc:graphicFrameChg>
        <pc:graphicFrameChg chg="mod">
          <ac:chgData name="Busby, Charles M" userId="2455a1b5-23da-44f7-ae12-829352b6ca27" providerId="ADAL" clId="{B4BA88FE-843C-4F33-A420-28D1D49A70FB}" dt="2022-10-25T15:46:36.600" v="841" actId="962"/>
          <ac:graphicFrameMkLst>
            <pc:docMk/>
            <pc:sldMk cId="1499082924" sldId="328"/>
            <ac:graphicFrameMk id="21" creationId="{72551947-8D7B-F5B9-1155-ED54FF8E25BB}"/>
          </ac:graphicFrameMkLst>
        </pc:graphicFrameChg>
        <pc:graphicFrameChg chg="mod">
          <ac:chgData name="Busby, Charles M" userId="2455a1b5-23da-44f7-ae12-829352b6ca27" providerId="ADAL" clId="{B4BA88FE-843C-4F33-A420-28D1D49A70FB}" dt="2022-10-25T16:01:55.566" v="1161" actId="962"/>
          <ac:graphicFrameMkLst>
            <pc:docMk/>
            <pc:sldMk cId="1499082924" sldId="328"/>
            <ac:graphicFrameMk id="22" creationId="{DDC87AE3-BE48-2469-CFBD-2D3F551C553E}"/>
          </ac:graphicFrameMkLst>
        </pc:graphicFrameChg>
        <pc:graphicFrameChg chg="mod">
          <ac:chgData name="Busby, Charles M" userId="2455a1b5-23da-44f7-ae12-829352b6ca27" providerId="ADAL" clId="{B4BA88FE-843C-4F33-A420-28D1D49A70FB}" dt="2022-10-25T16:04:23.265" v="1501" actId="962"/>
          <ac:graphicFrameMkLst>
            <pc:docMk/>
            <pc:sldMk cId="1499082924" sldId="328"/>
            <ac:graphicFrameMk id="23" creationId="{40C5ECCF-D04E-C336-E4F9-3D5F95209E7C}"/>
          </ac:graphicFrameMkLst>
        </pc:graphicFrameChg>
        <pc:graphicFrameChg chg="mod">
          <ac:chgData name="Busby, Charles M" userId="2455a1b5-23da-44f7-ae12-829352b6ca27" providerId="ADAL" clId="{B4BA88FE-843C-4F33-A420-28D1D49A70FB}" dt="2022-10-25T16:17:53.967" v="1759" actId="962"/>
          <ac:graphicFrameMkLst>
            <pc:docMk/>
            <pc:sldMk cId="1499082924" sldId="328"/>
            <ac:graphicFrameMk id="24" creationId="{63E0C269-4469-787F-C1DD-897815E28F79}"/>
          </ac:graphicFrameMkLst>
        </pc:graphicFrameChg>
      </pc:sldChg>
      <pc:sldChg chg="modSp">
        <pc:chgData name="Busby, Charles M" userId="2455a1b5-23da-44f7-ae12-829352b6ca27" providerId="ADAL" clId="{B4BA88FE-843C-4F33-A420-28D1D49A70FB}" dt="2022-10-25T16:24:09.524" v="2606" actId="962"/>
        <pc:sldMkLst>
          <pc:docMk/>
          <pc:sldMk cId="548116861" sldId="334"/>
        </pc:sldMkLst>
        <pc:graphicFrameChg chg="mod">
          <ac:chgData name="Busby, Charles M" userId="2455a1b5-23da-44f7-ae12-829352b6ca27" providerId="ADAL" clId="{B4BA88FE-843C-4F33-A420-28D1D49A70FB}" dt="2022-10-25T16:24:09.524" v="2606" actId="962"/>
          <ac:graphicFrameMkLst>
            <pc:docMk/>
            <pc:sldMk cId="548116861" sldId="334"/>
            <ac:graphicFrameMk id="3" creationId="{C3726205-1EE9-5AEC-8F0E-E6C27A33F6E4}"/>
          </ac:graphicFrameMkLst>
        </pc:graphicFrameChg>
      </pc:sldChg>
      <pc:sldChg chg="modSp mod">
        <pc:chgData name="Busby, Charles M" userId="2455a1b5-23da-44f7-ae12-829352b6ca27" providerId="ADAL" clId="{B4BA88FE-843C-4F33-A420-28D1D49A70FB}" dt="2022-10-25T16:26:50.640" v="2618" actId="962"/>
        <pc:sldMkLst>
          <pc:docMk/>
          <pc:sldMk cId="310919543" sldId="336"/>
        </pc:sldMkLst>
        <pc:spChg chg="mod">
          <ac:chgData name="Busby, Charles M" userId="2455a1b5-23da-44f7-ae12-829352b6ca27" providerId="ADAL" clId="{B4BA88FE-843C-4F33-A420-28D1D49A70FB}" dt="2022-10-25T16:26:08.239" v="2615" actId="962"/>
          <ac:spMkLst>
            <pc:docMk/>
            <pc:sldMk cId="310919543" sldId="336"/>
            <ac:spMk id="4" creationId="{FDA74B19-3C5F-6375-FEAB-6E9667A07CD4}"/>
          </ac:spMkLst>
        </pc:spChg>
        <pc:graphicFrameChg chg="mod">
          <ac:chgData name="Busby, Charles M" userId="2455a1b5-23da-44f7-ae12-829352b6ca27" providerId="ADAL" clId="{B4BA88FE-843C-4F33-A420-28D1D49A70FB}" dt="2022-10-25T16:26:50.640" v="2618" actId="962"/>
          <ac:graphicFrameMkLst>
            <pc:docMk/>
            <pc:sldMk cId="310919543" sldId="336"/>
            <ac:graphicFrameMk id="3" creationId="{7C5E6A47-F79A-DD0D-2A42-1474EE74712B}"/>
          </ac:graphicFrameMkLst>
        </pc:graphicFrameChg>
      </pc:sldChg>
      <pc:sldChg chg="delSp mod">
        <pc:chgData name="Busby, Charles M" userId="2455a1b5-23da-44f7-ae12-829352b6ca27" providerId="ADAL" clId="{B4BA88FE-843C-4F33-A420-28D1D49A70FB}" dt="2022-10-25T16:23:01.708" v="2602" actId="478"/>
        <pc:sldMkLst>
          <pc:docMk/>
          <pc:sldMk cId="3292194273" sldId="337"/>
        </pc:sldMkLst>
        <pc:spChg chg="del">
          <ac:chgData name="Busby, Charles M" userId="2455a1b5-23da-44f7-ae12-829352b6ca27" providerId="ADAL" clId="{B4BA88FE-843C-4F33-A420-28D1D49A70FB}" dt="2022-10-25T16:23:01.708" v="2602" actId="478"/>
          <ac:spMkLst>
            <pc:docMk/>
            <pc:sldMk cId="3292194273" sldId="337"/>
            <ac:spMk id="8" creationId="{D394559B-C096-0244-1A29-CF2255DBE943}"/>
          </ac:spMkLst>
        </pc:spChg>
      </pc:sldChg>
      <pc:sldChg chg="modSp">
        <pc:chgData name="Busby, Charles M" userId="2455a1b5-23da-44f7-ae12-829352b6ca27" providerId="ADAL" clId="{B4BA88FE-843C-4F33-A420-28D1D49A70FB}" dt="2022-10-25T16:22:44.440" v="2601" actId="962"/>
        <pc:sldMkLst>
          <pc:docMk/>
          <pc:sldMk cId="4031764445" sldId="338"/>
        </pc:sldMkLst>
        <pc:picChg chg="mod">
          <ac:chgData name="Busby, Charles M" userId="2455a1b5-23da-44f7-ae12-829352b6ca27" providerId="ADAL" clId="{B4BA88FE-843C-4F33-A420-28D1D49A70FB}" dt="2022-10-25T16:22:44.440" v="2601" actId="962"/>
          <ac:picMkLst>
            <pc:docMk/>
            <pc:sldMk cId="4031764445" sldId="338"/>
            <ac:picMk id="1026" creationId="{406912BC-42CC-2533-9E75-7D24587DE4F3}"/>
          </ac:picMkLst>
        </pc:picChg>
      </pc:sldChg>
      <pc:sldChg chg="modSp mod">
        <pc:chgData name="Busby, Charles M" userId="2455a1b5-23da-44f7-ae12-829352b6ca27" providerId="ADAL" clId="{B4BA88FE-843C-4F33-A420-28D1D49A70FB}" dt="2022-10-25T16:29:42.483" v="2668" actId="962"/>
        <pc:sldMkLst>
          <pc:docMk/>
          <pc:sldMk cId="2465329205" sldId="343"/>
        </pc:sldMkLst>
        <pc:spChg chg="mod">
          <ac:chgData name="Busby, Charles M" userId="2455a1b5-23da-44f7-ae12-829352b6ca27" providerId="ADAL" clId="{B4BA88FE-843C-4F33-A420-28D1D49A70FB}" dt="2022-10-25T16:28:55.746" v="2622" actId="962"/>
          <ac:spMkLst>
            <pc:docMk/>
            <pc:sldMk cId="2465329205" sldId="343"/>
            <ac:spMk id="4" creationId="{FDA74B19-3C5F-6375-FEAB-6E9667A07CD4}"/>
          </ac:spMkLst>
        </pc:spChg>
        <pc:graphicFrameChg chg="mod">
          <ac:chgData name="Busby, Charles M" userId="2455a1b5-23da-44f7-ae12-829352b6ca27" providerId="ADAL" clId="{B4BA88FE-843C-4F33-A420-28D1D49A70FB}" dt="2022-10-25T16:29:18.800" v="2624" actId="962"/>
          <ac:graphicFrameMkLst>
            <pc:docMk/>
            <pc:sldMk cId="2465329205" sldId="343"/>
            <ac:graphicFrameMk id="3" creationId="{7C5E6A47-F79A-DD0D-2A42-1474EE74712B}"/>
          </ac:graphicFrameMkLst>
        </pc:graphicFrameChg>
        <pc:cxnChg chg="mod">
          <ac:chgData name="Busby, Charles M" userId="2455a1b5-23da-44f7-ae12-829352b6ca27" providerId="ADAL" clId="{B4BA88FE-843C-4F33-A420-28D1D49A70FB}" dt="2022-10-25T16:29:42.483" v="2668" actId="962"/>
          <ac:cxnSpMkLst>
            <pc:docMk/>
            <pc:sldMk cId="2465329205" sldId="343"/>
            <ac:cxnSpMk id="11" creationId="{8506596B-B84C-9E2F-4C7A-5A67A5CE890B}"/>
          </ac:cxnSpMkLst>
        </pc:cxnChg>
      </pc:sldChg>
      <pc:sldChg chg="modSp mod">
        <pc:chgData name="Busby, Charles M" userId="2455a1b5-23da-44f7-ae12-829352b6ca27" providerId="ADAL" clId="{B4BA88FE-843C-4F33-A420-28D1D49A70FB}" dt="2022-10-25T15:39:37.912" v="53" actId="962"/>
        <pc:sldMkLst>
          <pc:docMk/>
          <pc:sldMk cId="3508377768" sldId="344"/>
        </pc:sldMkLst>
        <pc:grpChg chg="mod">
          <ac:chgData name="Busby, Charles M" userId="2455a1b5-23da-44f7-ae12-829352b6ca27" providerId="ADAL" clId="{B4BA88FE-843C-4F33-A420-28D1D49A70FB}" dt="2022-10-25T15:39:37.912" v="53" actId="962"/>
          <ac:grpSpMkLst>
            <pc:docMk/>
            <pc:sldMk cId="3508377768" sldId="344"/>
            <ac:grpSpMk id="4" creationId="{1BD2993E-099D-A4BC-6802-F3CC8B478285}"/>
          </ac:grpSpMkLst>
        </pc:grpChg>
      </pc:sldChg>
    </pc:docChg>
  </pc:docChgLst>
  <pc:docChgLst>
    <pc:chgData name="Busby, Charles M" userId="2455a1b5-23da-44f7-ae12-829352b6ca27" providerId="ADAL" clId="{863EE6BA-6EC4-4D85-B800-E7965A4462D4}"/>
    <pc:docChg chg="modSld">
      <pc:chgData name="Busby, Charles M" userId="2455a1b5-23da-44f7-ae12-829352b6ca27" providerId="ADAL" clId="{863EE6BA-6EC4-4D85-B800-E7965A4462D4}" dt="2022-10-28T13:21:27.572" v="1" actId="962"/>
      <pc:docMkLst>
        <pc:docMk/>
      </pc:docMkLst>
      <pc:sldChg chg="modSp">
        <pc:chgData name="Busby, Charles M" userId="2455a1b5-23da-44f7-ae12-829352b6ca27" providerId="ADAL" clId="{863EE6BA-6EC4-4D85-B800-E7965A4462D4}" dt="2022-10-28T13:21:27.572" v="1" actId="962"/>
        <pc:sldMkLst>
          <pc:docMk/>
          <pc:sldMk cId="4031764445" sldId="338"/>
        </pc:sldMkLst>
        <pc:picChg chg="mod">
          <ac:chgData name="Busby, Charles M" userId="2455a1b5-23da-44f7-ae12-829352b6ca27" providerId="ADAL" clId="{863EE6BA-6EC4-4D85-B800-E7965A4462D4}" dt="2022-10-28T13:21:27.572" v="1" actId="962"/>
          <ac:picMkLst>
            <pc:docMk/>
            <pc:sldMk cId="4031764445" sldId="338"/>
            <ac:picMk id="1026" creationId="{406912BC-42CC-2533-9E75-7D24587DE4F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85000"/>
                    <a:lumOff val="15000"/>
                  </a:schemeClr>
                </a:solidFill>
                <a:latin typeface="Georgia" panose="02040502050405020303" pitchFamily="18" charset="0"/>
                <a:ea typeface="+mn-ea"/>
                <a:cs typeface="+mn-cs"/>
              </a:defRPr>
            </a:pPr>
            <a:r>
              <a:rPr lang="en-US" b="1" dirty="0">
                <a:solidFill>
                  <a:schemeClr val="tx1">
                    <a:lumMod val="85000"/>
                    <a:lumOff val="15000"/>
                  </a:schemeClr>
                </a:solidFill>
                <a:latin typeface="Georgia" panose="02040502050405020303" pitchFamily="18" charset="0"/>
              </a:rPr>
              <a:t>Headcount</a:t>
            </a:r>
          </a:p>
        </c:rich>
      </c:tx>
      <c:layout>
        <c:manualLayout>
          <c:xMode val="edge"/>
          <c:yMode val="edge"/>
          <c:x val="0.25594526913643989"/>
          <c:y val="7.228137374450241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85000"/>
                  <a:lumOff val="15000"/>
                </a:schemeClr>
              </a:solidFill>
              <a:latin typeface="Georgia" panose="02040502050405020303" pitchFamily="18"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FTNIC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Sheet1!$B$2:$B$3</c:f>
              <c:numCache>
                <c:formatCode>General</c:formatCode>
                <c:ptCount val="2"/>
                <c:pt idx="0">
                  <c:v>2278</c:v>
                </c:pt>
                <c:pt idx="1">
                  <c:v>2434</c:v>
                </c:pt>
              </c:numCache>
            </c:numRef>
          </c:val>
          <c:extLst>
            <c:ext xmlns:c16="http://schemas.microsoft.com/office/drawing/2014/chart" uri="{C3380CC4-5D6E-409C-BE32-E72D297353CC}">
              <c16:uniqueId val="{00000000-762A-4277-AB7C-42EA3F9D3B5A}"/>
            </c:ext>
          </c:extLst>
        </c:ser>
        <c:ser>
          <c:idx val="1"/>
          <c:order val="1"/>
          <c:tx>
            <c:strRef>
              <c:f>Sheet1!$C$1</c:f>
              <c:strCache>
                <c:ptCount val="1"/>
                <c:pt idx="0">
                  <c:v>Transfer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Sheet1!$C$2:$C$3</c:f>
              <c:numCache>
                <c:formatCode>General</c:formatCode>
                <c:ptCount val="2"/>
                <c:pt idx="0">
                  <c:v>1343</c:v>
                </c:pt>
                <c:pt idx="1">
                  <c:v>1202</c:v>
                </c:pt>
              </c:numCache>
            </c:numRef>
          </c:val>
          <c:extLst>
            <c:ext xmlns:c16="http://schemas.microsoft.com/office/drawing/2014/chart" uri="{C3380CC4-5D6E-409C-BE32-E72D297353CC}">
              <c16:uniqueId val="{00000001-762A-4277-AB7C-42EA3F9D3B5A}"/>
            </c:ext>
          </c:extLst>
        </c:ser>
        <c:ser>
          <c:idx val="2"/>
          <c:order val="2"/>
          <c:tx>
            <c:strRef>
              <c:f>Sheet1!$D$1</c:f>
              <c:strCache>
                <c:ptCount val="1"/>
                <c:pt idx="0">
                  <c:v>Continuing Undergrad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Sheet1!$D$2:$D$3</c:f>
              <c:numCache>
                <c:formatCode>General</c:formatCode>
                <c:ptCount val="2"/>
                <c:pt idx="0">
                  <c:v>9944</c:v>
                </c:pt>
                <c:pt idx="1">
                  <c:v>10475</c:v>
                </c:pt>
              </c:numCache>
            </c:numRef>
          </c:val>
          <c:extLst>
            <c:ext xmlns:c16="http://schemas.microsoft.com/office/drawing/2014/chart" uri="{C3380CC4-5D6E-409C-BE32-E72D297353CC}">
              <c16:uniqueId val="{00000002-762A-4277-AB7C-42EA3F9D3B5A}"/>
            </c:ext>
          </c:extLst>
        </c:ser>
        <c:ser>
          <c:idx val="3"/>
          <c:order val="3"/>
          <c:tx>
            <c:strRef>
              <c:f>Sheet1!$E$1</c:f>
              <c:strCache>
                <c:ptCount val="1"/>
                <c:pt idx="0">
                  <c:v>Graduate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Sheet1!$E$2:$E$3</c:f>
              <c:numCache>
                <c:formatCode>General</c:formatCode>
                <c:ptCount val="2"/>
                <c:pt idx="0">
                  <c:v>4196</c:v>
                </c:pt>
                <c:pt idx="1">
                  <c:v>4157</c:v>
                </c:pt>
              </c:numCache>
            </c:numRef>
          </c:val>
          <c:extLst>
            <c:ext xmlns:c16="http://schemas.microsoft.com/office/drawing/2014/chart" uri="{C3380CC4-5D6E-409C-BE32-E72D297353CC}">
              <c16:uniqueId val="{00000003-762A-4277-AB7C-42EA3F9D3B5A}"/>
            </c:ext>
          </c:extLst>
        </c:ser>
        <c:dLbls>
          <c:showLegendKey val="0"/>
          <c:showVal val="0"/>
          <c:showCatName val="0"/>
          <c:showSerName val="0"/>
          <c:showPercent val="0"/>
          <c:showBubbleSize val="0"/>
        </c:dLbls>
        <c:gapWidth val="150"/>
        <c:overlap val="100"/>
        <c:axId val="2123322735"/>
        <c:axId val="2123331887"/>
      </c:barChart>
      <c:catAx>
        <c:axId val="212332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2123331887"/>
        <c:crosses val="autoZero"/>
        <c:auto val="1"/>
        <c:lblAlgn val="ctr"/>
        <c:lblOffset val="100"/>
        <c:noMultiLvlLbl val="0"/>
      </c:catAx>
      <c:valAx>
        <c:axId val="2123331887"/>
        <c:scaling>
          <c:orientation val="minMax"/>
        </c:scaling>
        <c:delete val="1"/>
        <c:axPos val="l"/>
        <c:numFmt formatCode="General" sourceLinked="1"/>
        <c:majorTickMark val="none"/>
        <c:minorTickMark val="none"/>
        <c:tickLblPos val="nextTo"/>
        <c:crossAx val="2123322735"/>
        <c:crosses val="autoZero"/>
        <c:crossBetween val="between"/>
      </c:valAx>
      <c:spPr>
        <a:noFill/>
        <a:ln>
          <a:noFill/>
        </a:ln>
        <a:effectLst/>
      </c:spPr>
    </c:plotArea>
    <c:legend>
      <c:legendPos val="b"/>
      <c:layout>
        <c:manualLayout>
          <c:xMode val="edge"/>
          <c:yMode val="edge"/>
          <c:x val="2.3880841079966582E-2"/>
          <c:y val="0.79611896180693675"/>
          <c:w val="0.94922829905855444"/>
          <c:h val="0.1856991017474164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85000"/>
                    <a:lumOff val="15000"/>
                  </a:schemeClr>
                </a:solidFill>
                <a:latin typeface="Georgia" panose="02040502050405020303" pitchFamily="18" charset="0"/>
                <a:ea typeface="+mn-ea"/>
                <a:cs typeface="+mn-cs"/>
              </a:defRPr>
            </a:pPr>
            <a:r>
              <a:rPr lang="en-US" b="1" dirty="0">
                <a:solidFill>
                  <a:schemeClr val="tx1">
                    <a:lumMod val="85000"/>
                    <a:lumOff val="15000"/>
                  </a:schemeClr>
                </a:solidFill>
                <a:latin typeface="Georgia" panose="02040502050405020303" pitchFamily="18" charset="0"/>
              </a:rPr>
              <a:t>FTE</a:t>
            </a:r>
          </a:p>
        </c:rich>
      </c:tx>
      <c:layout>
        <c:manualLayout>
          <c:xMode val="edge"/>
          <c:yMode val="edge"/>
          <c:x val="0.40895073361731432"/>
          <c:y val="7.2281418329362315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85000"/>
                  <a:lumOff val="15000"/>
                </a:schemeClr>
              </a:solidFill>
              <a:latin typeface="Georgia" panose="02040502050405020303" pitchFamily="18"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FTNIC</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Sheet1!$B$2:$B$3</c:f>
              <c:numCache>
                <c:formatCode>General</c:formatCode>
                <c:ptCount val="2"/>
                <c:pt idx="0">
                  <c:v>2127</c:v>
                </c:pt>
                <c:pt idx="1">
                  <c:v>2330</c:v>
                </c:pt>
              </c:numCache>
            </c:numRef>
          </c:val>
          <c:extLst>
            <c:ext xmlns:c16="http://schemas.microsoft.com/office/drawing/2014/chart" uri="{C3380CC4-5D6E-409C-BE32-E72D297353CC}">
              <c16:uniqueId val="{00000000-64DC-41E5-B0D2-4CD0F3AA22DF}"/>
            </c:ext>
          </c:extLst>
        </c:ser>
        <c:ser>
          <c:idx val="1"/>
          <c:order val="1"/>
          <c:tx>
            <c:strRef>
              <c:f>Sheet1!$C$1</c:f>
              <c:strCache>
                <c:ptCount val="1"/>
                <c:pt idx="0">
                  <c:v>Transfer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Sheet1!$C$2:$C$3</c:f>
              <c:numCache>
                <c:formatCode>General</c:formatCode>
                <c:ptCount val="2"/>
                <c:pt idx="0">
                  <c:v>1068</c:v>
                </c:pt>
                <c:pt idx="1">
                  <c:v>1028</c:v>
                </c:pt>
              </c:numCache>
            </c:numRef>
          </c:val>
          <c:extLst>
            <c:ext xmlns:c16="http://schemas.microsoft.com/office/drawing/2014/chart" uri="{C3380CC4-5D6E-409C-BE32-E72D297353CC}">
              <c16:uniqueId val="{00000001-64DC-41E5-B0D2-4CD0F3AA22DF}"/>
            </c:ext>
          </c:extLst>
        </c:ser>
        <c:ser>
          <c:idx val="2"/>
          <c:order val="2"/>
          <c:tx>
            <c:strRef>
              <c:f>Sheet1!$D$1</c:f>
              <c:strCache>
                <c:ptCount val="1"/>
                <c:pt idx="0">
                  <c:v>Continuing Undergrad</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Sheet1!$D$2:$D$3</c:f>
              <c:numCache>
                <c:formatCode>General</c:formatCode>
                <c:ptCount val="2"/>
                <c:pt idx="0">
                  <c:v>8545</c:v>
                </c:pt>
                <c:pt idx="1">
                  <c:v>9032</c:v>
                </c:pt>
              </c:numCache>
            </c:numRef>
          </c:val>
          <c:extLst>
            <c:ext xmlns:c16="http://schemas.microsoft.com/office/drawing/2014/chart" uri="{C3380CC4-5D6E-409C-BE32-E72D297353CC}">
              <c16:uniqueId val="{00000002-64DC-41E5-B0D2-4CD0F3AA22DF}"/>
            </c:ext>
          </c:extLst>
        </c:ser>
        <c:ser>
          <c:idx val="3"/>
          <c:order val="3"/>
          <c:tx>
            <c:strRef>
              <c:f>Sheet1!$E$1</c:f>
              <c:strCache>
                <c:ptCount val="1"/>
                <c:pt idx="0">
                  <c:v>Graduate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panose="02040502050405020303" pitchFamily="18"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2022</c:v>
                </c:pt>
                <c:pt idx="1">
                  <c:v>2021</c:v>
                </c:pt>
              </c:numCache>
            </c:numRef>
          </c:cat>
          <c:val>
            <c:numRef>
              <c:f>Sheet1!$E$2:$E$3</c:f>
              <c:numCache>
                <c:formatCode>General</c:formatCode>
                <c:ptCount val="2"/>
                <c:pt idx="0">
                  <c:v>2652</c:v>
                </c:pt>
                <c:pt idx="1">
                  <c:v>2648</c:v>
                </c:pt>
              </c:numCache>
            </c:numRef>
          </c:val>
          <c:extLst>
            <c:ext xmlns:c16="http://schemas.microsoft.com/office/drawing/2014/chart" uri="{C3380CC4-5D6E-409C-BE32-E72D297353CC}">
              <c16:uniqueId val="{00000003-64DC-41E5-B0D2-4CD0F3AA22DF}"/>
            </c:ext>
          </c:extLst>
        </c:ser>
        <c:dLbls>
          <c:showLegendKey val="0"/>
          <c:showVal val="0"/>
          <c:showCatName val="0"/>
          <c:showSerName val="0"/>
          <c:showPercent val="0"/>
          <c:showBubbleSize val="0"/>
        </c:dLbls>
        <c:gapWidth val="150"/>
        <c:overlap val="100"/>
        <c:axId val="2123322735"/>
        <c:axId val="2123331887"/>
      </c:barChart>
      <c:catAx>
        <c:axId val="2123322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2123331887"/>
        <c:crosses val="autoZero"/>
        <c:auto val="1"/>
        <c:lblAlgn val="ctr"/>
        <c:lblOffset val="100"/>
        <c:noMultiLvlLbl val="0"/>
      </c:catAx>
      <c:valAx>
        <c:axId val="2123331887"/>
        <c:scaling>
          <c:orientation val="minMax"/>
        </c:scaling>
        <c:delete val="1"/>
        <c:axPos val="l"/>
        <c:numFmt formatCode="General" sourceLinked="1"/>
        <c:majorTickMark val="none"/>
        <c:minorTickMark val="none"/>
        <c:tickLblPos val="nextTo"/>
        <c:crossAx val="2123322735"/>
        <c:crosses val="autoZero"/>
        <c:crossBetween val="between"/>
      </c:valAx>
      <c:spPr>
        <a:noFill/>
        <a:ln>
          <a:noFill/>
        </a:ln>
        <a:effectLst/>
      </c:spPr>
    </c:plotArea>
    <c:legend>
      <c:legendPos val="b"/>
      <c:layout>
        <c:manualLayout>
          <c:xMode val="edge"/>
          <c:yMode val="edge"/>
          <c:x val="2.3880841079966582E-2"/>
          <c:y val="0.76592832714718706"/>
          <c:w val="0.84017727292285183"/>
          <c:h val="0.192902734330680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5E0009"/>
                </a:solidFill>
                <a:latin typeface="Georgia" panose="02040502050405020303" pitchFamily="18" charset="0"/>
              </a:rPr>
              <a:t>Overall Undergrad</a:t>
            </a:r>
          </a:p>
          <a:p>
            <a:pPr>
              <a:defRPr/>
            </a:pPr>
            <a:r>
              <a:rPr lang="en-US" sz="2000" b="1" dirty="0">
                <a:solidFill>
                  <a:srgbClr val="5E0009"/>
                </a:solidFill>
                <a:latin typeface="Georgia" panose="02040502050405020303" pitchFamily="18" charset="0"/>
              </a:rPr>
              <a:t>First to Second Year Retention</a:t>
            </a:r>
            <a:r>
              <a:rPr lang="en-US" sz="2000" b="1" baseline="0" dirty="0">
                <a:solidFill>
                  <a:srgbClr val="5E0009"/>
                </a:solidFill>
                <a:latin typeface="Georgia" panose="02040502050405020303" pitchFamily="18" charset="0"/>
              </a:rPr>
              <a:t> Rates</a:t>
            </a:r>
          </a:p>
          <a:p>
            <a:pPr>
              <a:defRPr/>
            </a:pPr>
            <a:r>
              <a:rPr lang="en-US" sz="1400" b="1" baseline="0" dirty="0">
                <a:solidFill>
                  <a:srgbClr val="5E0009"/>
                </a:solidFill>
                <a:latin typeface="Georgia" panose="02040502050405020303" pitchFamily="18" charset="0"/>
              </a:rPr>
              <a:t>Missouri State University</a:t>
            </a:r>
            <a:endParaRPr lang="en-US" sz="1400" b="1" dirty="0">
              <a:solidFill>
                <a:srgbClr val="5E0009"/>
              </a:solidFill>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Overall</c:v>
                </c:pt>
              </c:strCache>
            </c:strRef>
          </c:tx>
          <c:spPr>
            <a:ln w="28575" cap="rnd">
              <a:solidFill>
                <a:schemeClr val="accent1"/>
              </a:solidFill>
              <a:round/>
            </a:ln>
            <a:effectLst/>
          </c:spPr>
          <c:marker>
            <c:symbol val="none"/>
          </c:marker>
          <c:dPt>
            <c:idx val="7"/>
            <c:marker>
              <c:symbol val="diamond"/>
              <c:size val="13"/>
              <c:spPr>
                <a:solidFill>
                  <a:srgbClr val="5E0009"/>
                </a:solidFill>
                <a:ln w="9525">
                  <a:noFill/>
                </a:ln>
                <a:effectLst/>
              </c:spPr>
            </c:marker>
            <c:bubble3D val="0"/>
            <c:spPr>
              <a:ln w="28575" cap="rnd">
                <a:noFill/>
                <a:round/>
              </a:ln>
              <a:effectLst/>
            </c:spPr>
            <c:extLst>
              <c:ext xmlns:c16="http://schemas.microsoft.com/office/drawing/2014/chart" uri="{C3380CC4-5D6E-409C-BE32-E72D297353CC}">
                <c16:uniqueId val="{00000008-BC33-4FCA-AF2A-0E2E7282B3C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Sheet1!$B$1:$I$1</c:f>
              <c:strCache>
                <c:ptCount val="8"/>
                <c:pt idx="0">
                  <c:v>2015-2016</c:v>
                </c:pt>
                <c:pt idx="1">
                  <c:v>2016-2017</c:v>
                </c:pt>
                <c:pt idx="2">
                  <c:v>2017-2018</c:v>
                </c:pt>
                <c:pt idx="3">
                  <c:v>2018-2019</c:v>
                </c:pt>
                <c:pt idx="4">
                  <c:v>2019-2020</c:v>
                </c:pt>
                <c:pt idx="5">
                  <c:v>2020-2021</c:v>
                </c:pt>
                <c:pt idx="6">
                  <c:v>2021-2022</c:v>
                </c:pt>
                <c:pt idx="7">
                  <c:v>2026
GOAL</c:v>
                </c:pt>
              </c:strCache>
            </c:strRef>
          </c:cat>
          <c:val>
            <c:numRef>
              <c:f>Sheet1!$B$2:$I$2</c:f>
              <c:numCache>
                <c:formatCode>0.0%</c:formatCode>
                <c:ptCount val="8"/>
                <c:pt idx="0">
                  <c:v>0.79100000000000004</c:v>
                </c:pt>
                <c:pt idx="1">
                  <c:v>0.77400000000000002</c:v>
                </c:pt>
                <c:pt idx="2">
                  <c:v>0.77700000000000002</c:v>
                </c:pt>
                <c:pt idx="3">
                  <c:v>0.78100000000000003</c:v>
                </c:pt>
                <c:pt idx="4">
                  <c:v>0.79200000000000004</c:v>
                </c:pt>
                <c:pt idx="5">
                  <c:v>0.752</c:v>
                </c:pt>
                <c:pt idx="6">
                  <c:v>0.75900000000000001</c:v>
                </c:pt>
                <c:pt idx="7">
                  <c:v>0.82199999999999995</c:v>
                </c:pt>
              </c:numCache>
            </c:numRef>
          </c:val>
          <c:smooth val="0"/>
          <c:extLst>
            <c:ext xmlns:c16="http://schemas.microsoft.com/office/drawing/2014/chart" uri="{C3380CC4-5D6E-409C-BE32-E72D297353CC}">
              <c16:uniqueId val="{00000000-BC33-4FCA-AF2A-0E2E7282B3CF}"/>
            </c:ext>
          </c:extLst>
        </c:ser>
        <c:ser>
          <c:idx val="1"/>
          <c:order val="1"/>
          <c:tx>
            <c:strRef>
              <c:f>Sheet1!$A$8</c:f>
              <c:strCache>
                <c:ptCount val="1"/>
                <c:pt idx="0">
                  <c:v>CUMU</c:v>
                </c:pt>
              </c:strCache>
            </c:strRef>
          </c:tx>
          <c:spPr>
            <a:ln w="28575" cap="rnd">
              <a:noFill/>
              <a:round/>
            </a:ln>
            <a:effectLst/>
          </c:spPr>
          <c:marker>
            <c:symbol val="square"/>
            <c:size val="11"/>
            <c:spPr>
              <a:solidFill>
                <a:schemeClr val="bg1">
                  <a:lumMod val="50000"/>
                </a:schemeClr>
              </a:solidFill>
              <a:ln w="9525">
                <a:solidFill>
                  <a:schemeClr val="accent2"/>
                </a:solidFill>
              </a:ln>
              <a:effectLst/>
            </c:spPr>
          </c:marker>
          <c:val>
            <c:numRef>
              <c:f>Sheet1!$B$8:$F$8</c:f>
              <c:numCache>
                <c:formatCode>0%</c:formatCode>
                <c:ptCount val="5"/>
                <c:pt idx="0">
                  <c:v>0.79</c:v>
                </c:pt>
                <c:pt idx="1">
                  <c:v>0.78</c:v>
                </c:pt>
                <c:pt idx="2">
                  <c:v>0.77</c:v>
                </c:pt>
                <c:pt idx="3">
                  <c:v>0.79</c:v>
                </c:pt>
                <c:pt idx="4">
                  <c:v>0.8</c:v>
                </c:pt>
              </c:numCache>
            </c:numRef>
          </c:val>
          <c:smooth val="0"/>
          <c:extLst>
            <c:ext xmlns:c16="http://schemas.microsoft.com/office/drawing/2014/chart" uri="{C3380CC4-5D6E-409C-BE32-E72D297353CC}">
              <c16:uniqueId val="{00000009-BC33-4FCA-AF2A-0E2E7282B3CF}"/>
            </c:ext>
          </c:extLst>
        </c:ser>
        <c:dLbls>
          <c:showLegendKey val="0"/>
          <c:showVal val="0"/>
          <c:showCatName val="0"/>
          <c:showSerName val="0"/>
          <c:showPercent val="0"/>
          <c:showBubbleSize val="0"/>
        </c:dLbls>
        <c:smooth val="0"/>
        <c:axId val="90214464"/>
        <c:axId val="90213216"/>
      </c:lineChart>
      <c:catAx>
        <c:axId val="902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90213216"/>
        <c:crosses val="autoZero"/>
        <c:auto val="1"/>
        <c:lblAlgn val="ctr"/>
        <c:lblOffset val="100"/>
        <c:noMultiLvlLbl val="0"/>
      </c:catAx>
      <c:valAx>
        <c:axId val="90213216"/>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21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5E0009"/>
                </a:solidFill>
                <a:latin typeface="Georgia" panose="02040502050405020303" pitchFamily="18" charset="0"/>
              </a:rPr>
              <a:t>Pell-Eligible</a:t>
            </a:r>
          </a:p>
          <a:p>
            <a:pPr>
              <a:defRPr/>
            </a:pPr>
            <a:r>
              <a:rPr lang="en-US" sz="1200" b="1" dirty="0">
                <a:solidFill>
                  <a:srgbClr val="5E0009"/>
                </a:solidFill>
                <a:latin typeface="Georgia" panose="02040502050405020303" pitchFamily="18" charset="0"/>
              </a:rPr>
              <a:t>First to Second Year Retention</a:t>
            </a:r>
            <a:r>
              <a:rPr lang="en-US" sz="1200" b="1" baseline="0" dirty="0">
                <a:solidFill>
                  <a:srgbClr val="5E0009"/>
                </a:solidFill>
                <a:latin typeface="Georgia" panose="02040502050405020303" pitchFamily="18" charset="0"/>
              </a:rPr>
              <a:t>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Sheet1!$A$3</c:f>
              <c:strCache>
                <c:ptCount val="1"/>
                <c:pt idx="0">
                  <c:v>Pell-Eligible</c:v>
                </c:pt>
              </c:strCache>
            </c:strRef>
          </c:tx>
          <c:spPr>
            <a:ln w="28575" cap="rnd">
              <a:solidFill>
                <a:schemeClr val="accent1"/>
              </a:solidFill>
              <a:round/>
            </a:ln>
            <a:effectLst/>
          </c:spPr>
          <c:marker>
            <c:symbol val="none"/>
          </c:marker>
          <c:dPt>
            <c:idx val="5"/>
            <c:marker>
              <c:symbol val="diamond"/>
              <c:size val="13"/>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4-6643-42BA-AA75-16F136553D7A}"/>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Sheet1!$D$1:$I$1</c:f>
              <c:strCache>
                <c:ptCount val="6"/>
                <c:pt idx="0">
                  <c:v>2017-2018</c:v>
                </c:pt>
                <c:pt idx="1">
                  <c:v>2018-2019</c:v>
                </c:pt>
                <c:pt idx="2">
                  <c:v>2019-2020</c:v>
                </c:pt>
                <c:pt idx="3">
                  <c:v>2020-2021</c:v>
                </c:pt>
                <c:pt idx="4">
                  <c:v>2021-2022*
PRELIMINARY</c:v>
                </c:pt>
                <c:pt idx="5">
                  <c:v>2026
GOAL</c:v>
                </c:pt>
              </c:strCache>
            </c:strRef>
          </c:cat>
          <c:val>
            <c:numRef>
              <c:f>Sheet1!$D$3:$I$3</c:f>
              <c:numCache>
                <c:formatCode>0.0%</c:formatCode>
                <c:ptCount val="6"/>
                <c:pt idx="0">
                  <c:v>0.7</c:v>
                </c:pt>
                <c:pt idx="1">
                  <c:v>0.71</c:v>
                </c:pt>
                <c:pt idx="2">
                  <c:v>0.72</c:v>
                </c:pt>
                <c:pt idx="3">
                  <c:v>0.63</c:v>
                </c:pt>
                <c:pt idx="4">
                  <c:v>0.66300000000000003</c:v>
                </c:pt>
                <c:pt idx="5">
                  <c:v>0.76700000000000002</c:v>
                </c:pt>
              </c:numCache>
            </c:numRef>
          </c:val>
          <c:smooth val="0"/>
          <c:extLst>
            <c:ext xmlns:c16="http://schemas.microsoft.com/office/drawing/2014/chart" uri="{C3380CC4-5D6E-409C-BE32-E72D297353CC}">
              <c16:uniqueId val="{00000002-6643-42BA-AA75-16F136553D7A}"/>
            </c:ext>
          </c:extLst>
        </c:ser>
        <c:dLbls>
          <c:showLegendKey val="0"/>
          <c:showVal val="0"/>
          <c:showCatName val="0"/>
          <c:showSerName val="0"/>
          <c:showPercent val="0"/>
          <c:showBubbleSize val="0"/>
        </c:dLbls>
        <c:smooth val="0"/>
        <c:axId val="90214464"/>
        <c:axId val="90213216"/>
      </c:lineChart>
      <c:catAx>
        <c:axId val="902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90213216"/>
        <c:crosses val="autoZero"/>
        <c:auto val="1"/>
        <c:lblAlgn val="ctr"/>
        <c:lblOffset val="100"/>
        <c:noMultiLvlLbl val="0"/>
      </c:catAx>
      <c:valAx>
        <c:axId val="90213216"/>
        <c:scaling>
          <c:orientation val="minMax"/>
          <c:min val="0.55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214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5E0009"/>
                </a:solidFill>
                <a:latin typeface="Georgia" panose="02040502050405020303" pitchFamily="18" charset="0"/>
              </a:rPr>
              <a:t>First</a:t>
            </a:r>
            <a:r>
              <a:rPr lang="en-US" b="1" baseline="0" dirty="0">
                <a:solidFill>
                  <a:srgbClr val="5E0009"/>
                </a:solidFill>
                <a:latin typeface="Georgia" panose="02040502050405020303" pitchFamily="18" charset="0"/>
              </a:rPr>
              <a:t> Gen</a:t>
            </a:r>
            <a:endParaRPr lang="en-US" b="1" dirty="0">
              <a:solidFill>
                <a:srgbClr val="5E0009"/>
              </a:solidFill>
              <a:latin typeface="Georgia" panose="02040502050405020303" pitchFamily="18" charset="0"/>
            </a:endParaRPr>
          </a:p>
          <a:p>
            <a:pPr>
              <a:defRPr/>
            </a:pPr>
            <a:r>
              <a:rPr lang="en-US" sz="1200" b="1" dirty="0">
                <a:solidFill>
                  <a:srgbClr val="5E0009"/>
                </a:solidFill>
                <a:latin typeface="Georgia" panose="02040502050405020303" pitchFamily="18" charset="0"/>
              </a:rPr>
              <a:t>First to Second Year Retention</a:t>
            </a:r>
            <a:r>
              <a:rPr lang="en-US" sz="1200" b="1" baseline="0" dirty="0">
                <a:solidFill>
                  <a:srgbClr val="5E0009"/>
                </a:solidFill>
                <a:latin typeface="Georgia" panose="02040502050405020303" pitchFamily="18" charset="0"/>
              </a:rPr>
              <a:t>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Sheet1!$A$4</c:f>
              <c:strCache>
                <c:ptCount val="1"/>
                <c:pt idx="0">
                  <c:v>First Generation</c:v>
                </c:pt>
              </c:strCache>
            </c:strRef>
          </c:tx>
          <c:spPr>
            <a:ln w="28575" cap="rnd">
              <a:solidFill>
                <a:schemeClr val="accent1"/>
              </a:solidFill>
              <a:round/>
            </a:ln>
            <a:effectLst/>
          </c:spPr>
          <c:marker>
            <c:symbol val="none"/>
          </c:marker>
          <c:dPt>
            <c:idx val="5"/>
            <c:marker>
              <c:symbol val="diamond"/>
              <c:size val="13"/>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1-0B38-47A4-93D4-DDC0A7DDED56}"/>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Sheet1!$D$1:$I$1</c:f>
              <c:strCache>
                <c:ptCount val="6"/>
                <c:pt idx="0">
                  <c:v>2017-2018</c:v>
                </c:pt>
                <c:pt idx="1">
                  <c:v>2018-2019</c:v>
                </c:pt>
                <c:pt idx="2">
                  <c:v>2019-2020</c:v>
                </c:pt>
                <c:pt idx="3">
                  <c:v>2020-2021</c:v>
                </c:pt>
                <c:pt idx="4">
                  <c:v>2021-2022*
PRELIMINARY</c:v>
                </c:pt>
                <c:pt idx="5">
                  <c:v>2026
GOAL</c:v>
                </c:pt>
              </c:strCache>
            </c:strRef>
          </c:cat>
          <c:val>
            <c:numRef>
              <c:f>Sheet1!$D$4:$I$4</c:f>
              <c:numCache>
                <c:formatCode>0.0%</c:formatCode>
                <c:ptCount val="6"/>
                <c:pt idx="0">
                  <c:v>0.71</c:v>
                </c:pt>
                <c:pt idx="1">
                  <c:v>0.73</c:v>
                </c:pt>
                <c:pt idx="2">
                  <c:v>0.74</c:v>
                </c:pt>
                <c:pt idx="3">
                  <c:v>0.64</c:v>
                </c:pt>
                <c:pt idx="4">
                  <c:v>0.66300000000000003</c:v>
                </c:pt>
                <c:pt idx="5">
                  <c:v>0.78900000000000003</c:v>
                </c:pt>
              </c:numCache>
            </c:numRef>
          </c:val>
          <c:smooth val="0"/>
          <c:extLst>
            <c:ext xmlns:c16="http://schemas.microsoft.com/office/drawing/2014/chart" uri="{C3380CC4-5D6E-409C-BE32-E72D297353CC}">
              <c16:uniqueId val="{00000002-0B38-47A4-93D4-DDC0A7DDED56}"/>
            </c:ext>
          </c:extLst>
        </c:ser>
        <c:dLbls>
          <c:showLegendKey val="0"/>
          <c:showVal val="0"/>
          <c:showCatName val="0"/>
          <c:showSerName val="0"/>
          <c:showPercent val="0"/>
          <c:showBubbleSize val="0"/>
        </c:dLbls>
        <c:smooth val="0"/>
        <c:axId val="90214464"/>
        <c:axId val="90213216"/>
      </c:lineChart>
      <c:catAx>
        <c:axId val="902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90213216"/>
        <c:crosses val="autoZero"/>
        <c:auto val="1"/>
        <c:lblAlgn val="ctr"/>
        <c:lblOffset val="100"/>
        <c:noMultiLvlLbl val="0"/>
      </c:catAx>
      <c:valAx>
        <c:axId val="90213216"/>
        <c:scaling>
          <c:orientation val="minMax"/>
          <c:min val="0.55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214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5E0009"/>
                </a:solidFill>
                <a:latin typeface="Georgia" panose="02040502050405020303" pitchFamily="18" charset="0"/>
              </a:rPr>
              <a:t>Hispanic/Latino</a:t>
            </a:r>
          </a:p>
          <a:p>
            <a:pPr>
              <a:defRPr/>
            </a:pPr>
            <a:r>
              <a:rPr lang="en-US" sz="1200" b="1" dirty="0">
                <a:solidFill>
                  <a:srgbClr val="5E0009"/>
                </a:solidFill>
                <a:latin typeface="Georgia" panose="02040502050405020303" pitchFamily="18" charset="0"/>
              </a:rPr>
              <a:t>First to Second Year Retention</a:t>
            </a:r>
            <a:r>
              <a:rPr lang="en-US" sz="1200" b="1" baseline="0" dirty="0">
                <a:solidFill>
                  <a:srgbClr val="5E0009"/>
                </a:solidFill>
                <a:latin typeface="Georgia" panose="02040502050405020303" pitchFamily="18" charset="0"/>
              </a:rPr>
              <a:t>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Sheet1!$A$5</c:f>
              <c:strCache>
                <c:ptCount val="1"/>
                <c:pt idx="0">
                  <c:v>Hispanic/Latino</c:v>
                </c:pt>
              </c:strCache>
            </c:strRef>
          </c:tx>
          <c:spPr>
            <a:ln w="28575" cap="rnd">
              <a:solidFill>
                <a:schemeClr val="accent1"/>
              </a:solidFill>
              <a:round/>
            </a:ln>
            <a:effectLst/>
          </c:spPr>
          <c:marker>
            <c:symbol val="none"/>
          </c:marker>
          <c:dPt>
            <c:idx val="5"/>
            <c:marker>
              <c:symbol val="diamond"/>
              <c:size val="13"/>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1-FBCE-49CD-B4B3-6A5310FA9C48}"/>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Sheet1!$D$1:$I$1</c:f>
              <c:strCache>
                <c:ptCount val="6"/>
                <c:pt idx="0">
                  <c:v>2017-2018</c:v>
                </c:pt>
                <c:pt idx="1">
                  <c:v>2018-2019</c:v>
                </c:pt>
                <c:pt idx="2">
                  <c:v>2019-2020</c:v>
                </c:pt>
                <c:pt idx="3">
                  <c:v>2020-2021</c:v>
                </c:pt>
                <c:pt idx="4">
                  <c:v>2021-2022*
PRELIMINARY</c:v>
                </c:pt>
                <c:pt idx="5">
                  <c:v>2026
GOAL</c:v>
                </c:pt>
              </c:strCache>
            </c:strRef>
          </c:cat>
          <c:val>
            <c:numRef>
              <c:f>Sheet1!$D$5:$I$5</c:f>
              <c:numCache>
                <c:formatCode>0.0%</c:formatCode>
                <c:ptCount val="6"/>
                <c:pt idx="0">
                  <c:v>0.76</c:v>
                </c:pt>
                <c:pt idx="1">
                  <c:v>0.66</c:v>
                </c:pt>
                <c:pt idx="2">
                  <c:v>0.76</c:v>
                </c:pt>
                <c:pt idx="3">
                  <c:v>0.7</c:v>
                </c:pt>
                <c:pt idx="4">
                  <c:v>0.76800000000000002</c:v>
                </c:pt>
                <c:pt idx="5">
                  <c:v>0.80800000000000005</c:v>
                </c:pt>
              </c:numCache>
            </c:numRef>
          </c:val>
          <c:smooth val="0"/>
          <c:extLst>
            <c:ext xmlns:c16="http://schemas.microsoft.com/office/drawing/2014/chart" uri="{C3380CC4-5D6E-409C-BE32-E72D297353CC}">
              <c16:uniqueId val="{00000002-FBCE-49CD-B4B3-6A5310FA9C48}"/>
            </c:ext>
          </c:extLst>
        </c:ser>
        <c:dLbls>
          <c:showLegendKey val="0"/>
          <c:showVal val="0"/>
          <c:showCatName val="0"/>
          <c:showSerName val="0"/>
          <c:showPercent val="0"/>
          <c:showBubbleSize val="0"/>
        </c:dLbls>
        <c:smooth val="0"/>
        <c:axId val="90214464"/>
        <c:axId val="90213216"/>
      </c:lineChart>
      <c:catAx>
        <c:axId val="902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90213216"/>
        <c:crosses val="autoZero"/>
        <c:auto val="1"/>
        <c:lblAlgn val="ctr"/>
        <c:lblOffset val="100"/>
        <c:noMultiLvlLbl val="0"/>
      </c:catAx>
      <c:valAx>
        <c:axId val="90213216"/>
        <c:scaling>
          <c:orientation val="minMax"/>
          <c:min val="0.55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214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rgbClr val="5E0009"/>
                </a:solidFill>
                <a:latin typeface="Georgia" panose="02040502050405020303" pitchFamily="18" charset="0"/>
              </a:rPr>
              <a:t>Black</a:t>
            </a:r>
            <a:r>
              <a:rPr lang="en-US" b="1" baseline="0" dirty="0">
                <a:solidFill>
                  <a:srgbClr val="5E0009"/>
                </a:solidFill>
                <a:latin typeface="Georgia" panose="02040502050405020303" pitchFamily="18" charset="0"/>
              </a:rPr>
              <a:t> African American</a:t>
            </a:r>
            <a:endParaRPr lang="en-US" b="1" dirty="0">
              <a:solidFill>
                <a:srgbClr val="5E0009"/>
              </a:solidFill>
              <a:latin typeface="Georgia" panose="02040502050405020303" pitchFamily="18" charset="0"/>
            </a:endParaRPr>
          </a:p>
          <a:p>
            <a:pPr>
              <a:defRPr/>
            </a:pPr>
            <a:r>
              <a:rPr lang="en-US" sz="1200" b="1" dirty="0">
                <a:solidFill>
                  <a:srgbClr val="5E0009"/>
                </a:solidFill>
                <a:latin typeface="Georgia" panose="02040502050405020303" pitchFamily="18" charset="0"/>
              </a:rPr>
              <a:t>First to Second Year Retention</a:t>
            </a:r>
            <a:r>
              <a:rPr lang="en-US" sz="1200" b="1" baseline="0" dirty="0">
                <a:solidFill>
                  <a:srgbClr val="5E0009"/>
                </a:solidFill>
                <a:latin typeface="Georgia" panose="02040502050405020303" pitchFamily="18" charset="0"/>
              </a:rPr>
              <a:t>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Sheet1!$A$6</c:f>
              <c:strCache>
                <c:ptCount val="1"/>
                <c:pt idx="0">
                  <c:v>Black African American</c:v>
                </c:pt>
              </c:strCache>
            </c:strRef>
          </c:tx>
          <c:spPr>
            <a:ln w="28575" cap="rnd">
              <a:solidFill>
                <a:schemeClr val="accent1"/>
              </a:solidFill>
              <a:round/>
            </a:ln>
            <a:effectLst/>
          </c:spPr>
          <c:marker>
            <c:symbol val="none"/>
          </c:marker>
          <c:dPt>
            <c:idx val="5"/>
            <c:marker>
              <c:symbol val="diamond"/>
              <c:size val="13"/>
              <c:spPr>
                <a:solidFill>
                  <a:schemeClr val="accent1"/>
                </a:solidFill>
                <a:ln w="9525">
                  <a:noFill/>
                </a:ln>
                <a:effectLst/>
              </c:spPr>
            </c:marker>
            <c:bubble3D val="0"/>
            <c:spPr>
              <a:ln w="28575" cap="rnd">
                <a:noFill/>
                <a:round/>
              </a:ln>
              <a:effectLst/>
            </c:spPr>
            <c:extLst>
              <c:ext xmlns:c16="http://schemas.microsoft.com/office/drawing/2014/chart" uri="{C3380CC4-5D6E-409C-BE32-E72D297353CC}">
                <c16:uniqueId val="{00000001-337E-4E28-8917-B62EC7A44E37}"/>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Sheet1!$D$1:$I$1</c:f>
              <c:strCache>
                <c:ptCount val="6"/>
                <c:pt idx="0">
                  <c:v>2017-2018</c:v>
                </c:pt>
                <c:pt idx="1">
                  <c:v>2018-2019</c:v>
                </c:pt>
                <c:pt idx="2">
                  <c:v>2019-2020</c:v>
                </c:pt>
                <c:pt idx="3">
                  <c:v>2020-2021</c:v>
                </c:pt>
                <c:pt idx="4">
                  <c:v>2021-2022*
PRELIMINARY</c:v>
                </c:pt>
                <c:pt idx="5">
                  <c:v>2026
GOAL</c:v>
                </c:pt>
              </c:strCache>
            </c:strRef>
          </c:cat>
          <c:val>
            <c:numRef>
              <c:f>Sheet1!$D$6:$I$6</c:f>
              <c:numCache>
                <c:formatCode>0.0%</c:formatCode>
                <c:ptCount val="6"/>
                <c:pt idx="0">
                  <c:v>0.66</c:v>
                </c:pt>
                <c:pt idx="1">
                  <c:v>0.75</c:v>
                </c:pt>
                <c:pt idx="2">
                  <c:v>0.71</c:v>
                </c:pt>
                <c:pt idx="3">
                  <c:v>0.6</c:v>
                </c:pt>
                <c:pt idx="4">
                  <c:v>0.60599999999999998</c:v>
                </c:pt>
                <c:pt idx="5">
                  <c:v>0.76300000000000001</c:v>
                </c:pt>
              </c:numCache>
            </c:numRef>
          </c:val>
          <c:smooth val="0"/>
          <c:extLst>
            <c:ext xmlns:c16="http://schemas.microsoft.com/office/drawing/2014/chart" uri="{C3380CC4-5D6E-409C-BE32-E72D297353CC}">
              <c16:uniqueId val="{00000002-337E-4E28-8917-B62EC7A44E37}"/>
            </c:ext>
          </c:extLst>
        </c:ser>
        <c:dLbls>
          <c:showLegendKey val="0"/>
          <c:showVal val="0"/>
          <c:showCatName val="0"/>
          <c:showSerName val="0"/>
          <c:showPercent val="0"/>
          <c:showBubbleSize val="0"/>
        </c:dLbls>
        <c:smooth val="0"/>
        <c:axId val="90214464"/>
        <c:axId val="90213216"/>
      </c:lineChart>
      <c:catAx>
        <c:axId val="902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90213216"/>
        <c:crosses val="autoZero"/>
        <c:auto val="1"/>
        <c:lblAlgn val="ctr"/>
        <c:lblOffset val="100"/>
        <c:noMultiLvlLbl val="0"/>
      </c:catAx>
      <c:valAx>
        <c:axId val="90213216"/>
        <c:scaling>
          <c:orientation val="minMax"/>
          <c:min val="0.55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21446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a:solidFill>
                  <a:srgbClr val="5E0009"/>
                </a:solidFill>
                <a:latin typeface="Georgia" panose="02040502050405020303" pitchFamily="18" charset="0"/>
              </a:rPr>
              <a:t>Inclusive</a:t>
            </a:r>
            <a:r>
              <a:rPr lang="en-US" sz="1600" b="1" baseline="0" dirty="0">
                <a:solidFill>
                  <a:srgbClr val="5E0009"/>
                </a:solidFill>
                <a:latin typeface="Georgia" panose="02040502050405020303" pitchFamily="18" charset="0"/>
              </a:rPr>
              <a:t> Excellence Scholarship Recipients</a:t>
            </a:r>
            <a:endParaRPr lang="en-US" sz="1600" b="1" dirty="0">
              <a:solidFill>
                <a:srgbClr val="5E0009"/>
              </a:solidFill>
              <a:latin typeface="Georgia" panose="02040502050405020303" pitchFamily="18" charset="0"/>
            </a:endParaRPr>
          </a:p>
          <a:p>
            <a:pPr>
              <a:defRPr/>
            </a:pPr>
            <a:r>
              <a:rPr lang="en-US" sz="1200" b="1" dirty="0">
                <a:solidFill>
                  <a:srgbClr val="5E0009"/>
                </a:solidFill>
                <a:latin typeface="Georgia" panose="02040502050405020303" pitchFamily="18" charset="0"/>
              </a:rPr>
              <a:t>First to Second Year</a:t>
            </a:r>
          </a:p>
          <a:p>
            <a:pPr>
              <a:defRPr/>
            </a:pPr>
            <a:r>
              <a:rPr lang="en-US" sz="1200" b="1" dirty="0">
                <a:solidFill>
                  <a:srgbClr val="5E0009"/>
                </a:solidFill>
                <a:latin typeface="Georgia" panose="02040502050405020303" pitchFamily="18" charset="0"/>
              </a:rPr>
              <a:t>Retention</a:t>
            </a:r>
            <a:r>
              <a:rPr lang="en-US" sz="1200" b="1" baseline="0" dirty="0">
                <a:solidFill>
                  <a:srgbClr val="5E0009"/>
                </a:solidFill>
                <a:latin typeface="Georgia" panose="02040502050405020303" pitchFamily="18" charset="0"/>
              </a:rPr>
              <a:t>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IES Scholarship Recipients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Sheet1!$B$1:$E$1</c:f>
              <c:strCache>
                <c:ptCount val="4"/>
                <c:pt idx="0">
                  <c:v>2016-2017</c:v>
                </c:pt>
                <c:pt idx="1">
                  <c:v>2017-2018</c:v>
                </c:pt>
                <c:pt idx="2">
                  <c:v>2018-2019</c:v>
                </c:pt>
                <c:pt idx="3">
                  <c:v>2019-2020</c:v>
                </c:pt>
              </c:strCache>
            </c:strRef>
          </c:cat>
          <c:val>
            <c:numRef>
              <c:f>Sheet1!$B$2:$E$2</c:f>
              <c:numCache>
                <c:formatCode>0.0%</c:formatCode>
                <c:ptCount val="4"/>
                <c:pt idx="0">
                  <c:v>0.78300000000000003</c:v>
                </c:pt>
                <c:pt idx="1">
                  <c:v>0.86</c:v>
                </c:pt>
                <c:pt idx="2">
                  <c:v>0.88100000000000001</c:v>
                </c:pt>
                <c:pt idx="3">
                  <c:v>0.76500000000000001</c:v>
                </c:pt>
              </c:numCache>
            </c:numRef>
          </c:val>
          <c:smooth val="0"/>
          <c:extLst>
            <c:ext xmlns:c16="http://schemas.microsoft.com/office/drawing/2014/chart" uri="{C3380CC4-5D6E-409C-BE32-E72D297353CC}">
              <c16:uniqueId val="{00000003-1905-4A14-B9CF-47441A33C0BD}"/>
            </c:ext>
          </c:extLst>
        </c:ser>
        <c:dLbls>
          <c:showLegendKey val="0"/>
          <c:showVal val="0"/>
          <c:showCatName val="0"/>
          <c:showSerName val="0"/>
          <c:showPercent val="0"/>
          <c:showBubbleSize val="0"/>
        </c:dLbls>
        <c:smooth val="0"/>
        <c:axId val="90214464"/>
        <c:axId val="90213216"/>
      </c:lineChart>
      <c:catAx>
        <c:axId val="902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90213216"/>
        <c:crosses val="autoZero"/>
        <c:auto val="1"/>
        <c:lblAlgn val="ctr"/>
        <c:lblOffset val="100"/>
        <c:noMultiLvlLbl val="0"/>
      </c:catAx>
      <c:valAx>
        <c:axId val="90213216"/>
        <c:scaling>
          <c:orientation val="minMax"/>
          <c:min val="0.55000000000000004"/>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90214464"/>
        <c:crosses val="autoZero"/>
        <c:crossBetween val="between"/>
      </c:valAx>
      <c:spPr>
        <a:solidFill>
          <a:schemeClr val="bg1">
            <a:lumMod val="85000"/>
          </a:schemeClr>
        </a:solid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85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8A1F20-D376-BC4C-AC43-094A56510207}" type="doc">
      <dgm:prSet loTypeId="urn:microsoft.com/office/officeart/2005/8/layout/radial6" loCatId="" qsTypeId="urn:microsoft.com/office/officeart/2005/8/quickstyle/simple1" qsCatId="simple" csTypeId="urn:microsoft.com/office/officeart/2005/8/colors/accent1_2" csCatId="accent1" phldr="1"/>
      <dgm:spPr/>
      <dgm:t>
        <a:bodyPr/>
        <a:lstStyle/>
        <a:p>
          <a:endParaRPr lang="en-US"/>
        </a:p>
      </dgm:t>
    </dgm:pt>
    <dgm:pt modelId="{6C4A7C4E-AEC0-B841-B6C1-C2E2065DCFBA}">
      <dgm:prSet phldrT="[Text]" custT="1"/>
      <dgm:spPr>
        <a:solidFill>
          <a:srgbClr val="5E0009"/>
        </a:solidFill>
      </dgm:spPr>
      <dgm:t>
        <a:bodyPr/>
        <a:lstStyle/>
        <a:p>
          <a:pPr algn="ctr"/>
          <a:r>
            <a:rPr lang="en-US" sz="2400" b="1" dirty="0">
              <a:latin typeface="+mn-lt"/>
            </a:rPr>
            <a:t>Academic Affairs CAP </a:t>
          </a:r>
        </a:p>
        <a:p>
          <a:pPr algn="ctr"/>
          <a:r>
            <a:rPr lang="en-US" sz="2400" b="1" dirty="0">
              <a:latin typeface="+mn-lt"/>
            </a:rPr>
            <a:t>Work Streams for 2022-23</a:t>
          </a:r>
          <a:endParaRPr lang="en-US" sz="2400" b="1" dirty="0"/>
        </a:p>
      </dgm:t>
    </dgm:pt>
    <dgm:pt modelId="{233FFBF6-53E0-0643-9BAE-CB693805B76C}" type="parTrans" cxnId="{BE8787A5-958E-FB43-8924-945D18F4468C}">
      <dgm:prSet/>
      <dgm:spPr/>
      <dgm:t>
        <a:bodyPr/>
        <a:lstStyle/>
        <a:p>
          <a:pPr algn="ctr"/>
          <a:endParaRPr lang="en-US" sz="1800"/>
        </a:p>
      </dgm:t>
    </dgm:pt>
    <dgm:pt modelId="{466F1C65-72C8-814A-A614-59D8E1D2B945}" type="sibTrans" cxnId="{BE8787A5-958E-FB43-8924-945D18F4468C}">
      <dgm:prSet/>
      <dgm:spPr/>
      <dgm:t>
        <a:bodyPr/>
        <a:lstStyle/>
        <a:p>
          <a:pPr algn="ctr"/>
          <a:endParaRPr lang="en-US" sz="1800"/>
        </a:p>
      </dgm:t>
    </dgm:pt>
    <dgm:pt modelId="{521E59CD-7C7A-584D-9876-EA0DD81F4FBB}">
      <dgm:prSet phldrT="[Text]" custT="1"/>
      <dgm:spPr>
        <a:solidFill>
          <a:srgbClr val="5E0009"/>
        </a:solidFill>
      </dgm:spPr>
      <dgm:t>
        <a:bodyPr/>
        <a:lstStyle/>
        <a:p>
          <a:pPr algn="ctr"/>
          <a:r>
            <a:rPr lang="en-US" sz="2400" b="1" dirty="0">
              <a:latin typeface="+mn-lt"/>
            </a:rPr>
            <a:t>Programs and Enrollment</a:t>
          </a:r>
          <a:endParaRPr lang="en-US" sz="2400" b="1" dirty="0"/>
        </a:p>
      </dgm:t>
    </dgm:pt>
    <dgm:pt modelId="{1FBBF348-4B90-1848-BA93-903C24D56839}" type="parTrans" cxnId="{D6FAE0F8-78C5-294C-991E-141EFEBE6083}">
      <dgm:prSet/>
      <dgm:spPr/>
      <dgm:t>
        <a:bodyPr/>
        <a:lstStyle/>
        <a:p>
          <a:pPr algn="ctr"/>
          <a:endParaRPr lang="en-US" sz="1800"/>
        </a:p>
      </dgm:t>
    </dgm:pt>
    <dgm:pt modelId="{29C8F285-1876-D84D-94EE-1BB0B2E4B18F}" type="sibTrans" cxnId="{D6FAE0F8-78C5-294C-991E-141EFEBE6083}">
      <dgm:prSet/>
      <dgm:spPr>
        <a:solidFill>
          <a:srgbClr val="5E0009"/>
        </a:solidFill>
        <a:ln>
          <a:solidFill>
            <a:srgbClr val="5E0009"/>
          </a:solidFill>
        </a:ln>
      </dgm:spPr>
      <dgm:t>
        <a:bodyPr/>
        <a:lstStyle/>
        <a:p>
          <a:pPr algn="ctr"/>
          <a:endParaRPr lang="en-US" sz="1800" b="1"/>
        </a:p>
      </dgm:t>
    </dgm:pt>
    <dgm:pt modelId="{A9D00AEB-2342-0349-92FF-4302353F7DC4}">
      <dgm:prSet phldrT="[Text]" custT="1"/>
      <dgm:spPr>
        <a:solidFill>
          <a:srgbClr val="5E0009"/>
        </a:solidFill>
      </dgm:spPr>
      <dgm:t>
        <a:bodyPr/>
        <a:lstStyle/>
        <a:p>
          <a:pPr algn="ctr"/>
          <a:r>
            <a:rPr lang="en-US" sz="2400" b="1" dirty="0"/>
            <a:t>Budget and Realignment</a:t>
          </a:r>
        </a:p>
      </dgm:t>
    </dgm:pt>
    <dgm:pt modelId="{94E5F34B-39AF-4042-B4EF-C4577C66217F}" type="parTrans" cxnId="{86091B83-27AA-DB4B-A1F9-4E69DF44E6A9}">
      <dgm:prSet/>
      <dgm:spPr/>
      <dgm:t>
        <a:bodyPr/>
        <a:lstStyle/>
        <a:p>
          <a:endParaRPr lang="en-US" sz="1800"/>
        </a:p>
      </dgm:t>
    </dgm:pt>
    <dgm:pt modelId="{BD3CEC18-3C58-D84B-8D53-B7E8804666BB}" type="sibTrans" cxnId="{86091B83-27AA-DB4B-A1F9-4E69DF44E6A9}">
      <dgm:prSet/>
      <dgm:spPr>
        <a:solidFill>
          <a:srgbClr val="5E0009"/>
        </a:solidFill>
      </dgm:spPr>
      <dgm:t>
        <a:bodyPr/>
        <a:lstStyle/>
        <a:p>
          <a:endParaRPr lang="en-US" sz="1800"/>
        </a:p>
      </dgm:t>
    </dgm:pt>
    <dgm:pt modelId="{CD44FFC2-858A-7044-A762-02D83E77DC25}">
      <dgm:prSet custT="1"/>
      <dgm:spPr>
        <a:solidFill>
          <a:srgbClr val="5E0009"/>
        </a:solidFill>
      </dgm:spPr>
      <dgm:t>
        <a:bodyPr/>
        <a:lstStyle/>
        <a:p>
          <a:r>
            <a:rPr lang="en-US" sz="2400" b="1" dirty="0"/>
            <a:t>Performance Measurement</a:t>
          </a:r>
          <a:endParaRPr lang="en-US" sz="2400" dirty="0"/>
        </a:p>
      </dgm:t>
    </dgm:pt>
    <dgm:pt modelId="{327B97F4-B4FA-074E-A3D7-038E06A4E40C}" type="parTrans" cxnId="{DF7DA01D-D3E3-C545-AB13-851D21029139}">
      <dgm:prSet/>
      <dgm:spPr/>
      <dgm:t>
        <a:bodyPr/>
        <a:lstStyle/>
        <a:p>
          <a:endParaRPr lang="en-US" sz="1800"/>
        </a:p>
      </dgm:t>
    </dgm:pt>
    <dgm:pt modelId="{8923DD2E-148D-CA46-8868-ED4706915858}" type="sibTrans" cxnId="{DF7DA01D-D3E3-C545-AB13-851D21029139}">
      <dgm:prSet/>
      <dgm:spPr>
        <a:solidFill>
          <a:srgbClr val="5E0009"/>
        </a:solidFill>
      </dgm:spPr>
      <dgm:t>
        <a:bodyPr/>
        <a:lstStyle/>
        <a:p>
          <a:endParaRPr lang="en-US" sz="1800"/>
        </a:p>
      </dgm:t>
    </dgm:pt>
    <dgm:pt modelId="{C7E211D6-5405-5F46-B000-A59698E9ADB7}">
      <dgm:prSet custT="1"/>
      <dgm:spPr>
        <a:solidFill>
          <a:srgbClr val="5E0009"/>
        </a:solidFill>
      </dgm:spPr>
      <dgm:t>
        <a:bodyPr/>
        <a:lstStyle/>
        <a:p>
          <a:r>
            <a:rPr lang="en-US" sz="2400" b="1" dirty="0"/>
            <a:t>Inclusive Excellence </a:t>
          </a:r>
          <a:endParaRPr lang="en-US" sz="2400" dirty="0"/>
        </a:p>
      </dgm:t>
    </dgm:pt>
    <dgm:pt modelId="{B536BB18-336C-AA43-AA6D-BCEDA93B66D7}" type="parTrans" cxnId="{824F6193-0BCB-644B-BA57-5D08CC8EAE9E}">
      <dgm:prSet/>
      <dgm:spPr/>
      <dgm:t>
        <a:bodyPr/>
        <a:lstStyle/>
        <a:p>
          <a:endParaRPr lang="en-US" sz="1800"/>
        </a:p>
      </dgm:t>
    </dgm:pt>
    <dgm:pt modelId="{AA5F6C8F-D89B-9445-92D6-93F1D76321BC}" type="sibTrans" cxnId="{824F6193-0BCB-644B-BA57-5D08CC8EAE9E}">
      <dgm:prSet/>
      <dgm:spPr>
        <a:solidFill>
          <a:srgbClr val="5E0009"/>
        </a:solidFill>
      </dgm:spPr>
      <dgm:t>
        <a:bodyPr/>
        <a:lstStyle/>
        <a:p>
          <a:endParaRPr lang="en-US" sz="1800"/>
        </a:p>
      </dgm:t>
    </dgm:pt>
    <dgm:pt modelId="{574D13DF-7874-8D48-A898-148A3B10533B}">
      <dgm:prSet custT="1"/>
      <dgm:spPr>
        <a:solidFill>
          <a:srgbClr val="5E0009"/>
        </a:solidFill>
      </dgm:spPr>
      <dgm:t>
        <a:bodyPr/>
        <a:lstStyle/>
        <a:p>
          <a:r>
            <a:rPr lang="en-US" sz="2400" b="1" dirty="0"/>
            <a:t>Processes and Approaches</a:t>
          </a:r>
          <a:endParaRPr lang="en-US" sz="2400" dirty="0"/>
        </a:p>
      </dgm:t>
    </dgm:pt>
    <dgm:pt modelId="{31DD5997-AF7C-734B-A17F-458CF2CC1ADD}" type="parTrans" cxnId="{A620CAB9-2992-0A48-95AB-A66CC25EAD3C}">
      <dgm:prSet/>
      <dgm:spPr/>
      <dgm:t>
        <a:bodyPr/>
        <a:lstStyle/>
        <a:p>
          <a:endParaRPr lang="en-US" sz="1800"/>
        </a:p>
      </dgm:t>
    </dgm:pt>
    <dgm:pt modelId="{34490F5B-9B42-4945-9B2F-47A6DEC90AE2}" type="sibTrans" cxnId="{A620CAB9-2992-0A48-95AB-A66CC25EAD3C}">
      <dgm:prSet/>
      <dgm:spPr>
        <a:solidFill>
          <a:srgbClr val="5E0009"/>
        </a:solidFill>
      </dgm:spPr>
      <dgm:t>
        <a:bodyPr/>
        <a:lstStyle/>
        <a:p>
          <a:endParaRPr lang="en-US" sz="1800"/>
        </a:p>
      </dgm:t>
    </dgm:pt>
    <dgm:pt modelId="{99233481-9EB7-C74D-88F0-CD3A998248CC}" type="pres">
      <dgm:prSet presAssocID="{418A1F20-D376-BC4C-AC43-094A56510207}" presName="Name0" presStyleCnt="0">
        <dgm:presLayoutVars>
          <dgm:chMax val="1"/>
          <dgm:dir/>
          <dgm:animLvl val="ctr"/>
          <dgm:resizeHandles val="exact"/>
        </dgm:presLayoutVars>
      </dgm:prSet>
      <dgm:spPr/>
    </dgm:pt>
    <dgm:pt modelId="{6B7D42A6-A9E0-B745-859F-57896EBC6267}" type="pres">
      <dgm:prSet presAssocID="{6C4A7C4E-AEC0-B841-B6C1-C2E2065DCFBA}" presName="centerShape" presStyleLbl="node0" presStyleIdx="0" presStyleCnt="1" custScaleX="106327" custScaleY="106635" custLinFactNeighborX="2920" custLinFactNeighborY="1502"/>
      <dgm:spPr/>
    </dgm:pt>
    <dgm:pt modelId="{EDD6C447-23C7-E04F-9BBC-EA402570C863}" type="pres">
      <dgm:prSet presAssocID="{521E59CD-7C7A-584D-9876-EA0DD81F4FBB}" presName="node" presStyleLbl="node1" presStyleIdx="0" presStyleCnt="5" custScaleX="142594" custScaleY="122444" custRadScaleRad="95403" custRadScaleInc="13856">
        <dgm:presLayoutVars>
          <dgm:bulletEnabled val="1"/>
        </dgm:presLayoutVars>
      </dgm:prSet>
      <dgm:spPr/>
    </dgm:pt>
    <dgm:pt modelId="{FB5A6D58-83C2-BE40-B5C9-C874EA91BC42}" type="pres">
      <dgm:prSet presAssocID="{521E59CD-7C7A-584D-9876-EA0DD81F4FBB}" presName="dummy" presStyleCnt="0"/>
      <dgm:spPr/>
    </dgm:pt>
    <dgm:pt modelId="{C9D43026-9127-934E-BACF-A5758AAF2A88}" type="pres">
      <dgm:prSet presAssocID="{29C8F285-1876-D84D-94EE-1BB0B2E4B18F}" presName="sibTrans" presStyleLbl="sibTrans2D1" presStyleIdx="0" presStyleCnt="5"/>
      <dgm:spPr/>
    </dgm:pt>
    <dgm:pt modelId="{B04934FD-B4B7-C64D-95C4-D51D68FCB637}" type="pres">
      <dgm:prSet presAssocID="{A9D00AEB-2342-0349-92FF-4302353F7DC4}" presName="node" presStyleLbl="node1" presStyleIdx="1" presStyleCnt="5" custScaleX="147065" custScaleY="127060" custRadScaleRad="112132" custRadScaleInc="-4537">
        <dgm:presLayoutVars>
          <dgm:bulletEnabled val="1"/>
        </dgm:presLayoutVars>
      </dgm:prSet>
      <dgm:spPr/>
    </dgm:pt>
    <dgm:pt modelId="{D52142A4-447C-8540-BC08-0B5D8A748A7A}" type="pres">
      <dgm:prSet presAssocID="{A9D00AEB-2342-0349-92FF-4302353F7DC4}" presName="dummy" presStyleCnt="0"/>
      <dgm:spPr/>
    </dgm:pt>
    <dgm:pt modelId="{5BB588C6-59EB-574B-8FDF-A5ECB6FA81F6}" type="pres">
      <dgm:prSet presAssocID="{BD3CEC18-3C58-D84B-8D53-B7E8804666BB}" presName="sibTrans" presStyleLbl="sibTrans2D1" presStyleIdx="1" presStyleCnt="5" custLinFactNeighborX="-166" custLinFactNeighborY="-1820"/>
      <dgm:spPr/>
    </dgm:pt>
    <dgm:pt modelId="{4FD0656E-0780-0E4F-A72E-6C297F42F394}" type="pres">
      <dgm:prSet presAssocID="{CD44FFC2-858A-7044-A762-02D83E77DC25}" presName="node" presStyleLbl="node1" presStyleIdx="2" presStyleCnt="5" custScaleX="148206" custScaleY="128228" custRadScaleRad="106997" custRadScaleInc="-48797">
        <dgm:presLayoutVars>
          <dgm:bulletEnabled val="1"/>
        </dgm:presLayoutVars>
      </dgm:prSet>
      <dgm:spPr/>
    </dgm:pt>
    <dgm:pt modelId="{10823D36-3E2A-CE45-9023-60293B6E2C19}" type="pres">
      <dgm:prSet presAssocID="{CD44FFC2-858A-7044-A762-02D83E77DC25}" presName="dummy" presStyleCnt="0"/>
      <dgm:spPr/>
    </dgm:pt>
    <dgm:pt modelId="{9E6E9025-0849-4744-B9A5-A5ADDFF6085C}" type="pres">
      <dgm:prSet presAssocID="{8923DD2E-148D-CA46-8868-ED4706915858}" presName="sibTrans" presStyleLbl="sibTrans2D1" presStyleIdx="2" presStyleCnt="5"/>
      <dgm:spPr/>
    </dgm:pt>
    <dgm:pt modelId="{80891216-B29F-DA40-AC46-A5F9E27D2963}" type="pres">
      <dgm:prSet presAssocID="{C7E211D6-5405-5F46-B000-A59698E9ADB7}" presName="node" presStyleLbl="node1" presStyleIdx="3" presStyleCnt="5" custScaleX="142604" custScaleY="124687" custRadScaleRad="99141" custRadScaleInc="41737">
        <dgm:presLayoutVars>
          <dgm:bulletEnabled val="1"/>
        </dgm:presLayoutVars>
      </dgm:prSet>
      <dgm:spPr/>
    </dgm:pt>
    <dgm:pt modelId="{968EA93A-F6AC-7F4D-B859-68CBB83ADD17}" type="pres">
      <dgm:prSet presAssocID="{C7E211D6-5405-5F46-B000-A59698E9ADB7}" presName="dummy" presStyleCnt="0"/>
      <dgm:spPr/>
    </dgm:pt>
    <dgm:pt modelId="{35DBE165-295F-734A-9D12-C71495FA4B7F}" type="pres">
      <dgm:prSet presAssocID="{AA5F6C8F-D89B-9445-92D6-93F1D76321BC}" presName="sibTrans" presStyleLbl="sibTrans2D1" presStyleIdx="3" presStyleCnt="5"/>
      <dgm:spPr/>
    </dgm:pt>
    <dgm:pt modelId="{62FE377C-05A9-454F-B707-653E266A771F}" type="pres">
      <dgm:prSet presAssocID="{574D13DF-7874-8D48-A898-148A3B10533B}" presName="node" presStyleLbl="node1" presStyleIdx="4" presStyleCnt="5" custScaleX="134659" custScaleY="118389" custRadScaleRad="99544" custRadScaleInc="11577">
        <dgm:presLayoutVars>
          <dgm:bulletEnabled val="1"/>
        </dgm:presLayoutVars>
      </dgm:prSet>
      <dgm:spPr/>
    </dgm:pt>
    <dgm:pt modelId="{2B8FBA2F-EEF8-314F-B068-B82AD2E664EE}" type="pres">
      <dgm:prSet presAssocID="{574D13DF-7874-8D48-A898-148A3B10533B}" presName="dummy" presStyleCnt="0"/>
      <dgm:spPr/>
    </dgm:pt>
    <dgm:pt modelId="{EAC41721-EB44-384C-B232-F8FB40C8BAFB}" type="pres">
      <dgm:prSet presAssocID="{34490F5B-9B42-4945-9B2F-47A6DEC90AE2}" presName="sibTrans" presStyleLbl="sibTrans2D1" presStyleIdx="4" presStyleCnt="5"/>
      <dgm:spPr/>
    </dgm:pt>
  </dgm:ptLst>
  <dgm:cxnLst>
    <dgm:cxn modelId="{53F40605-1A99-8745-BBF4-0D01DA25B69C}" type="presOf" srcId="{C7E211D6-5405-5F46-B000-A59698E9ADB7}" destId="{80891216-B29F-DA40-AC46-A5F9E27D2963}" srcOrd="0" destOrd="0" presId="urn:microsoft.com/office/officeart/2005/8/layout/radial6"/>
    <dgm:cxn modelId="{D3DF520A-8862-404A-89B4-E227F364B29C}" type="presOf" srcId="{6C4A7C4E-AEC0-B841-B6C1-C2E2065DCFBA}" destId="{6B7D42A6-A9E0-B745-859F-57896EBC6267}" srcOrd="0" destOrd="0" presId="urn:microsoft.com/office/officeart/2005/8/layout/radial6"/>
    <dgm:cxn modelId="{DF7DA01D-D3E3-C545-AB13-851D21029139}" srcId="{6C4A7C4E-AEC0-B841-B6C1-C2E2065DCFBA}" destId="{CD44FFC2-858A-7044-A762-02D83E77DC25}" srcOrd="2" destOrd="0" parTransId="{327B97F4-B4FA-074E-A3D7-038E06A4E40C}" sibTransId="{8923DD2E-148D-CA46-8868-ED4706915858}"/>
    <dgm:cxn modelId="{6EE4101E-4834-564B-850C-6AE2BFBC0635}" type="presOf" srcId="{BD3CEC18-3C58-D84B-8D53-B7E8804666BB}" destId="{5BB588C6-59EB-574B-8FDF-A5ECB6FA81F6}" srcOrd="0" destOrd="0" presId="urn:microsoft.com/office/officeart/2005/8/layout/radial6"/>
    <dgm:cxn modelId="{C056683D-4218-DC40-ACDD-81C3033949A1}" type="presOf" srcId="{574D13DF-7874-8D48-A898-148A3B10533B}" destId="{62FE377C-05A9-454F-B707-653E266A771F}" srcOrd="0" destOrd="0" presId="urn:microsoft.com/office/officeart/2005/8/layout/radial6"/>
    <dgm:cxn modelId="{AD3D7747-4651-3C44-811E-888E8C0FB96A}" type="presOf" srcId="{521E59CD-7C7A-584D-9876-EA0DD81F4FBB}" destId="{EDD6C447-23C7-E04F-9BBC-EA402570C863}" srcOrd="0" destOrd="0" presId="urn:microsoft.com/office/officeart/2005/8/layout/radial6"/>
    <dgm:cxn modelId="{02D0964E-5E04-7E4B-981A-C37913BD40C6}" type="presOf" srcId="{418A1F20-D376-BC4C-AC43-094A56510207}" destId="{99233481-9EB7-C74D-88F0-CD3A998248CC}" srcOrd="0" destOrd="0" presId="urn:microsoft.com/office/officeart/2005/8/layout/radial6"/>
    <dgm:cxn modelId="{B2929471-6DEC-2847-AA8F-65FED42B7810}" type="presOf" srcId="{A9D00AEB-2342-0349-92FF-4302353F7DC4}" destId="{B04934FD-B4B7-C64D-95C4-D51D68FCB637}" srcOrd="0" destOrd="0" presId="urn:microsoft.com/office/officeart/2005/8/layout/radial6"/>
    <dgm:cxn modelId="{86091B83-27AA-DB4B-A1F9-4E69DF44E6A9}" srcId="{6C4A7C4E-AEC0-B841-B6C1-C2E2065DCFBA}" destId="{A9D00AEB-2342-0349-92FF-4302353F7DC4}" srcOrd="1" destOrd="0" parTransId="{94E5F34B-39AF-4042-B4EF-C4577C66217F}" sibTransId="{BD3CEC18-3C58-D84B-8D53-B7E8804666BB}"/>
    <dgm:cxn modelId="{365D0488-52D8-DB43-8B28-75F7CD3CCBCB}" type="presOf" srcId="{29C8F285-1876-D84D-94EE-1BB0B2E4B18F}" destId="{C9D43026-9127-934E-BACF-A5758AAF2A88}" srcOrd="0" destOrd="0" presId="urn:microsoft.com/office/officeart/2005/8/layout/radial6"/>
    <dgm:cxn modelId="{824F6193-0BCB-644B-BA57-5D08CC8EAE9E}" srcId="{6C4A7C4E-AEC0-B841-B6C1-C2E2065DCFBA}" destId="{C7E211D6-5405-5F46-B000-A59698E9ADB7}" srcOrd="3" destOrd="0" parTransId="{B536BB18-336C-AA43-AA6D-BCEDA93B66D7}" sibTransId="{AA5F6C8F-D89B-9445-92D6-93F1D76321BC}"/>
    <dgm:cxn modelId="{6D6A15A0-21A5-444A-B560-69ADC1ABD853}" type="presOf" srcId="{8923DD2E-148D-CA46-8868-ED4706915858}" destId="{9E6E9025-0849-4744-B9A5-A5ADDFF6085C}" srcOrd="0" destOrd="0" presId="urn:microsoft.com/office/officeart/2005/8/layout/radial6"/>
    <dgm:cxn modelId="{BE8787A5-958E-FB43-8924-945D18F4468C}" srcId="{418A1F20-D376-BC4C-AC43-094A56510207}" destId="{6C4A7C4E-AEC0-B841-B6C1-C2E2065DCFBA}" srcOrd="0" destOrd="0" parTransId="{233FFBF6-53E0-0643-9BAE-CB693805B76C}" sibTransId="{466F1C65-72C8-814A-A614-59D8E1D2B945}"/>
    <dgm:cxn modelId="{A620CAB9-2992-0A48-95AB-A66CC25EAD3C}" srcId="{6C4A7C4E-AEC0-B841-B6C1-C2E2065DCFBA}" destId="{574D13DF-7874-8D48-A898-148A3B10533B}" srcOrd="4" destOrd="0" parTransId="{31DD5997-AF7C-734B-A17F-458CF2CC1ADD}" sibTransId="{34490F5B-9B42-4945-9B2F-47A6DEC90AE2}"/>
    <dgm:cxn modelId="{605555CE-7811-5E41-8A11-351EE97ED25C}" type="presOf" srcId="{34490F5B-9B42-4945-9B2F-47A6DEC90AE2}" destId="{EAC41721-EB44-384C-B232-F8FB40C8BAFB}" srcOrd="0" destOrd="0" presId="urn:microsoft.com/office/officeart/2005/8/layout/radial6"/>
    <dgm:cxn modelId="{109DC1CF-5A22-164F-82F5-20A70B3322F6}" type="presOf" srcId="{CD44FFC2-858A-7044-A762-02D83E77DC25}" destId="{4FD0656E-0780-0E4F-A72E-6C297F42F394}" srcOrd="0" destOrd="0" presId="urn:microsoft.com/office/officeart/2005/8/layout/radial6"/>
    <dgm:cxn modelId="{12BF8ED6-6E5A-5F47-AB16-EF2BE729044A}" type="presOf" srcId="{AA5F6C8F-D89B-9445-92D6-93F1D76321BC}" destId="{35DBE165-295F-734A-9D12-C71495FA4B7F}" srcOrd="0" destOrd="0" presId="urn:microsoft.com/office/officeart/2005/8/layout/radial6"/>
    <dgm:cxn modelId="{D6FAE0F8-78C5-294C-991E-141EFEBE6083}" srcId="{6C4A7C4E-AEC0-B841-B6C1-C2E2065DCFBA}" destId="{521E59CD-7C7A-584D-9876-EA0DD81F4FBB}" srcOrd="0" destOrd="0" parTransId="{1FBBF348-4B90-1848-BA93-903C24D56839}" sibTransId="{29C8F285-1876-D84D-94EE-1BB0B2E4B18F}"/>
    <dgm:cxn modelId="{F618AF82-F0F6-DD41-ADCC-6822F260C4E6}" type="presParOf" srcId="{99233481-9EB7-C74D-88F0-CD3A998248CC}" destId="{6B7D42A6-A9E0-B745-859F-57896EBC6267}" srcOrd="0" destOrd="0" presId="urn:microsoft.com/office/officeart/2005/8/layout/radial6"/>
    <dgm:cxn modelId="{10292A9D-1D29-8C4E-90F3-F4DF58F3DA62}" type="presParOf" srcId="{99233481-9EB7-C74D-88F0-CD3A998248CC}" destId="{EDD6C447-23C7-E04F-9BBC-EA402570C863}" srcOrd="1" destOrd="0" presId="urn:microsoft.com/office/officeart/2005/8/layout/radial6"/>
    <dgm:cxn modelId="{3BA5928C-D9A3-D74B-9A71-6F3B363004E9}" type="presParOf" srcId="{99233481-9EB7-C74D-88F0-CD3A998248CC}" destId="{FB5A6D58-83C2-BE40-B5C9-C874EA91BC42}" srcOrd="2" destOrd="0" presId="urn:microsoft.com/office/officeart/2005/8/layout/radial6"/>
    <dgm:cxn modelId="{F3E25367-371C-9845-A6EB-04EDA5E46052}" type="presParOf" srcId="{99233481-9EB7-C74D-88F0-CD3A998248CC}" destId="{C9D43026-9127-934E-BACF-A5758AAF2A88}" srcOrd="3" destOrd="0" presId="urn:microsoft.com/office/officeart/2005/8/layout/radial6"/>
    <dgm:cxn modelId="{6A58D5E3-C1BC-2C4F-85BB-3E5ACBD64E9B}" type="presParOf" srcId="{99233481-9EB7-C74D-88F0-CD3A998248CC}" destId="{B04934FD-B4B7-C64D-95C4-D51D68FCB637}" srcOrd="4" destOrd="0" presId="urn:microsoft.com/office/officeart/2005/8/layout/radial6"/>
    <dgm:cxn modelId="{99C99756-B436-9840-A4A2-4200A1B0DCB0}" type="presParOf" srcId="{99233481-9EB7-C74D-88F0-CD3A998248CC}" destId="{D52142A4-447C-8540-BC08-0B5D8A748A7A}" srcOrd="5" destOrd="0" presId="urn:microsoft.com/office/officeart/2005/8/layout/radial6"/>
    <dgm:cxn modelId="{640D31F1-A3CD-C94B-A376-614946504CAF}" type="presParOf" srcId="{99233481-9EB7-C74D-88F0-CD3A998248CC}" destId="{5BB588C6-59EB-574B-8FDF-A5ECB6FA81F6}" srcOrd="6" destOrd="0" presId="urn:microsoft.com/office/officeart/2005/8/layout/radial6"/>
    <dgm:cxn modelId="{7DDEC2F5-95BF-5843-9827-EC41E5BABDA7}" type="presParOf" srcId="{99233481-9EB7-C74D-88F0-CD3A998248CC}" destId="{4FD0656E-0780-0E4F-A72E-6C297F42F394}" srcOrd="7" destOrd="0" presId="urn:microsoft.com/office/officeart/2005/8/layout/radial6"/>
    <dgm:cxn modelId="{623A5A5E-0C25-BA4E-8D11-66C91691D454}" type="presParOf" srcId="{99233481-9EB7-C74D-88F0-CD3A998248CC}" destId="{10823D36-3E2A-CE45-9023-60293B6E2C19}" srcOrd="8" destOrd="0" presId="urn:microsoft.com/office/officeart/2005/8/layout/radial6"/>
    <dgm:cxn modelId="{EE4B2E41-F0F4-A542-A00C-FF3439FD914A}" type="presParOf" srcId="{99233481-9EB7-C74D-88F0-CD3A998248CC}" destId="{9E6E9025-0849-4744-B9A5-A5ADDFF6085C}" srcOrd="9" destOrd="0" presId="urn:microsoft.com/office/officeart/2005/8/layout/radial6"/>
    <dgm:cxn modelId="{46BB6FA9-2957-FB49-A69A-D0B0704F7BB6}" type="presParOf" srcId="{99233481-9EB7-C74D-88F0-CD3A998248CC}" destId="{80891216-B29F-DA40-AC46-A5F9E27D2963}" srcOrd="10" destOrd="0" presId="urn:microsoft.com/office/officeart/2005/8/layout/radial6"/>
    <dgm:cxn modelId="{3A2D9BDF-8D95-EF48-A815-6A9598C95FE7}" type="presParOf" srcId="{99233481-9EB7-C74D-88F0-CD3A998248CC}" destId="{968EA93A-F6AC-7F4D-B859-68CBB83ADD17}" srcOrd="11" destOrd="0" presId="urn:microsoft.com/office/officeart/2005/8/layout/radial6"/>
    <dgm:cxn modelId="{94D000D1-B11F-464E-9065-5D3D3DD8B278}" type="presParOf" srcId="{99233481-9EB7-C74D-88F0-CD3A998248CC}" destId="{35DBE165-295F-734A-9D12-C71495FA4B7F}" srcOrd="12" destOrd="0" presId="urn:microsoft.com/office/officeart/2005/8/layout/radial6"/>
    <dgm:cxn modelId="{4D28A085-08BF-934B-AD97-83D7808A15CA}" type="presParOf" srcId="{99233481-9EB7-C74D-88F0-CD3A998248CC}" destId="{62FE377C-05A9-454F-B707-653E266A771F}" srcOrd="13" destOrd="0" presId="urn:microsoft.com/office/officeart/2005/8/layout/radial6"/>
    <dgm:cxn modelId="{7E4EB8F8-2A0E-D342-8581-DC3B6B567B42}" type="presParOf" srcId="{99233481-9EB7-C74D-88F0-CD3A998248CC}" destId="{2B8FBA2F-EEF8-314F-B068-B82AD2E664EE}" srcOrd="14" destOrd="0" presId="urn:microsoft.com/office/officeart/2005/8/layout/radial6"/>
    <dgm:cxn modelId="{9679595B-586E-4C43-A8CD-0150109B626D}" type="presParOf" srcId="{99233481-9EB7-C74D-88F0-CD3A998248CC}" destId="{EAC41721-EB44-384C-B232-F8FB40C8BAFB}" srcOrd="15" destOrd="0" presId="urn:microsoft.com/office/officeart/2005/8/layout/radial6"/>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F2F70A-F661-D642-80F2-33C4E266C81F}"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0A7E37E0-CDA2-7B45-938E-032620CEEE06}">
      <dgm:prSet phldrT="[Text]"/>
      <dgm:spPr/>
      <dgm:t>
        <a:bodyPr/>
        <a:lstStyle/>
        <a:p>
          <a:r>
            <a:rPr lang="en-US" b="1" u="sng" dirty="0"/>
            <a:t>Work Stream 1: Programs and Enrollment</a:t>
          </a:r>
          <a:endParaRPr lang="en-US" dirty="0"/>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56D0E4FA-D9B8-C34F-80A2-371C30281D52}" type="parTrans" cxnId="{5EEE9854-4A35-0A40-8389-CFCCEDE13535}">
      <dgm:prSet/>
      <dgm:spPr/>
      <dgm:t>
        <a:bodyPr/>
        <a:lstStyle/>
        <a:p>
          <a:endParaRPr lang="en-US"/>
        </a:p>
      </dgm:t>
    </dgm:pt>
    <dgm:pt modelId="{22F3A41A-D530-8C44-9214-A205DC7F1F3D}" type="sibTrans" cxnId="{5EEE9854-4A35-0A40-8389-CFCCEDE13535}">
      <dgm:prSet/>
      <dgm:spPr/>
      <dgm:t>
        <a:bodyPr/>
        <a:lstStyle/>
        <a:p>
          <a:endParaRPr lang="en-US"/>
        </a:p>
      </dgm:t>
    </dgm:pt>
    <dgm:pt modelId="{E96E5A17-A9B9-A948-B325-0B71E1DB28A8}">
      <dgm:prSet/>
      <dgm:spPr/>
      <dgm:t>
        <a:bodyPr/>
        <a:lstStyle/>
        <a:p>
          <a:r>
            <a:rPr lang="en-US" b="1" dirty="0">
              <a:solidFill>
                <a:schemeClr val="tx1"/>
              </a:solidFill>
            </a:rPr>
            <a:t>Output 1: Academic Program Mix</a:t>
          </a:r>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06213E6B-F631-F14C-90FD-0C2DF2193FE6}" type="parTrans" cxnId="{8B60D9CA-247C-D740-B587-E5F82CD92E9E}">
      <dgm:prSet/>
      <dgm:spPr/>
      <dgm:t>
        <a:bodyPr/>
        <a:lstStyle/>
        <a:p>
          <a:endParaRPr lang="en-US"/>
        </a:p>
      </dgm:t>
    </dgm:pt>
    <dgm:pt modelId="{7DA2FF87-D8B5-094A-BF0D-ED95BEB34444}" type="sibTrans" cxnId="{8B60D9CA-247C-D740-B587-E5F82CD92E9E}">
      <dgm:prSet/>
      <dgm:spPr/>
      <dgm:t>
        <a:bodyPr/>
        <a:lstStyle/>
        <a:p>
          <a:endParaRPr lang="en-US"/>
        </a:p>
      </dgm:t>
    </dgm:pt>
    <dgm:pt modelId="{97E7A517-F83E-D346-AEFA-F0C3840AC433}">
      <dgm:prSet/>
      <dgm:spPr/>
      <dgm:t>
        <a:bodyPr/>
        <a:lstStyle/>
        <a:p>
          <a:r>
            <a:rPr lang="en-US" b="1" dirty="0">
              <a:solidFill>
                <a:schemeClr val="tx1"/>
              </a:solidFill>
            </a:rPr>
            <a:t>Output 2: Enrollment Growth</a:t>
          </a:r>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18436BB8-8A26-0A44-86D2-61660B26D58B}" type="parTrans" cxnId="{BFCD2383-3CFE-1845-94F7-07098A834231}">
      <dgm:prSet/>
      <dgm:spPr/>
      <dgm:t>
        <a:bodyPr/>
        <a:lstStyle/>
        <a:p>
          <a:endParaRPr lang="en-US"/>
        </a:p>
      </dgm:t>
    </dgm:pt>
    <dgm:pt modelId="{F08E8CEC-2F38-6D44-9C7D-5C992F7CA2A9}" type="sibTrans" cxnId="{BFCD2383-3CFE-1845-94F7-07098A834231}">
      <dgm:prSet/>
      <dgm:spPr/>
      <dgm:t>
        <a:bodyPr/>
        <a:lstStyle/>
        <a:p>
          <a:endParaRPr lang="en-US"/>
        </a:p>
      </dgm:t>
    </dgm:pt>
    <dgm:pt modelId="{44A399A0-7943-3641-8FBD-3A119F8BCBD5}">
      <dgm:prSet/>
      <dgm:spPr/>
      <dgm:t>
        <a:bodyPr/>
        <a:lstStyle/>
        <a:p>
          <a:r>
            <a:rPr lang="en-US" b="1" u="sng" dirty="0"/>
            <a:t>Work Stream 2: Budget and Alignment</a:t>
          </a:r>
          <a:endParaRPr lang="en-US" b="1" dirty="0"/>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4F90767F-9515-4D40-905B-077B7398898F}" type="parTrans" cxnId="{F06CF0E3-5631-A544-AF15-A7EF3D52140D}">
      <dgm:prSet/>
      <dgm:spPr/>
      <dgm:t>
        <a:bodyPr/>
        <a:lstStyle/>
        <a:p>
          <a:endParaRPr lang="en-US"/>
        </a:p>
      </dgm:t>
    </dgm:pt>
    <dgm:pt modelId="{37688D5F-EBFA-9D43-9E7B-944FBB3817FC}" type="sibTrans" cxnId="{F06CF0E3-5631-A544-AF15-A7EF3D52140D}">
      <dgm:prSet/>
      <dgm:spPr/>
      <dgm:t>
        <a:bodyPr/>
        <a:lstStyle/>
        <a:p>
          <a:endParaRPr lang="en-US"/>
        </a:p>
      </dgm:t>
    </dgm:pt>
    <dgm:pt modelId="{DF8A23BF-8583-084B-98A2-B2BEF453C5B8}">
      <dgm:prSet/>
      <dgm:spPr/>
      <dgm:t>
        <a:bodyPr/>
        <a:lstStyle/>
        <a:p>
          <a:r>
            <a:rPr lang="en-US" b="1" dirty="0"/>
            <a:t>Output 1: Academic Affairs Budget</a:t>
          </a:r>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951B1539-DC41-FE40-839C-C3C2F8AB2001}" type="parTrans" cxnId="{BC6D77E1-67B6-214A-9C05-1DBD0649E9F0}">
      <dgm:prSet/>
      <dgm:spPr/>
      <dgm:t>
        <a:bodyPr/>
        <a:lstStyle/>
        <a:p>
          <a:endParaRPr lang="en-US"/>
        </a:p>
      </dgm:t>
    </dgm:pt>
    <dgm:pt modelId="{98C4AF0C-609D-B642-A19F-B9FBCBD694EC}" type="sibTrans" cxnId="{BC6D77E1-67B6-214A-9C05-1DBD0649E9F0}">
      <dgm:prSet/>
      <dgm:spPr/>
      <dgm:t>
        <a:bodyPr/>
        <a:lstStyle/>
        <a:p>
          <a:endParaRPr lang="en-US"/>
        </a:p>
      </dgm:t>
    </dgm:pt>
    <dgm:pt modelId="{24A03369-41C9-5F4F-9A81-DA9635565C81}">
      <dgm:prSet/>
      <dgm:spPr/>
      <dgm:t>
        <a:bodyPr/>
        <a:lstStyle/>
        <a:p>
          <a:r>
            <a:rPr lang="en-US" b="1" dirty="0"/>
            <a:t>Output 2: Academic Affairs Realignment</a:t>
          </a:r>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CCB9E550-2FD0-744B-AD0F-FDA23FB3396F}" type="parTrans" cxnId="{2BB84BC7-D0B0-A64C-97BC-63C898C2382F}">
      <dgm:prSet/>
      <dgm:spPr/>
      <dgm:t>
        <a:bodyPr/>
        <a:lstStyle/>
        <a:p>
          <a:endParaRPr lang="en-US"/>
        </a:p>
      </dgm:t>
    </dgm:pt>
    <dgm:pt modelId="{82F562FD-7DB1-CB4B-873B-4516DD0ECBF2}" type="sibTrans" cxnId="{2BB84BC7-D0B0-A64C-97BC-63C898C2382F}">
      <dgm:prSet/>
      <dgm:spPr/>
      <dgm:t>
        <a:bodyPr/>
        <a:lstStyle/>
        <a:p>
          <a:endParaRPr lang="en-US"/>
        </a:p>
      </dgm:t>
    </dgm:pt>
    <dgm:pt modelId="{D684791B-4B1E-BA45-A7DF-4C653615AAAD}">
      <dgm:prSet/>
      <dgm:spPr/>
      <dgm:t>
        <a:bodyPr/>
        <a:lstStyle/>
        <a:p>
          <a:r>
            <a:rPr lang="en-US" b="1" u="sng" dirty="0"/>
            <a:t>Work Stream 3: Performance Measurement</a:t>
          </a:r>
          <a:endParaRPr lang="en-US" b="1" dirty="0"/>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1ECFB87D-24A8-1445-B83A-07962E6CA477}" type="parTrans" cxnId="{75042442-00E1-2F48-AFB2-98040B4B0B76}">
      <dgm:prSet/>
      <dgm:spPr/>
      <dgm:t>
        <a:bodyPr/>
        <a:lstStyle/>
        <a:p>
          <a:endParaRPr lang="en-US"/>
        </a:p>
      </dgm:t>
    </dgm:pt>
    <dgm:pt modelId="{9B5FDD01-D59A-A74D-BB3E-D0024FB4C0C5}" type="sibTrans" cxnId="{75042442-00E1-2F48-AFB2-98040B4B0B76}">
      <dgm:prSet/>
      <dgm:spPr/>
      <dgm:t>
        <a:bodyPr/>
        <a:lstStyle/>
        <a:p>
          <a:endParaRPr lang="en-US"/>
        </a:p>
      </dgm:t>
    </dgm:pt>
    <dgm:pt modelId="{A97C394F-88E6-5541-B7A0-FE38EAB7388A}">
      <dgm:prSet/>
      <dgm:spPr/>
      <dgm:t>
        <a:bodyPr/>
        <a:lstStyle/>
        <a:p>
          <a:r>
            <a:rPr lang="en-US" b="1" dirty="0"/>
            <a:t>Output 1:  Academic Department Annual Review Metrics</a:t>
          </a:r>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9DAE0978-5300-0E4B-9123-DC30EC543221}" type="parTrans" cxnId="{C0E8CBCE-5438-7847-AEAE-79CAB38F8DFB}">
      <dgm:prSet/>
      <dgm:spPr/>
      <dgm:t>
        <a:bodyPr/>
        <a:lstStyle/>
        <a:p>
          <a:endParaRPr lang="en-US"/>
        </a:p>
      </dgm:t>
    </dgm:pt>
    <dgm:pt modelId="{1994ACF2-20EA-B443-AE79-0BB43C5CAF74}" type="sibTrans" cxnId="{C0E8CBCE-5438-7847-AEAE-79CAB38F8DFB}">
      <dgm:prSet/>
      <dgm:spPr/>
      <dgm:t>
        <a:bodyPr/>
        <a:lstStyle/>
        <a:p>
          <a:endParaRPr lang="en-US"/>
        </a:p>
      </dgm:t>
    </dgm:pt>
    <dgm:pt modelId="{751F0CFD-1006-4046-A063-7727E490E603}">
      <dgm:prSet/>
      <dgm:spPr/>
      <dgm:t>
        <a:bodyPr/>
        <a:lstStyle/>
        <a:p>
          <a:r>
            <a:rPr lang="en-US" b="1" dirty="0"/>
            <a:t>Output 2:  Academic Performance System (APS)</a:t>
          </a:r>
          <a:endParaRPr lang="en-US" dirty="0"/>
        </a:p>
      </dgm:t>
      <dgm:extLst>
        <a:ext uri="{E40237B7-FDA0-4F09-8148-C483321AD2D9}">
          <dgm14:cNvPr xmlns:dgm14="http://schemas.microsoft.com/office/drawing/2010/diagram" id="0" name="" descr="Work Stream 1: Programs and Enrollment&#10; Output 1: Academic Program Mix&#10; Output 2: Enrollment Growth&#10;Work Stream 2: Budget and Alignment&#10; Output 1: Academic Affairs Budget&#10; Output 2: Academic Affairs Realignment&#10;Work Stream 3: Performance Measurement&#10; Output 1:  Academic Department Annual Review Metrics&#10; Output 2:  Academic Performance System (APS)&#10;"/>
        </a:ext>
      </dgm:extLst>
    </dgm:pt>
    <dgm:pt modelId="{F420F0D1-5D90-6644-B7C7-B932B80FF329}" type="parTrans" cxnId="{15AD95B8-B7B1-524D-941C-89121789C65F}">
      <dgm:prSet/>
      <dgm:spPr/>
      <dgm:t>
        <a:bodyPr/>
        <a:lstStyle/>
        <a:p>
          <a:endParaRPr lang="en-US"/>
        </a:p>
      </dgm:t>
    </dgm:pt>
    <dgm:pt modelId="{2D264D47-DE63-3D41-B35A-BCF965B786A1}" type="sibTrans" cxnId="{15AD95B8-B7B1-524D-941C-89121789C65F}">
      <dgm:prSet/>
      <dgm:spPr/>
      <dgm:t>
        <a:bodyPr/>
        <a:lstStyle/>
        <a:p>
          <a:endParaRPr lang="en-US"/>
        </a:p>
      </dgm:t>
    </dgm:pt>
    <dgm:pt modelId="{C6541F4F-5641-BC4A-93FF-269F83279EEA}" type="pres">
      <dgm:prSet presAssocID="{82F2F70A-F661-D642-80F2-33C4E266C81F}" presName="Name0" presStyleCnt="0">
        <dgm:presLayoutVars>
          <dgm:dir/>
          <dgm:animLvl val="lvl"/>
          <dgm:resizeHandles val="exact"/>
        </dgm:presLayoutVars>
      </dgm:prSet>
      <dgm:spPr/>
    </dgm:pt>
    <dgm:pt modelId="{DE770764-5F8A-6A45-B8AB-BAE298D51399}" type="pres">
      <dgm:prSet presAssocID="{D684791B-4B1E-BA45-A7DF-4C653615AAAD}" presName="boxAndChildren" presStyleCnt="0"/>
      <dgm:spPr/>
    </dgm:pt>
    <dgm:pt modelId="{7B434E8D-4461-BC44-BEFA-505E48040568}" type="pres">
      <dgm:prSet presAssocID="{D684791B-4B1E-BA45-A7DF-4C653615AAAD}" presName="parentTextBox" presStyleLbl="node1" presStyleIdx="0" presStyleCnt="3"/>
      <dgm:spPr/>
    </dgm:pt>
    <dgm:pt modelId="{B7F970C4-5ABE-A84D-A2F5-57709DC3ECFB}" type="pres">
      <dgm:prSet presAssocID="{D684791B-4B1E-BA45-A7DF-4C653615AAAD}" presName="entireBox" presStyleLbl="node1" presStyleIdx="0" presStyleCnt="3"/>
      <dgm:spPr/>
    </dgm:pt>
    <dgm:pt modelId="{8DF4CBD5-AD01-C742-9AA9-E63C61897BC3}" type="pres">
      <dgm:prSet presAssocID="{D684791B-4B1E-BA45-A7DF-4C653615AAAD}" presName="descendantBox" presStyleCnt="0"/>
      <dgm:spPr/>
    </dgm:pt>
    <dgm:pt modelId="{E69E939B-3CEF-9246-BB80-259F5F9D72D5}" type="pres">
      <dgm:prSet presAssocID="{A97C394F-88E6-5541-B7A0-FE38EAB7388A}" presName="childTextBox" presStyleLbl="fgAccFollowNode1" presStyleIdx="0" presStyleCnt="6">
        <dgm:presLayoutVars>
          <dgm:bulletEnabled val="1"/>
        </dgm:presLayoutVars>
      </dgm:prSet>
      <dgm:spPr/>
    </dgm:pt>
    <dgm:pt modelId="{914140A7-631B-5A41-8CBD-29763944F312}" type="pres">
      <dgm:prSet presAssocID="{751F0CFD-1006-4046-A063-7727E490E603}" presName="childTextBox" presStyleLbl="fgAccFollowNode1" presStyleIdx="1" presStyleCnt="6">
        <dgm:presLayoutVars>
          <dgm:bulletEnabled val="1"/>
        </dgm:presLayoutVars>
      </dgm:prSet>
      <dgm:spPr/>
    </dgm:pt>
    <dgm:pt modelId="{906F0572-6BB9-ED4D-ABE0-D0BC919F264D}" type="pres">
      <dgm:prSet presAssocID="{37688D5F-EBFA-9D43-9E7B-944FBB3817FC}" presName="sp" presStyleCnt="0"/>
      <dgm:spPr/>
    </dgm:pt>
    <dgm:pt modelId="{4671A351-C5E9-6B4F-959A-55D44650A680}" type="pres">
      <dgm:prSet presAssocID="{44A399A0-7943-3641-8FBD-3A119F8BCBD5}" presName="arrowAndChildren" presStyleCnt="0"/>
      <dgm:spPr/>
    </dgm:pt>
    <dgm:pt modelId="{8FDF21D0-711C-894F-9575-D20D5BEE1406}" type="pres">
      <dgm:prSet presAssocID="{44A399A0-7943-3641-8FBD-3A119F8BCBD5}" presName="parentTextArrow" presStyleLbl="node1" presStyleIdx="0" presStyleCnt="3"/>
      <dgm:spPr/>
    </dgm:pt>
    <dgm:pt modelId="{1A199C7F-41BD-D14E-8753-751C6EFB9BA3}" type="pres">
      <dgm:prSet presAssocID="{44A399A0-7943-3641-8FBD-3A119F8BCBD5}" presName="arrow" presStyleLbl="node1" presStyleIdx="1" presStyleCnt="3"/>
      <dgm:spPr/>
    </dgm:pt>
    <dgm:pt modelId="{CB61059B-6CCF-CE4C-97A8-6D5A62FA27D8}" type="pres">
      <dgm:prSet presAssocID="{44A399A0-7943-3641-8FBD-3A119F8BCBD5}" presName="descendantArrow" presStyleCnt="0"/>
      <dgm:spPr/>
    </dgm:pt>
    <dgm:pt modelId="{DD8D35F9-E966-7840-B07D-5D0B9A9445B2}" type="pres">
      <dgm:prSet presAssocID="{DF8A23BF-8583-084B-98A2-B2BEF453C5B8}" presName="childTextArrow" presStyleLbl="fgAccFollowNode1" presStyleIdx="2" presStyleCnt="6">
        <dgm:presLayoutVars>
          <dgm:bulletEnabled val="1"/>
        </dgm:presLayoutVars>
      </dgm:prSet>
      <dgm:spPr/>
    </dgm:pt>
    <dgm:pt modelId="{005616A1-A052-1F40-BE16-7D84113AA394}" type="pres">
      <dgm:prSet presAssocID="{24A03369-41C9-5F4F-9A81-DA9635565C81}" presName="childTextArrow" presStyleLbl="fgAccFollowNode1" presStyleIdx="3" presStyleCnt="6">
        <dgm:presLayoutVars>
          <dgm:bulletEnabled val="1"/>
        </dgm:presLayoutVars>
      </dgm:prSet>
      <dgm:spPr/>
    </dgm:pt>
    <dgm:pt modelId="{A9B3D39B-223C-874C-8FB2-9664C4B22CA5}" type="pres">
      <dgm:prSet presAssocID="{22F3A41A-D530-8C44-9214-A205DC7F1F3D}" presName="sp" presStyleCnt="0"/>
      <dgm:spPr/>
    </dgm:pt>
    <dgm:pt modelId="{FF26DE1B-6B3A-4949-BC8D-3A4B6791F19C}" type="pres">
      <dgm:prSet presAssocID="{0A7E37E0-CDA2-7B45-938E-032620CEEE06}" presName="arrowAndChildren" presStyleCnt="0"/>
      <dgm:spPr/>
    </dgm:pt>
    <dgm:pt modelId="{7D40BE46-155E-C04E-A82C-894E9F166C4B}" type="pres">
      <dgm:prSet presAssocID="{0A7E37E0-CDA2-7B45-938E-032620CEEE06}" presName="parentTextArrow" presStyleLbl="node1" presStyleIdx="1" presStyleCnt="3"/>
      <dgm:spPr/>
    </dgm:pt>
    <dgm:pt modelId="{1AD6B6E0-E5E8-8543-AE16-B68FF1E61303}" type="pres">
      <dgm:prSet presAssocID="{0A7E37E0-CDA2-7B45-938E-032620CEEE06}" presName="arrow" presStyleLbl="node1" presStyleIdx="2" presStyleCnt="3"/>
      <dgm:spPr/>
    </dgm:pt>
    <dgm:pt modelId="{A90CE8D1-28FA-F645-BD26-6CC156E83622}" type="pres">
      <dgm:prSet presAssocID="{0A7E37E0-CDA2-7B45-938E-032620CEEE06}" presName="descendantArrow" presStyleCnt="0"/>
      <dgm:spPr/>
    </dgm:pt>
    <dgm:pt modelId="{633EC7AA-D8C2-5C4D-AB08-E07FBAE28569}" type="pres">
      <dgm:prSet presAssocID="{E96E5A17-A9B9-A948-B325-0B71E1DB28A8}" presName="childTextArrow" presStyleLbl="fgAccFollowNode1" presStyleIdx="4" presStyleCnt="6">
        <dgm:presLayoutVars>
          <dgm:bulletEnabled val="1"/>
        </dgm:presLayoutVars>
      </dgm:prSet>
      <dgm:spPr/>
    </dgm:pt>
    <dgm:pt modelId="{F414A31B-836F-F84C-8E83-FA3B22A6487B}" type="pres">
      <dgm:prSet presAssocID="{97E7A517-F83E-D346-AEFA-F0C3840AC433}" presName="childTextArrow" presStyleLbl="fgAccFollowNode1" presStyleIdx="5" presStyleCnt="6">
        <dgm:presLayoutVars>
          <dgm:bulletEnabled val="1"/>
        </dgm:presLayoutVars>
      </dgm:prSet>
      <dgm:spPr/>
    </dgm:pt>
  </dgm:ptLst>
  <dgm:cxnLst>
    <dgm:cxn modelId="{0F117F2E-1E43-F648-80B2-45BA2B166918}" type="presOf" srcId="{0A7E37E0-CDA2-7B45-938E-032620CEEE06}" destId="{7D40BE46-155E-C04E-A82C-894E9F166C4B}" srcOrd="0" destOrd="0" presId="urn:microsoft.com/office/officeart/2005/8/layout/process4"/>
    <dgm:cxn modelId="{D894343B-1284-8F40-91D4-B9AC6EEA8A07}" type="presOf" srcId="{D684791B-4B1E-BA45-A7DF-4C653615AAAD}" destId="{B7F970C4-5ABE-A84D-A2F5-57709DC3ECFB}" srcOrd="1" destOrd="0" presId="urn:microsoft.com/office/officeart/2005/8/layout/process4"/>
    <dgm:cxn modelId="{75042442-00E1-2F48-AFB2-98040B4B0B76}" srcId="{82F2F70A-F661-D642-80F2-33C4E266C81F}" destId="{D684791B-4B1E-BA45-A7DF-4C653615AAAD}" srcOrd="2" destOrd="0" parTransId="{1ECFB87D-24A8-1445-B83A-07962E6CA477}" sibTransId="{9B5FDD01-D59A-A74D-BB3E-D0024FB4C0C5}"/>
    <dgm:cxn modelId="{D0A79E48-4C80-1947-93CC-CC4E5B91386F}" type="presOf" srcId="{44A399A0-7943-3641-8FBD-3A119F8BCBD5}" destId="{8FDF21D0-711C-894F-9575-D20D5BEE1406}" srcOrd="0" destOrd="0" presId="urn:microsoft.com/office/officeart/2005/8/layout/process4"/>
    <dgm:cxn modelId="{0B96906D-B88E-6246-B8F1-42C8B6AE0703}" type="presOf" srcId="{751F0CFD-1006-4046-A063-7727E490E603}" destId="{914140A7-631B-5A41-8CBD-29763944F312}" srcOrd="0" destOrd="0" presId="urn:microsoft.com/office/officeart/2005/8/layout/process4"/>
    <dgm:cxn modelId="{5EEE9854-4A35-0A40-8389-CFCCEDE13535}" srcId="{82F2F70A-F661-D642-80F2-33C4E266C81F}" destId="{0A7E37E0-CDA2-7B45-938E-032620CEEE06}" srcOrd="0" destOrd="0" parTransId="{56D0E4FA-D9B8-C34F-80A2-371C30281D52}" sibTransId="{22F3A41A-D530-8C44-9214-A205DC7F1F3D}"/>
    <dgm:cxn modelId="{2F4A1682-301A-2E48-A1AE-3CC51D53A116}" type="presOf" srcId="{DF8A23BF-8583-084B-98A2-B2BEF453C5B8}" destId="{DD8D35F9-E966-7840-B07D-5D0B9A9445B2}" srcOrd="0" destOrd="0" presId="urn:microsoft.com/office/officeart/2005/8/layout/process4"/>
    <dgm:cxn modelId="{BFCD2383-3CFE-1845-94F7-07098A834231}" srcId="{0A7E37E0-CDA2-7B45-938E-032620CEEE06}" destId="{97E7A517-F83E-D346-AEFA-F0C3840AC433}" srcOrd="1" destOrd="0" parTransId="{18436BB8-8A26-0A44-86D2-61660B26D58B}" sibTransId="{F08E8CEC-2F38-6D44-9C7D-5C992F7CA2A9}"/>
    <dgm:cxn modelId="{FFF9B685-9D67-7C4E-BF09-813495E0EA68}" type="presOf" srcId="{97E7A517-F83E-D346-AEFA-F0C3840AC433}" destId="{F414A31B-836F-F84C-8E83-FA3B22A6487B}" srcOrd="0" destOrd="0" presId="urn:microsoft.com/office/officeart/2005/8/layout/process4"/>
    <dgm:cxn modelId="{F6FC798D-1E58-8E4F-9A79-986E39A0622E}" type="presOf" srcId="{E96E5A17-A9B9-A948-B325-0B71E1DB28A8}" destId="{633EC7AA-D8C2-5C4D-AB08-E07FBAE28569}" srcOrd="0" destOrd="0" presId="urn:microsoft.com/office/officeart/2005/8/layout/process4"/>
    <dgm:cxn modelId="{231FD690-6CD0-6746-857F-1E0906EC8BAA}" type="presOf" srcId="{A97C394F-88E6-5541-B7A0-FE38EAB7388A}" destId="{E69E939B-3CEF-9246-BB80-259F5F9D72D5}" srcOrd="0" destOrd="0" presId="urn:microsoft.com/office/officeart/2005/8/layout/process4"/>
    <dgm:cxn modelId="{318745A1-FBC9-0448-87C6-1D312005E7DF}" type="presOf" srcId="{24A03369-41C9-5F4F-9A81-DA9635565C81}" destId="{005616A1-A052-1F40-BE16-7D84113AA394}" srcOrd="0" destOrd="0" presId="urn:microsoft.com/office/officeart/2005/8/layout/process4"/>
    <dgm:cxn modelId="{A9A248AC-C4FA-9440-8F1A-47AA1D381222}" type="presOf" srcId="{44A399A0-7943-3641-8FBD-3A119F8BCBD5}" destId="{1A199C7F-41BD-D14E-8753-751C6EFB9BA3}" srcOrd="1" destOrd="0" presId="urn:microsoft.com/office/officeart/2005/8/layout/process4"/>
    <dgm:cxn modelId="{15AD95B8-B7B1-524D-941C-89121789C65F}" srcId="{D684791B-4B1E-BA45-A7DF-4C653615AAAD}" destId="{751F0CFD-1006-4046-A063-7727E490E603}" srcOrd="1" destOrd="0" parTransId="{F420F0D1-5D90-6644-B7C7-B932B80FF329}" sibTransId="{2D264D47-DE63-3D41-B35A-BCF965B786A1}"/>
    <dgm:cxn modelId="{2BB84BC7-D0B0-A64C-97BC-63C898C2382F}" srcId="{44A399A0-7943-3641-8FBD-3A119F8BCBD5}" destId="{24A03369-41C9-5F4F-9A81-DA9635565C81}" srcOrd="1" destOrd="0" parTransId="{CCB9E550-2FD0-744B-AD0F-FDA23FB3396F}" sibTransId="{82F562FD-7DB1-CB4B-873B-4516DD0ECBF2}"/>
    <dgm:cxn modelId="{8B60D9CA-247C-D740-B587-E5F82CD92E9E}" srcId="{0A7E37E0-CDA2-7B45-938E-032620CEEE06}" destId="{E96E5A17-A9B9-A948-B325-0B71E1DB28A8}" srcOrd="0" destOrd="0" parTransId="{06213E6B-F631-F14C-90FD-0C2DF2193FE6}" sibTransId="{7DA2FF87-D8B5-094A-BF0D-ED95BEB34444}"/>
    <dgm:cxn modelId="{8DA658CD-96F0-F743-9947-AF64F700958C}" type="presOf" srcId="{D684791B-4B1E-BA45-A7DF-4C653615AAAD}" destId="{7B434E8D-4461-BC44-BEFA-505E48040568}" srcOrd="0" destOrd="0" presId="urn:microsoft.com/office/officeart/2005/8/layout/process4"/>
    <dgm:cxn modelId="{C0E8CBCE-5438-7847-AEAE-79CAB38F8DFB}" srcId="{D684791B-4B1E-BA45-A7DF-4C653615AAAD}" destId="{A97C394F-88E6-5541-B7A0-FE38EAB7388A}" srcOrd="0" destOrd="0" parTransId="{9DAE0978-5300-0E4B-9123-DC30EC543221}" sibTransId="{1994ACF2-20EA-B443-AE79-0BB43C5CAF74}"/>
    <dgm:cxn modelId="{BC6D77E1-67B6-214A-9C05-1DBD0649E9F0}" srcId="{44A399A0-7943-3641-8FBD-3A119F8BCBD5}" destId="{DF8A23BF-8583-084B-98A2-B2BEF453C5B8}" srcOrd="0" destOrd="0" parTransId="{951B1539-DC41-FE40-839C-C3C2F8AB2001}" sibTransId="{98C4AF0C-609D-B642-A19F-B9FBCBD694EC}"/>
    <dgm:cxn modelId="{F06CF0E3-5631-A544-AF15-A7EF3D52140D}" srcId="{82F2F70A-F661-D642-80F2-33C4E266C81F}" destId="{44A399A0-7943-3641-8FBD-3A119F8BCBD5}" srcOrd="1" destOrd="0" parTransId="{4F90767F-9515-4D40-905B-077B7398898F}" sibTransId="{37688D5F-EBFA-9D43-9E7B-944FBB3817FC}"/>
    <dgm:cxn modelId="{0CDF3BF2-201E-624A-BDED-FB9C2D988516}" type="presOf" srcId="{0A7E37E0-CDA2-7B45-938E-032620CEEE06}" destId="{1AD6B6E0-E5E8-8543-AE16-B68FF1E61303}" srcOrd="1" destOrd="0" presId="urn:microsoft.com/office/officeart/2005/8/layout/process4"/>
    <dgm:cxn modelId="{A69391FB-8E47-8F46-AC56-7236B1EA282B}" type="presOf" srcId="{82F2F70A-F661-D642-80F2-33C4E266C81F}" destId="{C6541F4F-5641-BC4A-93FF-269F83279EEA}" srcOrd="0" destOrd="0" presId="urn:microsoft.com/office/officeart/2005/8/layout/process4"/>
    <dgm:cxn modelId="{1F9B002E-E313-9744-BCD9-44E31E83D265}" type="presParOf" srcId="{C6541F4F-5641-BC4A-93FF-269F83279EEA}" destId="{DE770764-5F8A-6A45-B8AB-BAE298D51399}" srcOrd="0" destOrd="0" presId="urn:microsoft.com/office/officeart/2005/8/layout/process4"/>
    <dgm:cxn modelId="{CD2FCE2B-458D-9C41-869F-C9900BEEF93D}" type="presParOf" srcId="{DE770764-5F8A-6A45-B8AB-BAE298D51399}" destId="{7B434E8D-4461-BC44-BEFA-505E48040568}" srcOrd="0" destOrd="0" presId="urn:microsoft.com/office/officeart/2005/8/layout/process4"/>
    <dgm:cxn modelId="{81CB033C-0A77-2F47-BAE6-833CE11B27D4}" type="presParOf" srcId="{DE770764-5F8A-6A45-B8AB-BAE298D51399}" destId="{B7F970C4-5ABE-A84D-A2F5-57709DC3ECFB}" srcOrd="1" destOrd="0" presId="urn:microsoft.com/office/officeart/2005/8/layout/process4"/>
    <dgm:cxn modelId="{A215BCD0-4EFD-C340-9774-1AF916C5B382}" type="presParOf" srcId="{DE770764-5F8A-6A45-B8AB-BAE298D51399}" destId="{8DF4CBD5-AD01-C742-9AA9-E63C61897BC3}" srcOrd="2" destOrd="0" presId="urn:microsoft.com/office/officeart/2005/8/layout/process4"/>
    <dgm:cxn modelId="{6F58073A-30A9-DE4D-B323-2EC775FA4CD5}" type="presParOf" srcId="{8DF4CBD5-AD01-C742-9AA9-E63C61897BC3}" destId="{E69E939B-3CEF-9246-BB80-259F5F9D72D5}" srcOrd="0" destOrd="0" presId="urn:microsoft.com/office/officeart/2005/8/layout/process4"/>
    <dgm:cxn modelId="{8A7D5593-90CA-3546-A798-BEDF918C9545}" type="presParOf" srcId="{8DF4CBD5-AD01-C742-9AA9-E63C61897BC3}" destId="{914140A7-631B-5A41-8CBD-29763944F312}" srcOrd="1" destOrd="0" presId="urn:microsoft.com/office/officeart/2005/8/layout/process4"/>
    <dgm:cxn modelId="{E5D97F5F-605A-B14F-82A9-3ECCA1F80D6B}" type="presParOf" srcId="{C6541F4F-5641-BC4A-93FF-269F83279EEA}" destId="{906F0572-6BB9-ED4D-ABE0-D0BC919F264D}" srcOrd="1" destOrd="0" presId="urn:microsoft.com/office/officeart/2005/8/layout/process4"/>
    <dgm:cxn modelId="{D42DFCF9-63B8-884D-8F94-02432FDAE466}" type="presParOf" srcId="{C6541F4F-5641-BC4A-93FF-269F83279EEA}" destId="{4671A351-C5E9-6B4F-959A-55D44650A680}" srcOrd="2" destOrd="0" presId="urn:microsoft.com/office/officeart/2005/8/layout/process4"/>
    <dgm:cxn modelId="{F1A27C9B-F74A-D64B-83A9-BC7F257EAC30}" type="presParOf" srcId="{4671A351-C5E9-6B4F-959A-55D44650A680}" destId="{8FDF21D0-711C-894F-9575-D20D5BEE1406}" srcOrd="0" destOrd="0" presId="urn:microsoft.com/office/officeart/2005/8/layout/process4"/>
    <dgm:cxn modelId="{426B6B05-6EC1-1848-99C1-BB4A7878D8D6}" type="presParOf" srcId="{4671A351-C5E9-6B4F-959A-55D44650A680}" destId="{1A199C7F-41BD-D14E-8753-751C6EFB9BA3}" srcOrd="1" destOrd="0" presId="urn:microsoft.com/office/officeart/2005/8/layout/process4"/>
    <dgm:cxn modelId="{13BC0122-B70E-BD43-9881-D780E8FBAAC7}" type="presParOf" srcId="{4671A351-C5E9-6B4F-959A-55D44650A680}" destId="{CB61059B-6CCF-CE4C-97A8-6D5A62FA27D8}" srcOrd="2" destOrd="0" presId="urn:microsoft.com/office/officeart/2005/8/layout/process4"/>
    <dgm:cxn modelId="{DEA793F9-2F9E-C048-B7BF-1D1D1E7B3F08}" type="presParOf" srcId="{CB61059B-6CCF-CE4C-97A8-6D5A62FA27D8}" destId="{DD8D35F9-E966-7840-B07D-5D0B9A9445B2}" srcOrd="0" destOrd="0" presId="urn:microsoft.com/office/officeart/2005/8/layout/process4"/>
    <dgm:cxn modelId="{912B4419-CDC1-2A44-87F5-5E031681CF0C}" type="presParOf" srcId="{CB61059B-6CCF-CE4C-97A8-6D5A62FA27D8}" destId="{005616A1-A052-1F40-BE16-7D84113AA394}" srcOrd="1" destOrd="0" presId="urn:microsoft.com/office/officeart/2005/8/layout/process4"/>
    <dgm:cxn modelId="{B752C769-C92A-F54F-91F5-13CBCA51F6A6}" type="presParOf" srcId="{C6541F4F-5641-BC4A-93FF-269F83279EEA}" destId="{A9B3D39B-223C-874C-8FB2-9664C4B22CA5}" srcOrd="3" destOrd="0" presId="urn:microsoft.com/office/officeart/2005/8/layout/process4"/>
    <dgm:cxn modelId="{24273205-420A-0E4B-A111-3372F7F6B152}" type="presParOf" srcId="{C6541F4F-5641-BC4A-93FF-269F83279EEA}" destId="{FF26DE1B-6B3A-4949-BC8D-3A4B6791F19C}" srcOrd="4" destOrd="0" presId="urn:microsoft.com/office/officeart/2005/8/layout/process4"/>
    <dgm:cxn modelId="{7A23DA1C-71EE-274D-821C-0A85CBE63F39}" type="presParOf" srcId="{FF26DE1B-6B3A-4949-BC8D-3A4B6791F19C}" destId="{7D40BE46-155E-C04E-A82C-894E9F166C4B}" srcOrd="0" destOrd="0" presId="urn:microsoft.com/office/officeart/2005/8/layout/process4"/>
    <dgm:cxn modelId="{73013D65-01D1-E747-812F-4ADC4E2551D9}" type="presParOf" srcId="{FF26DE1B-6B3A-4949-BC8D-3A4B6791F19C}" destId="{1AD6B6E0-E5E8-8543-AE16-B68FF1E61303}" srcOrd="1" destOrd="0" presId="urn:microsoft.com/office/officeart/2005/8/layout/process4"/>
    <dgm:cxn modelId="{023AE9E8-AB09-9F48-97EB-F36A56ED4097}" type="presParOf" srcId="{FF26DE1B-6B3A-4949-BC8D-3A4B6791F19C}" destId="{A90CE8D1-28FA-F645-BD26-6CC156E83622}" srcOrd="2" destOrd="0" presId="urn:microsoft.com/office/officeart/2005/8/layout/process4"/>
    <dgm:cxn modelId="{DC191286-ABB6-4249-A175-38AFA61C6CBC}" type="presParOf" srcId="{A90CE8D1-28FA-F645-BD26-6CC156E83622}" destId="{633EC7AA-D8C2-5C4D-AB08-E07FBAE28569}" srcOrd="0" destOrd="0" presId="urn:microsoft.com/office/officeart/2005/8/layout/process4"/>
    <dgm:cxn modelId="{A4568F07-A040-4449-A71B-48751815440A}" type="presParOf" srcId="{A90CE8D1-28FA-F645-BD26-6CC156E83622}" destId="{F414A31B-836F-F84C-8E83-FA3B22A6487B}"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F2F70A-F661-D642-80F2-33C4E266C81F}"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0A7E37E0-CDA2-7B45-938E-032620CEEE06}">
      <dgm:prSet phldrT="[Text]" custT="1"/>
      <dgm:spPr/>
      <dgm:t>
        <a:bodyPr/>
        <a:lstStyle/>
        <a:p>
          <a:r>
            <a:rPr lang="en-US" sz="2500" b="1" u="sng" dirty="0"/>
            <a:t>Work Stream 4: Inclusive Excellence</a:t>
          </a:r>
          <a:r>
            <a:rPr lang="en-US" sz="2500" b="1" dirty="0"/>
            <a:t> </a:t>
          </a:r>
          <a:endParaRPr lang="en-US" sz="2500" dirty="0"/>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56D0E4FA-D9B8-C34F-80A2-371C30281D52}" type="parTrans" cxnId="{5EEE9854-4A35-0A40-8389-CFCCEDE13535}">
      <dgm:prSet/>
      <dgm:spPr/>
      <dgm:t>
        <a:bodyPr/>
        <a:lstStyle/>
        <a:p>
          <a:endParaRPr lang="en-US"/>
        </a:p>
      </dgm:t>
    </dgm:pt>
    <dgm:pt modelId="{22F3A41A-D530-8C44-9214-A205DC7F1F3D}" type="sibTrans" cxnId="{5EEE9854-4A35-0A40-8389-CFCCEDE13535}">
      <dgm:prSet/>
      <dgm:spPr/>
      <dgm:t>
        <a:bodyPr/>
        <a:lstStyle/>
        <a:p>
          <a:endParaRPr lang="en-US"/>
        </a:p>
      </dgm:t>
    </dgm:pt>
    <dgm:pt modelId="{BEE1FB9F-F58E-9C40-82C9-7EFEDAA4044D}">
      <dgm:prSet custT="1"/>
      <dgm:spPr/>
      <dgm:t>
        <a:bodyPr/>
        <a:lstStyle/>
        <a:p>
          <a:r>
            <a:rPr lang="en-US" sz="1000" b="1" dirty="0">
              <a:solidFill>
                <a:schemeClr val="tx1"/>
              </a:solidFill>
            </a:rPr>
            <a:t> </a:t>
          </a:r>
          <a:r>
            <a:rPr lang="en-US" sz="2000" b="1" dirty="0">
              <a:solidFill>
                <a:schemeClr val="tx1"/>
              </a:solidFill>
            </a:rPr>
            <a:t>Output 1: Inclusive Excellence Scorecard</a:t>
          </a:r>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82C19718-99ED-5948-8B61-FE07BB20A15D}" type="parTrans" cxnId="{CDC6CE5A-53F3-934E-A112-F07018DD18E1}">
      <dgm:prSet/>
      <dgm:spPr/>
      <dgm:t>
        <a:bodyPr/>
        <a:lstStyle/>
        <a:p>
          <a:endParaRPr lang="en-US"/>
        </a:p>
      </dgm:t>
    </dgm:pt>
    <dgm:pt modelId="{E9B9E75E-D281-1E4C-A057-5C914DA96302}" type="sibTrans" cxnId="{CDC6CE5A-53F3-934E-A112-F07018DD18E1}">
      <dgm:prSet/>
      <dgm:spPr/>
      <dgm:t>
        <a:bodyPr/>
        <a:lstStyle/>
        <a:p>
          <a:endParaRPr lang="en-US"/>
        </a:p>
      </dgm:t>
    </dgm:pt>
    <dgm:pt modelId="{BA4AA636-2FD4-B145-8F2B-B02B41AEBBB2}">
      <dgm:prSet custT="1"/>
      <dgm:spPr/>
      <dgm:t>
        <a:bodyPr/>
        <a:lstStyle/>
        <a:p>
          <a:r>
            <a:rPr lang="en-US" sz="3300" b="1" u="sng" dirty="0"/>
            <a:t> </a:t>
          </a:r>
          <a:r>
            <a:rPr lang="en-US" sz="2500" b="1" u="sng" dirty="0"/>
            <a:t>Work Stream 5: Processes and Approaches</a:t>
          </a:r>
          <a:r>
            <a:rPr lang="en-US" sz="2500" b="1" dirty="0"/>
            <a:t> </a:t>
          </a:r>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60D3F46F-447A-5F41-A0D9-9DA3496CC685}" type="parTrans" cxnId="{811CBD7B-BC3C-4C41-AF7E-730A6ED03A09}">
      <dgm:prSet/>
      <dgm:spPr/>
      <dgm:t>
        <a:bodyPr/>
        <a:lstStyle/>
        <a:p>
          <a:endParaRPr lang="en-US"/>
        </a:p>
      </dgm:t>
    </dgm:pt>
    <dgm:pt modelId="{5FB38434-C156-A943-A564-97A13324A3E2}" type="sibTrans" cxnId="{811CBD7B-BC3C-4C41-AF7E-730A6ED03A09}">
      <dgm:prSet/>
      <dgm:spPr/>
      <dgm:t>
        <a:bodyPr/>
        <a:lstStyle/>
        <a:p>
          <a:endParaRPr lang="en-US"/>
        </a:p>
      </dgm:t>
    </dgm:pt>
    <dgm:pt modelId="{4C4CAA5D-5364-6E4D-85F4-F68AD39AA22D}">
      <dgm:prSet custT="1"/>
      <dgm:spPr/>
      <dgm:t>
        <a:bodyPr/>
        <a:lstStyle/>
        <a:p>
          <a:r>
            <a:rPr lang="en-US" sz="1000" b="1" dirty="0">
              <a:solidFill>
                <a:schemeClr val="tx1"/>
              </a:solidFill>
            </a:rPr>
            <a:t> </a:t>
          </a:r>
          <a:r>
            <a:rPr lang="en-US" sz="1800" b="1" dirty="0">
              <a:solidFill>
                <a:schemeClr val="tx1"/>
              </a:solidFill>
            </a:rPr>
            <a:t>Output 1: Selected Academic Affairs Processes</a:t>
          </a:r>
          <a:endParaRPr lang="en-US" sz="2000" b="1" dirty="0">
            <a:solidFill>
              <a:schemeClr val="tx1"/>
            </a:solidFill>
          </a:endParaRPr>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79FBECC8-7BE3-A54A-B0D6-3C9A0DB47CD3}" type="parTrans" cxnId="{54606830-37D8-234E-95CB-093643ED1E22}">
      <dgm:prSet/>
      <dgm:spPr/>
      <dgm:t>
        <a:bodyPr/>
        <a:lstStyle/>
        <a:p>
          <a:endParaRPr lang="en-US"/>
        </a:p>
      </dgm:t>
    </dgm:pt>
    <dgm:pt modelId="{69FA30DE-AD4C-5040-80E0-ACC6C3E34F97}" type="sibTrans" cxnId="{54606830-37D8-234E-95CB-093643ED1E22}">
      <dgm:prSet/>
      <dgm:spPr/>
      <dgm:t>
        <a:bodyPr/>
        <a:lstStyle/>
        <a:p>
          <a:endParaRPr lang="en-US"/>
        </a:p>
      </dgm:t>
    </dgm:pt>
    <dgm:pt modelId="{72888A0F-D56D-394E-A18B-FB8605D2FA17}">
      <dgm:prSet custT="1"/>
      <dgm:spPr/>
      <dgm:t>
        <a:bodyPr/>
        <a:lstStyle/>
        <a:p>
          <a:r>
            <a:rPr lang="en-US" sz="1800" b="1" dirty="0">
              <a:solidFill>
                <a:schemeClr val="tx1"/>
              </a:solidFill>
            </a:rPr>
            <a:t> Output 2: Academic Affairs Committee System</a:t>
          </a:r>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CE2E31E5-C44F-724F-886E-24F4898CF9F6}" type="parTrans" cxnId="{E37D572B-7D82-B141-971E-8EE5E08CF4B9}">
      <dgm:prSet/>
      <dgm:spPr/>
      <dgm:t>
        <a:bodyPr/>
        <a:lstStyle/>
        <a:p>
          <a:endParaRPr lang="en-US"/>
        </a:p>
      </dgm:t>
    </dgm:pt>
    <dgm:pt modelId="{E0B5DC39-5C8B-5C41-BA0C-669D7F2AA0D9}" type="sibTrans" cxnId="{E37D572B-7D82-B141-971E-8EE5E08CF4B9}">
      <dgm:prSet/>
      <dgm:spPr/>
      <dgm:t>
        <a:bodyPr/>
        <a:lstStyle/>
        <a:p>
          <a:endParaRPr lang="en-US"/>
        </a:p>
      </dgm:t>
    </dgm:pt>
    <dgm:pt modelId="{D1821C7F-662C-5A4C-B1D4-F416EAB88FA7}">
      <dgm:prSet custT="1"/>
      <dgm:spPr/>
      <dgm:t>
        <a:bodyPr/>
        <a:lstStyle/>
        <a:p>
          <a:r>
            <a:rPr lang="en-US" sz="1800" b="1" dirty="0">
              <a:solidFill>
                <a:schemeClr val="tx1"/>
              </a:solidFill>
            </a:rPr>
            <a:t> Output 3: Academic Affairs Policy Library </a:t>
          </a:r>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AFF43529-D711-5041-9E6B-2AEABE54AC25}" type="parTrans" cxnId="{C535B320-854A-D74F-8513-3594C03C3BE9}">
      <dgm:prSet/>
      <dgm:spPr/>
      <dgm:t>
        <a:bodyPr/>
        <a:lstStyle/>
        <a:p>
          <a:endParaRPr lang="en-US"/>
        </a:p>
      </dgm:t>
    </dgm:pt>
    <dgm:pt modelId="{985C7576-8EF8-8447-A2DA-011DF90715BE}" type="sibTrans" cxnId="{C535B320-854A-D74F-8513-3594C03C3BE9}">
      <dgm:prSet/>
      <dgm:spPr/>
      <dgm:t>
        <a:bodyPr/>
        <a:lstStyle/>
        <a:p>
          <a:endParaRPr lang="en-US"/>
        </a:p>
      </dgm:t>
    </dgm:pt>
    <dgm:pt modelId="{558D16A3-62F8-A444-B2C3-77EC45A3B479}">
      <dgm:prSet custT="1"/>
      <dgm:spPr/>
      <dgm:t>
        <a:bodyPr/>
        <a:lstStyle/>
        <a:p>
          <a:r>
            <a:rPr lang="en-US" sz="1800" b="1" dirty="0">
              <a:solidFill>
                <a:schemeClr val="tx1"/>
              </a:solidFill>
            </a:rPr>
            <a:t> Output 4: Provost’s Office Rhythm of the Year</a:t>
          </a:r>
        </a:p>
      </dgm:t>
      <dgm:extLst>
        <a:ext uri="{E40237B7-FDA0-4F09-8148-C483321AD2D9}">
          <dgm14:cNvPr xmlns:dgm14="http://schemas.microsoft.com/office/drawing/2010/diagram" id="0" name="" descr="Work Stream 4: Inclusive Excellence &#10;  Output 1: Inclusive Excellence Scorecard&#10; Work Stream 5: Processes and Approaches &#10;  Output 1: Selected Academic Affairs Processes&#10;  Output 2: Academic Affairs Committee System&#10;  Output 3: Academic Affairs Policy Library &#10;  Output 4: Provost’s Office Rhythm of the Year&#10;"/>
        </a:ext>
      </dgm:extLst>
    </dgm:pt>
    <dgm:pt modelId="{9C3BF40D-8A57-8A45-91E1-D1700DEEA4C7}" type="parTrans" cxnId="{09F5790B-A24B-584B-B98B-B2E6DF4DD74B}">
      <dgm:prSet/>
      <dgm:spPr/>
      <dgm:t>
        <a:bodyPr/>
        <a:lstStyle/>
        <a:p>
          <a:endParaRPr lang="en-US"/>
        </a:p>
      </dgm:t>
    </dgm:pt>
    <dgm:pt modelId="{6CE83ABA-B453-E843-B470-5CEB7C4DED24}" type="sibTrans" cxnId="{09F5790B-A24B-584B-B98B-B2E6DF4DD74B}">
      <dgm:prSet/>
      <dgm:spPr/>
      <dgm:t>
        <a:bodyPr/>
        <a:lstStyle/>
        <a:p>
          <a:endParaRPr lang="en-US"/>
        </a:p>
      </dgm:t>
    </dgm:pt>
    <dgm:pt modelId="{C6541F4F-5641-BC4A-93FF-269F83279EEA}" type="pres">
      <dgm:prSet presAssocID="{82F2F70A-F661-D642-80F2-33C4E266C81F}" presName="Name0" presStyleCnt="0">
        <dgm:presLayoutVars>
          <dgm:dir/>
          <dgm:animLvl val="lvl"/>
          <dgm:resizeHandles val="exact"/>
        </dgm:presLayoutVars>
      </dgm:prSet>
      <dgm:spPr/>
    </dgm:pt>
    <dgm:pt modelId="{0B8ECE95-D3B8-334B-B6DA-E8E72361CB93}" type="pres">
      <dgm:prSet presAssocID="{BA4AA636-2FD4-B145-8F2B-B02B41AEBBB2}" presName="boxAndChildren" presStyleCnt="0"/>
      <dgm:spPr/>
    </dgm:pt>
    <dgm:pt modelId="{7046DBBD-C617-0E4C-982A-17C0CEDD8C03}" type="pres">
      <dgm:prSet presAssocID="{BA4AA636-2FD4-B145-8F2B-B02B41AEBBB2}" presName="parentTextBox" presStyleLbl="node1" presStyleIdx="0" presStyleCnt="2"/>
      <dgm:spPr/>
    </dgm:pt>
    <dgm:pt modelId="{26F50996-DA1E-9744-8E3F-8DBED808C7E9}" type="pres">
      <dgm:prSet presAssocID="{BA4AA636-2FD4-B145-8F2B-B02B41AEBBB2}" presName="entireBox" presStyleLbl="node1" presStyleIdx="0" presStyleCnt="2"/>
      <dgm:spPr/>
    </dgm:pt>
    <dgm:pt modelId="{74095CA1-249E-CC4F-BD7F-8FACFC62616B}" type="pres">
      <dgm:prSet presAssocID="{BA4AA636-2FD4-B145-8F2B-B02B41AEBBB2}" presName="descendantBox" presStyleCnt="0"/>
      <dgm:spPr/>
    </dgm:pt>
    <dgm:pt modelId="{7B80B828-472E-5D4F-A0E7-B0FCB8B1CFB1}" type="pres">
      <dgm:prSet presAssocID="{4C4CAA5D-5364-6E4D-85F4-F68AD39AA22D}" presName="childTextBox" presStyleLbl="fgAccFollowNode1" presStyleIdx="0" presStyleCnt="5">
        <dgm:presLayoutVars>
          <dgm:bulletEnabled val="1"/>
        </dgm:presLayoutVars>
      </dgm:prSet>
      <dgm:spPr/>
    </dgm:pt>
    <dgm:pt modelId="{6C6BDC17-3E88-8747-8322-3FAA8B525840}" type="pres">
      <dgm:prSet presAssocID="{72888A0F-D56D-394E-A18B-FB8605D2FA17}" presName="childTextBox" presStyleLbl="fgAccFollowNode1" presStyleIdx="1" presStyleCnt="5">
        <dgm:presLayoutVars>
          <dgm:bulletEnabled val="1"/>
        </dgm:presLayoutVars>
      </dgm:prSet>
      <dgm:spPr/>
    </dgm:pt>
    <dgm:pt modelId="{71816062-C47F-CA42-82D1-E8942F38CDA2}" type="pres">
      <dgm:prSet presAssocID="{D1821C7F-662C-5A4C-B1D4-F416EAB88FA7}" presName="childTextBox" presStyleLbl="fgAccFollowNode1" presStyleIdx="2" presStyleCnt="5">
        <dgm:presLayoutVars>
          <dgm:bulletEnabled val="1"/>
        </dgm:presLayoutVars>
      </dgm:prSet>
      <dgm:spPr/>
    </dgm:pt>
    <dgm:pt modelId="{5A89C041-7BC4-A341-970B-6401CD8E9D56}" type="pres">
      <dgm:prSet presAssocID="{558D16A3-62F8-A444-B2C3-77EC45A3B479}" presName="childTextBox" presStyleLbl="fgAccFollowNode1" presStyleIdx="3" presStyleCnt="5">
        <dgm:presLayoutVars>
          <dgm:bulletEnabled val="1"/>
        </dgm:presLayoutVars>
      </dgm:prSet>
      <dgm:spPr/>
    </dgm:pt>
    <dgm:pt modelId="{34BBEE80-EBF4-8D48-A27C-47EB407061D6}" type="pres">
      <dgm:prSet presAssocID="{22F3A41A-D530-8C44-9214-A205DC7F1F3D}" presName="sp" presStyleCnt="0"/>
      <dgm:spPr/>
    </dgm:pt>
    <dgm:pt modelId="{4BB50F4E-62E6-F546-BCE5-14305DDF3496}" type="pres">
      <dgm:prSet presAssocID="{0A7E37E0-CDA2-7B45-938E-032620CEEE06}" presName="arrowAndChildren" presStyleCnt="0"/>
      <dgm:spPr/>
    </dgm:pt>
    <dgm:pt modelId="{359FCBCE-92E7-AE46-9F4F-75CE93C08D4D}" type="pres">
      <dgm:prSet presAssocID="{0A7E37E0-CDA2-7B45-938E-032620CEEE06}" presName="parentTextArrow" presStyleLbl="node1" presStyleIdx="0" presStyleCnt="2"/>
      <dgm:spPr/>
    </dgm:pt>
    <dgm:pt modelId="{D4A77D44-0683-FE44-9B39-57FED3277253}" type="pres">
      <dgm:prSet presAssocID="{0A7E37E0-CDA2-7B45-938E-032620CEEE06}" presName="arrow" presStyleLbl="node1" presStyleIdx="1" presStyleCnt="2" custScaleY="60066"/>
      <dgm:spPr/>
    </dgm:pt>
    <dgm:pt modelId="{07FFD44C-A553-9740-A9AB-0365FF101F1A}" type="pres">
      <dgm:prSet presAssocID="{0A7E37E0-CDA2-7B45-938E-032620CEEE06}" presName="descendantArrow" presStyleCnt="0"/>
      <dgm:spPr/>
    </dgm:pt>
    <dgm:pt modelId="{BE25F8EF-7963-6C4C-B651-B2761127CA6C}" type="pres">
      <dgm:prSet presAssocID="{BEE1FB9F-F58E-9C40-82C9-7EFEDAA4044D}" presName="childTextArrow" presStyleLbl="fgAccFollowNode1" presStyleIdx="4" presStyleCnt="5" custScaleY="54330">
        <dgm:presLayoutVars>
          <dgm:bulletEnabled val="1"/>
        </dgm:presLayoutVars>
      </dgm:prSet>
      <dgm:spPr/>
    </dgm:pt>
  </dgm:ptLst>
  <dgm:cxnLst>
    <dgm:cxn modelId="{09F5790B-A24B-584B-B98B-B2E6DF4DD74B}" srcId="{BA4AA636-2FD4-B145-8F2B-B02B41AEBBB2}" destId="{558D16A3-62F8-A444-B2C3-77EC45A3B479}" srcOrd="3" destOrd="0" parTransId="{9C3BF40D-8A57-8A45-91E1-D1700DEEA4C7}" sibTransId="{6CE83ABA-B453-E843-B470-5CEB7C4DED24}"/>
    <dgm:cxn modelId="{46EE031F-C7EA-1049-88D2-072AE492C0E5}" type="presOf" srcId="{BA4AA636-2FD4-B145-8F2B-B02B41AEBBB2}" destId="{26F50996-DA1E-9744-8E3F-8DBED808C7E9}" srcOrd="1" destOrd="0" presId="urn:microsoft.com/office/officeart/2005/8/layout/process4"/>
    <dgm:cxn modelId="{C535B320-854A-D74F-8513-3594C03C3BE9}" srcId="{BA4AA636-2FD4-B145-8F2B-B02B41AEBBB2}" destId="{D1821C7F-662C-5A4C-B1D4-F416EAB88FA7}" srcOrd="2" destOrd="0" parTransId="{AFF43529-D711-5041-9E6B-2AEABE54AC25}" sibTransId="{985C7576-8EF8-8447-A2DA-011DF90715BE}"/>
    <dgm:cxn modelId="{E37D572B-7D82-B141-971E-8EE5E08CF4B9}" srcId="{BA4AA636-2FD4-B145-8F2B-B02B41AEBBB2}" destId="{72888A0F-D56D-394E-A18B-FB8605D2FA17}" srcOrd="1" destOrd="0" parTransId="{CE2E31E5-C44F-724F-886E-24F4898CF9F6}" sibTransId="{E0B5DC39-5C8B-5C41-BA0C-669D7F2AA0D9}"/>
    <dgm:cxn modelId="{54606830-37D8-234E-95CB-093643ED1E22}" srcId="{BA4AA636-2FD4-B145-8F2B-B02B41AEBBB2}" destId="{4C4CAA5D-5364-6E4D-85F4-F68AD39AA22D}" srcOrd="0" destOrd="0" parTransId="{79FBECC8-7BE3-A54A-B0D6-3C9A0DB47CD3}" sibTransId="{69FA30DE-AD4C-5040-80E0-ACC6C3E34F97}"/>
    <dgm:cxn modelId="{8F5B385F-4D71-ED42-8464-F2EB3225E5D0}" type="presOf" srcId="{558D16A3-62F8-A444-B2C3-77EC45A3B479}" destId="{5A89C041-7BC4-A341-970B-6401CD8E9D56}" srcOrd="0" destOrd="0" presId="urn:microsoft.com/office/officeart/2005/8/layout/process4"/>
    <dgm:cxn modelId="{A9A4F764-2DE5-654D-B25F-49D23143D119}" type="presOf" srcId="{4C4CAA5D-5364-6E4D-85F4-F68AD39AA22D}" destId="{7B80B828-472E-5D4F-A0E7-B0FCB8B1CFB1}" srcOrd="0" destOrd="0" presId="urn:microsoft.com/office/officeart/2005/8/layout/process4"/>
    <dgm:cxn modelId="{3EB35A4C-0B57-C44C-B91B-AE55487F9469}" type="presOf" srcId="{D1821C7F-662C-5A4C-B1D4-F416EAB88FA7}" destId="{71816062-C47F-CA42-82D1-E8942F38CDA2}" srcOrd="0" destOrd="0" presId="urn:microsoft.com/office/officeart/2005/8/layout/process4"/>
    <dgm:cxn modelId="{173F3071-1E5E-844B-AD5C-35E2F6593E1C}" type="presOf" srcId="{BEE1FB9F-F58E-9C40-82C9-7EFEDAA4044D}" destId="{BE25F8EF-7963-6C4C-B651-B2761127CA6C}" srcOrd="0" destOrd="0" presId="urn:microsoft.com/office/officeart/2005/8/layout/process4"/>
    <dgm:cxn modelId="{5EEE9854-4A35-0A40-8389-CFCCEDE13535}" srcId="{82F2F70A-F661-D642-80F2-33C4E266C81F}" destId="{0A7E37E0-CDA2-7B45-938E-032620CEEE06}" srcOrd="0" destOrd="0" parTransId="{56D0E4FA-D9B8-C34F-80A2-371C30281D52}" sibTransId="{22F3A41A-D530-8C44-9214-A205DC7F1F3D}"/>
    <dgm:cxn modelId="{3A94D254-4551-5043-A333-90E7868542E1}" type="presOf" srcId="{0A7E37E0-CDA2-7B45-938E-032620CEEE06}" destId="{359FCBCE-92E7-AE46-9F4F-75CE93C08D4D}" srcOrd="0" destOrd="0" presId="urn:microsoft.com/office/officeart/2005/8/layout/process4"/>
    <dgm:cxn modelId="{CDC6CE5A-53F3-934E-A112-F07018DD18E1}" srcId="{0A7E37E0-CDA2-7B45-938E-032620CEEE06}" destId="{BEE1FB9F-F58E-9C40-82C9-7EFEDAA4044D}" srcOrd="0" destOrd="0" parTransId="{82C19718-99ED-5948-8B61-FE07BB20A15D}" sibTransId="{E9B9E75E-D281-1E4C-A057-5C914DA96302}"/>
    <dgm:cxn modelId="{811CBD7B-BC3C-4C41-AF7E-730A6ED03A09}" srcId="{82F2F70A-F661-D642-80F2-33C4E266C81F}" destId="{BA4AA636-2FD4-B145-8F2B-B02B41AEBBB2}" srcOrd="1" destOrd="0" parTransId="{60D3F46F-447A-5F41-A0D9-9DA3496CC685}" sibTransId="{5FB38434-C156-A943-A564-97A13324A3E2}"/>
    <dgm:cxn modelId="{41877AB8-E298-0A46-AAFD-A2D0970ED18F}" type="presOf" srcId="{0A7E37E0-CDA2-7B45-938E-032620CEEE06}" destId="{D4A77D44-0683-FE44-9B39-57FED3277253}" srcOrd="1" destOrd="0" presId="urn:microsoft.com/office/officeart/2005/8/layout/process4"/>
    <dgm:cxn modelId="{287A11D2-E1CE-5D42-977E-117E5FA13E58}" type="presOf" srcId="{BA4AA636-2FD4-B145-8F2B-B02B41AEBBB2}" destId="{7046DBBD-C617-0E4C-982A-17C0CEDD8C03}" srcOrd="0" destOrd="0" presId="urn:microsoft.com/office/officeart/2005/8/layout/process4"/>
    <dgm:cxn modelId="{A69391FB-8E47-8F46-AC56-7236B1EA282B}" type="presOf" srcId="{82F2F70A-F661-D642-80F2-33C4E266C81F}" destId="{C6541F4F-5641-BC4A-93FF-269F83279EEA}" srcOrd="0" destOrd="0" presId="urn:microsoft.com/office/officeart/2005/8/layout/process4"/>
    <dgm:cxn modelId="{214F06FD-825B-BC46-9EE5-D48E4E7A8714}" type="presOf" srcId="{72888A0F-D56D-394E-A18B-FB8605D2FA17}" destId="{6C6BDC17-3E88-8747-8322-3FAA8B525840}" srcOrd="0" destOrd="0" presId="urn:microsoft.com/office/officeart/2005/8/layout/process4"/>
    <dgm:cxn modelId="{9EB7D60E-E16D-8848-B038-4BCE6B6A72B3}" type="presParOf" srcId="{C6541F4F-5641-BC4A-93FF-269F83279EEA}" destId="{0B8ECE95-D3B8-334B-B6DA-E8E72361CB93}" srcOrd="0" destOrd="0" presId="urn:microsoft.com/office/officeart/2005/8/layout/process4"/>
    <dgm:cxn modelId="{546E6C52-8563-6D4E-802E-F486D2E7EAAA}" type="presParOf" srcId="{0B8ECE95-D3B8-334B-B6DA-E8E72361CB93}" destId="{7046DBBD-C617-0E4C-982A-17C0CEDD8C03}" srcOrd="0" destOrd="0" presId="urn:microsoft.com/office/officeart/2005/8/layout/process4"/>
    <dgm:cxn modelId="{FED9DB76-EAB0-0343-901B-A2329FE9946C}" type="presParOf" srcId="{0B8ECE95-D3B8-334B-B6DA-E8E72361CB93}" destId="{26F50996-DA1E-9744-8E3F-8DBED808C7E9}" srcOrd="1" destOrd="0" presId="urn:microsoft.com/office/officeart/2005/8/layout/process4"/>
    <dgm:cxn modelId="{43EACA44-7F9E-A446-A927-07A1BAA62522}" type="presParOf" srcId="{0B8ECE95-D3B8-334B-B6DA-E8E72361CB93}" destId="{74095CA1-249E-CC4F-BD7F-8FACFC62616B}" srcOrd="2" destOrd="0" presId="urn:microsoft.com/office/officeart/2005/8/layout/process4"/>
    <dgm:cxn modelId="{40ECD9DD-5154-B343-8AA1-D972BA54420A}" type="presParOf" srcId="{74095CA1-249E-CC4F-BD7F-8FACFC62616B}" destId="{7B80B828-472E-5D4F-A0E7-B0FCB8B1CFB1}" srcOrd="0" destOrd="0" presId="urn:microsoft.com/office/officeart/2005/8/layout/process4"/>
    <dgm:cxn modelId="{DFF4C4C2-3C58-864A-BDC0-F3E822369E19}" type="presParOf" srcId="{74095CA1-249E-CC4F-BD7F-8FACFC62616B}" destId="{6C6BDC17-3E88-8747-8322-3FAA8B525840}" srcOrd="1" destOrd="0" presId="urn:microsoft.com/office/officeart/2005/8/layout/process4"/>
    <dgm:cxn modelId="{50CB3717-C396-D24D-A7D4-EC8129A0AED1}" type="presParOf" srcId="{74095CA1-249E-CC4F-BD7F-8FACFC62616B}" destId="{71816062-C47F-CA42-82D1-E8942F38CDA2}" srcOrd="2" destOrd="0" presId="urn:microsoft.com/office/officeart/2005/8/layout/process4"/>
    <dgm:cxn modelId="{E28A410F-3A20-404D-AA6D-EAD541BC7897}" type="presParOf" srcId="{74095CA1-249E-CC4F-BD7F-8FACFC62616B}" destId="{5A89C041-7BC4-A341-970B-6401CD8E9D56}" srcOrd="3" destOrd="0" presId="urn:microsoft.com/office/officeart/2005/8/layout/process4"/>
    <dgm:cxn modelId="{50F9F28D-7662-E54B-B62E-C879C369876E}" type="presParOf" srcId="{C6541F4F-5641-BC4A-93FF-269F83279EEA}" destId="{34BBEE80-EBF4-8D48-A27C-47EB407061D6}" srcOrd="1" destOrd="0" presId="urn:microsoft.com/office/officeart/2005/8/layout/process4"/>
    <dgm:cxn modelId="{F1F7FFAC-8D92-D748-BE33-7A963142B726}" type="presParOf" srcId="{C6541F4F-5641-BC4A-93FF-269F83279EEA}" destId="{4BB50F4E-62E6-F546-BCE5-14305DDF3496}" srcOrd="2" destOrd="0" presId="urn:microsoft.com/office/officeart/2005/8/layout/process4"/>
    <dgm:cxn modelId="{50C94054-8A05-8D4E-A2E9-5AF474DE0B3C}" type="presParOf" srcId="{4BB50F4E-62E6-F546-BCE5-14305DDF3496}" destId="{359FCBCE-92E7-AE46-9F4F-75CE93C08D4D}" srcOrd="0" destOrd="0" presId="urn:microsoft.com/office/officeart/2005/8/layout/process4"/>
    <dgm:cxn modelId="{FF08F6B3-82AF-7D4E-B7F7-913B45FF0C54}" type="presParOf" srcId="{4BB50F4E-62E6-F546-BCE5-14305DDF3496}" destId="{D4A77D44-0683-FE44-9B39-57FED3277253}" srcOrd="1" destOrd="0" presId="urn:microsoft.com/office/officeart/2005/8/layout/process4"/>
    <dgm:cxn modelId="{6890D058-0C65-9647-ACD0-BFE25028C356}" type="presParOf" srcId="{4BB50F4E-62E6-F546-BCE5-14305DDF3496}" destId="{07FFD44C-A553-9740-A9AB-0365FF101F1A}" srcOrd="2" destOrd="0" presId="urn:microsoft.com/office/officeart/2005/8/layout/process4"/>
    <dgm:cxn modelId="{A6FA6B8C-6113-1F49-939D-6C724485D2A3}" type="presParOf" srcId="{07FFD44C-A553-9740-A9AB-0365FF101F1A}" destId="{BE25F8EF-7963-6C4C-B651-B2761127CA6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41721-EB44-384C-B232-F8FB40C8BAFB}">
      <dsp:nvSpPr>
        <dsp:cNvPr id="0" name=""/>
        <dsp:cNvSpPr/>
      </dsp:nvSpPr>
      <dsp:spPr>
        <a:xfrm>
          <a:off x="2489911" y="957112"/>
          <a:ext cx="5585437" cy="5585437"/>
        </a:xfrm>
        <a:prstGeom prst="blockArc">
          <a:avLst>
            <a:gd name="adj1" fmla="val 12208485"/>
            <a:gd name="adj2" fmla="val 16436706"/>
            <a:gd name="adj3" fmla="val 4642"/>
          </a:avLst>
        </a:prstGeom>
        <a:solidFill>
          <a:srgbClr val="5E0009"/>
        </a:solidFill>
        <a:ln>
          <a:noFill/>
        </a:ln>
        <a:effectLst/>
      </dsp:spPr>
      <dsp:style>
        <a:lnRef idx="0">
          <a:scrgbClr r="0" g="0" b="0"/>
        </a:lnRef>
        <a:fillRef idx="1">
          <a:scrgbClr r="0" g="0" b="0"/>
        </a:fillRef>
        <a:effectRef idx="0">
          <a:scrgbClr r="0" g="0" b="0"/>
        </a:effectRef>
        <a:fontRef idx="minor">
          <a:schemeClr val="lt1"/>
        </a:fontRef>
      </dsp:style>
    </dsp:sp>
    <dsp:sp modelId="{35DBE165-295F-734A-9D12-C71495FA4B7F}">
      <dsp:nvSpPr>
        <dsp:cNvPr id="0" name=""/>
        <dsp:cNvSpPr/>
      </dsp:nvSpPr>
      <dsp:spPr>
        <a:xfrm>
          <a:off x="2545311" y="819409"/>
          <a:ext cx="5585437" cy="5585437"/>
        </a:xfrm>
        <a:prstGeom prst="blockArc">
          <a:avLst>
            <a:gd name="adj1" fmla="val 8164321"/>
            <a:gd name="adj2" fmla="val 12021409"/>
            <a:gd name="adj3" fmla="val 4642"/>
          </a:avLst>
        </a:prstGeom>
        <a:solidFill>
          <a:srgbClr val="5E0009"/>
        </a:solidFill>
        <a:ln>
          <a:noFill/>
        </a:ln>
        <a:effectLst/>
      </dsp:spPr>
      <dsp:style>
        <a:lnRef idx="0">
          <a:scrgbClr r="0" g="0" b="0"/>
        </a:lnRef>
        <a:fillRef idx="1">
          <a:scrgbClr r="0" g="0" b="0"/>
        </a:fillRef>
        <a:effectRef idx="0">
          <a:scrgbClr r="0" g="0" b="0"/>
        </a:effectRef>
        <a:fontRef idx="minor">
          <a:schemeClr val="lt1"/>
        </a:fontRef>
      </dsp:style>
    </dsp:sp>
    <dsp:sp modelId="{9E6E9025-0849-4744-B9A5-A5ADDFF6085C}">
      <dsp:nvSpPr>
        <dsp:cNvPr id="0" name=""/>
        <dsp:cNvSpPr/>
      </dsp:nvSpPr>
      <dsp:spPr>
        <a:xfrm>
          <a:off x="2670786" y="958976"/>
          <a:ext cx="5585437" cy="5585437"/>
        </a:xfrm>
        <a:prstGeom prst="blockArc">
          <a:avLst>
            <a:gd name="adj1" fmla="val 2542859"/>
            <a:gd name="adj2" fmla="val 8400882"/>
            <a:gd name="adj3" fmla="val 4642"/>
          </a:avLst>
        </a:prstGeom>
        <a:solidFill>
          <a:srgbClr val="5E0009"/>
        </a:solidFill>
        <a:ln>
          <a:noFill/>
        </a:ln>
        <a:effectLst/>
      </dsp:spPr>
      <dsp:style>
        <a:lnRef idx="0">
          <a:scrgbClr r="0" g="0" b="0"/>
        </a:lnRef>
        <a:fillRef idx="1">
          <a:scrgbClr r="0" g="0" b="0"/>
        </a:fillRef>
        <a:effectRef idx="0">
          <a:scrgbClr r="0" g="0" b="0"/>
        </a:effectRef>
        <a:fontRef idx="minor">
          <a:schemeClr val="lt1"/>
        </a:fontRef>
      </dsp:style>
    </dsp:sp>
    <dsp:sp modelId="{5BB588C6-59EB-574B-8FDF-A5ECB6FA81F6}">
      <dsp:nvSpPr>
        <dsp:cNvPr id="0" name=""/>
        <dsp:cNvSpPr/>
      </dsp:nvSpPr>
      <dsp:spPr>
        <a:xfrm>
          <a:off x="2847380" y="672335"/>
          <a:ext cx="5585437" cy="5585437"/>
        </a:xfrm>
        <a:prstGeom prst="blockArc">
          <a:avLst>
            <a:gd name="adj1" fmla="val 20389869"/>
            <a:gd name="adj2" fmla="val 2873456"/>
            <a:gd name="adj3" fmla="val 4642"/>
          </a:avLst>
        </a:prstGeom>
        <a:solidFill>
          <a:srgbClr val="5E0009"/>
        </a:solidFill>
        <a:ln>
          <a:noFill/>
        </a:ln>
        <a:effectLst/>
      </dsp:spPr>
      <dsp:style>
        <a:lnRef idx="0">
          <a:scrgbClr r="0" g="0" b="0"/>
        </a:lnRef>
        <a:fillRef idx="1">
          <a:scrgbClr r="0" g="0" b="0"/>
        </a:fillRef>
        <a:effectRef idx="0">
          <a:scrgbClr r="0" g="0" b="0"/>
        </a:effectRef>
        <a:fontRef idx="minor">
          <a:schemeClr val="lt1"/>
        </a:fontRef>
      </dsp:style>
    </dsp:sp>
    <dsp:sp modelId="{C9D43026-9127-934E-BACF-A5758AAF2A88}">
      <dsp:nvSpPr>
        <dsp:cNvPr id="0" name=""/>
        <dsp:cNvSpPr/>
      </dsp:nvSpPr>
      <dsp:spPr>
        <a:xfrm>
          <a:off x="2929228" y="951945"/>
          <a:ext cx="5585437" cy="5585437"/>
        </a:xfrm>
        <a:prstGeom prst="blockArc">
          <a:avLst>
            <a:gd name="adj1" fmla="val 15882432"/>
            <a:gd name="adj2" fmla="val 20147623"/>
            <a:gd name="adj3" fmla="val 4642"/>
          </a:avLst>
        </a:prstGeom>
        <a:solidFill>
          <a:srgbClr val="5E0009"/>
        </a:solidFill>
        <a:ln>
          <a:solidFill>
            <a:srgbClr val="5E0009"/>
          </a:solidFill>
        </a:ln>
        <a:effectLst/>
      </dsp:spPr>
      <dsp:style>
        <a:lnRef idx="0">
          <a:scrgbClr r="0" g="0" b="0"/>
        </a:lnRef>
        <a:fillRef idx="1">
          <a:scrgbClr r="0" g="0" b="0"/>
        </a:fillRef>
        <a:effectRef idx="0">
          <a:scrgbClr r="0" g="0" b="0"/>
        </a:effectRef>
        <a:fontRef idx="minor">
          <a:schemeClr val="lt1"/>
        </a:fontRef>
      </dsp:style>
    </dsp:sp>
    <dsp:sp modelId="{6B7D42A6-A9E0-B745-859F-57896EBC6267}">
      <dsp:nvSpPr>
        <dsp:cNvPr id="0" name=""/>
        <dsp:cNvSpPr/>
      </dsp:nvSpPr>
      <dsp:spPr>
        <a:xfrm>
          <a:off x="4111231" y="2337071"/>
          <a:ext cx="2734849" cy="2742771"/>
        </a:xfrm>
        <a:prstGeom prst="ellipse">
          <a:avLst/>
        </a:prstGeom>
        <a:solidFill>
          <a:srgbClr val="5E00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Academic Affairs CAP </a:t>
          </a:r>
        </a:p>
        <a:p>
          <a:pPr marL="0" lvl="0" indent="0" algn="ctr" defTabSz="1066800">
            <a:lnSpc>
              <a:spcPct val="90000"/>
            </a:lnSpc>
            <a:spcBef>
              <a:spcPct val="0"/>
            </a:spcBef>
            <a:spcAft>
              <a:spcPct val="35000"/>
            </a:spcAft>
            <a:buNone/>
          </a:pPr>
          <a:r>
            <a:rPr lang="en-US" sz="2400" b="1" kern="1200" dirty="0">
              <a:latin typeface="+mn-lt"/>
            </a:rPr>
            <a:t>Work Streams for 2022-23</a:t>
          </a:r>
          <a:endParaRPr lang="en-US" sz="2400" b="1" kern="1200" dirty="0"/>
        </a:p>
      </dsp:txBody>
      <dsp:txXfrm>
        <a:off x="4511740" y="2738741"/>
        <a:ext cx="1933831" cy="1939431"/>
      </dsp:txXfrm>
    </dsp:sp>
    <dsp:sp modelId="{EDD6C447-23C7-E04F-9BBC-EA402570C863}">
      <dsp:nvSpPr>
        <dsp:cNvPr id="0" name=""/>
        <dsp:cNvSpPr/>
      </dsp:nvSpPr>
      <dsp:spPr>
        <a:xfrm>
          <a:off x="4186624" y="-73895"/>
          <a:ext cx="2567374" cy="2204577"/>
        </a:xfrm>
        <a:prstGeom prst="ellipse">
          <a:avLst/>
        </a:prstGeom>
        <a:solidFill>
          <a:srgbClr val="5E00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mn-lt"/>
            </a:rPr>
            <a:t>Programs and Enrollment</a:t>
          </a:r>
          <a:endParaRPr lang="en-US" sz="2400" b="1" kern="1200" dirty="0"/>
        </a:p>
      </dsp:txBody>
      <dsp:txXfrm>
        <a:off x="4562607" y="248958"/>
        <a:ext cx="1815408" cy="1558871"/>
      </dsp:txXfrm>
    </dsp:sp>
    <dsp:sp modelId="{B04934FD-B4B7-C64D-95C4-D51D68FCB637}">
      <dsp:nvSpPr>
        <dsp:cNvPr id="0" name=""/>
        <dsp:cNvSpPr/>
      </dsp:nvSpPr>
      <dsp:spPr>
        <a:xfrm>
          <a:off x="6886062" y="1482317"/>
          <a:ext cx="2647873" cy="2287687"/>
        </a:xfrm>
        <a:prstGeom prst="ellipse">
          <a:avLst/>
        </a:prstGeom>
        <a:solidFill>
          <a:srgbClr val="5E00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Budget and Realignment</a:t>
          </a:r>
        </a:p>
      </dsp:txBody>
      <dsp:txXfrm>
        <a:off x="7273834" y="1817341"/>
        <a:ext cx="1872329" cy="1617639"/>
      </dsp:txXfrm>
    </dsp:sp>
    <dsp:sp modelId="{4FD0656E-0780-0E4F-A72E-6C297F42F394}">
      <dsp:nvSpPr>
        <dsp:cNvPr id="0" name=""/>
        <dsp:cNvSpPr/>
      </dsp:nvSpPr>
      <dsp:spPr>
        <a:xfrm>
          <a:off x="6144340" y="4436098"/>
          <a:ext cx="2668416" cy="2308717"/>
        </a:xfrm>
        <a:prstGeom prst="ellipse">
          <a:avLst/>
        </a:prstGeom>
        <a:solidFill>
          <a:srgbClr val="5E00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Performance Measurement</a:t>
          </a:r>
          <a:endParaRPr lang="en-US" sz="2400" kern="1200" dirty="0"/>
        </a:p>
      </dsp:txBody>
      <dsp:txXfrm>
        <a:off x="6535120" y="4774202"/>
        <a:ext cx="1886856" cy="1632509"/>
      </dsp:txXfrm>
    </dsp:sp>
    <dsp:sp modelId="{80891216-B29F-DA40-AC46-A5F9E27D2963}">
      <dsp:nvSpPr>
        <dsp:cNvPr id="0" name=""/>
        <dsp:cNvSpPr/>
      </dsp:nvSpPr>
      <dsp:spPr>
        <a:xfrm>
          <a:off x="2089584" y="4382138"/>
          <a:ext cx="2567554" cy="2244962"/>
        </a:xfrm>
        <a:prstGeom prst="ellipse">
          <a:avLst/>
        </a:prstGeom>
        <a:solidFill>
          <a:srgbClr val="5E00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Inclusive Excellence </a:t>
          </a:r>
          <a:endParaRPr lang="en-US" sz="2400" kern="1200" dirty="0"/>
        </a:p>
      </dsp:txBody>
      <dsp:txXfrm>
        <a:off x="2465594" y="4710905"/>
        <a:ext cx="1815534" cy="1587428"/>
      </dsp:txXfrm>
    </dsp:sp>
    <dsp:sp modelId="{62FE377C-05A9-454F-B707-653E266A771F}">
      <dsp:nvSpPr>
        <dsp:cNvPr id="0" name=""/>
        <dsp:cNvSpPr/>
      </dsp:nvSpPr>
      <dsp:spPr>
        <a:xfrm>
          <a:off x="1568248" y="1597401"/>
          <a:ext cx="2424506" cy="2131568"/>
        </a:xfrm>
        <a:prstGeom prst="ellipse">
          <a:avLst/>
        </a:prstGeom>
        <a:solidFill>
          <a:srgbClr val="5E00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Processes and Approaches</a:t>
          </a:r>
          <a:endParaRPr lang="en-US" sz="2400" kern="1200" dirty="0"/>
        </a:p>
      </dsp:txBody>
      <dsp:txXfrm>
        <a:off x="1923309" y="1909562"/>
        <a:ext cx="1714384" cy="150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970C4-5ABE-A84D-A2F5-57709DC3ECFB}">
      <dsp:nvSpPr>
        <dsp:cNvPr id="0" name=""/>
        <dsp:cNvSpPr/>
      </dsp:nvSpPr>
      <dsp:spPr>
        <a:xfrm>
          <a:off x="0" y="4078917"/>
          <a:ext cx="8128000" cy="13387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t>Work Stream 3: Performance Measurement</a:t>
          </a:r>
          <a:endParaRPr lang="en-US" sz="2500" b="1" kern="1200" dirty="0"/>
        </a:p>
      </dsp:txBody>
      <dsp:txXfrm>
        <a:off x="0" y="4078917"/>
        <a:ext cx="8128000" cy="722947"/>
      </dsp:txXfrm>
    </dsp:sp>
    <dsp:sp modelId="{E69E939B-3CEF-9246-BB80-259F5F9D72D5}">
      <dsp:nvSpPr>
        <dsp:cNvPr id="0" name=""/>
        <dsp:cNvSpPr/>
      </dsp:nvSpPr>
      <dsp:spPr>
        <a:xfrm>
          <a:off x="0" y="4775089"/>
          <a:ext cx="4064000" cy="6158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Output 1:  Academic Department Annual Review Metrics</a:t>
          </a:r>
        </a:p>
      </dsp:txBody>
      <dsp:txXfrm>
        <a:off x="0" y="4775089"/>
        <a:ext cx="4064000" cy="615844"/>
      </dsp:txXfrm>
    </dsp:sp>
    <dsp:sp modelId="{914140A7-631B-5A41-8CBD-29763944F312}">
      <dsp:nvSpPr>
        <dsp:cNvPr id="0" name=""/>
        <dsp:cNvSpPr/>
      </dsp:nvSpPr>
      <dsp:spPr>
        <a:xfrm>
          <a:off x="4064000" y="4775089"/>
          <a:ext cx="4064000" cy="6158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Output 2:  Academic Performance System (APS)</a:t>
          </a:r>
          <a:endParaRPr lang="en-US" sz="2000" kern="1200" dirty="0"/>
        </a:p>
      </dsp:txBody>
      <dsp:txXfrm>
        <a:off x="4064000" y="4775089"/>
        <a:ext cx="4064000" cy="615844"/>
      </dsp:txXfrm>
    </dsp:sp>
    <dsp:sp modelId="{1A199C7F-41BD-D14E-8753-751C6EFB9BA3}">
      <dsp:nvSpPr>
        <dsp:cNvPr id="0" name=""/>
        <dsp:cNvSpPr/>
      </dsp:nvSpPr>
      <dsp:spPr>
        <a:xfrm rot="10800000">
          <a:off x="0" y="2039937"/>
          <a:ext cx="8128000" cy="205906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t>Work Stream 2: Budget and Alignment</a:t>
          </a:r>
          <a:endParaRPr lang="en-US" sz="2500" b="1" kern="1200" dirty="0"/>
        </a:p>
      </dsp:txBody>
      <dsp:txXfrm rot="-10800000">
        <a:off x="0" y="2039937"/>
        <a:ext cx="8128000" cy="722730"/>
      </dsp:txXfrm>
    </dsp:sp>
    <dsp:sp modelId="{DD8D35F9-E966-7840-B07D-5D0B9A9445B2}">
      <dsp:nvSpPr>
        <dsp:cNvPr id="0" name=""/>
        <dsp:cNvSpPr/>
      </dsp:nvSpPr>
      <dsp:spPr>
        <a:xfrm>
          <a:off x="0" y="276266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Output 1: Academic Affairs Budget</a:t>
          </a:r>
        </a:p>
      </dsp:txBody>
      <dsp:txXfrm>
        <a:off x="0" y="2762668"/>
        <a:ext cx="4064000" cy="615659"/>
      </dsp:txXfrm>
    </dsp:sp>
    <dsp:sp modelId="{005616A1-A052-1F40-BE16-7D84113AA394}">
      <dsp:nvSpPr>
        <dsp:cNvPr id="0" name=""/>
        <dsp:cNvSpPr/>
      </dsp:nvSpPr>
      <dsp:spPr>
        <a:xfrm>
          <a:off x="4064000" y="276266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Output 2: Academic Affairs Realignment</a:t>
          </a:r>
        </a:p>
      </dsp:txBody>
      <dsp:txXfrm>
        <a:off x="4064000" y="2762668"/>
        <a:ext cx="4064000" cy="615659"/>
      </dsp:txXfrm>
    </dsp:sp>
    <dsp:sp modelId="{1AD6B6E0-E5E8-8543-AE16-B68FF1E61303}">
      <dsp:nvSpPr>
        <dsp:cNvPr id="0" name=""/>
        <dsp:cNvSpPr/>
      </dsp:nvSpPr>
      <dsp:spPr>
        <a:xfrm rot="10800000">
          <a:off x="0" y="957"/>
          <a:ext cx="8128000" cy="2059061"/>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t>Work Stream 1: Programs and Enrollment</a:t>
          </a:r>
          <a:endParaRPr lang="en-US" sz="2500" kern="1200" dirty="0"/>
        </a:p>
      </dsp:txBody>
      <dsp:txXfrm rot="-10800000">
        <a:off x="0" y="957"/>
        <a:ext cx="8128000" cy="722730"/>
      </dsp:txXfrm>
    </dsp:sp>
    <dsp:sp modelId="{633EC7AA-D8C2-5C4D-AB08-E07FBAE28569}">
      <dsp:nvSpPr>
        <dsp:cNvPr id="0" name=""/>
        <dsp:cNvSpPr/>
      </dsp:nvSpPr>
      <dsp:spPr>
        <a:xfrm>
          <a:off x="0" y="72368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Output 1: Academic Program Mix</a:t>
          </a:r>
        </a:p>
      </dsp:txBody>
      <dsp:txXfrm>
        <a:off x="0" y="723688"/>
        <a:ext cx="4064000" cy="615659"/>
      </dsp:txXfrm>
    </dsp:sp>
    <dsp:sp modelId="{F414A31B-836F-F84C-8E83-FA3B22A6487B}">
      <dsp:nvSpPr>
        <dsp:cNvPr id="0" name=""/>
        <dsp:cNvSpPr/>
      </dsp:nvSpPr>
      <dsp:spPr>
        <a:xfrm>
          <a:off x="4064000" y="723688"/>
          <a:ext cx="4064000" cy="6156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Output 2: Enrollment Growth</a:t>
          </a:r>
        </a:p>
      </dsp:txBody>
      <dsp:txXfrm>
        <a:off x="4064000" y="723688"/>
        <a:ext cx="4064000" cy="6156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50996-DA1E-9744-8E3F-8DBED808C7E9}">
      <dsp:nvSpPr>
        <dsp:cNvPr id="0" name=""/>
        <dsp:cNvSpPr/>
      </dsp:nvSpPr>
      <dsp:spPr>
        <a:xfrm>
          <a:off x="0" y="1978741"/>
          <a:ext cx="8128000" cy="21753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u="sng" kern="1200" dirty="0"/>
            <a:t> </a:t>
          </a:r>
          <a:r>
            <a:rPr lang="en-US" sz="2500" b="1" u="sng" kern="1200" dirty="0"/>
            <a:t>Work Stream 5: Processes and Approaches</a:t>
          </a:r>
          <a:r>
            <a:rPr lang="en-US" sz="2500" b="1" kern="1200" dirty="0"/>
            <a:t> </a:t>
          </a:r>
        </a:p>
      </dsp:txBody>
      <dsp:txXfrm>
        <a:off x="0" y="1978741"/>
        <a:ext cx="8128000" cy="1174673"/>
      </dsp:txXfrm>
    </dsp:sp>
    <dsp:sp modelId="{7B80B828-472E-5D4F-A0E7-B0FCB8B1CFB1}">
      <dsp:nvSpPr>
        <dsp:cNvPr id="0" name=""/>
        <dsp:cNvSpPr/>
      </dsp:nvSpPr>
      <dsp:spPr>
        <a:xfrm>
          <a:off x="0" y="3109908"/>
          <a:ext cx="2032000" cy="1000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 </a:t>
          </a:r>
          <a:r>
            <a:rPr lang="en-US" sz="1800" b="1" kern="1200" dirty="0">
              <a:solidFill>
                <a:schemeClr val="tx1"/>
              </a:solidFill>
            </a:rPr>
            <a:t>Output 1: Selected Academic Affairs Processes</a:t>
          </a:r>
          <a:endParaRPr lang="en-US" sz="2000" b="1" kern="1200" dirty="0">
            <a:solidFill>
              <a:schemeClr val="tx1"/>
            </a:solidFill>
          </a:endParaRPr>
        </a:p>
      </dsp:txBody>
      <dsp:txXfrm>
        <a:off x="0" y="3109908"/>
        <a:ext cx="2032000" cy="1000648"/>
      </dsp:txXfrm>
    </dsp:sp>
    <dsp:sp modelId="{6C6BDC17-3E88-8747-8322-3FAA8B525840}">
      <dsp:nvSpPr>
        <dsp:cNvPr id="0" name=""/>
        <dsp:cNvSpPr/>
      </dsp:nvSpPr>
      <dsp:spPr>
        <a:xfrm>
          <a:off x="2032000" y="3109908"/>
          <a:ext cx="2032000" cy="1000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 Output 2: Academic Affairs Committee System</a:t>
          </a:r>
        </a:p>
      </dsp:txBody>
      <dsp:txXfrm>
        <a:off x="2032000" y="3109908"/>
        <a:ext cx="2032000" cy="1000648"/>
      </dsp:txXfrm>
    </dsp:sp>
    <dsp:sp modelId="{71816062-C47F-CA42-82D1-E8942F38CDA2}">
      <dsp:nvSpPr>
        <dsp:cNvPr id="0" name=""/>
        <dsp:cNvSpPr/>
      </dsp:nvSpPr>
      <dsp:spPr>
        <a:xfrm>
          <a:off x="4064000" y="3109908"/>
          <a:ext cx="2032000" cy="1000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 Output 3: Academic Affairs Policy Library </a:t>
          </a:r>
        </a:p>
      </dsp:txBody>
      <dsp:txXfrm>
        <a:off x="4064000" y="3109908"/>
        <a:ext cx="2032000" cy="1000648"/>
      </dsp:txXfrm>
    </dsp:sp>
    <dsp:sp modelId="{5A89C041-7BC4-A341-970B-6401CD8E9D56}">
      <dsp:nvSpPr>
        <dsp:cNvPr id="0" name=""/>
        <dsp:cNvSpPr/>
      </dsp:nvSpPr>
      <dsp:spPr>
        <a:xfrm>
          <a:off x="6095999" y="3109908"/>
          <a:ext cx="2032000" cy="100064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 Output 4: Provost’s Office Rhythm of the Year</a:t>
          </a:r>
        </a:p>
      </dsp:txBody>
      <dsp:txXfrm>
        <a:off x="6095999" y="3109908"/>
        <a:ext cx="2032000" cy="1000648"/>
      </dsp:txXfrm>
    </dsp:sp>
    <dsp:sp modelId="{D4A77D44-0683-FE44-9B39-57FED3277253}">
      <dsp:nvSpPr>
        <dsp:cNvPr id="0" name=""/>
        <dsp:cNvSpPr/>
      </dsp:nvSpPr>
      <dsp:spPr>
        <a:xfrm rot="10800000">
          <a:off x="0" y="1775"/>
          <a:ext cx="8128000" cy="2009595"/>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1" u="sng" kern="1200" dirty="0"/>
            <a:t>Work Stream 4: Inclusive Excellence</a:t>
          </a:r>
          <a:r>
            <a:rPr lang="en-US" sz="2500" b="1" kern="1200" dirty="0"/>
            <a:t> </a:t>
          </a:r>
          <a:endParaRPr lang="en-US" sz="2500" kern="1200" dirty="0"/>
        </a:p>
      </dsp:txBody>
      <dsp:txXfrm rot="-10800000">
        <a:off x="0" y="1775"/>
        <a:ext cx="8128000" cy="705367"/>
      </dsp:txXfrm>
    </dsp:sp>
    <dsp:sp modelId="{BE25F8EF-7963-6C4C-B651-B2761127CA6C}">
      <dsp:nvSpPr>
        <dsp:cNvPr id="0" name=""/>
        <dsp:cNvSpPr/>
      </dsp:nvSpPr>
      <dsp:spPr>
        <a:xfrm>
          <a:off x="0" y="736501"/>
          <a:ext cx="8128000" cy="54348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 </a:t>
          </a:r>
          <a:r>
            <a:rPr lang="en-US" sz="2000" b="1" kern="1200" dirty="0">
              <a:solidFill>
                <a:schemeClr val="tx1"/>
              </a:solidFill>
            </a:rPr>
            <a:t>Output 1: Inclusive Excellence Scorecard</a:t>
          </a:r>
        </a:p>
      </dsp:txBody>
      <dsp:txXfrm>
        <a:off x="0" y="736501"/>
        <a:ext cx="8128000" cy="54348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69868-2C58-42E2-B3E3-004FC3C6A419}" type="datetimeFigureOut">
              <a:rPr lang="en-US" smtClean="0"/>
              <a:t>10/28/2022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CFDF3-A6C1-46EF-8EB7-79480E4D8811}" type="slidenum">
              <a:rPr lang="en-US" smtClean="0"/>
              <a:t>‹#›</a:t>
            </a:fld>
            <a:endParaRPr lang="en-US" dirty="0"/>
          </a:p>
        </p:txBody>
      </p:sp>
    </p:spTree>
    <p:extLst>
      <p:ext uri="{BB962C8B-B14F-4D97-AF65-F5344CB8AC3E}">
        <p14:creationId xmlns:p14="http://schemas.microsoft.com/office/powerpoint/2010/main" val="9651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2</a:t>
            </a:fld>
            <a:endParaRPr lang="en-US" dirty="0"/>
          </a:p>
        </p:txBody>
      </p:sp>
    </p:spTree>
    <p:extLst>
      <p:ext uri="{BB962C8B-B14F-4D97-AF65-F5344CB8AC3E}">
        <p14:creationId xmlns:p14="http://schemas.microsoft.com/office/powerpoint/2010/main" val="3996882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13</a:t>
            </a:fld>
            <a:endParaRPr lang="en-US" dirty="0"/>
          </a:p>
        </p:txBody>
      </p:sp>
    </p:spTree>
    <p:extLst>
      <p:ext uri="{BB962C8B-B14F-4D97-AF65-F5344CB8AC3E}">
        <p14:creationId xmlns:p14="http://schemas.microsoft.com/office/powerpoint/2010/main" val="383921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17</a:t>
            </a:fld>
            <a:endParaRPr lang="en-US" dirty="0"/>
          </a:p>
        </p:txBody>
      </p:sp>
    </p:spTree>
    <p:extLst>
      <p:ext uri="{BB962C8B-B14F-4D97-AF65-F5344CB8AC3E}">
        <p14:creationId xmlns:p14="http://schemas.microsoft.com/office/powerpoint/2010/main" val="492944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3</a:t>
            </a:fld>
            <a:endParaRPr lang="en-US" dirty="0"/>
          </a:p>
        </p:txBody>
      </p:sp>
    </p:spTree>
    <p:extLst>
      <p:ext uri="{BB962C8B-B14F-4D97-AF65-F5344CB8AC3E}">
        <p14:creationId xmlns:p14="http://schemas.microsoft.com/office/powerpoint/2010/main" val="138638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4</a:t>
            </a:fld>
            <a:endParaRPr lang="en-US" dirty="0"/>
          </a:p>
        </p:txBody>
      </p:sp>
    </p:spTree>
    <p:extLst>
      <p:ext uri="{BB962C8B-B14F-4D97-AF65-F5344CB8AC3E}">
        <p14:creationId xmlns:p14="http://schemas.microsoft.com/office/powerpoint/2010/main" val="251024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6</a:t>
            </a:fld>
            <a:endParaRPr lang="en-US" dirty="0"/>
          </a:p>
        </p:txBody>
      </p:sp>
    </p:spTree>
    <p:extLst>
      <p:ext uri="{BB962C8B-B14F-4D97-AF65-F5344CB8AC3E}">
        <p14:creationId xmlns:p14="http://schemas.microsoft.com/office/powerpoint/2010/main" val="184222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7</a:t>
            </a:fld>
            <a:endParaRPr lang="en-US" dirty="0"/>
          </a:p>
        </p:txBody>
      </p:sp>
    </p:spTree>
    <p:extLst>
      <p:ext uri="{BB962C8B-B14F-4D97-AF65-F5344CB8AC3E}">
        <p14:creationId xmlns:p14="http://schemas.microsoft.com/office/powerpoint/2010/main" val="413379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8</a:t>
            </a:fld>
            <a:endParaRPr lang="en-US" dirty="0"/>
          </a:p>
        </p:txBody>
      </p:sp>
    </p:spTree>
    <p:extLst>
      <p:ext uri="{BB962C8B-B14F-4D97-AF65-F5344CB8AC3E}">
        <p14:creationId xmlns:p14="http://schemas.microsoft.com/office/powerpoint/2010/main" val="347465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9</a:t>
            </a:fld>
            <a:endParaRPr lang="en-US" dirty="0"/>
          </a:p>
        </p:txBody>
      </p:sp>
    </p:spTree>
    <p:extLst>
      <p:ext uri="{BB962C8B-B14F-4D97-AF65-F5344CB8AC3E}">
        <p14:creationId xmlns:p14="http://schemas.microsoft.com/office/powerpoint/2010/main" val="3361424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10</a:t>
            </a:fld>
            <a:endParaRPr lang="en-US" dirty="0"/>
          </a:p>
        </p:txBody>
      </p:sp>
    </p:spTree>
    <p:extLst>
      <p:ext uri="{BB962C8B-B14F-4D97-AF65-F5344CB8AC3E}">
        <p14:creationId xmlns:p14="http://schemas.microsoft.com/office/powerpoint/2010/main" val="2731667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ACFDF3-A6C1-46EF-8EB7-79480E4D8811}" type="slidenum">
              <a:rPr lang="en-US" smtClean="0"/>
              <a:t>11</a:t>
            </a:fld>
            <a:endParaRPr lang="en-US" dirty="0"/>
          </a:p>
        </p:txBody>
      </p:sp>
    </p:spTree>
    <p:extLst>
      <p:ext uri="{BB962C8B-B14F-4D97-AF65-F5344CB8AC3E}">
        <p14:creationId xmlns:p14="http://schemas.microsoft.com/office/powerpoint/2010/main" val="304562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353B7A-15D4-20C4-FB38-3094B4EB5454}"/>
              </a:ext>
            </a:extLst>
          </p:cNvPr>
          <p:cNvSpPr>
            <a:spLocks noGrp="1"/>
          </p:cNvSpPr>
          <p:nvPr>
            <p:ph type="sldNum" sz="quarter" idx="12"/>
          </p:nvPr>
        </p:nvSpPr>
        <p:spPr>
          <a:xfrm>
            <a:off x="11673555" y="6494805"/>
            <a:ext cx="312633" cy="185663"/>
          </a:xfrm>
          <a:prstGeom prst="rect">
            <a:avLst/>
          </a:prstGeom>
        </p:spPr>
        <p:txBody>
          <a:bodyPr/>
          <a:lstStyle/>
          <a:p>
            <a:fld id="{0C8503DA-BEF1-45E5-A577-9BAB03F5B362}" type="slidenum">
              <a:rPr lang="en-US" smtClean="0"/>
              <a:t>‹#›</a:t>
            </a:fld>
            <a:endParaRPr lang="en-US" dirty="0"/>
          </a:p>
        </p:txBody>
      </p:sp>
    </p:spTree>
    <p:extLst>
      <p:ext uri="{BB962C8B-B14F-4D97-AF65-F5344CB8AC3E}">
        <p14:creationId xmlns:p14="http://schemas.microsoft.com/office/powerpoint/2010/main" val="271370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353B7A-15D4-20C4-FB38-3094B4EB5454}"/>
              </a:ext>
            </a:extLst>
          </p:cNvPr>
          <p:cNvSpPr>
            <a:spLocks noGrp="1"/>
          </p:cNvSpPr>
          <p:nvPr>
            <p:ph type="sldNum" sz="quarter" idx="12"/>
          </p:nvPr>
        </p:nvSpPr>
        <p:spPr/>
        <p:txBody>
          <a:bodyPr/>
          <a:lstStyle/>
          <a:p>
            <a:fld id="{0C8503DA-BEF1-45E5-A577-9BAB03F5B362}" type="slidenum">
              <a:rPr lang="en-US" smtClean="0"/>
              <a:t>‹#›</a:t>
            </a:fld>
            <a:endParaRPr lang="en-US" dirty="0"/>
          </a:p>
        </p:txBody>
      </p:sp>
    </p:spTree>
    <p:extLst>
      <p:ext uri="{BB962C8B-B14F-4D97-AF65-F5344CB8AC3E}">
        <p14:creationId xmlns:p14="http://schemas.microsoft.com/office/powerpoint/2010/main" val="74434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9DDEDD-D977-ED0B-4316-902A6321E2A4}"/>
              </a:ext>
            </a:extLst>
          </p:cNvPr>
          <p:cNvSpPr>
            <a:spLocks noGrp="1"/>
          </p:cNvSpPr>
          <p:nvPr>
            <p:ph type="sldNum" sz="quarter" idx="12"/>
          </p:nvPr>
        </p:nvSpPr>
        <p:spPr/>
        <p:txBody>
          <a:bodyPr/>
          <a:lstStyle/>
          <a:p>
            <a:fld id="{0C8503DA-BEF1-45E5-A577-9BAB03F5B362}" type="slidenum">
              <a:rPr lang="en-US" smtClean="0"/>
              <a:t>‹#›</a:t>
            </a:fld>
            <a:endParaRPr lang="en-US" dirty="0"/>
          </a:p>
        </p:txBody>
      </p:sp>
    </p:spTree>
    <p:extLst>
      <p:ext uri="{BB962C8B-B14F-4D97-AF65-F5344CB8AC3E}">
        <p14:creationId xmlns:p14="http://schemas.microsoft.com/office/powerpoint/2010/main" val="391248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1353B7A-15D4-20C4-FB38-3094B4EB5454}"/>
              </a:ext>
            </a:extLst>
          </p:cNvPr>
          <p:cNvSpPr>
            <a:spLocks noGrp="1"/>
          </p:cNvSpPr>
          <p:nvPr>
            <p:ph type="sldNum" sz="quarter" idx="12"/>
          </p:nvPr>
        </p:nvSpPr>
        <p:spPr/>
        <p:txBody>
          <a:bodyPr/>
          <a:lstStyle/>
          <a:p>
            <a:fld id="{0C8503DA-BEF1-45E5-A577-9BAB03F5B362}" type="slidenum">
              <a:rPr lang="en-US" smtClean="0"/>
              <a:t>‹#›</a:t>
            </a:fld>
            <a:endParaRPr lang="en-US" dirty="0"/>
          </a:p>
        </p:txBody>
      </p:sp>
    </p:spTree>
    <p:extLst>
      <p:ext uri="{BB962C8B-B14F-4D97-AF65-F5344CB8AC3E}">
        <p14:creationId xmlns:p14="http://schemas.microsoft.com/office/powerpoint/2010/main" val="965500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9DDEDD-D977-ED0B-4316-902A6321E2A4}"/>
              </a:ext>
            </a:extLst>
          </p:cNvPr>
          <p:cNvSpPr>
            <a:spLocks noGrp="1"/>
          </p:cNvSpPr>
          <p:nvPr>
            <p:ph type="sldNum" sz="quarter" idx="12"/>
          </p:nvPr>
        </p:nvSpPr>
        <p:spPr/>
        <p:txBody>
          <a:bodyPr/>
          <a:lstStyle/>
          <a:p>
            <a:fld id="{0C8503DA-BEF1-45E5-A577-9BAB03F5B362}" type="slidenum">
              <a:rPr lang="en-US" smtClean="0"/>
              <a:t>‹#›</a:t>
            </a:fld>
            <a:endParaRPr lang="en-US" dirty="0"/>
          </a:p>
        </p:txBody>
      </p:sp>
    </p:spTree>
    <p:extLst>
      <p:ext uri="{BB962C8B-B14F-4D97-AF65-F5344CB8AC3E}">
        <p14:creationId xmlns:p14="http://schemas.microsoft.com/office/powerpoint/2010/main" val="10824041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Pride Bands">
            <a:extLst>
              <a:ext uri="{FF2B5EF4-FFF2-40B4-BE49-F238E27FC236}">
                <a16:creationId xmlns:a16="http://schemas.microsoft.com/office/drawing/2014/main" id="{586FACDE-C870-72F8-A495-A9581EBDAC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052" y="180218"/>
            <a:ext cx="11543895" cy="6497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0FCE7F0-6C70-1924-D1BE-26B22B7CFF8F}"/>
              </a:ext>
            </a:extLst>
          </p:cNvPr>
          <p:cNvSpPr/>
          <p:nvPr userDrawn="1"/>
        </p:nvSpPr>
        <p:spPr>
          <a:xfrm>
            <a:off x="7149981" y="3911837"/>
            <a:ext cx="4445000" cy="2488962"/>
          </a:xfrm>
          <a:prstGeom prst="roundRect">
            <a:avLst/>
          </a:prstGeom>
          <a:solidFill>
            <a:srgbClr val="FFFFFF">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7623347"/>
      </p:ext>
    </p:extLst>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0A35F4-74CA-B5A0-61C4-A7AA49C1DEBD}"/>
              </a:ext>
            </a:extLst>
          </p:cNvPr>
          <p:cNvSpPr>
            <a:spLocks noGrp="1"/>
          </p:cNvSpPr>
          <p:nvPr>
            <p:ph type="sldNum" sz="quarter" idx="4"/>
          </p:nvPr>
        </p:nvSpPr>
        <p:spPr>
          <a:xfrm>
            <a:off x="11673555" y="6494805"/>
            <a:ext cx="312633" cy="185663"/>
          </a:xfrm>
          <a:prstGeom prst="rect">
            <a:avLst/>
          </a:prstGeom>
        </p:spPr>
        <p:txBody>
          <a:bodyPr vert="horz" lIns="91440" tIns="45720" rIns="91440" bIns="45720" rtlCol="0" anchor="ctr"/>
          <a:lstStyle>
            <a:lvl1pPr algn="r">
              <a:defRPr sz="800">
                <a:solidFill>
                  <a:schemeClr val="tx1">
                    <a:lumMod val="50000"/>
                    <a:lumOff val="50000"/>
                  </a:schemeClr>
                </a:solidFill>
                <a:latin typeface="Georgia" panose="02040502050405020303" pitchFamily="18" charset="0"/>
              </a:defRPr>
            </a:lvl1pPr>
          </a:lstStyle>
          <a:p>
            <a:fld id="{0C8503DA-BEF1-45E5-A577-9BAB03F5B362}" type="slidenum">
              <a:rPr lang="en-US" smtClean="0"/>
              <a:pPr/>
              <a:t>‹#›</a:t>
            </a:fld>
            <a:endParaRPr lang="en-US" dirty="0"/>
          </a:p>
        </p:txBody>
      </p:sp>
      <p:pic>
        <p:nvPicPr>
          <p:cNvPr id="10" name="Grounding Bars">
            <a:extLst>
              <a:ext uri="{FF2B5EF4-FFF2-40B4-BE49-F238E27FC236}">
                <a16:creationId xmlns:a16="http://schemas.microsoft.com/office/drawing/2014/main" id="{DDE61FC3-F26B-5F83-11FF-4E66CA9248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3900" y="-2"/>
            <a:ext cx="766091" cy="460391"/>
          </a:xfrm>
          <a:prstGeom prst="rect">
            <a:avLst/>
          </a:prstGeom>
          <a:noFill/>
          <a:ln>
            <a:noFill/>
          </a:ln>
        </p:spPr>
      </p:pic>
      <p:pic>
        <p:nvPicPr>
          <p:cNvPr id="12" name="Graphic 11">
            <a:extLst>
              <a:ext uri="{FF2B5EF4-FFF2-40B4-BE49-F238E27FC236}">
                <a16:creationId xmlns:a16="http://schemas.microsoft.com/office/drawing/2014/main" id="{76BA7311-9303-7815-789A-4E5927B2FB6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23900" y="6057900"/>
            <a:ext cx="1756317" cy="342900"/>
          </a:xfrm>
          <a:prstGeom prst="rect">
            <a:avLst/>
          </a:prstGeom>
        </p:spPr>
      </p:pic>
    </p:spTree>
    <p:extLst>
      <p:ext uri="{BB962C8B-B14F-4D97-AF65-F5344CB8AC3E}">
        <p14:creationId xmlns:p14="http://schemas.microsoft.com/office/powerpoint/2010/main" val="3854572322"/>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FCC2FE-7275-E122-22F3-6170DB16C511}"/>
              </a:ext>
            </a:extLst>
          </p:cNvPr>
          <p:cNvSpPr/>
          <p:nvPr userDrawn="1"/>
        </p:nvSpPr>
        <p:spPr>
          <a:xfrm>
            <a:off x="0" y="0"/>
            <a:ext cx="6477000" cy="6858000"/>
          </a:xfrm>
          <a:prstGeom prst="rect">
            <a:avLst/>
          </a:prstGeom>
          <a:solidFill>
            <a:srgbClr val="5E000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6E0A35F4-74CA-B5A0-61C4-A7AA49C1DEBD}"/>
              </a:ext>
            </a:extLst>
          </p:cNvPr>
          <p:cNvSpPr>
            <a:spLocks noGrp="1"/>
          </p:cNvSpPr>
          <p:nvPr>
            <p:ph type="sldNum" sz="quarter" idx="4"/>
          </p:nvPr>
        </p:nvSpPr>
        <p:spPr>
          <a:xfrm>
            <a:off x="11673555" y="6494805"/>
            <a:ext cx="312633" cy="185663"/>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0C8503DA-BEF1-45E5-A577-9BAB03F5B362}" type="slidenum">
              <a:rPr lang="en-US" smtClean="0"/>
              <a:pPr/>
              <a:t>‹#›</a:t>
            </a:fld>
            <a:endParaRPr lang="en-US" dirty="0"/>
          </a:p>
        </p:txBody>
      </p:sp>
      <p:grpSp>
        <p:nvGrpSpPr>
          <p:cNvPr id="8" name="Group 7">
            <a:extLst>
              <a:ext uri="{FF2B5EF4-FFF2-40B4-BE49-F238E27FC236}">
                <a16:creationId xmlns:a16="http://schemas.microsoft.com/office/drawing/2014/main" id="{387A9423-20CC-CC98-3D41-CEEFF4D94C6C}"/>
              </a:ext>
            </a:extLst>
          </p:cNvPr>
          <p:cNvGrpSpPr/>
          <p:nvPr userDrawn="1"/>
        </p:nvGrpSpPr>
        <p:grpSpPr>
          <a:xfrm>
            <a:off x="295304" y="6413500"/>
            <a:ext cx="766090" cy="444500"/>
            <a:chOff x="3636710" y="5379896"/>
            <a:chExt cx="766090" cy="444500"/>
          </a:xfrm>
        </p:grpSpPr>
        <p:sp>
          <p:nvSpPr>
            <p:cNvPr id="3" name="Rectangle 2">
              <a:extLst>
                <a:ext uri="{FF2B5EF4-FFF2-40B4-BE49-F238E27FC236}">
                  <a16:creationId xmlns:a16="http://schemas.microsoft.com/office/drawing/2014/main" id="{0BAFD8EB-7E3E-371A-A4A9-594BD6032149}"/>
                </a:ext>
              </a:extLst>
            </p:cNvPr>
            <p:cNvSpPr/>
            <p:nvPr userDrawn="1"/>
          </p:nvSpPr>
          <p:spPr>
            <a:xfrm>
              <a:off x="3636710" y="5379896"/>
              <a:ext cx="146288" cy="444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7B6AFF5-064E-D522-F743-CF82BB645251}"/>
                </a:ext>
              </a:extLst>
            </p:cNvPr>
            <p:cNvSpPr/>
            <p:nvPr userDrawn="1"/>
          </p:nvSpPr>
          <p:spPr>
            <a:xfrm>
              <a:off x="3946611" y="5379896"/>
              <a:ext cx="146288" cy="444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4194EBE7-91B7-7E4D-349F-A9103ECD40B8}"/>
                </a:ext>
              </a:extLst>
            </p:cNvPr>
            <p:cNvSpPr/>
            <p:nvPr userDrawn="1"/>
          </p:nvSpPr>
          <p:spPr>
            <a:xfrm>
              <a:off x="4256512" y="5379896"/>
              <a:ext cx="146288" cy="444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4B4B3E93-71BD-4B11-F8C5-8D2059BD6FCE}"/>
              </a:ext>
            </a:extLst>
          </p:cNvPr>
          <p:cNvSpPr txBox="1"/>
          <p:nvPr userDrawn="1"/>
        </p:nvSpPr>
        <p:spPr>
          <a:xfrm>
            <a:off x="204418" y="213809"/>
            <a:ext cx="2646878" cy="523220"/>
          </a:xfrm>
          <a:prstGeom prst="rect">
            <a:avLst/>
          </a:prstGeom>
          <a:noFill/>
        </p:spPr>
        <p:txBody>
          <a:bodyPr wrap="none" rtlCol="0">
            <a:spAutoFit/>
          </a:bodyPr>
          <a:lstStyle/>
          <a:p>
            <a:r>
              <a:rPr lang="en-US" sz="2800" b="1" dirty="0">
                <a:solidFill>
                  <a:schemeClr val="bg1"/>
                </a:solidFill>
                <a:latin typeface="Georgia" panose="02040502050405020303" pitchFamily="18" charset="0"/>
              </a:rPr>
              <a:t>CHALLENGE</a:t>
            </a:r>
          </a:p>
        </p:txBody>
      </p:sp>
      <p:sp>
        <p:nvSpPr>
          <p:cNvPr id="14" name="TextBox 13">
            <a:extLst>
              <a:ext uri="{FF2B5EF4-FFF2-40B4-BE49-F238E27FC236}">
                <a16:creationId xmlns:a16="http://schemas.microsoft.com/office/drawing/2014/main" id="{A4178518-941B-843E-360E-4A39190B76D2}"/>
              </a:ext>
            </a:extLst>
          </p:cNvPr>
          <p:cNvSpPr txBox="1"/>
          <p:nvPr userDrawn="1"/>
        </p:nvSpPr>
        <p:spPr>
          <a:xfrm>
            <a:off x="6681418" y="213809"/>
            <a:ext cx="3079689" cy="523220"/>
          </a:xfrm>
          <a:prstGeom prst="rect">
            <a:avLst/>
          </a:prstGeom>
          <a:noFill/>
        </p:spPr>
        <p:txBody>
          <a:bodyPr wrap="none" rtlCol="0">
            <a:spAutoFit/>
          </a:bodyPr>
          <a:lstStyle/>
          <a:p>
            <a:r>
              <a:rPr lang="en-US" sz="2800" b="1" dirty="0">
                <a:solidFill>
                  <a:srgbClr val="5E0009"/>
                </a:solidFill>
                <a:latin typeface="Georgia" panose="02040502050405020303" pitchFamily="18" charset="0"/>
              </a:rPr>
              <a:t>OPPORTUNITY</a:t>
            </a:r>
          </a:p>
        </p:txBody>
      </p:sp>
      <p:pic>
        <p:nvPicPr>
          <p:cNvPr id="16" name="Grounding Bars">
            <a:extLst>
              <a:ext uri="{FF2B5EF4-FFF2-40B4-BE49-F238E27FC236}">
                <a16:creationId xmlns:a16="http://schemas.microsoft.com/office/drawing/2014/main" id="{3416C62C-6CD9-9BED-5407-E11E3124540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2678" y="0"/>
            <a:ext cx="766091" cy="460391"/>
          </a:xfrm>
          <a:prstGeom prst="rect">
            <a:avLst/>
          </a:prstGeom>
          <a:noFill/>
          <a:ln>
            <a:noFill/>
          </a:ln>
        </p:spPr>
      </p:pic>
    </p:spTree>
    <p:extLst>
      <p:ext uri="{BB962C8B-B14F-4D97-AF65-F5344CB8AC3E}">
        <p14:creationId xmlns:p14="http://schemas.microsoft.com/office/powerpoint/2010/main" val="1098174620"/>
      </p:ext>
    </p:extLst>
  </p:cSld>
  <p:clrMap bg1="lt1" tx1="dk1" bg2="lt2" tx2="dk2" accent1="accent1" accent2="accent2" accent3="accent3" accent4="accent4" accent5="accent5" accent6="accent6" hlink="hlink" folHlink="folHlink"/>
  <p:sldLayoutIdLst>
    <p:sldLayoutId id="2147483654" r:id="rId1"/>
    <p:sldLayoutId id="2147483655"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89C5B1-199D-745F-7C7A-43CAD829FE72}"/>
              </a:ext>
            </a:extLst>
          </p:cNvPr>
          <p:cNvSpPr txBox="1"/>
          <p:nvPr/>
        </p:nvSpPr>
        <p:spPr>
          <a:xfrm>
            <a:off x="7222836" y="3996897"/>
            <a:ext cx="4237580" cy="2362185"/>
          </a:xfrm>
          <a:prstGeom prst="rect">
            <a:avLst/>
          </a:prstGeom>
          <a:noFill/>
        </p:spPr>
        <p:txBody>
          <a:bodyPr wrap="square" rtlCol="0">
            <a:spAutoFit/>
          </a:bodyPr>
          <a:lstStyle/>
          <a:p>
            <a:pPr algn="ctr">
              <a:spcAft>
                <a:spcPts val="1500"/>
              </a:spcAft>
            </a:pPr>
            <a:r>
              <a:rPr lang="en-US" b="1" dirty="0">
                <a:solidFill>
                  <a:srgbClr val="5E0009"/>
                </a:solidFill>
                <a:latin typeface="Georgia" panose="02040502050405020303" pitchFamily="18" charset="0"/>
              </a:rPr>
              <a:t>Enrollment Steering Team Update</a:t>
            </a:r>
          </a:p>
          <a:p>
            <a:pPr algn="ctr"/>
            <a:r>
              <a:rPr lang="en-US" b="1" dirty="0">
                <a:solidFill>
                  <a:srgbClr val="5E0009"/>
                </a:solidFill>
                <a:latin typeface="Georgia" panose="02040502050405020303" pitchFamily="18" charset="0"/>
              </a:rPr>
              <a:t>Presented to the</a:t>
            </a:r>
          </a:p>
          <a:p>
            <a:pPr algn="ctr"/>
            <a:r>
              <a:rPr lang="en-US" b="1" dirty="0">
                <a:solidFill>
                  <a:srgbClr val="5E0009"/>
                </a:solidFill>
                <a:latin typeface="Georgia" panose="02040502050405020303" pitchFamily="18" charset="0"/>
              </a:rPr>
              <a:t>Missouri State University</a:t>
            </a:r>
          </a:p>
          <a:p>
            <a:pPr algn="ctr"/>
            <a:r>
              <a:rPr lang="en-US" sz="2800" b="1" dirty="0">
                <a:solidFill>
                  <a:srgbClr val="5E0009"/>
                </a:solidFill>
                <a:latin typeface="Georgia" panose="02040502050405020303" pitchFamily="18" charset="0"/>
              </a:rPr>
              <a:t>Faculty Senate</a:t>
            </a:r>
          </a:p>
          <a:p>
            <a:pPr algn="ctr">
              <a:spcBef>
                <a:spcPts val="1500"/>
              </a:spcBef>
            </a:pPr>
            <a:r>
              <a:rPr lang="en-US" sz="1400" b="1" dirty="0">
                <a:solidFill>
                  <a:srgbClr val="5E0009"/>
                </a:solidFill>
                <a:latin typeface="Georgia" panose="02040502050405020303" pitchFamily="18" charset="0"/>
              </a:rPr>
              <a:t>October 20, 2022</a:t>
            </a:r>
          </a:p>
          <a:p>
            <a:pPr algn="ctr">
              <a:spcBef>
                <a:spcPts val="1500"/>
              </a:spcBef>
            </a:pPr>
            <a:r>
              <a:rPr lang="en-US" sz="1400" b="1" dirty="0">
                <a:solidFill>
                  <a:srgbClr val="5E0009"/>
                </a:solidFill>
                <a:latin typeface="Georgia" panose="02040502050405020303" pitchFamily="18" charset="0"/>
              </a:rPr>
              <a:t>Zora Mulligan</a:t>
            </a:r>
          </a:p>
        </p:txBody>
      </p:sp>
      <p:sp>
        <p:nvSpPr>
          <p:cNvPr id="2" name="Title 1">
            <a:extLst>
              <a:ext uri="{FF2B5EF4-FFF2-40B4-BE49-F238E27FC236}">
                <a16:creationId xmlns:a16="http://schemas.microsoft.com/office/drawing/2014/main" id="{B5A80E62-C4C2-4CB7-776F-27665C151C2C}"/>
              </a:ext>
            </a:extLst>
          </p:cNvPr>
          <p:cNvSpPr>
            <a:spLocks noGrp="1"/>
          </p:cNvSpPr>
          <p:nvPr>
            <p:ph type="title" idx="4294967295"/>
          </p:nvPr>
        </p:nvSpPr>
        <p:spPr>
          <a:xfrm>
            <a:off x="838200" y="365125"/>
            <a:ext cx="10515600" cy="1325563"/>
          </a:xfrm>
          <a:prstGeom prst="rect">
            <a:avLst/>
          </a:prstGeom>
        </p:spPr>
        <p:txBody>
          <a:bodyPr/>
          <a:lstStyle/>
          <a:p>
            <a:endParaRPr lang="en-US" dirty="0"/>
          </a:p>
        </p:txBody>
      </p:sp>
    </p:spTree>
    <p:extLst>
      <p:ext uri="{BB962C8B-B14F-4D97-AF65-F5344CB8AC3E}">
        <p14:creationId xmlns:p14="http://schemas.microsoft.com/office/powerpoint/2010/main" val="1553091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a:ln>
            <a:noFill/>
          </a:ln>
        </p:spPr>
        <p:txBody>
          <a:bodyPr/>
          <a:lstStyle/>
          <a:p>
            <a:fld id="{0C8503DA-BEF1-45E5-A577-9BAB03F5B362}" type="slidenum">
              <a:rPr lang="en-US" smtClean="0"/>
              <a:t>10</a:t>
            </a:fld>
            <a:endParaRPr lang="en-US" dirty="0"/>
          </a:p>
        </p:txBody>
      </p:sp>
      <p:sp>
        <p:nvSpPr>
          <p:cNvPr id="6" name="TextBox 5">
            <a:extLst>
              <a:ext uri="{FF2B5EF4-FFF2-40B4-BE49-F238E27FC236}">
                <a16:creationId xmlns:a16="http://schemas.microsoft.com/office/drawing/2014/main" id="{2B4C286A-5FE7-4B4D-8386-06A60B2DDF42}"/>
              </a:ext>
            </a:extLst>
          </p:cNvPr>
          <p:cNvSpPr txBox="1"/>
          <p:nvPr/>
        </p:nvSpPr>
        <p:spPr>
          <a:xfrm>
            <a:off x="3708968" y="2080327"/>
            <a:ext cx="4774064" cy="2062103"/>
          </a:xfrm>
          <a:prstGeom prst="rect">
            <a:avLst/>
          </a:prstGeom>
          <a:noFill/>
        </p:spPr>
        <p:txBody>
          <a:bodyPr wrap="none" rtlCol="0">
            <a:spAutoFit/>
          </a:bodyPr>
          <a:lstStyle/>
          <a:p>
            <a:pPr algn="ctr"/>
            <a:r>
              <a:rPr lang="en-US" sz="4800" b="1" dirty="0">
                <a:solidFill>
                  <a:srgbClr val="5E0009"/>
                </a:solidFill>
                <a:latin typeface="Georgia" panose="02040502050405020303" pitchFamily="18" charset="0"/>
              </a:rPr>
              <a:t>What’s Next:</a:t>
            </a:r>
          </a:p>
          <a:p>
            <a:pPr algn="ctr"/>
            <a:r>
              <a:rPr lang="en-US" sz="8000" b="1" dirty="0">
                <a:solidFill>
                  <a:srgbClr val="5E0009"/>
                </a:solidFill>
                <a:latin typeface="Georgia" panose="02040502050405020303" pitchFamily="18" charset="0"/>
              </a:rPr>
              <a:t>Advising</a:t>
            </a:r>
          </a:p>
        </p:txBody>
      </p:sp>
    </p:spTree>
    <p:extLst>
      <p:ext uri="{BB962C8B-B14F-4D97-AF65-F5344CB8AC3E}">
        <p14:creationId xmlns:p14="http://schemas.microsoft.com/office/powerpoint/2010/main" val="24635945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p:txBody>
          <a:bodyPr/>
          <a:lstStyle/>
          <a:p>
            <a:fld id="{0C8503DA-BEF1-45E5-A577-9BAB03F5B362}"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10F55F0-4B0B-6651-27B8-B8A0A866B5DB}"/>
              </a:ext>
            </a:extLst>
          </p:cNvPr>
          <p:cNvSpPr txBox="1"/>
          <p:nvPr/>
        </p:nvSpPr>
        <p:spPr>
          <a:xfrm>
            <a:off x="665019" y="1557481"/>
            <a:ext cx="3426690" cy="3039294"/>
          </a:xfrm>
          <a:prstGeom prst="rect">
            <a:avLst/>
          </a:prstGeom>
          <a:noFill/>
        </p:spPr>
        <p:txBody>
          <a:bodyPr wrap="square" rtlCol="0">
            <a:spAutoFit/>
          </a:bodyPr>
          <a:lstStyle/>
          <a:p>
            <a:pPr>
              <a:spcAft>
                <a:spcPts val="1500"/>
              </a:spcAft>
            </a:pPr>
            <a:r>
              <a:rPr lang="en-US" sz="2800" b="1" dirty="0"/>
              <a:t>October</a:t>
            </a:r>
          </a:p>
          <a:p>
            <a:pPr marL="342900" indent="-342900">
              <a:spcAft>
                <a:spcPts val="1500"/>
              </a:spcAft>
              <a:buFont typeface="+mj-lt"/>
              <a:buAutoNum type="arabicPeriod"/>
            </a:pPr>
            <a:r>
              <a:rPr lang="en-US" dirty="0"/>
              <a:t>Identify short-, intermediate-, and long-term plans to increase retention</a:t>
            </a:r>
          </a:p>
          <a:p>
            <a:pPr marL="342900" indent="-342900">
              <a:spcAft>
                <a:spcPts val="1500"/>
              </a:spcAft>
              <a:buFont typeface="+mj-lt"/>
              <a:buAutoNum type="arabicPeriod"/>
            </a:pPr>
            <a:r>
              <a:rPr lang="en-US" dirty="0"/>
              <a:t>Examine opportunities to improve transfer</a:t>
            </a:r>
          </a:p>
          <a:p>
            <a:pPr marL="342900" indent="-342900">
              <a:spcAft>
                <a:spcPts val="1500"/>
              </a:spcAft>
              <a:buFont typeface="+mj-lt"/>
              <a:buAutoNum type="arabicPeriod"/>
            </a:pPr>
            <a:r>
              <a:rPr lang="en-US" dirty="0"/>
              <a:t>Track success on recruitment initiatives</a:t>
            </a:r>
          </a:p>
        </p:txBody>
      </p:sp>
      <p:sp>
        <p:nvSpPr>
          <p:cNvPr id="11" name="TextBox 10">
            <a:extLst>
              <a:ext uri="{FF2B5EF4-FFF2-40B4-BE49-F238E27FC236}">
                <a16:creationId xmlns:a16="http://schemas.microsoft.com/office/drawing/2014/main" id="{11C94FC1-7BE7-3DC3-FC9F-894622F1C490}"/>
              </a:ext>
            </a:extLst>
          </p:cNvPr>
          <p:cNvSpPr txBox="1"/>
          <p:nvPr/>
        </p:nvSpPr>
        <p:spPr>
          <a:xfrm>
            <a:off x="4654088" y="1557481"/>
            <a:ext cx="2937162" cy="4893647"/>
          </a:xfrm>
          <a:prstGeom prst="rect">
            <a:avLst/>
          </a:prstGeom>
          <a:noFill/>
        </p:spPr>
        <p:txBody>
          <a:bodyPr wrap="square" rtlCol="0">
            <a:spAutoFit/>
          </a:bodyPr>
          <a:lstStyle/>
          <a:p>
            <a:pPr>
              <a:spcAft>
                <a:spcPts val="1500"/>
              </a:spcAft>
            </a:pPr>
            <a:r>
              <a:rPr lang="en-US" sz="2800" b="1" dirty="0"/>
              <a:t>November</a:t>
            </a:r>
          </a:p>
          <a:p>
            <a:pPr marL="342900" indent="-342900">
              <a:spcAft>
                <a:spcPts val="1500"/>
              </a:spcAft>
              <a:buFont typeface="+mj-lt"/>
              <a:buAutoNum type="arabicPeriod"/>
            </a:pPr>
            <a:r>
              <a:rPr lang="en-US" dirty="0"/>
              <a:t>Begin discussion of advising models</a:t>
            </a:r>
          </a:p>
          <a:p>
            <a:pPr marL="342900" indent="-342900">
              <a:spcAft>
                <a:spcPts val="1500"/>
              </a:spcAft>
              <a:buFont typeface="+mj-lt"/>
              <a:buAutoNum type="arabicPeriod"/>
            </a:pPr>
            <a:r>
              <a:rPr lang="en-US" dirty="0"/>
              <a:t>Review data on advising models currently in place at Missouri State</a:t>
            </a:r>
          </a:p>
          <a:p>
            <a:pPr marL="342900" indent="-342900">
              <a:spcAft>
                <a:spcPts val="1500"/>
              </a:spcAft>
              <a:buFont typeface="+mj-lt"/>
              <a:buAutoNum type="arabicPeriod"/>
            </a:pPr>
            <a:r>
              <a:rPr lang="en-US" dirty="0"/>
              <a:t>Learn from comparable institutions with exceptional retention and graduation rates</a:t>
            </a:r>
          </a:p>
          <a:p>
            <a:pPr marL="342900" indent="-342900">
              <a:spcAft>
                <a:spcPts val="1500"/>
              </a:spcAft>
              <a:buFont typeface="+mj-lt"/>
              <a:buAutoNum type="arabicPeriod"/>
            </a:pPr>
            <a:r>
              <a:rPr lang="en-US" dirty="0"/>
              <a:t>Continue monitoring data on impact of recruitment and retention initiatives; adjust strategy if needed</a:t>
            </a:r>
          </a:p>
        </p:txBody>
      </p:sp>
      <p:sp>
        <p:nvSpPr>
          <p:cNvPr id="3" name="TextBox 2">
            <a:extLst>
              <a:ext uri="{FF2B5EF4-FFF2-40B4-BE49-F238E27FC236}">
                <a16:creationId xmlns:a16="http://schemas.microsoft.com/office/drawing/2014/main" id="{3CC71CB7-19C2-7E20-4FF3-E34AE1AC1D07}"/>
              </a:ext>
            </a:extLst>
          </p:cNvPr>
          <p:cNvSpPr txBox="1"/>
          <p:nvPr/>
        </p:nvSpPr>
        <p:spPr>
          <a:xfrm>
            <a:off x="604982" y="711198"/>
            <a:ext cx="10058400" cy="769441"/>
          </a:xfrm>
          <a:prstGeom prst="rect">
            <a:avLst/>
          </a:prstGeom>
          <a:noFill/>
        </p:spPr>
        <p:txBody>
          <a:bodyPr wrap="square" rtlCol="0">
            <a:spAutoFit/>
          </a:bodyPr>
          <a:lstStyle/>
          <a:p>
            <a:r>
              <a:rPr lang="en-US" sz="4400" b="1" dirty="0"/>
              <a:t>What’s Next?</a:t>
            </a:r>
          </a:p>
        </p:txBody>
      </p:sp>
      <p:sp>
        <p:nvSpPr>
          <p:cNvPr id="13" name="TextBox 12">
            <a:extLst>
              <a:ext uri="{FF2B5EF4-FFF2-40B4-BE49-F238E27FC236}">
                <a16:creationId xmlns:a16="http://schemas.microsoft.com/office/drawing/2014/main" id="{A42BE998-3A66-87DA-CFF1-D8CF7A31F570}"/>
              </a:ext>
            </a:extLst>
          </p:cNvPr>
          <p:cNvSpPr txBox="1"/>
          <p:nvPr/>
        </p:nvSpPr>
        <p:spPr>
          <a:xfrm>
            <a:off x="8153630" y="1557481"/>
            <a:ext cx="3271752" cy="4701287"/>
          </a:xfrm>
          <a:prstGeom prst="rect">
            <a:avLst/>
          </a:prstGeom>
          <a:noFill/>
        </p:spPr>
        <p:txBody>
          <a:bodyPr wrap="square" rtlCol="0">
            <a:spAutoFit/>
          </a:bodyPr>
          <a:lstStyle/>
          <a:p>
            <a:pPr>
              <a:spcAft>
                <a:spcPts val="1500"/>
              </a:spcAft>
            </a:pPr>
            <a:r>
              <a:rPr lang="en-US" sz="2800" b="1" dirty="0"/>
              <a:t>Spring</a:t>
            </a:r>
          </a:p>
          <a:p>
            <a:pPr marL="342900" indent="-342900">
              <a:spcAft>
                <a:spcPts val="1500"/>
              </a:spcAft>
              <a:buFont typeface="+mj-lt"/>
              <a:buAutoNum type="arabicPeriod"/>
            </a:pPr>
            <a:r>
              <a:rPr lang="en-US" dirty="0"/>
              <a:t>Determine whether we should consider changes to our advising model; if so, develop recommendation, discuss with campus community, make a decision, and move toward implementation</a:t>
            </a:r>
          </a:p>
          <a:p>
            <a:pPr marL="342900" indent="-342900">
              <a:spcAft>
                <a:spcPts val="1500"/>
              </a:spcAft>
              <a:buFont typeface="+mj-lt"/>
              <a:buAutoNum type="arabicPeriod"/>
            </a:pPr>
            <a:r>
              <a:rPr lang="en-US" dirty="0"/>
              <a:t>Continue monitoring data on impact of recruitment and retention initiatives; adjust strategy if needed</a:t>
            </a:r>
          </a:p>
          <a:p>
            <a:pPr marL="342900" indent="-342900">
              <a:spcAft>
                <a:spcPts val="1500"/>
              </a:spcAft>
              <a:buFont typeface="+mj-lt"/>
              <a:buAutoNum type="arabicPeriod"/>
            </a:pPr>
            <a:endParaRPr lang="en-US" dirty="0"/>
          </a:p>
        </p:txBody>
      </p:sp>
    </p:spTree>
    <p:extLst>
      <p:ext uri="{BB962C8B-B14F-4D97-AF65-F5344CB8AC3E}">
        <p14:creationId xmlns:p14="http://schemas.microsoft.com/office/powerpoint/2010/main" val="41509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ckground picture with scepter with MSU seal - Academic Disruptor Steering Team Update Presented to the Missouri State University Faculty Senate October 20, 2022 John Jasinski">
            <a:extLst>
              <a:ext uri="{FF2B5EF4-FFF2-40B4-BE49-F238E27FC236}">
                <a16:creationId xmlns:a16="http://schemas.microsoft.com/office/drawing/2014/main" id="{406912BC-42CC-2533-9E75-7D24587DE4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
            <a:ext cx="12192000" cy="68623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9D7783B-D096-659B-F556-4DB7ECD50513}"/>
              </a:ext>
            </a:extLst>
          </p:cNvPr>
          <p:cNvSpPr txBox="1"/>
          <p:nvPr/>
        </p:nvSpPr>
        <p:spPr>
          <a:xfrm>
            <a:off x="881449" y="2319492"/>
            <a:ext cx="5413872" cy="3624069"/>
          </a:xfrm>
          <a:prstGeom prst="rect">
            <a:avLst/>
          </a:prstGeom>
          <a:noFill/>
        </p:spPr>
        <p:txBody>
          <a:bodyPr wrap="square" rtlCol="0">
            <a:spAutoFit/>
          </a:bodyPr>
          <a:lstStyle/>
          <a:p>
            <a:pPr algn="ctr">
              <a:spcAft>
                <a:spcPts val="1500"/>
              </a:spcAft>
            </a:pPr>
            <a:r>
              <a:rPr lang="en-US" sz="2800" b="1" dirty="0">
                <a:solidFill>
                  <a:schemeClr val="bg1"/>
                </a:solidFill>
                <a:latin typeface="Georgia" panose="02040502050405020303" pitchFamily="18" charset="0"/>
              </a:rPr>
              <a:t>Academic Disruptor Steering Team Update</a:t>
            </a:r>
          </a:p>
          <a:p>
            <a:pPr algn="ctr"/>
            <a:r>
              <a:rPr lang="en-US" sz="2800" b="1" dirty="0">
                <a:solidFill>
                  <a:schemeClr val="bg1"/>
                </a:solidFill>
                <a:latin typeface="Georgia" panose="02040502050405020303" pitchFamily="18" charset="0"/>
              </a:rPr>
              <a:t>Presented to the</a:t>
            </a:r>
          </a:p>
          <a:p>
            <a:pPr algn="ctr"/>
            <a:r>
              <a:rPr lang="en-US" sz="2800" b="1" dirty="0">
                <a:solidFill>
                  <a:schemeClr val="bg1"/>
                </a:solidFill>
                <a:latin typeface="Georgia" panose="02040502050405020303" pitchFamily="18" charset="0"/>
              </a:rPr>
              <a:t>Missouri State University</a:t>
            </a:r>
          </a:p>
          <a:p>
            <a:pPr algn="ctr"/>
            <a:r>
              <a:rPr lang="en-US" sz="4000" b="1" dirty="0">
                <a:solidFill>
                  <a:schemeClr val="bg1"/>
                </a:solidFill>
                <a:latin typeface="Georgia" panose="02040502050405020303" pitchFamily="18" charset="0"/>
              </a:rPr>
              <a:t>Faculty Senate</a:t>
            </a:r>
          </a:p>
          <a:p>
            <a:pPr algn="ctr">
              <a:spcBef>
                <a:spcPts val="1500"/>
              </a:spcBef>
            </a:pPr>
            <a:r>
              <a:rPr lang="en-US" sz="2000" b="1" dirty="0">
                <a:solidFill>
                  <a:schemeClr val="bg1"/>
                </a:solidFill>
                <a:latin typeface="Georgia" panose="02040502050405020303" pitchFamily="18" charset="0"/>
              </a:rPr>
              <a:t>October 20, 2022</a:t>
            </a:r>
          </a:p>
          <a:p>
            <a:pPr algn="ctr">
              <a:spcBef>
                <a:spcPts val="1500"/>
              </a:spcBef>
            </a:pPr>
            <a:r>
              <a:rPr lang="en-US" sz="2000" b="1" dirty="0">
                <a:solidFill>
                  <a:schemeClr val="bg1"/>
                </a:solidFill>
                <a:latin typeface="Georgia" panose="02040502050405020303" pitchFamily="18" charset="0"/>
              </a:rPr>
              <a:t>John Jasinski</a:t>
            </a:r>
          </a:p>
        </p:txBody>
      </p:sp>
    </p:spTree>
    <p:extLst>
      <p:ext uri="{BB962C8B-B14F-4D97-AF65-F5344CB8AC3E}">
        <p14:creationId xmlns:p14="http://schemas.microsoft.com/office/powerpoint/2010/main" val="403176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a:ln>
            <a:noFill/>
          </a:ln>
        </p:spPr>
        <p:txBody>
          <a:bodyPr/>
          <a:lstStyle/>
          <a:p>
            <a:fld id="{0C8503DA-BEF1-45E5-A577-9BAB03F5B362}" type="slidenum">
              <a:rPr lang="en-US" smtClean="0"/>
              <a:t>13</a:t>
            </a:fld>
            <a:endParaRPr lang="en-US" dirty="0"/>
          </a:p>
        </p:txBody>
      </p:sp>
      <p:sp>
        <p:nvSpPr>
          <p:cNvPr id="6" name="TextBox 5">
            <a:extLst>
              <a:ext uri="{FF2B5EF4-FFF2-40B4-BE49-F238E27FC236}">
                <a16:creationId xmlns:a16="http://schemas.microsoft.com/office/drawing/2014/main" id="{2B4C286A-5FE7-4B4D-8386-06A60B2DDF42}"/>
              </a:ext>
            </a:extLst>
          </p:cNvPr>
          <p:cNvSpPr txBox="1"/>
          <p:nvPr/>
        </p:nvSpPr>
        <p:spPr>
          <a:xfrm>
            <a:off x="1065616" y="611745"/>
            <a:ext cx="10060767" cy="923330"/>
          </a:xfrm>
          <a:prstGeom prst="rect">
            <a:avLst/>
          </a:prstGeom>
          <a:noFill/>
        </p:spPr>
        <p:txBody>
          <a:bodyPr wrap="none" rtlCol="0">
            <a:spAutoFit/>
          </a:bodyPr>
          <a:lstStyle/>
          <a:p>
            <a:pPr algn="ctr"/>
            <a:r>
              <a:rPr lang="en-US" sz="5400" b="1" dirty="0">
                <a:solidFill>
                  <a:srgbClr val="5E0009"/>
                </a:solidFill>
                <a:latin typeface="Georgia" panose="02040502050405020303" pitchFamily="18" charset="0"/>
              </a:rPr>
              <a:t>Steering Team Membership</a:t>
            </a:r>
          </a:p>
        </p:txBody>
      </p:sp>
      <p:sp>
        <p:nvSpPr>
          <p:cNvPr id="3" name="TextBox 2">
            <a:extLst>
              <a:ext uri="{FF2B5EF4-FFF2-40B4-BE49-F238E27FC236}">
                <a16:creationId xmlns:a16="http://schemas.microsoft.com/office/drawing/2014/main" id="{4B0883D2-1185-C58F-CE99-62412C441EE9}"/>
              </a:ext>
            </a:extLst>
          </p:cNvPr>
          <p:cNvSpPr txBox="1"/>
          <p:nvPr/>
        </p:nvSpPr>
        <p:spPr>
          <a:xfrm>
            <a:off x="2446638" y="1888322"/>
            <a:ext cx="8679745" cy="5242151"/>
          </a:xfrm>
          <a:prstGeom prst="rect">
            <a:avLst/>
          </a:prstGeom>
          <a:noFill/>
        </p:spPr>
        <p:txBody>
          <a:bodyPr wrap="square" numCol="2" rtlCol="0">
            <a:spAutoFit/>
          </a:bodyPr>
          <a:lstStyle/>
          <a:p>
            <a:pPr>
              <a:spcAft>
                <a:spcPts val="300"/>
              </a:spcAft>
            </a:pPr>
            <a:r>
              <a:rPr lang="en-US" sz="2800" b="1" dirty="0">
                <a:solidFill>
                  <a:srgbClr val="000000"/>
                </a:solidFill>
                <a:effectLst/>
                <a:ea typeface="Calibri" panose="020F0502020204030204" pitchFamily="34" charset="0"/>
              </a:rPr>
              <a:t>Doug Gouzie </a:t>
            </a:r>
          </a:p>
          <a:p>
            <a:pPr>
              <a:spcAft>
                <a:spcPts val="300"/>
              </a:spcAft>
            </a:pPr>
            <a:r>
              <a:rPr lang="en-US" sz="2800" b="1" dirty="0"/>
              <a:t>Algerian Hart</a:t>
            </a:r>
          </a:p>
          <a:p>
            <a:pPr>
              <a:spcAft>
                <a:spcPts val="300"/>
              </a:spcAft>
            </a:pPr>
            <a:r>
              <a:rPr lang="en-US" sz="2800" b="1" dirty="0"/>
              <a:t>John Jasinski</a:t>
            </a:r>
          </a:p>
          <a:p>
            <a:pPr>
              <a:spcAft>
                <a:spcPts val="300"/>
              </a:spcAft>
            </a:pPr>
            <a:r>
              <a:rPr lang="en-US" sz="2800" b="1" dirty="0"/>
              <a:t>Kathleen Kennedy</a:t>
            </a:r>
          </a:p>
          <a:p>
            <a:pPr>
              <a:spcAft>
                <a:spcPts val="300"/>
              </a:spcAft>
            </a:pPr>
            <a:r>
              <a:rPr lang="en-US" sz="2800" b="1" dirty="0">
                <a:solidFill>
                  <a:srgbClr val="000000"/>
                </a:solidFill>
                <a:effectLst/>
                <a:ea typeface="Calibri" panose="020F0502020204030204" pitchFamily="34" charset="0"/>
              </a:rPr>
              <a:t>Julie Masterson</a:t>
            </a:r>
          </a:p>
          <a:p>
            <a:pPr>
              <a:spcAft>
                <a:spcPts val="300"/>
              </a:spcAft>
            </a:pPr>
            <a:r>
              <a:rPr lang="en-US" sz="2800" b="1" dirty="0">
                <a:solidFill>
                  <a:srgbClr val="000000"/>
                </a:solidFill>
                <a:effectLst/>
                <a:ea typeface="Calibri" panose="020F0502020204030204" pitchFamily="34" charset="0"/>
              </a:rPr>
              <a:t>Dave Meinert</a:t>
            </a:r>
          </a:p>
          <a:p>
            <a:pPr>
              <a:spcAft>
                <a:spcPts val="300"/>
              </a:spcAft>
            </a:pPr>
            <a:endParaRPr lang="en-US" sz="2800" b="1" dirty="0">
              <a:solidFill>
                <a:srgbClr val="000000"/>
              </a:solidFill>
              <a:ea typeface="Calibri" panose="020F0502020204030204" pitchFamily="34" charset="0"/>
            </a:endParaRPr>
          </a:p>
          <a:p>
            <a:pPr>
              <a:spcAft>
                <a:spcPts val="300"/>
              </a:spcAft>
            </a:pPr>
            <a:endParaRPr lang="en-US" sz="2800" b="1" dirty="0">
              <a:solidFill>
                <a:srgbClr val="000000"/>
              </a:solidFill>
              <a:effectLst/>
              <a:ea typeface="Calibri" panose="020F0502020204030204" pitchFamily="34" charset="0"/>
            </a:endParaRPr>
          </a:p>
          <a:p>
            <a:pPr>
              <a:spcAft>
                <a:spcPts val="300"/>
              </a:spcAft>
            </a:pPr>
            <a:endParaRPr lang="en-US" sz="2800" b="1" dirty="0">
              <a:solidFill>
                <a:srgbClr val="000000"/>
              </a:solidFill>
              <a:ea typeface="Calibri" panose="020F0502020204030204" pitchFamily="34" charset="0"/>
            </a:endParaRPr>
          </a:p>
          <a:p>
            <a:pPr>
              <a:spcAft>
                <a:spcPts val="300"/>
              </a:spcAft>
            </a:pPr>
            <a:endParaRPr lang="en-US" sz="2800" b="1" dirty="0">
              <a:solidFill>
                <a:srgbClr val="000000"/>
              </a:solidFill>
              <a:effectLst/>
              <a:ea typeface="Calibri" panose="020F0502020204030204" pitchFamily="34" charset="0"/>
            </a:endParaRPr>
          </a:p>
          <a:p>
            <a:pPr>
              <a:spcAft>
                <a:spcPts val="300"/>
              </a:spcAft>
            </a:pPr>
            <a:endParaRPr lang="en-US" sz="2800" b="1" dirty="0">
              <a:solidFill>
                <a:srgbClr val="000000"/>
              </a:solidFill>
              <a:effectLst/>
              <a:ea typeface="Calibri" panose="020F0502020204030204" pitchFamily="34" charset="0"/>
            </a:endParaRPr>
          </a:p>
          <a:p>
            <a:pPr>
              <a:spcAft>
                <a:spcPts val="300"/>
              </a:spcAft>
            </a:pPr>
            <a:r>
              <a:rPr lang="en-US" sz="2800" b="1" dirty="0">
                <a:solidFill>
                  <a:srgbClr val="000000"/>
                </a:solidFill>
                <a:effectLst/>
                <a:ea typeface="Calibri" panose="020F0502020204030204" pitchFamily="34" charset="0"/>
              </a:rPr>
              <a:t>Zora Mulligan</a:t>
            </a:r>
            <a:endParaRPr lang="en-US" sz="2800" b="1" dirty="0">
              <a:solidFill>
                <a:srgbClr val="000000"/>
              </a:solidFill>
              <a:ea typeface="Calibri" panose="020F0502020204030204" pitchFamily="34" charset="0"/>
            </a:endParaRPr>
          </a:p>
          <a:p>
            <a:pPr>
              <a:spcAft>
                <a:spcPts val="300"/>
              </a:spcAft>
            </a:pPr>
            <a:r>
              <a:rPr lang="en-US" sz="2800" b="1" dirty="0">
                <a:solidFill>
                  <a:srgbClr val="000000"/>
                </a:solidFill>
                <a:effectLst/>
                <a:ea typeface="Calibri" panose="020F0502020204030204" pitchFamily="34" charset="0"/>
              </a:rPr>
              <a:t>Greg Rainwater </a:t>
            </a:r>
            <a:r>
              <a:rPr lang="en-US" sz="2400" b="1" dirty="0">
                <a:solidFill>
                  <a:srgbClr val="000000"/>
                </a:solidFill>
                <a:effectLst/>
                <a:ea typeface="Calibri" panose="020F0502020204030204" pitchFamily="34" charset="0"/>
              </a:rPr>
              <a:t>(implementation leader)</a:t>
            </a:r>
          </a:p>
          <a:p>
            <a:pPr>
              <a:spcAft>
                <a:spcPts val="300"/>
              </a:spcAft>
            </a:pPr>
            <a:r>
              <a:rPr lang="en-US" sz="2800" b="1" dirty="0">
                <a:solidFill>
                  <a:srgbClr val="000000"/>
                </a:solidFill>
                <a:effectLst/>
                <a:ea typeface="Calibri" panose="020F0502020204030204" pitchFamily="34" charset="0"/>
              </a:rPr>
              <a:t>Barri Tinkler</a:t>
            </a:r>
            <a:endParaRPr lang="en-US" sz="2800" b="1" dirty="0">
              <a:solidFill>
                <a:srgbClr val="000000"/>
              </a:solidFill>
              <a:ea typeface="Calibri" panose="020F0502020204030204" pitchFamily="34" charset="0"/>
            </a:endParaRPr>
          </a:p>
          <a:p>
            <a:pPr>
              <a:spcAft>
                <a:spcPts val="300"/>
              </a:spcAft>
            </a:pPr>
            <a:r>
              <a:rPr lang="en-US" sz="2800" b="1" dirty="0">
                <a:solidFill>
                  <a:srgbClr val="000000"/>
                </a:solidFill>
                <a:effectLst/>
                <a:ea typeface="Calibri" panose="020F0502020204030204" pitchFamily="34" charset="0"/>
              </a:rPr>
              <a:t>Shawn Wahl</a:t>
            </a:r>
          </a:p>
          <a:p>
            <a:pPr>
              <a:spcAft>
                <a:spcPts val="300"/>
              </a:spcAft>
            </a:pPr>
            <a:r>
              <a:rPr lang="en-US" sz="2800" b="1" dirty="0">
                <a:solidFill>
                  <a:srgbClr val="000000"/>
                </a:solidFill>
                <a:effectLst/>
                <a:ea typeface="Calibri" panose="020F0502020204030204" pitchFamily="34" charset="0"/>
              </a:rPr>
              <a:t>Beth Walker </a:t>
            </a:r>
            <a:r>
              <a:rPr lang="en-US" sz="2800" b="1" dirty="0">
                <a:effectLst/>
              </a:rPr>
              <a:t> </a:t>
            </a:r>
            <a:endParaRPr lang="en-US" sz="2800" b="1" dirty="0"/>
          </a:p>
        </p:txBody>
      </p:sp>
    </p:spTree>
    <p:extLst>
      <p:ext uri="{BB962C8B-B14F-4D97-AF65-F5344CB8AC3E}">
        <p14:creationId xmlns:p14="http://schemas.microsoft.com/office/powerpoint/2010/main" val="3292194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3B626F-B6BA-F481-8B56-8666E97DDC67}"/>
              </a:ext>
            </a:extLst>
          </p:cNvPr>
          <p:cNvSpPr>
            <a:spLocks noGrp="1"/>
          </p:cNvSpPr>
          <p:nvPr>
            <p:ph type="sldNum" sz="quarter" idx="12"/>
          </p:nvPr>
        </p:nvSpPr>
        <p:spPr/>
        <p:txBody>
          <a:bodyPr/>
          <a:lstStyle/>
          <a:p>
            <a:fld id="{0C8503DA-BEF1-45E5-A577-9BAB03F5B362}" type="slidenum">
              <a:rPr lang="en-US" smtClean="0"/>
              <a:t>14</a:t>
            </a:fld>
            <a:endParaRPr lang="en-US" dirty="0"/>
          </a:p>
        </p:txBody>
      </p:sp>
      <p:graphicFrame>
        <p:nvGraphicFramePr>
          <p:cNvPr id="3" name="Diagram 2" descr="Academic Affairs CAP &#10;Work Streams for 2022-23&#10; Programs and Enrollment&#10; Budget and Realignment&#10; Performance Measurement&#10; Inclusive Excellence &#10; Processes and Approaches">
            <a:extLst>
              <a:ext uri="{FF2B5EF4-FFF2-40B4-BE49-F238E27FC236}">
                <a16:creationId xmlns:a16="http://schemas.microsoft.com/office/drawing/2014/main" id="{C3726205-1EE9-5AEC-8F0E-E6C27A33F6E4}"/>
              </a:ext>
            </a:extLst>
          </p:cNvPr>
          <p:cNvGraphicFramePr/>
          <p:nvPr>
            <p:extLst>
              <p:ext uri="{D42A27DB-BD31-4B8C-83A1-F6EECF244321}">
                <p14:modId xmlns:p14="http://schemas.microsoft.com/office/powerpoint/2010/main" val="3577154340"/>
              </p:ext>
            </p:extLst>
          </p:nvPr>
        </p:nvGraphicFramePr>
        <p:xfrm>
          <a:off x="1136822" y="73891"/>
          <a:ext cx="10750378" cy="6784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B90DCEE4-BF1F-C3ED-4C52-A195716AF28F}"/>
              </a:ext>
            </a:extLst>
          </p:cNvPr>
          <p:cNvSpPr txBox="1"/>
          <p:nvPr/>
        </p:nvSpPr>
        <p:spPr>
          <a:xfrm>
            <a:off x="167734" y="548601"/>
            <a:ext cx="4222374" cy="461665"/>
          </a:xfrm>
          <a:prstGeom prst="rect">
            <a:avLst/>
          </a:prstGeom>
          <a:solidFill>
            <a:srgbClr val="5E0009"/>
          </a:solidFill>
          <a:ln>
            <a:solidFill>
              <a:schemeClr val="lt1">
                <a:hueOff val="0"/>
                <a:satOff val="0"/>
                <a:lumOff val="0"/>
              </a:schemeClr>
            </a:solidFill>
          </a:ln>
        </p:spPr>
        <p:txBody>
          <a:bodyPr wrap="square" rtlCol="0">
            <a:spAutoFit/>
          </a:bodyPr>
          <a:lstStyle/>
          <a:p>
            <a:r>
              <a:rPr lang="en-US" sz="2400" b="1" dirty="0">
                <a:solidFill>
                  <a:schemeClr val="bg1"/>
                </a:solidFill>
                <a:highlight>
                  <a:srgbClr val="5E0009"/>
                </a:highlight>
              </a:rPr>
              <a:t>CAP: Continuous Agility Process</a:t>
            </a:r>
          </a:p>
        </p:txBody>
      </p:sp>
      <p:sp>
        <p:nvSpPr>
          <p:cNvPr id="6" name="TextBox 5">
            <a:extLst>
              <a:ext uri="{FF2B5EF4-FFF2-40B4-BE49-F238E27FC236}">
                <a16:creationId xmlns:a16="http://schemas.microsoft.com/office/drawing/2014/main" id="{E16DE996-00C5-4092-4B09-ABE1B47B620D}"/>
              </a:ext>
            </a:extLst>
          </p:cNvPr>
          <p:cNvSpPr txBox="1"/>
          <p:nvPr/>
        </p:nvSpPr>
        <p:spPr>
          <a:xfrm>
            <a:off x="6096000" y="6310139"/>
            <a:ext cx="950154" cy="307777"/>
          </a:xfrm>
          <a:prstGeom prst="rect">
            <a:avLst/>
          </a:prstGeom>
          <a:noFill/>
        </p:spPr>
        <p:txBody>
          <a:bodyPr wrap="square" rtlCol="0">
            <a:spAutoFit/>
          </a:bodyPr>
          <a:lstStyle/>
          <a:p>
            <a:r>
              <a:rPr lang="en-US" sz="1400" dirty="0">
                <a:solidFill>
                  <a:schemeClr val="bg1"/>
                </a:solidFill>
              </a:rPr>
              <a:t>Culture</a:t>
            </a:r>
          </a:p>
        </p:txBody>
      </p:sp>
      <p:sp>
        <p:nvSpPr>
          <p:cNvPr id="8" name="TextBox 7">
            <a:extLst>
              <a:ext uri="{FF2B5EF4-FFF2-40B4-BE49-F238E27FC236}">
                <a16:creationId xmlns:a16="http://schemas.microsoft.com/office/drawing/2014/main" id="{1F854418-3775-B3F7-A408-95C08636FE78}"/>
              </a:ext>
            </a:extLst>
          </p:cNvPr>
          <p:cNvSpPr txBox="1"/>
          <p:nvPr/>
        </p:nvSpPr>
        <p:spPr>
          <a:xfrm rot="5400000">
            <a:off x="8924741" y="4126779"/>
            <a:ext cx="875071" cy="369332"/>
          </a:xfrm>
          <a:custGeom>
            <a:avLst/>
            <a:gdLst>
              <a:gd name="connsiteX0" fmla="*/ 0 w 874150"/>
              <a:gd name="connsiteY0" fmla="*/ 0 h 369332"/>
              <a:gd name="connsiteX1" fmla="*/ 874150 w 874150"/>
              <a:gd name="connsiteY1" fmla="*/ 0 h 369332"/>
              <a:gd name="connsiteX2" fmla="*/ 874150 w 874150"/>
              <a:gd name="connsiteY2" fmla="*/ 369332 h 369332"/>
              <a:gd name="connsiteX3" fmla="*/ 0 w 874150"/>
              <a:gd name="connsiteY3" fmla="*/ 369332 h 369332"/>
              <a:gd name="connsiteX4" fmla="*/ 0 w 874150"/>
              <a:gd name="connsiteY4" fmla="*/ 0 h 369332"/>
              <a:gd name="connsiteX0" fmla="*/ 0 w 874150"/>
              <a:gd name="connsiteY0" fmla="*/ 0 h 565977"/>
              <a:gd name="connsiteX1" fmla="*/ 874150 w 874150"/>
              <a:gd name="connsiteY1" fmla="*/ 0 h 565977"/>
              <a:gd name="connsiteX2" fmla="*/ 815157 w 874150"/>
              <a:gd name="connsiteY2" fmla="*/ 565977 h 565977"/>
              <a:gd name="connsiteX3" fmla="*/ 0 w 874150"/>
              <a:gd name="connsiteY3" fmla="*/ 369332 h 565977"/>
              <a:gd name="connsiteX4" fmla="*/ 0 w 874150"/>
              <a:gd name="connsiteY4" fmla="*/ 0 h 565977"/>
              <a:gd name="connsiteX0" fmla="*/ 0 w 913479"/>
              <a:gd name="connsiteY0" fmla="*/ 0 h 565977"/>
              <a:gd name="connsiteX1" fmla="*/ 913479 w 913479"/>
              <a:gd name="connsiteY1" fmla="*/ 442451 h 565977"/>
              <a:gd name="connsiteX2" fmla="*/ 815157 w 913479"/>
              <a:gd name="connsiteY2" fmla="*/ 565977 h 565977"/>
              <a:gd name="connsiteX3" fmla="*/ 0 w 913479"/>
              <a:gd name="connsiteY3" fmla="*/ 369332 h 565977"/>
              <a:gd name="connsiteX4" fmla="*/ 0 w 913479"/>
              <a:gd name="connsiteY4" fmla="*/ 0 h 565977"/>
              <a:gd name="connsiteX0" fmla="*/ 1 w 913479"/>
              <a:gd name="connsiteY0" fmla="*/ 1 h 565979"/>
              <a:gd name="connsiteX1" fmla="*/ 913479 w 913479"/>
              <a:gd name="connsiteY1" fmla="*/ 442453 h 565979"/>
              <a:gd name="connsiteX2" fmla="*/ 815157 w 913479"/>
              <a:gd name="connsiteY2" fmla="*/ 565979 h 565979"/>
              <a:gd name="connsiteX3" fmla="*/ 0 w 913479"/>
              <a:gd name="connsiteY3" fmla="*/ 369334 h 565979"/>
              <a:gd name="connsiteX4" fmla="*/ 1 w 913479"/>
              <a:gd name="connsiteY4" fmla="*/ 1 h 565979"/>
              <a:gd name="connsiteX0" fmla="*/ 23127 w 913479"/>
              <a:gd name="connsiteY0" fmla="*/ 0 h 656382"/>
              <a:gd name="connsiteX1" fmla="*/ 913479 w 913479"/>
              <a:gd name="connsiteY1" fmla="*/ 532856 h 656382"/>
              <a:gd name="connsiteX2" fmla="*/ 815157 w 913479"/>
              <a:gd name="connsiteY2" fmla="*/ 656382 h 656382"/>
              <a:gd name="connsiteX3" fmla="*/ 0 w 913479"/>
              <a:gd name="connsiteY3" fmla="*/ 459737 h 656382"/>
              <a:gd name="connsiteX4" fmla="*/ 23127 w 913479"/>
              <a:gd name="connsiteY4" fmla="*/ 0 h 656382"/>
              <a:gd name="connsiteX0" fmla="*/ 23127 w 913479"/>
              <a:gd name="connsiteY0" fmla="*/ 0 h 776920"/>
              <a:gd name="connsiteX1" fmla="*/ 913479 w 913479"/>
              <a:gd name="connsiteY1" fmla="*/ 532856 h 776920"/>
              <a:gd name="connsiteX2" fmla="*/ 734220 w 913479"/>
              <a:gd name="connsiteY2" fmla="*/ 776921 h 776920"/>
              <a:gd name="connsiteX3" fmla="*/ 0 w 913479"/>
              <a:gd name="connsiteY3" fmla="*/ 459737 h 776920"/>
              <a:gd name="connsiteX4" fmla="*/ 23127 w 913479"/>
              <a:gd name="connsiteY4" fmla="*/ 0 h 776920"/>
              <a:gd name="connsiteX0" fmla="*/ 23127 w 890357"/>
              <a:gd name="connsiteY0" fmla="*/ 0 h 776922"/>
              <a:gd name="connsiteX1" fmla="*/ 890357 w 890357"/>
              <a:gd name="connsiteY1" fmla="*/ 758866 h 776922"/>
              <a:gd name="connsiteX2" fmla="*/ 734220 w 890357"/>
              <a:gd name="connsiteY2" fmla="*/ 776921 h 776922"/>
              <a:gd name="connsiteX3" fmla="*/ 0 w 890357"/>
              <a:gd name="connsiteY3" fmla="*/ 459737 h 776922"/>
              <a:gd name="connsiteX4" fmla="*/ 23127 w 890357"/>
              <a:gd name="connsiteY4" fmla="*/ 0 h 776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357" h="776922">
                <a:moveTo>
                  <a:pt x="23127" y="0"/>
                </a:moveTo>
                <a:lnTo>
                  <a:pt x="890357" y="758866"/>
                </a:lnTo>
                <a:lnTo>
                  <a:pt x="734220" y="776921"/>
                </a:lnTo>
                <a:lnTo>
                  <a:pt x="0" y="459737"/>
                </a:lnTo>
                <a:cubicBezTo>
                  <a:pt x="0" y="336626"/>
                  <a:pt x="23127" y="123111"/>
                  <a:pt x="23127" y="0"/>
                </a:cubicBezTo>
                <a:close/>
              </a:path>
            </a:pathLst>
          </a:custGeom>
          <a:noFill/>
        </p:spPr>
        <p:txBody>
          <a:bodyPr wrap="square" rtlCol="0">
            <a:spAutoFit/>
            <a:scene3d>
              <a:camera prst="orthographicFront">
                <a:rot lat="20699999" lon="0" rev="20699999"/>
              </a:camera>
              <a:lightRig rig="threePt" dir="t"/>
            </a:scene3d>
          </a:bodyPr>
          <a:lstStyle/>
          <a:p>
            <a:r>
              <a:rPr lang="en-US" sz="1400" dirty="0">
                <a:solidFill>
                  <a:schemeClr val="bg1"/>
                </a:solidFill>
              </a:rPr>
              <a:t>Cultur</a:t>
            </a:r>
            <a:r>
              <a:rPr lang="en-US" dirty="0">
                <a:solidFill>
                  <a:schemeClr val="bg1"/>
                </a:solidFill>
              </a:rPr>
              <a:t>e</a:t>
            </a:r>
          </a:p>
        </p:txBody>
      </p:sp>
      <p:sp>
        <p:nvSpPr>
          <p:cNvPr id="9" name="TextBox 8">
            <a:extLst>
              <a:ext uri="{FF2B5EF4-FFF2-40B4-BE49-F238E27FC236}">
                <a16:creationId xmlns:a16="http://schemas.microsoft.com/office/drawing/2014/main" id="{CBC1F508-016D-A501-B6D6-D432CF28F1AB}"/>
              </a:ext>
            </a:extLst>
          </p:cNvPr>
          <p:cNvSpPr txBox="1"/>
          <p:nvPr/>
        </p:nvSpPr>
        <p:spPr>
          <a:xfrm>
            <a:off x="7855974" y="1376516"/>
            <a:ext cx="727587" cy="307777"/>
          </a:xfrm>
          <a:prstGeom prst="rect">
            <a:avLst/>
          </a:prstGeom>
          <a:noFill/>
        </p:spPr>
        <p:txBody>
          <a:bodyPr wrap="square" rtlCol="0">
            <a:spAutoFit/>
            <a:scene3d>
              <a:camera prst="orthographicFront">
                <a:rot lat="0" lon="0" rev="19799999"/>
              </a:camera>
              <a:lightRig rig="threePt" dir="t"/>
            </a:scene3d>
          </a:bodyPr>
          <a:lstStyle/>
          <a:p>
            <a:r>
              <a:rPr lang="en-US" sz="1400" dirty="0">
                <a:solidFill>
                  <a:schemeClr val="bg1"/>
                </a:solidFill>
              </a:rPr>
              <a:t>Culture</a:t>
            </a:r>
          </a:p>
        </p:txBody>
      </p:sp>
      <p:sp>
        <p:nvSpPr>
          <p:cNvPr id="10" name="TextBox 9">
            <a:extLst>
              <a:ext uri="{FF2B5EF4-FFF2-40B4-BE49-F238E27FC236}">
                <a16:creationId xmlns:a16="http://schemas.microsoft.com/office/drawing/2014/main" id="{D6C6AD35-FC9A-C245-E8AA-AD296315D24E}"/>
              </a:ext>
            </a:extLst>
          </p:cNvPr>
          <p:cNvSpPr txBox="1"/>
          <p:nvPr/>
        </p:nvSpPr>
        <p:spPr>
          <a:xfrm>
            <a:off x="4552335" y="1448320"/>
            <a:ext cx="904568" cy="307777"/>
          </a:xfrm>
          <a:prstGeom prst="rect">
            <a:avLst/>
          </a:prstGeom>
          <a:noFill/>
        </p:spPr>
        <p:txBody>
          <a:bodyPr wrap="square" rtlCol="0">
            <a:spAutoFit/>
            <a:scene3d>
              <a:camera prst="orthographicFront">
                <a:rot lat="0" lon="0" rev="2100000"/>
              </a:camera>
              <a:lightRig rig="threePt" dir="t"/>
            </a:scene3d>
          </a:bodyPr>
          <a:lstStyle/>
          <a:p>
            <a:r>
              <a:rPr lang="en-US" sz="1400" dirty="0">
                <a:solidFill>
                  <a:schemeClr val="bg1"/>
                </a:solidFill>
              </a:rPr>
              <a:t>Culture</a:t>
            </a:r>
          </a:p>
        </p:txBody>
      </p:sp>
      <p:sp>
        <p:nvSpPr>
          <p:cNvPr id="11" name="TextBox 10">
            <a:extLst>
              <a:ext uri="{FF2B5EF4-FFF2-40B4-BE49-F238E27FC236}">
                <a16:creationId xmlns:a16="http://schemas.microsoft.com/office/drawing/2014/main" id="{CA914BED-8BAC-8BA7-86A9-8A88CEA5936E}"/>
              </a:ext>
            </a:extLst>
          </p:cNvPr>
          <p:cNvSpPr txBox="1"/>
          <p:nvPr/>
        </p:nvSpPr>
        <p:spPr>
          <a:xfrm>
            <a:off x="3470787" y="4003668"/>
            <a:ext cx="757084" cy="307777"/>
          </a:xfrm>
          <a:prstGeom prst="rect">
            <a:avLst/>
          </a:prstGeom>
          <a:noFill/>
        </p:spPr>
        <p:txBody>
          <a:bodyPr wrap="square" rtlCol="0">
            <a:spAutoFit/>
            <a:scene3d>
              <a:camera prst="orthographicFront">
                <a:rot lat="0" lon="0" rev="6000000"/>
              </a:camera>
              <a:lightRig rig="threePt" dir="t"/>
            </a:scene3d>
          </a:bodyPr>
          <a:lstStyle/>
          <a:p>
            <a:r>
              <a:rPr lang="en-US" sz="1400" dirty="0">
                <a:solidFill>
                  <a:schemeClr val="bg1"/>
                </a:solidFill>
              </a:rPr>
              <a:t>Culture</a:t>
            </a:r>
          </a:p>
        </p:txBody>
      </p:sp>
    </p:spTree>
    <p:extLst>
      <p:ext uri="{BB962C8B-B14F-4D97-AF65-F5344CB8AC3E}">
        <p14:creationId xmlns:p14="http://schemas.microsoft.com/office/powerpoint/2010/main" val="548116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7311F5-6E46-C2E1-DF8B-A09E4EE17B8E}"/>
              </a:ext>
            </a:extLst>
          </p:cNvPr>
          <p:cNvSpPr>
            <a:spLocks noGrp="1"/>
          </p:cNvSpPr>
          <p:nvPr>
            <p:ph type="sldNum" sz="quarter" idx="12"/>
          </p:nvPr>
        </p:nvSpPr>
        <p:spPr/>
        <p:txBody>
          <a:bodyPr/>
          <a:lstStyle/>
          <a:p>
            <a:fld id="{0C8503DA-BEF1-45E5-A577-9BAB03F5B362}" type="slidenum">
              <a:rPr lang="en-US" smtClean="0"/>
              <a:t>15</a:t>
            </a:fld>
            <a:endParaRPr lang="en-US" dirty="0"/>
          </a:p>
        </p:txBody>
      </p:sp>
      <p:sp>
        <p:nvSpPr>
          <p:cNvPr id="4" name="Rectangle 3">
            <a:extLst>
              <a:ext uri="{FF2B5EF4-FFF2-40B4-BE49-F238E27FC236}">
                <a16:creationId xmlns:a16="http://schemas.microsoft.com/office/drawing/2014/main" id="{FDA74B19-3C5F-6375-FEAB-6E9667A07CD4}"/>
              </a:ext>
              <a:ext uri="{C183D7F6-B498-43B3-948B-1728B52AA6E4}">
                <adec:decorative xmlns:adec="http://schemas.microsoft.com/office/drawing/2017/decorative" val="1"/>
              </a:ext>
            </a:extLst>
          </p:cNvPr>
          <p:cNvSpPr/>
          <p:nvPr/>
        </p:nvSpPr>
        <p:spPr>
          <a:xfrm>
            <a:off x="2096654" y="2109"/>
            <a:ext cx="9716653" cy="6585527"/>
          </a:xfrm>
          <a:prstGeom prst="rect">
            <a:avLst/>
          </a:prstGeom>
        </p:spPr>
        <p:txBody>
          <a:bodyPr/>
          <a:lstStyle/>
          <a:p>
            <a:pPr lvl="0" algn="ctr"/>
            <a:endParaRPr lang="en-US" sz="2000" b="1" dirty="0"/>
          </a:p>
          <a:p>
            <a:pPr lvl="0" algn="ctr"/>
            <a:endParaRPr lang="en-US" sz="2000" b="1" dirty="0"/>
          </a:p>
          <a:p>
            <a:pPr lvl="0"/>
            <a:endParaRPr lang="en-US" sz="2000" b="1" dirty="0"/>
          </a:p>
        </p:txBody>
      </p:sp>
      <p:graphicFrame>
        <p:nvGraphicFramePr>
          <p:cNvPr id="3" name="Diagram 2">
            <a:extLst>
              <a:ext uri="{FF2B5EF4-FFF2-40B4-BE49-F238E27FC236}">
                <a16:creationId xmlns:a16="http://schemas.microsoft.com/office/drawing/2014/main" id="{7C5E6A47-F79A-DD0D-2A42-1474EE74712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9031542"/>
              </p:ext>
            </p:extLst>
          </p:nvPr>
        </p:nvGraphicFramePr>
        <p:xfrm>
          <a:off x="2890981" y="58342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9A174FA-5C70-A353-A5BE-792A5F534AC7}"/>
              </a:ext>
            </a:extLst>
          </p:cNvPr>
          <p:cNvSpPr txBox="1"/>
          <p:nvPr/>
        </p:nvSpPr>
        <p:spPr>
          <a:xfrm>
            <a:off x="-1" y="2505670"/>
            <a:ext cx="2718101" cy="1846659"/>
          </a:xfrm>
          <a:prstGeom prst="rect">
            <a:avLst/>
          </a:prstGeom>
          <a:noFill/>
        </p:spPr>
        <p:txBody>
          <a:bodyPr wrap="square" rtlCol="0">
            <a:spAutoFit/>
          </a:bodyPr>
          <a:lstStyle/>
          <a:p>
            <a:pPr algn="ctr"/>
            <a:r>
              <a:rPr lang="en-US" sz="2400" b="1" dirty="0">
                <a:solidFill>
                  <a:srgbClr val="5E0009"/>
                </a:solidFill>
              </a:rPr>
              <a:t>CAP Work Streams </a:t>
            </a:r>
          </a:p>
          <a:p>
            <a:pPr algn="ctr"/>
            <a:r>
              <a:rPr lang="en-US" sz="2400" b="1" dirty="0">
                <a:solidFill>
                  <a:srgbClr val="5E0009"/>
                </a:solidFill>
              </a:rPr>
              <a:t>and </a:t>
            </a:r>
          </a:p>
          <a:p>
            <a:pPr algn="ctr"/>
            <a:r>
              <a:rPr lang="en-US" sz="2400" b="1" dirty="0">
                <a:solidFill>
                  <a:srgbClr val="5E0009"/>
                </a:solidFill>
              </a:rPr>
              <a:t>Outputs </a:t>
            </a:r>
          </a:p>
          <a:p>
            <a:pPr algn="ctr"/>
            <a:r>
              <a:rPr lang="en-US" sz="2400" b="1" dirty="0">
                <a:solidFill>
                  <a:srgbClr val="5E0009"/>
                </a:solidFill>
              </a:rPr>
              <a:t>for 2022-23</a:t>
            </a:r>
          </a:p>
          <a:p>
            <a:pPr algn="ctr"/>
            <a:endParaRPr lang="en-US" dirty="0">
              <a:solidFill>
                <a:srgbClr val="5E0009"/>
              </a:solidFill>
            </a:endParaRPr>
          </a:p>
        </p:txBody>
      </p:sp>
    </p:spTree>
    <p:extLst>
      <p:ext uri="{BB962C8B-B14F-4D97-AF65-F5344CB8AC3E}">
        <p14:creationId xmlns:p14="http://schemas.microsoft.com/office/powerpoint/2010/main" val="310919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7311F5-6E46-C2E1-DF8B-A09E4EE17B8E}"/>
              </a:ext>
            </a:extLst>
          </p:cNvPr>
          <p:cNvSpPr>
            <a:spLocks noGrp="1"/>
          </p:cNvSpPr>
          <p:nvPr>
            <p:ph type="sldNum" sz="quarter" idx="12"/>
          </p:nvPr>
        </p:nvSpPr>
        <p:spPr/>
        <p:txBody>
          <a:bodyPr/>
          <a:lstStyle/>
          <a:p>
            <a:fld id="{0C8503DA-BEF1-45E5-A577-9BAB03F5B362}" type="slidenum">
              <a:rPr lang="en-US" smtClean="0"/>
              <a:t>16</a:t>
            </a:fld>
            <a:endParaRPr lang="en-US" dirty="0"/>
          </a:p>
        </p:txBody>
      </p:sp>
      <p:sp>
        <p:nvSpPr>
          <p:cNvPr id="4" name="Rectangle 3" descr="&#10;  Output 1: Inclusive Excellence Scorecard&#10; Work Stream 5: Processes and Approaches &#10;  Output 1: Selected Academic Affairs Processes&#10;  Output 2: Academic Affairs Committee System&#10;  Output 3: Academic Affairs Policy Library &#10;  Output 4: Provost’s Office Rhythm of the Year&#10;">
            <a:extLst>
              <a:ext uri="{FF2B5EF4-FFF2-40B4-BE49-F238E27FC236}">
                <a16:creationId xmlns:a16="http://schemas.microsoft.com/office/drawing/2014/main" id="{FDA74B19-3C5F-6375-FEAB-6E9667A07CD4}"/>
              </a:ext>
            </a:extLst>
          </p:cNvPr>
          <p:cNvSpPr/>
          <p:nvPr/>
        </p:nvSpPr>
        <p:spPr>
          <a:xfrm>
            <a:off x="2096654" y="2109"/>
            <a:ext cx="9716653" cy="6585527"/>
          </a:xfrm>
          <a:prstGeom prst="rect">
            <a:avLst/>
          </a:prstGeom>
        </p:spPr>
        <p:txBody>
          <a:bodyPr/>
          <a:lstStyle/>
          <a:p>
            <a:pPr lvl="0" algn="ctr"/>
            <a:endParaRPr lang="en-US" sz="2000" b="1" dirty="0"/>
          </a:p>
          <a:p>
            <a:pPr lvl="0" algn="ctr"/>
            <a:endParaRPr lang="en-US" sz="2000" b="1" dirty="0"/>
          </a:p>
          <a:p>
            <a:pPr lvl="0"/>
            <a:endParaRPr lang="en-US" sz="2000" b="1" dirty="0"/>
          </a:p>
        </p:txBody>
      </p:sp>
      <p:graphicFrame>
        <p:nvGraphicFramePr>
          <p:cNvPr id="3" name="Diagram 2" descr="&#10;  Output 1: Inclusive Excellence Scorecard&#10; Work Stream 5: Processes and Approaches &#10;  Output 1: Selected Academic Affairs Processes&#10;  Output 2: Academic Affairs Committee System&#10;  Output 3: Academic Affairs Policy Library &#10;  Output 4: Provost’s Office Rhythm of the Year&#10;">
            <a:extLst>
              <a:ext uri="{FF2B5EF4-FFF2-40B4-BE49-F238E27FC236}">
                <a16:creationId xmlns:a16="http://schemas.microsoft.com/office/drawing/2014/main" id="{7C5E6A47-F79A-DD0D-2A42-1474EE74712B}"/>
              </a:ext>
            </a:extLst>
          </p:cNvPr>
          <p:cNvGraphicFramePr/>
          <p:nvPr>
            <p:extLst>
              <p:ext uri="{D42A27DB-BD31-4B8C-83A1-F6EECF244321}">
                <p14:modId xmlns:p14="http://schemas.microsoft.com/office/powerpoint/2010/main" val="2919570648"/>
              </p:ext>
            </p:extLst>
          </p:nvPr>
        </p:nvGraphicFramePr>
        <p:xfrm>
          <a:off x="2890981" y="583429"/>
          <a:ext cx="8128000" cy="41558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9A174FA-5C70-A353-A5BE-792A5F534AC7}"/>
              </a:ext>
            </a:extLst>
          </p:cNvPr>
          <p:cNvSpPr txBox="1"/>
          <p:nvPr/>
        </p:nvSpPr>
        <p:spPr>
          <a:xfrm>
            <a:off x="-1" y="2505670"/>
            <a:ext cx="2718101" cy="1846659"/>
          </a:xfrm>
          <a:prstGeom prst="rect">
            <a:avLst/>
          </a:prstGeom>
          <a:noFill/>
        </p:spPr>
        <p:txBody>
          <a:bodyPr wrap="square" rtlCol="0">
            <a:spAutoFit/>
          </a:bodyPr>
          <a:lstStyle/>
          <a:p>
            <a:pPr algn="ctr"/>
            <a:r>
              <a:rPr lang="en-US" sz="2400" b="1" dirty="0">
                <a:solidFill>
                  <a:srgbClr val="5E0009"/>
                </a:solidFill>
              </a:rPr>
              <a:t>CAP Work Streams </a:t>
            </a:r>
          </a:p>
          <a:p>
            <a:pPr algn="ctr"/>
            <a:r>
              <a:rPr lang="en-US" sz="2400" b="1" dirty="0">
                <a:solidFill>
                  <a:srgbClr val="5E0009"/>
                </a:solidFill>
              </a:rPr>
              <a:t>and </a:t>
            </a:r>
          </a:p>
          <a:p>
            <a:pPr algn="ctr"/>
            <a:r>
              <a:rPr lang="en-US" sz="2400" b="1" dirty="0">
                <a:solidFill>
                  <a:srgbClr val="5E0009"/>
                </a:solidFill>
              </a:rPr>
              <a:t>Outputs </a:t>
            </a:r>
          </a:p>
          <a:p>
            <a:pPr algn="ctr"/>
            <a:r>
              <a:rPr lang="en-US" sz="2400" b="1" dirty="0">
                <a:solidFill>
                  <a:srgbClr val="5E0009"/>
                </a:solidFill>
              </a:rPr>
              <a:t>for 2022-23</a:t>
            </a:r>
          </a:p>
          <a:p>
            <a:pPr algn="ctr"/>
            <a:endParaRPr lang="en-US" dirty="0">
              <a:solidFill>
                <a:srgbClr val="5E0009"/>
              </a:solidFill>
            </a:endParaRPr>
          </a:p>
        </p:txBody>
      </p:sp>
      <p:sp>
        <p:nvSpPr>
          <p:cNvPr id="9" name="TextBox 8">
            <a:extLst>
              <a:ext uri="{FF2B5EF4-FFF2-40B4-BE49-F238E27FC236}">
                <a16:creationId xmlns:a16="http://schemas.microsoft.com/office/drawing/2014/main" id="{6C059929-F3BC-10F0-80D6-6AD64112EAE4}"/>
              </a:ext>
            </a:extLst>
          </p:cNvPr>
          <p:cNvSpPr txBox="1"/>
          <p:nvPr/>
        </p:nvSpPr>
        <p:spPr>
          <a:xfrm>
            <a:off x="2890981" y="5203140"/>
            <a:ext cx="3888960" cy="1477328"/>
          </a:xfrm>
          <a:prstGeom prst="rect">
            <a:avLst/>
          </a:prstGeom>
          <a:noFill/>
        </p:spPr>
        <p:txBody>
          <a:bodyPr wrap="square" rtlCol="0">
            <a:spAutoFit/>
          </a:bodyPr>
          <a:lstStyle/>
          <a:p>
            <a:pPr algn="ctr"/>
            <a:r>
              <a:rPr lang="en-US" sz="1800" b="1" kern="1200" dirty="0">
                <a:solidFill>
                  <a:schemeClr val="tx1"/>
                </a:solidFill>
              </a:rPr>
              <a:t>(Initially: </a:t>
            </a:r>
            <a:r>
              <a:rPr lang="en-US" sz="1800" b="1" kern="1200" dirty="0"/>
              <a:t>Curricular Workflow Process, Academic Hiring Process, Faculty Equity Adjustment Process, Online Definitions and Coding Process, Academic Awards and Events Model</a:t>
            </a:r>
            <a:endParaRPr lang="en-US" dirty="0"/>
          </a:p>
        </p:txBody>
      </p:sp>
      <p:cxnSp>
        <p:nvCxnSpPr>
          <p:cNvPr id="11" name="Straight Arrow Connector 10" descr="Downward arrow">
            <a:extLst>
              <a:ext uri="{FF2B5EF4-FFF2-40B4-BE49-F238E27FC236}">
                <a16:creationId xmlns:a16="http://schemas.microsoft.com/office/drawing/2014/main" id="{8506596B-B84C-9E2F-4C7A-5A67A5CE890B}"/>
              </a:ext>
            </a:extLst>
          </p:cNvPr>
          <p:cNvCxnSpPr>
            <a:cxnSpLocks/>
          </p:cNvCxnSpPr>
          <p:nvPr/>
        </p:nvCxnSpPr>
        <p:spPr>
          <a:xfrm flipH="1">
            <a:off x="3534937" y="4579815"/>
            <a:ext cx="382521" cy="62332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3292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p:txBody>
          <a:bodyPr/>
          <a:lstStyle/>
          <a:p>
            <a:fld id="{0C8503DA-BEF1-45E5-A577-9BAB03F5B362}"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10F55F0-4B0B-6651-27B8-B8A0A866B5DB}"/>
              </a:ext>
            </a:extLst>
          </p:cNvPr>
          <p:cNvSpPr txBox="1"/>
          <p:nvPr/>
        </p:nvSpPr>
        <p:spPr>
          <a:xfrm>
            <a:off x="1088764" y="1702447"/>
            <a:ext cx="9805977" cy="3016210"/>
          </a:xfrm>
          <a:prstGeom prst="rect">
            <a:avLst/>
          </a:prstGeom>
          <a:noFill/>
        </p:spPr>
        <p:txBody>
          <a:bodyPr wrap="square" rtlCol="0">
            <a:spAutoFit/>
          </a:bodyPr>
          <a:lstStyle/>
          <a:p>
            <a:pPr>
              <a:spcAft>
                <a:spcPts val="1500"/>
              </a:spcAft>
            </a:pPr>
            <a:r>
              <a:rPr lang="en-US" sz="2800" b="1" dirty="0"/>
              <a:t>Upcoming meetings</a:t>
            </a:r>
          </a:p>
          <a:p>
            <a:pPr marL="971550" lvl="1" indent="-514350">
              <a:spcAft>
                <a:spcPts val="1500"/>
              </a:spcAft>
              <a:buAutoNum type="arabicParenR"/>
            </a:pPr>
            <a:r>
              <a:rPr lang="en-US" sz="2800" b="1" dirty="0"/>
              <a:t>Tenure and Promotion Report</a:t>
            </a:r>
          </a:p>
          <a:p>
            <a:pPr marL="971550" lvl="1" indent="-514350">
              <a:spcAft>
                <a:spcPts val="1500"/>
              </a:spcAft>
              <a:buAutoNum type="arabicParenR"/>
            </a:pPr>
            <a:r>
              <a:rPr lang="en-US" sz="2800" b="1" dirty="0"/>
              <a:t>Salary Report</a:t>
            </a:r>
          </a:p>
          <a:p>
            <a:pPr marL="971550" lvl="1" indent="-514350">
              <a:spcAft>
                <a:spcPts val="1500"/>
              </a:spcAft>
              <a:buAutoNum type="arabicParenR"/>
            </a:pPr>
            <a:r>
              <a:rPr lang="en-US" sz="2800" b="1" dirty="0"/>
              <a:t>Faculty Concerns Committee</a:t>
            </a:r>
          </a:p>
          <a:p>
            <a:pPr marL="971550" lvl="1" indent="-514350">
              <a:spcAft>
                <a:spcPts val="1500"/>
              </a:spcAft>
              <a:buAutoNum type="arabicParenR"/>
            </a:pPr>
            <a:r>
              <a:rPr lang="en-US" sz="2800" b="1" dirty="0"/>
              <a:t>And Faculty Equity Process, Performance Measurement</a:t>
            </a:r>
            <a:endParaRPr lang="en-US" dirty="0"/>
          </a:p>
        </p:txBody>
      </p:sp>
      <p:sp>
        <p:nvSpPr>
          <p:cNvPr id="3" name="TextBox 2">
            <a:extLst>
              <a:ext uri="{FF2B5EF4-FFF2-40B4-BE49-F238E27FC236}">
                <a16:creationId xmlns:a16="http://schemas.microsoft.com/office/drawing/2014/main" id="{3CC71CB7-19C2-7E20-4FF3-E34AE1AC1D07}"/>
              </a:ext>
            </a:extLst>
          </p:cNvPr>
          <p:cNvSpPr txBox="1"/>
          <p:nvPr/>
        </p:nvSpPr>
        <p:spPr>
          <a:xfrm>
            <a:off x="604982" y="711198"/>
            <a:ext cx="10058400" cy="769441"/>
          </a:xfrm>
          <a:prstGeom prst="rect">
            <a:avLst/>
          </a:prstGeom>
          <a:noFill/>
        </p:spPr>
        <p:txBody>
          <a:bodyPr wrap="square" rtlCol="0">
            <a:spAutoFit/>
          </a:bodyPr>
          <a:lstStyle/>
          <a:p>
            <a:r>
              <a:rPr lang="en-US" sz="4400" b="1" dirty="0">
                <a:solidFill>
                  <a:srgbClr val="5E0009"/>
                </a:solidFill>
              </a:rPr>
              <a:t>Other</a:t>
            </a:r>
          </a:p>
        </p:txBody>
      </p:sp>
      <p:pic>
        <p:nvPicPr>
          <p:cNvPr id="1026" name="Picture 2" descr="Aerial view of snow covered Carrington Hall and the quad.">
            <a:extLst>
              <a:ext uri="{FF2B5EF4-FFF2-40B4-BE49-F238E27FC236}">
                <a16:creationId xmlns:a16="http://schemas.microsoft.com/office/drawing/2014/main" id="{7ACEA960-3563-7196-4D1F-26BF3870AD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810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FF095CD-09AB-5843-C333-77EC4F8DCA7A}"/>
              </a:ext>
            </a:extLst>
          </p:cNvPr>
          <p:cNvSpPr txBox="1"/>
          <p:nvPr/>
        </p:nvSpPr>
        <p:spPr>
          <a:xfrm>
            <a:off x="6415999" y="793937"/>
            <a:ext cx="5413872" cy="707886"/>
          </a:xfrm>
          <a:prstGeom prst="rect">
            <a:avLst/>
          </a:prstGeom>
          <a:noFill/>
        </p:spPr>
        <p:txBody>
          <a:bodyPr wrap="square" rtlCol="0">
            <a:spAutoFit/>
          </a:bodyPr>
          <a:lstStyle/>
          <a:p>
            <a:pPr algn="ctr"/>
            <a:r>
              <a:rPr lang="en-US" sz="4000" b="1" dirty="0">
                <a:solidFill>
                  <a:schemeClr val="bg1"/>
                </a:solidFill>
                <a:highlight>
                  <a:srgbClr val="5E0009"/>
                </a:highlight>
                <a:latin typeface="Georgia" panose="02040502050405020303" pitchFamily="18" charset="0"/>
              </a:rPr>
              <a:t>Q and A</a:t>
            </a:r>
          </a:p>
        </p:txBody>
      </p:sp>
    </p:spTree>
    <p:extLst>
      <p:ext uri="{BB962C8B-B14F-4D97-AF65-F5344CB8AC3E}">
        <p14:creationId xmlns:p14="http://schemas.microsoft.com/office/powerpoint/2010/main" val="351038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a:ln>
            <a:noFill/>
          </a:ln>
        </p:spPr>
        <p:txBody>
          <a:bodyPr/>
          <a:lstStyle/>
          <a:p>
            <a:fld id="{0C8503DA-BEF1-45E5-A577-9BAB03F5B362}" type="slidenum">
              <a:rPr lang="en-US" smtClean="0"/>
              <a:t>2</a:t>
            </a:fld>
            <a:endParaRPr lang="en-US" dirty="0"/>
          </a:p>
        </p:txBody>
      </p:sp>
      <p:sp>
        <p:nvSpPr>
          <p:cNvPr id="6" name="TextBox 5">
            <a:extLst>
              <a:ext uri="{FF2B5EF4-FFF2-40B4-BE49-F238E27FC236}">
                <a16:creationId xmlns:a16="http://schemas.microsoft.com/office/drawing/2014/main" id="{2B4C286A-5FE7-4B4D-8386-06A60B2DDF42}"/>
              </a:ext>
            </a:extLst>
          </p:cNvPr>
          <p:cNvSpPr txBox="1"/>
          <p:nvPr/>
        </p:nvSpPr>
        <p:spPr>
          <a:xfrm>
            <a:off x="1065616" y="611745"/>
            <a:ext cx="10060767" cy="923330"/>
          </a:xfrm>
          <a:prstGeom prst="rect">
            <a:avLst/>
          </a:prstGeom>
          <a:noFill/>
        </p:spPr>
        <p:txBody>
          <a:bodyPr wrap="none" rtlCol="0">
            <a:spAutoFit/>
          </a:bodyPr>
          <a:lstStyle/>
          <a:p>
            <a:pPr algn="ctr"/>
            <a:r>
              <a:rPr lang="en-US" sz="5400" b="1" dirty="0">
                <a:solidFill>
                  <a:srgbClr val="5E0009"/>
                </a:solidFill>
                <a:latin typeface="Georgia" panose="02040502050405020303" pitchFamily="18" charset="0"/>
              </a:rPr>
              <a:t>Steering Team Membership</a:t>
            </a:r>
          </a:p>
        </p:txBody>
      </p:sp>
      <p:sp>
        <p:nvSpPr>
          <p:cNvPr id="3" name="TextBox 2">
            <a:extLst>
              <a:ext uri="{FF2B5EF4-FFF2-40B4-BE49-F238E27FC236}">
                <a16:creationId xmlns:a16="http://schemas.microsoft.com/office/drawing/2014/main" id="{4B0883D2-1185-C58F-CE99-62412C441EE9}"/>
              </a:ext>
            </a:extLst>
          </p:cNvPr>
          <p:cNvSpPr txBox="1"/>
          <p:nvPr/>
        </p:nvSpPr>
        <p:spPr>
          <a:xfrm>
            <a:off x="2641600" y="1869293"/>
            <a:ext cx="2983346" cy="3339376"/>
          </a:xfrm>
          <a:prstGeom prst="rect">
            <a:avLst/>
          </a:prstGeom>
          <a:noFill/>
        </p:spPr>
        <p:txBody>
          <a:bodyPr wrap="square" rtlCol="0">
            <a:spAutoFit/>
          </a:bodyPr>
          <a:lstStyle/>
          <a:p>
            <a:pPr>
              <a:spcAft>
                <a:spcPts val="300"/>
              </a:spcAft>
            </a:pPr>
            <a:r>
              <a:rPr lang="en-US" sz="2800" b="1" dirty="0"/>
              <a:t>Brad Bodenhausen</a:t>
            </a:r>
          </a:p>
          <a:p>
            <a:pPr>
              <a:spcAft>
                <a:spcPts val="300"/>
              </a:spcAft>
            </a:pPr>
            <a:r>
              <a:rPr lang="en-US" sz="2800" b="1" dirty="0"/>
              <a:t>Tim Flannery</a:t>
            </a:r>
          </a:p>
          <a:p>
            <a:pPr>
              <a:spcAft>
                <a:spcPts val="300"/>
              </a:spcAft>
            </a:pPr>
            <a:r>
              <a:rPr lang="en-US" sz="2800" b="1" dirty="0"/>
              <a:t>Teresa Haney</a:t>
            </a:r>
          </a:p>
          <a:p>
            <a:pPr>
              <a:spcAft>
                <a:spcPts val="300"/>
              </a:spcAft>
            </a:pPr>
            <a:r>
              <a:rPr lang="en-US" sz="2800" b="1" dirty="0"/>
              <a:t>Algerian Hart</a:t>
            </a:r>
          </a:p>
          <a:p>
            <a:pPr>
              <a:spcAft>
                <a:spcPts val="300"/>
              </a:spcAft>
            </a:pPr>
            <a:r>
              <a:rPr lang="en-US" sz="2800" b="1" dirty="0"/>
              <a:t>Rob Hornberger</a:t>
            </a:r>
          </a:p>
          <a:p>
            <a:pPr>
              <a:spcAft>
                <a:spcPts val="300"/>
              </a:spcAft>
            </a:pPr>
            <a:r>
              <a:rPr lang="en-US" sz="2800" b="1" dirty="0"/>
              <a:t>Tammy Jahnke</a:t>
            </a:r>
          </a:p>
          <a:p>
            <a:pPr>
              <a:spcAft>
                <a:spcPts val="300"/>
              </a:spcAft>
            </a:pPr>
            <a:r>
              <a:rPr lang="en-US" sz="2800" b="1" dirty="0"/>
              <a:t>John Jasinski</a:t>
            </a:r>
          </a:p>
        </p:txBody>
      </p:sp>
      <p:sp>
        <p:nvSpPr>
          <p:cNvPr id="8" name="TextBox 7">
            <a:extLst>
              <a:ext uri="{FF2B5EF4-FFF2-40B4-BE49-F238E27FC236}">
                <a16:creationId xmlns:a16="http://schemas.microsoft.com/office/drawing/2014/main" id="{D394559B-C096-0244-1A29-CF2255DBE943}"/>
              </a:ext>
            </a:extLst>
          </p:cNvPr>
          <p:cNvSpPr txBox="1"/>
          <p:nvPr/>
        </p:nvSpPr>
        <p:spPr>
          <a:xfrm>
            <a:off x="6547373" y="1869293"/>
            <a:ext cx="3261645" cy="2870016"/>
          </a:xfrm>
          <a:prstGeom prst="rect">
            <a:avLst/>
          </a:prstGeom>
          <a:noFill/>
        </p:spPr>
        <p:txBody>
          <a:bodyPr wrap="square">
            <a:spAutoFit/>
          </a:bodyPr>
          <a:lstStyle/>
          <a:p>
            <a:pPr>
              <a:spcAft>
                <a:spcPts val="300"/>
              </a:spcAft>
            </a:pPr>
            <a:r>
              <a:rPr lang="en-US" sz="2800" b="1" dirty="0"/>
              <a:t>Julie Masterson</a:t>
            </a:r>
          </a:p>
          <a:p>
            <a:pPr>
              <a:spcAft>
                <a:spcPts val="300"/>
              </a:spcAft>
            </a:pPr>
            <a:r>
              <a:rPr lang="en-US" sz="2800" b="1" dirty="0"/>
              <a:t>Zora Mulligan</a:t>
            </a:r>
          </a:p>
          <a:p>
            <a:pPr>
              <a:spcAft>
                <a:spcPts val="300"/>
              </a:spcAft>
            </a:pPr>
            <a:r>
              <a:rPr lang="en-US" sz="2800" b="1" dirty="0"/>
              <a:t>Joye Norris</a:t>
            </a:r>
          </a:p>
          <a:p>
            <a:pPr>
              <a:spcAft>
                <a:spcPts val="300"/>
              </a:spcAft>
            </a:pPr>
            <a:r>
              <a:rPr lang="en-US" sz="2800" b="1" dirty="0"/>
              <a:t>Suzanne Shaw</a:t>
            </a:r>
          </a:p>
          <a:p>
            <a:pPr>
              <a:spcAft>
                <a:spcPts val="300"/>
              </a:spcAft>
            </a:pPr>
            <a:r>
              <a:rPr lang="en-US" sz="2800" b="1" dirty="0"/>
              <a:t>Mark Smith</a:t>
            </a:r>
          </a:p>
          <a:p>
            <a:pPr>
              <a:spcAft>
                <a:spcPts val="300"/>
              </a:spcAft>
            </a:pPr>
            <a:r>
              <a:rPr lang="en-US" sz="2800" b="1" dirty="0"/>
              <a:t>Kelly Wood</a:t>
            </a:r>
            <a:endParaRPr lang="en-US" sz="2800" dirty="0"/>
          </a:p>
        </p:txBody>
      </p:sp>
    </p:spTree>
    <p:extLst>
      <p:ext uri="{BB962C8B-B14F-4D97-AF65-F5344CB8AC3E}">
        <p14:creationId xmlns:p14="http://schemas.microsoft.com/office/powerpoint/2010/main" val="291188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a:ln>
            <a:noFill/>
          </a:ln>
        </p:spPr>
        <p:txBody>
          <a:bodyPr/>
          <a:lstStyle/>
          <a:p>
            <a:fld id="{0C8503DA-BEF1-45E5-A577-9BAB03F5B362}" type="slidenum">
              <a:rPr lang="en-US" smtClean="0"/>
              <a:t>3</a:t>
            </a:fld>
            <a:endParaRPr lang="en-US" dirty="0"/>
          </a:p>
        </p:txBody>
      </p:sp>
      <p:sp>
        <p:nvSpPr>
          <p:cNvPr id="6" name="TextBox 5">
            <a:extLst>
              <a:ext uri="{FF2B5EF4-FFF2-40B4-BE49-F238E27FC236}">
                <a16:creationId xmlns:a16="http://schemas.microsoft.com/office/drawing/2014/main" id="{2B4C286A-5FE7-4B4D-8386-06A60B2DDF42}"/>
              </a:ext>
            </a:extLst>
          </p:cNvPr>
          <p:cNvSpPr txBox="1"/>
          <p:nvPr/>
        </p:nvSpPr>
        <p:spPr>
          <a:xfrm>
            <a:off x="2358438" y="564120"/>
            <a:ext cx="7475123" cy="1538883"/>
          </a:xfrm>
          <a:prstGeom prst="rect">
            <a:avLst/>
          </a:prstGeom>
          <a:noFill/>
        </p:spPr>
        <p:txBody>
          <a:bodyPr wrap="none" rtlCol="0">
            <a:spAutoFit/>
          </a:bodyPr>
          <a:lstStyle/>
          <a:p>
            <a:pPr algn="ctr"/>
            <a:r>
              <a:rPr lang="en-US" sz="5400" b="1" dirty="0">
                <a:solidFill>
                  <a:srgbClr val="5E0009"/>
                </a:solidFill>
                <a:latin typeface="Georgia" panose="02040502050405020303" pitchFamily="18" charset="0"/>
              </a:rPr>
              <a:t>Consulted:</a:t>
            </a:r>
          </a:p>
          <a:p>
            <a:pPr algn="ctr"/>
            <a:r>
              <a:rPr lang="en-US" sz="4000" b="1" dirty="0">
                <a:solidFill>
                  <a:srgbClr val="5E0009"/>
                </a:solidFill>
                <a:latin typeface="Georgia" panose="02040502050405020303" pitchFamily="18" charset="0"/>
              </a:rPr>
              <a:t>Student Success Committee</a:t>
            </a:r>
          </a:p>
        </p:txBody>
      </p:sp>
      <p:sp>
        <p:nvSpPr>
          <p:cNvPr id="9" name="TextBox 8">
            <a:extLst>
              <a:ext uri="{FF2B5EF4-FFF2-40B4-BE49-F238E27FC236}">
                <a16:creationId xmlns:a16="http://schemas.microsoft.com/office/drawing/2014/main" id="{05811B07-8ABB-7556-4C74-ED7FCF4A022F}"/>
              </a:ext>
            </a:extLst>
          </p:cNvPr>
          <p:cNvSpPr txBox="1"/>
          <p:nvPr/>
        </p:nvSpPr>
        <p:spPr>
          <a:xfrm>
            <a:off x="647700" y="2405781"/>
            <a:ext cx="11544300" cy="4023360"/>
          </a:xfrm>
          <a:prstGeom prst="rect">
            <a:avLst/>
          </a:prstGeom>
          <a:noFill/>
        </p:spPr>
        <p:txBody>
          <a:bodyPr wrap="square" numCol="3" spcCol="228600" rtlCol="0">
            <a:spAutoFit/>
          </a:bodyPr>
          <a:lstStyle/>
          <a:p>
            <a:pPr>
              <a:spcBef>
                <a:spcPts val="600"/>
              </a:spcBef>
            </a:pPr>
            <a:r>
              <a:rPr lang="en-US" sz="1600" b="1" dirty="0"/>
              <a:t>Kelly Wood, Chair</a:t>
            </a:r>
          </a:p>
          <a:p>
            <a:r>
              <a:rPr lang="en-US" sz="1600" dirty="0"/>
              <a:t>Associate Provost for Student Success</a:t>
            </a:r>
          </a:p>
          <a:p>
            <a:pPr>
              <a:spcBef>
                <a:spcPts val="600"/>
              </a:spcBef>
            </a:pPr>
            <a:r>
              <a:rPr lang="en-US" sz="1600" b="1" dirty="0"/>
              <a:t>Kelly Hayes</a:t>
            </a:r>
          </a:p>
          <a:p>
            <a:r>
              <a:rPr lang="en-US" sz="1600" dirty="0"/>
              <a:t>Coordinator International Leadership and Training Center</a:t>
            </a:r>
          </a:p>
          <a:p>
            <a:pPr>
              <a:spcBef>
                <a:spcPts val="600"/>
              </a:spcBef>
            </a:pPr>
            <a:r>
              <a:rPr lang="en-US" sz="1600" b="1" dirty="0"/>
              <a:t>Brian Edmond</a:t>
            </a:r>
          </a:p>
          <a:p>
            <a:r>
              <a:rPr lang="en-US" sz="1600" dirty="0"/>
              <a:t>Coordinator of Management Info Systems</a:t>
            </a:r>
          </a:p>
          <a:p>
            <a:pPr>
              <a:spcBef>
                <a:spcPts val="600"/>
              </a:spcBef>
            </a:pPr>
            <a:r>
              <a:rPr lang="en-US" sz="1600" b="1" dirty="0"/>
              <a:t>Hannah Evans</a:t>
            </a:r>
          </a:p>
          <a:p>
            <a:r>
              <a:rPr lang="en-US" sz="1600" dirty="0"/>
              <a:t>Student Representative</a:t>
            </a:r>
          </a:p>
          <a:p>
            <a:pPr>
              <a:spcBef>
                <a:spcPts val="600"/>
              </a:spcBef>
            </a:pPr>
            <a:r>
              <a:rPr lang="en-US" sz="1600" b="1" dirty="0"/>
              <a:t>Chelsey Giles</a:t>
            </a:r>
          </a:p>
          <a:p>
            <a:r>
              <a:rPr lang="en-US" sz="1600" dirty="0"/>
              <a:t>Business Process and Reporting Analyst</a:t>
            </a:r>
          </a:p>
          <a:p>
            <a:pPr>
              <a:spcBef>
                <a:spcPts val="600"/>
              </a:spcBef>
            </a:pPr>
            <a:endParaRPr lang="en-US" sz="1600" b="1" dirty="0"/>
          </a:p>
          <a:p>
            <a:pPr>
              <a:spcBef>
                <a:spcPts val="600"/>
              </a:spcBef>
            </a:pPr>
            <a:endParaRPr lang="en-US" sz="1600" b="1" dirty="0"/>
          </a:p>
          <a:p>
            <a:pPr>
              <a:spcBef>
                <a:spcPts val="600"/>
              </a:spcBef>
            </a:pPr>
            <a:r>
              <a:rPr lang="en-US" sz="1600" b="1" dirty="0"/>
              <a:t>Tracey Glaessgen</a:t>
            </a:r>
          </a:p>
          <a:p>
            <a:r>
              <a:rPr lang="en-US" sz="1600" dirty="0"/>
              <a:t>Associate Director, Center for Academic Success and Transition/Director of First Year Programs</a:t>
            </a:r>
          </a:p>
          <a:p>
            <a:pPr>
              <a:spcBef>
                <a:spcPts val="600"/>
              </a:spcBef>
            </a:pPr>
            <a:r>
              <a:rPr lang="en-US" sz="1600" b="1" dirty="0"/>
              <a:t>Gary Meints</a:t>
            </a:r>
          </a:p>
          <a:p>
            <a:r>
              <a:rPr lang="en-US" sz="1600" dirty="0"/>
              <a:t>Associate Professor</a:t>
            </a:r>
          </a:p>
          <a:p>
            <a:pPr>
              <a:spcBef>
                <a:spcPts val="600"/>
              </a:spcBef>
            </a:pPr>
            <a:r>
              <a:rPr lang="en-US" sz="1600" b="1" dirty="0"/>
              <a:t>Andrea Mostyn</a:t>
            </a:r>
          </a:p>
          <a:p>
            <a:r>
              <a:rPr lang="en-US" sz="1600" dirty="0"/>
              <a:t>Director of Strategic Communication</a:t>
            </a:r>
          </a:p>
          <a:p>
            <a:pPr>
              <a:spcBef>
                <a:spcPts val="600"/>
              </a:spcBef>
            </a:pPr>
            <a:r>
              <a:rPr lang="en-US" sz="1600" b="1" dirty="0"/>
              <a:t>Ross Hawkins</a:t>
            </a:r>
          </a:p>
          <a:p>
            <a:r>
              <a:rPr lang="en-US" sz="1600" dirty="0"/>
              <a:t>Director</a:t>
            </a:r>
          </a:p>
          <a:p>
            <a:pPr>
              <a:spcBef>
                <a:spcPts val="600"/>
              </a:spcBef>
            </a:pPr>
            <a:r>
              <a:rPr lang="en-US" sz="1600" b="1" dirty="0"/>
              <a:t>Michael Hudson</a:t>
            </a:r>
          </a:p>
          <a:p>
            <a:r>
              <a:rPr lang="en-US" sz="1600" dirty="0"/>
              <a:t>Faculty Senate Chair</a:t>
            </a:r>
          </a:p>
          <a:p>
            <a:pPr>
              <a:spcBef>
                <a:spcPts val="600"/>
              </a:spcBef>
            </a:pPr>
            <a:endParaRPr lang="en-US" sz="1600" b="1" dirty="0"/>
          </a:p>
          <a:p>
            <a:pPr>
              <a:spcBef>
                <a:spcPts val="600"/>
              </a:spcBef>
            </a:pPr>
            <a:endParaRPr lang="en-US" sz="1600" b="1" dirty="0"/>
          </a:p>
          <a:p>
            <a:pPr>
              <a:spcBef>
                <a:spcPts val="600"/>
              </a:spcBef>
            </a:pPr>
            <a:r>
              <a:rPr lang="en-US" sz="1600" b="1" dirty="0"/>
              <a:t>Kelly Rapp</a:t>
            </a:r>
          </a:p>
          <a:p>
            <a:r>
              <a:rPr lang="en-US" sz="1600" dirty="0"/>
              <a:t>Director of Career Center</a:t>
            </a:r>
          </a:p>
          <a:p>
            <a:pPr>
              <a:spcBef>
                <a:spcPts val="600"/>
              </a:spcBef>
            </a:pPr>
            <a:r>
              <a:rPr lang="en-US" sz="1600" b="1" dirty="0"/>
              <a:t>Jorge Rebaza-Vasquez</a:t>
            </a:r>
          </a:p>
          <a:p>
            <a:r>
              <a:rPr lang="en-US" sz="1600" dirty="0"/>
              <a:t>Associate Dean</a:t>
            </a:r>
          </a:p>
          <a:p>
            <a:pPr>
              <a:spcBef>
                <a:spcPts val="600"/>
              </a:spcBef>
            </a:pPr>
            <a:r>
              <a:rPr lang="en-US" sz="1600" b="1" dirty="0"/>
              <a:t>Jon Turner</a:t>
            </a:r>
          </a:p>
          <a:p>
            <a:r>
              <a:rPr lang="en-US" sz="1600" dirty="0"/>
              <a:t>Associate Professor</a:t>
            </a:r>
          </a:p>
          <a:p>
            <a:pPr>
              <a:spcBef>
                <a:spcPts val="600"/>
              </a:spcBef>
            </a:pPr>
            <a:r>
              <a:rPr lang="en-US" sz="1600" b="1" dirty="0"/>
              <a:t>Andrea Weber</a:t>
            </a:r>
          </a:p>
          <a:p>
            <a:r>
              <a:rPr lang="en-US" sz="1600" dirty="0"/>
              <a:t>Assistant Vice President for Student Affairs/Dean of Students</a:t>
            </a:r>
          </a:p>
          <a:p>
            <a:pPr>
              <a:spcBef>
                <a:spcPts val="600"/>
              </a:spcBef>
            </a:pPr>
            <a:r>
              <a:rPr lang="en-US" sz="1600" b="1" dirty="0"/>
              <a:t>Angela Young</a:t>
            </a:r>
          </a:p>
          <a:p>
            <a:r>
              <a:rPr lang="en-US" sz="1600" dirty="0"/>
              <a:t>Registrar</a:t>
            </a:r>
            <a:endParaRPr lang="en-US" dirty="0"/>
          </a:p>
        </p:txBody>
      </p:sp>
    </p:spTree>
    <p:extLst>
      <p:ext uri="{BB962C8B-B14F-4D97-AF65-F5344CB8AC3E}">
        <p14:creationId xmlns:p14="http://schemas.microsoft.com/office/powerpoint/2010/main" val="599563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a:ln>
            <a:noFill/>
          </a:ln>
        </p:spPr>
        <p:txBody>
          <a:bodyPr/>
          <a:lstStyle/>
          <a:p>
            <a:fld id="{0C8503DA-BEF1-45E5-A577-9BAB03F5B362}" type="slidenum">
              <a:rPr lang="en-US" smtClean="0"/>
              <a:t>4</a:t>
            </a:fld>
            <a:endParaRPr lang="en-US" dirty="0"/>
          </a:p>
        </p:txBody>
      </p:sp>
      <p:sp>
        <p:nvSpPr>
          <p:cNvPr id="6" name="TextBox 5">
            <a:extLst>
              <a:ext uri="{FF2B5EF4-FFF2-40B4-BE49-F238E27FC236}">
                <a16:creationId xmlns:a16="http://schemas.microsoft.com/office/drawing/2014/main" id="{2B4C286A-5FE7-4B4D-8386-06A60B2DDF42}"/>
              </a:ext>
            </a:extLst>
          </p:cNvPr>
          <p:cNvSpPr txBox="1"/>
          <p:nvPr/>
        </p:nvSpPr>
        <p:spPr>
          <a:xfrm>
            <a:off x="2922695" y="2080327"/>
            <a:ext cx="6346609" cy="2062103"/>
          </a:xfrm>
          <a:prstGeom prst="rect">
            <a:avLst/>
          </a:prstGeom>
          <a:noFill/>
        </p:spPr>
        <p:txBody>
          <a:bodyPr wrap="none" rtlCol="0">
            <a:spAutoFit/>
          </a:bodyPr>
          <a:lstStyle/>
          <a:p>
            <a:pPr algn="ctr"/>
            <a:r>
              <a:rPr lang="en-US" sz="4800" b="1" dirty="0">
                <a:solidFill>
                  <a:srgbClr val="5E0009"/>
                </a:solidFill>
                <a:latin typeface="Georgia" panose="02040502050405020303" pitchFamily="18" charset="0"/>
              </a:rPr>
              <a:t>Initial Focus:</a:t>
            </a:r>
          </a:p>
          <a:p>
            <a:pPr algn="ctr"/>
            <a:r>
              <a:rPr lang="en-US" sz="8000" b="1" dirty="0">
                <a:solidFill>
                  <a:srgbClr val="5E0009"/>
                </a:solidFill>
                <a:latin typeface="Georgia" panose="02040502050405020303" pitchFamily="18" charset="0"/>
              </a:rPr>
              <a:t>Admissions</a:t>
            </a:r>
          </a:p>
        </p:txBody>
      </p:sp>
    </p:spTree>
    <p:extLst>
      <p:ext uri="{BB962C8B-B14F-4D97-AF65-F5344CB8AC3E}">
        <p14:creationId xmlns:p14="http://schemas.microsoft.com/office/powerpoint/2010/main" val="1698024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0253A-C38B-EF88-32EC-F5A27FB72D17}"/>
              </a:ext>
            </a:extLst>
          </p:cNvPr>
          <p:cNvSpPr>
            <a:spLocks noGrp="1"/>
          </p:cNvSpPr>
          <p:nvPr>
            <p:ph type="sldNum" sz="quarter" idx="12"/>
          </p:nvPr>
        </p:nvSpPr>
        <p:spPr/>
        <p:txBody>
          <a:bodyPr/>
          <a:lstStyle/>
          <a:p>
            <a:fld id="{0C8503DA-BEF1-45E5-A577-9BAB03F5B362}" type="slidenum">
              <a:rPr lang="en-US" smtClean="0"/>
              <a:t>5</a:t>
            </a:fld>
            <a:endParaRPr lang="en-US"/>
          </a:p>
        </p:txBody>
      </p:sp>
      <p:sp>
        <p:nvSpPr>
          <p:cNvPr id="3" name="Slide Number Placeholder 3">
            <a:extLst>
              <a:ext uri="{FF2B5EF4-FFF2-40B4-BE49-F238E27FC236}">
                <a16:creationId xmlns:a16="http://schemas.microsoft.com/office/drawing/2014/main" id="{D46D9701-8749-D468-F5EA-6C87736C7913}"/>
              </a:ext>
            </a:extLst>
          </p:cNvPr>
          <p:cNvSpPr txBox="1">
            <a:spLocks/>
          </p:cNvSpPr>
          <p:nvPr/>
        </p:nvSpPr>
        <p:spPr>
          <a:xfrm>
            <a:off x="11673555" y="6494805"/>
            <a:ext cx="312633" cy="185663"/>
          </a:xfrm>
          <a:prstGeom prst="rect">
            <a:avLst/>
          </a:prstGeom>
          <a:ln>
            <a:noFill/>
          </a:ln>
        </p:spPr>
        <p:txBody>
          <a:bodyPr vert="horz" lIns="91440" tIns="45720" rIns="91440" bIns="45720" rtlCol="0" anchor="ctr"/>
          <a:lstStyle>
            <a:defPPr>
              <a:defRPr lang="en-US"/>
            </a:defPPr>
            <a:lvl1pPr marL="0" algn="r" defTabSz="914400" rtl="0" eaLnBrk="1" latinLnBrk="0" hangingPunct="1">
              <a:defRPr sz="800" kern="1200">
                <a:solidFill>
                  <a:schemeClr val="tx1">
                    <a:lumMod val="50000"/>
                    <a:lumOff val="50000"/>
                  </a:schemeClr>
                </a:solidFill>
                <a:latin typeface="Georgia" panose="020405020504050203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8503DA-BEF1-45E5-A577-9BAB03F5B362}" type="slidenum">
              <a:rPr lang="en-US" smtClean="0"/>
              <a:pPr/>
              <a:t>5</a:t>
            </a:fld>
            <a:endParaRPr lang="en-US"/>
          </a:p>
        </p:txBody>
      </p:sp>
      <p:grpSp>
        <p:nvGrpSpPr>
          <p:cNvPr id="4" name="Group 3" descr="vision, themes, initiatives">
            <a:extLst>
              <a:ext uri="{FF2B5EF4-FFF2-40B4-BE49-F238E27FC236}">
                <a16:creationId xmlns:a16="http://schemas.microsoft.com/office/drawing/2014/main" id="{1BD2993E-099D-A4BC-6802-F3CC8B478285}"/>
              </a:ext>
            </a:extLst>
          </p:cNvPr>
          <p:cNvGrpSpPr/>
          <p:nvPr/>
        </p:nvGrpSpPr>
        <p:grpSpPr>
          <a:xfrm>
            <a:off x="501536" y="735322"/>
            <a:ext cx="981778" cy="1345618"/>
            <a:chOff x="91434" y="1265883"/>
            <a:chExt cx="981778" cy="1345618"/>
          </a:xfrm>
        </p:grpSpPr>
        <p:sp>
          <p:nvSpPr>
            <p:cNvPr id="5" name="Isosceles Triangle 4">
              <a:extLst>
                <a:ext uri="{FF2B5EF4-FFF2-40B4-BE49-F238E27FC236}">
                  <a16:creationId xmlns:a16="http://schemas.microsoft.com/office/drawing/2014/main" id="{7506A5F2-AAAD-EF4B-2A71-C2C51445E876}"/>
                </a:ext>
              </a:extLst>
            </p:cNvPr>
            <p:cNvSpPr/>
            <p:nvPr/>
          </p:nvSpPr>
          <p:spPr>
            <a:xfrm rot="16200000" flipH="1">
              <a:off x="366879" y="1083966"/>
              <a:ext cx="522331" cy="890334"/>
            </a:xfrm>
            <a:prstGeom prst="triangle">
              <a:avLst>
                <a:gd name="adj" fmla="val 0"/>
              </a:avLst>
            </a:prstGeom>
            <a:solidFill>
              <a:srgbClr val="D2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9AD5A40-A067-393B-9CC3-A4AED326C43A}"/>
                </a:ext>
              </a:extLst>
            </p:cNvPr>
            <p:cNvSpPr/>
            <p:nvPr/>
          </p:nvSpPr>
          <p:spPr>
            <a:xfrm rot="16200000" flipH="1">
              <a:off x="366879" y="1494567"/>
              <a:ext cx="522332" cy="890334"/>
            </a:xfrm>
            <a:prstGeom prst="triangle">
              <a:avLst>
                <a:gd name="adj" fmla="val 0"/>
              </a:avLst>
            </a:prstGeom>
            <a:solidFill>
              <a:srgbClr val="D2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A83838CD-6373-4749-2353-F4CC28D57263}"/>
                </a:ext>
              </a:extLst>
            </p:cNvPr>
            <p:cNvSpPr/>
            <p:nvPr/>
          </p:nvSpPr>
          <p:spPr>
            <a:xfrm rot="16200000" flipH="1">
              <a:off x="366879" y="1905168"/>
              <a:ext cx="522332" cy="890334"/>
            </a:xfrm>
            <a:prstGeom prst="triangle">
              <a:avLst>
                <a:gd name="adj" fmla="val 0"/>
              </a:avLst>
            </a:prstGeom>
            <a:solidFill>
              <a:srgbClr val="D2CB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AC9D91D-11DA-D2EF-58F8-E780A1A8B3A6}"/>
                </a:ext>
              </a:extLst>
            </p:cNvPr>
            <p:cNvSpPr/>
            <p:nvPr/>
          </p:nvSpPr>
          <p:spPr>
            <a:xfrm>
              <a:off x="91434" y="1265883"/>
              <a:ext cx="981778" cy="216251"/>
            </a:xfrm>
            <a:prstGeom prst="rect">
              <a:avLst/>
            </a:prstGeom>
            <a:solidFill>
              <a:srgbClr val="BF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VISION</a:t>
              </a:r>
            </a:p>
          </p:txBody>
        </p:sp>
        <p:sp>
          <p:nvSpPr>
            <p:cNvPr id="9" name="Rectangle 8">
              <a:extLst>
                <a:ext uri="{FF2B5EF4-FFF2-40B4-BE49-F238E27FC236}">
                  <a16:creationId xmlns:a16="http://schemas.microsoft.com/office/drawing/2014/main" id="{956170BA-B1CC-AE02-9311-FE74C0123773}"/>
                </a:ext>
              </a:extLst>
            </p:cNvPr>
            <p:cNvSpPr/>
            <p:nvPr/>
          </p:nvSpPr>
          <p:spPr>
            <a:xfrm>
              <a:off x="91434" y="1672653"/>
              <a:ext cx="981778" cy="216251"/>
            </a:xfrm>
            <a:prstGeom prst="rect">
              <a:avLst/>
            </a:prstGeom>
            <a:solidFill>
              <a:srgbClr val="BF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THEMES</a:t>
              </a:r>
            </a:p>
          </p:txBody>
        </p:sp>
        <p:sp>
          <p:nvSpPr>
            <p:cNvPr id="10" name="Rectangle 9">
              <a:extLst>
                <a:ext uri="{FF2B5EF4-FFF2-40B4-BE49-F238E27FC236}">
                  <a16:creationId xmlns:a16="http://schemas.microsoft.com/office/drawing/2014/main" id="{52E47E28-4FF8-5C1D-039B-F4D6251750E5}"/>
                </a:ext>
              </a:extLst>
            </p:cNvPr>
            <p:cNvSpPr/>
            <p:nvPr/>
          </p:nvSpPr>
          <p:spPr>
            <a:xfrm>
              <a:off x="91434" y="2034572"/>
              <a:ext cx="981778" cy="216251"/>
            </a:xfrm>
            <a:prstGeom prst="rect">
              <a:avLst/>
            </a:prstGeom>
            <a:solidFill>
              <a:srgbClr val="BF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INITIATIVES</a:t>
              </a:r>
            </a:p>
          </p:txBody>
        </p:sp>
      </p:grpSp>
      <p:sp>
        <p:nvSpPr>
          <p:cNvPr id="11" name="Rectangle: Rounded Corners 10">
            <a:extLst>
              <a:ext uri="{FF2B5EF4-FFF2-40B4-BE49-F238E27FC236}">
                <a16:creationId xmlns:a16="http://schemas.microsoft.com/office/drawing/2014/main" id="{989E4904-BB47-03D4-38A6-3C6225EA6F33}"/>
              </a:ext>
            </a:extLst>
          </p:cNvPr>
          <p:cNvSpPr/>
          <p:nvPr/>
        </p:nvSpPr>
        <p:spPr>
          <a:xfrm>
            <a:off x="5054395" y="3044331"/>
            <a:ext cx="1600200" cy="654672"/>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Adults</a:t>
            </a:r>
          </a:p>
          <a:p>
            <a:pPr algn="ctr"/>
            <a:r>
              <a:rPr lang="en-US" sz="800" dirty="0">
                <a:solidFill>
                  <a:schemeClr val="bg1"/>
                </a:solidFill>
              </a:rPr>
              <a:t>Increase the number of all online programs from 17 to 20 by Fall 2023.  </a:t>
            </a:r>
            <a:r>
              <a:rPr lang="en-US" sz="800" b="1" dirty="0">
                <a:solidFill>
                  <a:schemeClr val="bg1"/>
                </a:solidFill>
              </a:rPr>
              <a:t>Build out annual plan to promote Fast Track.</a:t>
            </a:r>
          </a:p>
        </p:txBody>
      </p:sp>
      <p:sp>
        <p:nvSpPr>
          <p:cNvPr id="12" name="Rectangle: Rounded Corners 11">
            <a:extLst>
              <a:ext uri="{FF2B5EF4-FFF2-40B4-BE49-F238E27FC236}">
                <a16:creationId xmlns:a16="http://schemas.microsoft.com/office/drawing/2014/main" id="{4D3AD8C1-01A2-0382-2FBF-970EC2563DBD}"/>
              </a:ext>
            </a:extLst>
          </p:cNvPr>
          <p:cNvSpPr/>
          <p:nvPr/>
        </p:nvSpPr>
        <p:spPr>
          <a:xfrm>
            <a:off x="5054395" y="3794861"/>
            <a:ext cx="1600200" cy="835073"/>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Employer-Connected Adults</a:t>
            </a:r>
          </a:p>
          <a:p>
            <a:pPr algn="ctr"/>
            <a:r>
              <a:rPr lang="en-US" sz="800">
                <a:solidFill>
                  <a:schemeClr val="bg1"/>
                </a:solidFill>
              </a:rPr>
              <a:t>Expand access to financial support and new programs.  Targets to be identified by March 31, 2023.</a:t>
            </a:r>
          </a:p>
        </p:txBody>
      </p:sp>
      <p:sp>
        <p:nvSpPr>
          <p:cNvPr id="13" name="Rectangle: Rounded Corners 12">
            <a:extLst>
              <a:ext uri="{FF2B5EF4-FFF2-40B4-BE49-F238E27FC236}">
                <a16:creationId xmlns:a16="http://schemas.microsoft.com/office/drawing/2014/main" id="{5A69BF25-A519-8378-5C39-B148681B2E0E}"/>
              </a:ext>
            </a:extLst>
          </p:cNvPr>
          <p:cNvSpPr/>
          <p:nvPr/>
        </p:nvSpPr>
        <p:spPr>
          <a:xfrm>
            <a:off x="1539161" y="1506420"/>
            <a:ext cx="1600200" cy="1908584"/>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FTNICs -- Overall</a:t>
            </a:r>
          </a:p>
          <a:p>
            <a:pPr algn="ctr"/>
            <a:r>
              <a:rPr lang="en-US" sz="800">
                <a:solidFill>
                  <a:schemeClr val="bg1"/>
                </a:solidFill>
              </a:rPr>
              <a:t>Develop best-in-class campus tours, strengthen relationships with high school counselors and communication with parents, increase market share in Springfield and the surrounding areas, engage consultants.</a:t>
            </a:r>
          </a:p>
          <a:p>
            <a:pPr algn="ctr"/>
            <a:r>
              <a:rPr lang="en-US" sz="800">
                <a:solidFill>
                  <a:schemeClr val="bg1"/>
                </a:solidFill>
              </a:rPr>
              <a:t>Overall goal:  5% increase in headcount enrollment.</a:t>
            </a:r>
          </a:p>
          <a:p>
            <a:pPr algn="ctr"/>
            <a:r>
              <a:rPr lang="en-US" sz="800">
                <a:solidFill>
                  <a:schemeClr val="bg1"/>
                </a:solidFill>
              </a:rPr>
              <a:t>Stretch goal:  2,500 FTNICs.  </a:t>
            </a:r>
          </a:p>
        </p:txBody>
      </p:sp>
      <p:sp>
        <p:nvSpPr>
          <p:cNvPr id="14" name="Rectangle: Rounded Corners 13">
            <a:extLst>
              <a:ext uri="{FF2B5EF4-FFF2-40B4-BE49-F238E27FC236}">
                <a16:creationId xmlns:a16="http://schemas.microsoft.com/office/drawing/2014/main" id="{8533961E-9C8B-52F7-B187-15BC7E8255BC}"/>
              </a:ext>
            </a:extLst>
          </p:cNvPr>
          <p:cNvSpPr/>
          <p:nvPr/>
        </p:nvSpPr>
        <p:spPr>
          <a:xfrm>
            <a:off x="1539161" y="3505701"/>
            <a:ext cx="1600200" cy="2293258"/>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Racially Inclusive</a:t>
            </a:r>
          </a:p>
          <a:p>
            <a:pPr algn="ctr"/>
            <a:r>
              <a:rPr lang="en-US" sz="800">
                <a:solidFill>
                  <a:schemeClr val="bg1"/>
                </a:solidFill>
              </a:rPr>
              <a:t>Visit access programs, train admissions staff, present at schools, host IES Showcase, host meet ups with a focus on the most diverse schools, meet one on one with students, host groups on campus.</a:t>
            </a:r>
          </a:p>
          <a:p>
            <a:pPr algn="ctr"/>
            <a:r>
              <a:rPr lang="en-US" sz="800">
                <a:solidFill>
                  <a:schemeClr val="bg1"/>
                </a:solidFill>
              </a:rPr>
              <a:t>Goal is to increase applications and deposits for BILPOC, First Gen , and Pell-eligible students by 10%.</a:t>
            </a:r>
          </a:p>
        </p:txBody>
      </p:sp>
      <p:sp>
        <p:nvSpPr>
          <p:cNvPr id="15" name="Rectangle: Rounded Corners 14">
            <a:extLst>
              <a:ext uri="{FF2B5EF4-FFF2-40B4-BE49-F238E27FC236}">
                <a16:creationId xmlns:a16="http://schemas.microsoft.com/office/drawing/2014/main" id="{B663B562-DEEE-F97E-2015-FD38D388EFCC}"/>
              </a:ext>
            </a:extLst>
          </p:cNvPr>
          <p:cNvSpPr/>
          <p:nvPr/>
        </p:nvSpPr>
        <p:spPr>
          <a:xfrm>
            <a:off x="3295845" y="1506420"/>
            <a:ext cx="1600200" cy="925151"/>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Dual Credit</a:t>
            </a:r>
          </a:p>
          <a:p>
            <a:pPr algn="ctr"/>
            <a:r>
              <a:rPr lang="en-US" sz="800">
                <a:solidFill>
                  <a:schemeClr val="bg1"/>
                </a:solidFill>
              </a:rPr>
              <a:t>Create VIP activities for dual credit students at November 12 Showcase.</a:t>
            </a:r>
          </a:p>
        </p:txBody>
      </p:sp>
      <p:sp>
        <p:nvSpPr>
          <p:cNvPr id="16" name="Rectangle: Rounded Corners 15">
            <a:extLst>
              <a:ext uri="{FF2B5EF4-FFF2-40B4-BE49-F238E27FC236}">
                <a16:creationId xmlns:a16="http://schemas.microsoft.com/office/drawing/2014/main" id="{ED8E259A-F421-749F-16FB-48AD9BED81D1}"/>
              </a:ext>
            </a:extLst>
          </p:cNvPr>
          <p:cNvSpPr/>
          <p:nvPr/>
        </p:nvSpPr>
        <p:spPr>
          <a:xfrm>
            <a:off x="3295845" y="2538899"/>
            <a:ext cx="1600200" cy="1028699"/>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First Gen</a:t>
            </a:r>
          </a:p>
          <a:p>
            <a:pPr algn="ctr"/>
            <a:r>
              <a:rPr lang="en-US" sz="800">
                <a:solidFill>
                  <a:schemeClr val="bg1"/>
                </a:solidFill>
              </a:rPr>
              <a:t>Increase communication with first gen students, including letters/email and a video.</a:t>
            </a:r>
          </a:p>
          <a:p>
            <a:pPr algn="ctr"/>
            <a:r>
              <a:rPr lang="en-US" sz="800">
                <a:solidFill>
                  <a:schemeClr val="bg1"/>
                </a:solidFill>
              </a:rPr>
              <a:t>Goal is to increase first gen enrollment by 5%.</a:t>
            </a:r>
          </a:p>
        </p:txBody>
      </p:sp>
      <p:sp>
        <p:nvSpPr>
          <p:cNvPr id="17" name="Rectangle: Rounded Corners 16">
            <a:extLst>
              <a:ext uri="{FF2B5EF4-FFF2-40B4-BE49-F238E27FC236}">
                <a16:creationId xmlns:a16="http://schemas.microsoft.com/office/drawing/2014/main" id="{D4D253CD-FED2-9EAF-024B-C2CA04E0E84D}"/>
              </a:ext>
            </a:extLst>
          </p:cNvPr>
          <p:cNvSpPr/>
          <p:nvPr/>
        </p:nvSpPr>
        <p:spPr>
          <a:xfrm>
            <a:off x="5054395" y="1506420"/>
            <a:ext cx="1600200" cy="1442053"/>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International</a:t>
            </a:r>
          </a:p>
          <a:p>
            <a:pPr algn="ctr"/>
            <a:r>
              <a:rPr lang="en-US" sz="800">
                <a:solidFill>
                  <a:schemeClr val="bg1"/>
                </a:solidFill>
              </a:rPr>
              <a:t>Expand partnerships with additional countries, implement case manager approach.</a:t>
            </a:r>
          </a:p>
          <a:p>
            <a:pPr algn="ctr"/>
            <a:r>
              <a:rPr lang="en-US" sz="800">
                <a:solidFill>
                  <a:schemeClr val="bg1"/>
                </a:solidFill>
              </a:rPr>
              <a:t>Goals are 10% increase in FTNIC and FT-transfer and maintain current level of graduate enrollment.</a:t>
            </a:r>
          </a:p>
        </p:txBody>
      </p:sp>
      <p:sp>
        <p:nvSpPr>
          <p:cNvPr id="18" name="Rectangle: Rounded Corners 17">
            <a:extLst>
              <a:ext uri="{FF2B5EF4-FFF2-40B4-BE49-F238E27FC236}">
                <a16:creationId xmlns:a16="http://schemas.microsoft.com/office/drawing/2014/main" id="{480C54E1-5771-65A8-CB2D-53FD50BE7B32}"/>
              </a:ext>
            </a:extLst>
          </p:cNvPr>
          <p:cNvSpPr/>
          <p:nvPr/>
        </p:nvSpPr>
        <p:spPr>
          <a:xfrm>
            <a:off x="3295845" y="4436927"/>
            <a:ext cx="1600200" cy="1362032"/>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Transfer</a:t>
            </a:r>
          </a:p>
          <a:p>
            <a:pPr algn="ctr"/>
            <a:r>
              <a:rPr lang="en-US" sz="800">
                <a:solidFill>
                  <a:schemeClr val="bg1"/>
                </a:solidFill>
              </a:rPr>
              <a:t>Establish/resume/ strengthen communication and relationship-building with community colleges, launch new degree plan guide, host VIP events.</a:t>
            </a:r>
          </a:p>
          <a:p>
            <a:pPr algn="ctr"/>
            <a:r>
              <a:rPr lang="en-US" sz="800">
                <a:solidFill>
                  <a:schemeClr val="bg1"/>
                </a:solidFill>
              </a:rPr>
              <a:t>Goal is to increase transfer student enrollment by 10%.</a:t>
            </a:r>
          </a:p>
        </p:txBody>
      </p:sp>
      <p:sp>
        <p:nvSpPr>
          <p:cNvPr id="19" name="Rectangle: Rounded Corners 18">
            <a:extLst>
              <a:ext uri="{FF2B5EF4-FFF2-40B4-BE49-F238E27FC236}">
                <a16:creationId xmlns:a16="http://schemas.microsoft.com/office/drawing/2014/main" id="{57A58FA0-BF8E-4DE5-B53F-DF13528CC2B9}"/>
              </a:ext>
            </a:extLst>
          </p:cNvPr>
          <p:cNvSpPr/>
          <p:nvPr/>
        </p:nvSpPr>
        <p:spPr>
          <a:xfrm>
            <a:off x="3295845" y="3674926"/>
            <a:ext cx="1600200" cy="654672"/>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Pell-Eligible</a:t>
            </a:r>
          </a:p>
          <a:p>
            <a:pPr algn="ctr"/>
            <a:r>
              <a:rPr lang="en-US" sz="800">
                <a:solidFill>
                  <a:schemeClr val="bg1"/>
                </a:solidFill>
              </a:rPr>
              <a:t>Establish and promote scholarship.</a:t>
            </a:r>
          </a:p>
        </p:txBody>
      </p:sp>
      <p:sp>
        <p:nvSpPr>
          <p:cNvPr id="20" name="Rectangle 19">
            <a:extLst>
              <a:ext uri="{FF2B5EF4-FFF2-40B4-BE49-F238E27FC236}">
                <a16:creationId xmlns:a16="http://schemas.microsoft.com/office/drawing/2014/main" id="{96B79750-CC00-E1D4-62AD-6F5803F28FC3}"/>
              </a:ext>
            </a:extLst>
          </p:cNvPr>
          <p:cNvSpPr/>
          <p:nvPr/>
        </p:nvSpPr>
        <p:spPr>
          <a:xfrm>
            <a:off x="1539161" y="1138723"/>
            <a:ext cx="5115434" cy="269408"/>
          </a:xfrm>
          <a:prstGeom prst="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Georgia" panose="02040502050405020303" pitchFamily="18" charset="0"/>
              </a:rPr>
              <a:t>ADMISSIONS AND ENROLLMENT</a:t>
            </a:r>
          </a:p>
        </p:txBody>
      </p:sp>
      <p:sp>
        <p:nvSpPr>
          <p:cNvPr id="21" name="Rectangle 20">
            <a:extLst>
              <a:ext uri="{FF2B5EF4-FFF2-40B4-BE49-F238E27FC236}">
                <a16:creationId xmlns:a16="http://schemas.microsoft.com/office/drawing/2014/main" id="{258C7E0E-C66F-7830-F005-A71EB1878B04}"/>
              </a:ext>
            </a:extLst>
          </p:cNvPr>
          <p:cNvSpPr/>
          <p:nvPr/>
        </p:nvSpPr>
        <p:spPr>
          <a:xfrm>
            <a:off x="6877727" y="1144890"/>
            <a:ext cx="5023990" cy="269408"/>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latin typeface="Georgia" panose="02040502050405020303" pitchFamily="18" charset="0"/>
              </a:rPr>
              <a:t>STUDENT SUCCESS</a:t>
            </a:r>
          </a:p>
        </p:txBody>
      </p:sp>
      <p:sp>
        <p:nvSpPr>
          <p:cNvPr id="22" name="Rectangle 21">
            <a:extLst>
              <a:ext uri="{FF2B5EF4-FFF2-40B4-BE49-F238E27FC236}">
                <a16:creationId xmlns:a16="http://schemas.microsoft.com/office/drawing/2014/main" id="{3F77CFAE-7AA7-09DF-2D12-DBD883019395}"/>
              </a:ext>
            </a:extLst>
          </p:cNvPr>
          <p:cNvSpPr/>
          <p:nvPr/>
        </p:nvSpPr>
        <p:spPr>
          <a:xfrm>
            <a:off x="1539161" y="735322"/>
            <a:ext cx="10362556" cy="271190"/>
          </a:xfrm>
          <a:prstGeom prst="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To drive growth across the university using strategic thinking and bold execution.</a:t>
            </a:r>
          </a:p>
        </p:txBody>
      </p:sp>
      <p:sp>
        <p:nvSpPr>
          <p:cNvPr id="23" name="TextBox 22">
            <a:extLst>
              <a:ext uri="{FF2B5EF4-FFF2-40B4-BE49-F238E27FC236}">
                <a16:creationId xmlns:a16="http://schemas.microsoft.com/office/drawing/2014/main" id="{ABFA8358-F99B-3BEE-9FC7-E8B3C0A302CE}"/>
              </a:ext>
            </a:extLst>
          </p:cNvPr>
          <p:cNvSpPr txBox="1"/>
          <p:nvPr/>
        </p:nvSpPr>
        <p:spPr>
          <a:xfrm>
            <a:off x="1483314" y="205346"/>
            <a:ext cx="8101898" cy="523220"/>
          </a:xfrm>
          <a:prstGeom prst="rect">
            <a:avLst/>
          </a:prstGeom>
          <a:noFill/>
        </p:spPr>
        <p:txBody>
          <a:bodyPr wrap="none" rtlCol="0">
            <a:spAutoFit/>
          </a:bodyPr>
          <a:lstStyle/>
          <a:p>
            <a:r>
              <a:rPr lang="en-US" sz="2800" b="1">
                <a:solidFill>
                  <a:srgbClr val="5E0009"/>
                </a:solidFill>
                <a:latin typeface="Georgia" panose="02040502050405020303" pitchFamily="18" charset="0"/>
              </a:rPr>
              <a:t>2022-2023 Strategic Enrollment Initiatives</a:t>
            </a:r>
          </a:p>
        </p:txBody>
      </p:sp>
      <p:sp>
        <p:nvSpPr>
          <p:cNvPr id="24" name="Rectangle: Rounded Corners 23">
            <a:extLst>
              <a:ext uri="{FF2B5EF4-FFF2-40B4-BE49-F238E27FC236}">
                <a16:creationId xmlns:a16="http://schemas.microsoft.com/office/drawing/2014/main" id="{28431202-52E2-6721-2536-E8AE8F519818}"/>
              </a:ext>
            </a:extLst>
          </p:cNvPr>
          <p:cNvSpPr/>
          <p:nvPr/>
        </p:nvSpPr>
        <p:spPr>
          <a:xfrm>
            <a:off x="5054395" y="4725791"/>
            <a:ext cx="1600200" cy="1073168"/>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a:solidFill>
                  <a:schemeClr val="bg1"/>
                </a:solidFill>
              </a:rPr>
              <a:t>Graduate</a:t>
            </a:r>
          </a:p>
          <a:p>
            <a:pPr algn="ctr"/>
            <a:r>
              <a:rPr lang="en-US" sz="800">
                <a:solidFill>
                  <a:schemeClr val="bg1"/>
                </a:solidFill>
              </a:rPr>
              <a:t>Increase prospects, develop accelerated programs, implement inclusive practices, continue to build out partnerships, and reduce barriers to student success.</a:t>
            </a:r>
          </a:p>
        </p:txBody>
      </p:sp>
      <p:sp>
        <p:nvSpPr>
          <p:cNvPr id="28" name="Rectangle: Rounded Corners 27">
            <a:extLst>
              <a:ext uri="{FF2B5EF4-FFF2-40B4-BE49-F238E27FC236}">
                <a16:creationId xmlns:a16="http://schemas.microsoft.com/office/drawing/2014/main" id="{E10B0C60-519F-83CC-AE25-1B0E2F60823D}"/>
              </a:ext>
            </a:extLst>
          </p:cNvPr>
          <p:cNvSpPr/>
          <p:nvPr/>
        </p:nvSpPr>
        <p:spPr>
          <a:xfrm>
            <a:off x="3295845" y="5906288"/>
            <a:ext cx="1600200" cy="588517"/>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Increase the effectiveness of the Undergraduate Recruitment Committee. </a:t>
            </a:r>
          </a:p>
        </p:txBody>
      </p:sp>
      <p:sp>
        <p:nvSpPr>
          <p:cNvPr id="29" name="Rectangle: Rounded Corners 28">
            <a:extLst>
              <a:ext uri="{FF2B5EF4-FFF2-40B4-BE49-F238E27FC236}">
                <a16:creationId xmlns:a16="http://schemas.microsoft.com/office/drawing/2014/main" id="{86887A98-FAE1-455B-A457-8097335F73B9}"/>
              </a:ext>
            </a:extLst>
          </p:cNvPr>
          <p:cNvSpPr/>
          <p:nvPr/>
        </p:nvSpPr>
        <p:spPr>
          <a:xfrm>
            <a:off x="5054395" y="5906287"/>
            <a:ext cx="1600200" cy="588517"/>
          </a:xfrm>
          <a:prstGeom prst="roundRect">
            <a:avLst/>
          </a:prstGeom>
          <a:solidFill>
            <a:srgbClr val="5E0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bg1"/>
                </a:solidFill>
              </a:rPr>
              <a:t>College and program activities.</a:t>
            </a:r>
          </a:p>
        </p:txBody>
      </p:sp>
    </p:spTree>
    <p:extLst>
      <p:ext uri="{BB962C8B-B14F-4D97-AF65-F5344CB8AC3E}">
        <p14:creationId xmlns:p14="http://schemas.microsoft.com/office/powerpoint/2010/main" val="3508377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a:ln>
            <a:noFill/>
          </a:ln>
        </p:spPr>
        <p:txBody>
          <a:bodyPr/>
          <a:lstStyle/>
          <a:p>
            <a:fld id="{0C8503DA-BEF1-45E5-A577-9BAB03F5B362}" type="slidenum">
              <a:rPr lang="en-US" smtClean="0"/>
              <a:t>6</a:t>
            </a:fld>
            <a:endParaRPr lang="en-US" dirty="0"/>
          </a:p>
        </p:txBody>
      </p:sp>
      <p:sp>
        <p:nvSpPr>
          <p:cNvPr id="6" name="TextBox 5">
            <a:extLst>
              <a:ext uri="{FF2B5EF4-FFF2-40B4-BE49-F238E27FC236}">
                <a16:creationId xmlns:a16="http://schemas.microsoft.com/office/drawing/2014/main" id="{2B4C286A-5FE7-4B4D-8386-06A60B2DDF42}"/>
              </a:ext>
            </a:extLst>
          </p:cNvPr>
          <p:cNvSpPr txBox="1"/>
          <p:nvPr/>
        </p:nvSpPr>
        <p:spPr>
          <a:xfrm>
            <a:off x="3385161" y="2080327"/>
            <a:ext cx="5421677" cy="2062103"/>
          </a:xfrm>
          <a:prstGeom prst="rect">
            <a:avLst/>
          </a:prstGeom>
          <a:noFill/>
        </p:spPr>
        <p:txBody>
          <a:bodyPr wrap="none" rtlCol="0">
            <a:spAutoFit/>
          </a:bodyPr>
          <a:lstStyle/>
          <a:p>
            <a:pPr algn="ctr"/>
            <a:r>
              <a:rPr lang="en-US" sz="4800" b="1" dirty="0">
                <a:solidFill>
                  <a:srgbClr val="5E0009"/>
                </a:solidFill>
                <a:latin typeface="Georgia" panose="02040502050405020303" pitchFamily="18" charset="0"/>
              </a:rPr>
              <a:t>Shifting Gears:</a:t>
            </a:r>
          </a:p>
          <a:p>
            <a:pPr algn="ctr"/>
            <a:r>
              <a:rPr lang="en-US" sz="8000" b="1" dirty="0">
                <a:solidFill>
                  <a:srgbClr val="5E0009"/>
                </a:solidFill>
                <a:latin typeface="Georgia" panose="02040502050405020303" pitchFamily="18" charset="0"/>
              </a:rPr>
              <a:t>Retention</a:t>
            </a:r>
          </a:p>
        </p:txBody>
      </p:sp>
    </p:spTree>
    <p:extLst>
      <p:ext uri="{BB962C8B-B14F-4D97-AF65-F5344CB8AC3E}">
        <p14:creationId xmlns:p14="http://schemas.microsoft.com/office/powerpoint/2010/main" val="97540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852E86-210A-F4BA-2470-FA5066094A9E}"/>
              </a:ext>
            </a:extLst>
          </p:cNvPr>
          <p:cNvSpPr>
            <a:spLocks noGrp="1"/>
          </p:cNvSpPr>
          <p:nvPr>
            <p:ph type="sldNum" sz="quarter" idx="12"/>
          </p:nvPr>
        </p:nvSpPr>
        <p:spPr/>
        <p:txBody>
          <a:bodyPr/>
          <a:lstStyle/>
          <a:p>
            <a:fld id="{0C8503DA-BEF1-45E5-A577-9BAB03F5B362}" type="slidenum">
              <a:rPr lang="en-US" smtClean="0"/>
              <a:t>7</a:t>
            </a:fld>
            <a:endParaRPr lang="en-US" dirty="0"/>
          </a:p>
        </p:txBody>
      </p:sp>
      <p:graphicFrame>
        <p:nvGraphicFramePr>
          <p:cNvPr id="7" name="Chart 6" descr="headcount - 2022 = 4196 graduate students, 9944 continuing undergrad students, 1343 transfer students, and 2278 FTNIC students">
            <a:extLst>
              <a:ext uri="{FF2B5EF4-FFF2-40B4-BE49-F238E27FC236}">
                <a16:creationId xmlns:a16="http://schemas.microsoft.com/office/drawing/2014/main" id="{A50FCE33-1589-0AAD-5B10-89CB2AC78BC4}"/>
              </a:ext>
            </a:extLst>
          </p:cNvPr>
          <p:cNvGraphicFramePr/>
          <p:nvPr>
            <p:extLst>
              <p:ext uri="{D42A27DB-BD31-4B8C-83A1-F6EECF244321}">
                <p14:modId xmlns:p14="http://schemas.microsoft.com/office/powerpoint/2010/main" val="3854698454"/>
              </p:ext>
            </p:extLst>
          </p:nvPr>
        </p:nvGraphicFramePr>
        <p:xfrm>
          <a:off x="2892005" y="1689676"/>
          <a:ext cx="2905125" cy="4627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TE">
            <a:extLst>
              <a:ext uri="{FF2B5EF4-FFF2-40B4-BE49-F238E27FC236}">
                <a16:creationId xmlns:a16="http://schemas.microsoft.com/office/drawing/2014/main" id="{63EE36AB-794A-138F-6616-9FDEF1CE3D47}"/>
              </a:ext>
            </a:extLst>
          </p:cNvPr>
          <p:cNvGraphicFramePr/>
          <p:nvPr>
            <p:extLst>
              <p:ext uri="{D42A27DB-BD31-4B8C-83A1-F6EECF244321}">
                <p14:modId xmlns:p14="http://schemas.microsoft.com/office/powerpoint/2010/main" val="3962778546"/>
              </p:ext>
            </p:extLst>
          </p:nvPr>
        </p:nvGraphicFramePr>
        <p:xfrm>
          <a:off x="6656519" y="1689676"/>
          <a:ext cx="2905125" cy="4627275"/>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F51B8CA7-071E-8D1D-B57F-E68C5DD57BCF}"/>
              </a:ext>
            </a:extLst>
          </p:cNvPr>
          <p:cNvSpPr txBox="1"/>
          <p:nvPr/>
        </p:nvSpPr>
        <p:spPr>
          <a:xfrm>
            <a:off x="2610050" y="358039"/>
            <a:ext cx="8089052" cy="1077218"/>
          </a:xfrm>
          <a:prstGeom prst="rect">
            <a:avLst/>
          </a:prstGeom>
          <a:solidFill>
            <a:schemeClr val="bg1"/>
          </a:solidFill>
        </p:spPr>
        <p:txBody>
          <a:bodyPr wrap="square" rtlCol="0">
            <a:spAutoFit/>
          </a:bodyPr>
          <a:lstStyle/>
          <a:p>
            <a:pPr algn="ctr"/>
            <a:r>
              <a:rPr lang="en-US" sz="3200" b="1" dirty="0">
                <a:solidFill>
                  <a:srgbClr val="5E0009"/>
                </a:solidFill>
                <a:latin typeface="Georgia" panose="02040502050405020303" pitchFamily="18" charset="0"/>
              </a:rPr>
              <a:t>Retention is the Single Biggest Driver of Overall Enrollment</a:t>
            </a:r>
            <a:endParaRPr lang="en-US" b="1" dirty="0">
              <a:solidFill>
                <a:srgbClr val="5E0009"/>
              </a:solidFill>
              <a:latin typeface="Georgia" panose="02040502050405020303" pitchFamily="18" charset="0"/>
            </a:endParaRPr>
          </a:p>
        </p:txBody>
      </p:sp>
    </p:spTree>
    <p:extLst>
      <p:ext uri="{BB962C8B-B14F-4D97-AF65-F5344CB8AC3E}">
        <p14:creationId xmlns:p14="http://schemas.microsoft.com/office/powerpoint/2010/main" val="2072671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p:txBody>
          <a:bodyPr/>
          <a:lstStyle/>
          <a:p>
            <a:fld id="{0C8503DA-BEF1-45E5-A577-9BAB03F5B362}"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graphicFrame>
        <p:nvGraphicFramePr>
          <p:cNvPr id="5" name="Chart 4" descr="79.1 retention rate for 2015-16">
            <a:extLst>
              <a:ext uri="{FF2B5EF4-FFF2-40B4-BE49-F238E27FC236}">
                <a16:creationId xmlns:a16="http://schemas.microsoft.com/office/drawing/2014/main" id="{28D64275-E927-87DF-A560-36F9F8FD28F4}"/>
              </a:ext>
            </a:extLst>
          </p:cNvPr>
          <p:cNvGraphicFramePr/>
          <p:nvPr>
            <p:extLst>
              <p:ext uri="{D42A27DB-BD31-4B8C-83A1-F6EECF244321}">
                <p14:modId xmlns:p14="http://schemas.microsoft.com/office/powerpoint/2010/main" val="3768638298"/>
              </p:ext>
            </p:extLst>
          </p:nvPr>
        </p:nvGraphicFramePr>
        <p:xfrm>
          <a:off x="4694133" y="753233"/>
          <a:ext cx="7292055" cy="5025268"/>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coalition of urban and metropolitan universities median">
            <a:extLst>
              <a:ext uri="{FF2B5EF4-FFF2-40B4-BE49-F238E27FC236}">
                <a16:creationId xmlns:a16="http://schemas.microsoft.com/office/drawing/2014/main" id="{59AED025-89C9-CFB4-1EC9-752359B78088}"/>
              </a:ext>
            </a:extLst>
          </p:cNvPr>
          <p:cNvGrpSpPr/>
          <p:nvPr/>
        </p:nvGrpSpPr>
        <p:grpSpPr>
          <a:xfrm>
            <a:off x="6197600" y="6013542"/>
            <a:ext cx="3320007" cy="246221"/>
            <a:chOff x="6197600" y="6013542"/>
            <a:chExt cx="3320007" cy="246221"/>
          </a:xfrm>
        </p:grpSpPr>
        <p:sp>
          <p:nvSpPr>
            <p:cNvPr id="2" name="TextBox 1">
              <a:extLst>
                <a:ext uri="{FF2B5EF4-FFF2-40B4-BE49-F238E27FC236}">
                  <a16:creationId xmlns:a16="http://schemas.microsoft.com/office/drawing/2014/main" id="{B3590601-C04B-04E8-83C2-B9A49A43CEBC}"/>
                </a:ext>
              </a:extLst>
            </p:cNvPr>
            <p:cNvSpPr txBox="1"/>
            <p:nvPr/>
          </p:nvSpPr>
          <p:spPr>
            <a:xfrm>
              <a:off x="6375400" y="6013542"/>
              <a:ext cx="3142207" cy="246221"/>
            </a:xfrm>
            <a:prstGeom prst="rect">
              <a:avLst/>
            </a:prstGeom>
            <a:noFill/>
          </p:spPr>
          <p:txBody>
            <a:bodyPr wrap="none" rtlCol="0">
              <a:spAutoFit/>
            </a:bodyPr>
            <a:lstStyle/>
            <a:p>
              <a:r>
                <a:rPr lang="en-US" sz="1000" dirty="0">
                  <a:cs typeface="Arial" panose="020B0604020202020204" pitchFamily="34" charset="0"/>
                </a:rPr>
                <a:t>Coalition of Urban and Metropolitan Universities Median</a:t>
              </a:r>
            </a:p>
          </p:txBody>
        </p:sp>
        <p:sp>
          <p:nvSpPr>
            <p:cNvPr id="3" name="Rectangle 2">
              <a:extLst>
                <a:ext uri="{FF2B5EF4-FFF2-40B4-BE49-F238E27FC236}">
                  <a16:creationId xmlns:a16="http://schemas.microsoft.com/office/drawing/2014/main" id="{9DA08C82-310C-5A85-14E8-538DB9E3F9EF}"/>
                </a:ext>
              </a:extLst>
            </p:cNvPr>
            <p:cNvSpPr/>
            <p:nvPr/>
          </p:nvSpPr>
          <p:spPr>
            <a:xfrm>
              <a:off x="6197600" y="6051641"/>
              <a:ext cx="182880" cy="182880"/>
            </a:xfrm>
            <a:prstGeom prst="rect">
              <a:avLst/>
            </a:prstGeom>
            <a:solidFill>
              <a:srgbClr val="7F7F7F"/>
            </a:solidFill>
            <a:ln>
              <a:solidFill>
                <a:srgbClr val="6BA4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BE0324D1-C12E-A7F0-37B1-F0C2A25757B3}"/>
              </a:ext>
            </a:extLst>
          </p:cNvPr>
          <p:cNvSpPr txBox="1"/>
          <p:nvPr/>
        </p:nvSpPr>
        <p:spPr>
          <a:xfrm>
            <a:off x="612774" y="772877"/>
            <a:ext cx="3806825" cy="4985980"/>
          </a:xfrm>
          <a:prstGeom prst="rect">
            <a:avLst/>
          </a:prstGeom>
          <a:noFill/>
        </p:spPr>
        <p:txBody>
          <a:bodyPr wrap="square" rtlCol="0">
            <a:spAutoFit/>
          </a:bodyPr>
          <a:lstStyle/>
          <a:p>
            <a:r>
              <a:rPr lang="en-US" sz="2400" b="1" dirty="0">
                <a:solidFill>
                  <a:srgbClr val="5E0009"/>
                </a:solidFill>
                <a:latin typeface="Georgia" panose="02040502050405020303" pitchFamily="18" charset="0"/>
                <a:cs typeface="Arial" panose="020B0604020202020204" pitchFamily="34" charset="0"/>
              </a:rPr>
              <a:t>Observations:</a:t>
            </a:r>
          </a:p>
          <a:p>
            <a:pPr>
              <a:spcAft>
                <a:spcPts val="1200"/>
              </a:spcAft>
            </a:pPr>
            <a:r>
              <a:rPr lang="en-US" sz="2400" b="1" dirty="0">
                <a:solidFill>
                  <a:srgbClr val="5E0009"/>
                </a:solidFill>
                <a:latin typeface="Georgia" panose="02040502050405020303" pitchFamily="18" charset="0"/>
                <a:cs typeface="Arial" panose="020B0604020202020204" pitchFamily="34" charset="0"/>
              </a:rPr>
              <a:t>Overall Freshman Retention</a:t>
            </a:r>
          </a:p>
          <a:p>
            <a:pPr>
              <a:spcAft>
                <a:spcPts val="1200"/>
              </a:spcAft>
            </a:pPr>
            <a:r>
              <a:rPr lang="en-US" sz="1200" dirty="0">
                <a:cs typeface="Arial" panose="020B0604020202020204" pitchFamily="34" charset="0"/>
              </a:rPr>
              <a:t>First to second year retention rates appear to have rebounded slightly this year but are down 3.6% since their pre-COVID high in 2019-2020.</a:t>
            </a:r>
          </a:p>
          <a:p>
            <a:pPr>
              <a:spcAft>
                <a:spcPts val="1200"/>
              </a:spcAft>
            </a:pPr>
            <a:r>
              <a:rPr lang="en-US" sz="1200" dirty="0">
                <a:cs typeface="Arial" panose="020B0604020202020204" pitchFamily="34" charset="0"/>
              </a:rPr>
              <a:t>Our rates are generally +/- one percent from the Coalition of Urban and Metropolitan Universities median FS retention rate, which is represented by the grey squares on the chart.  The CUMU isn’t a perfect or official peer group, but it was selected for purposes of state performance funding in 2017.  We don’t have data on those institutions’ experience during and after COVID yet.  Those data will come out this year.  UMKC and UMSL are the other public Missouri institutions in the CUMU and they are both selective institutions (like MSU); their 2019-2020 FS retention rates were 75% and 82%, respectively.</a:t>
            </a:r>
          </a:p>
          <a:p>
            <a:pPr>
              <a:spcAft>
                <a:spcPts val="1200"/>
              </a:spcAft>
            </a:pPr>
            <a:r>
              <a:rPr lang="en-US" sz="1200" dirty="0">
                <a:cs typeface="Arial" panose="020B0604020202020204" pitchFamily="34" charset="0"/>
              </a:rPr>
              <a:t>The gap between our current numbers and our goal has grown since the goal was set in 2019-2020.  We will need to increase retention rates by 2.1% every year for the next four years to achieve our 2026 goal.</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22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D5867F-639C-057F-C564-EAA87EDF684C}"/>
              </a:ext>
            </a:extLst>
          </p:cNvPr>
          <p:cNvSpPr>
            <a:spLocks noGrp="1"/>
          </p:cNvSpPr>
          <p:nvPr>
            <p:ph type="sldNum" sz="quarter" idx="12"/>
          </p:nvPr>
        </p:nvSpPr>
        <p:spPr/>
        <p:txBody>
          <a:bodyPr/>
          <a:lstStyle/>
          <a:p>
            <a:fld id="{0C8503DA-BEF1-45E5-A577-9BAB03F5B362}" type="slidenum">
              <a:rPr lang="en-US" smtClean="0">
                <a:latin typeface="Arial" panose="020B0604020202020204" pitchFamily="34" charset="0"/>
                <a:cs typeface="Arial" panose="020B0604020202020204" pitchFamily="34" charset="0"/>
              </a:rPr>
              <a:t>9</a:t>
            </a:fld>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0324D1-C12E-A7F0-37B1-F0C2A25757B3}"/>
              </a:ext>
            </a:extLst>
          </p:cNvPr>
          <p:cNvSpPr txBox="1"/>
          <p:nvPr/>
        </p:nvSpPr>
        <p:spPr>
          <a:xfrm>
            <a:off x="648163" y="642937"/>
            <a:ext cx="3380910" cy="3170099"/>
          </a:xfrm>
          <a:prstGeom prst="rect">
            <a:avLst/>
          </a:prstGeom>
          <a:noFill/>
        </p:spPr>
        <p:txBody>
          <a:bodyPr wrap="square" rtlCol="0">
            <a:spAutoFit/>
          </a:bodyPr>
          <a:lstStyle/>
          <a:p>
            <a:r>
              <a:rPr lang="en-US" sz="2400" b="1" dirty="0">
                <a:solidFill>
                  <a:srgbClr val="5E0009"/>
                </a:solidFill>
                <a:latin typeface="Georgia" panose="02040502050405020303" pitchFamily="18" charset="0"/>
                <a:cs typeface="Arial" panose="020B0604020202020204" pitchFamily="34" charset="0"/>
              </a:rPr>
              <a:t>Observations:</a:t>
            </a:r>
          </a:p>
          <a:p>
            <a:pPr>
              <a:spcAft>
                <a:spcPts val="1200"/>
              </a:spcAft>
            </a:pPr>
            <a:r>
              <a:rPr lang="en-US" sz="2400" b="1" dirty="0">
                <a:solidFill>
                  <a:srgbClr val="5E0009"/>
                </a:solidFill>
                <a:latin typeface="Georgia" panose="02040502050405020303" pitchFamily="18" charset="0"/>
                <a:cs typeface="Arial" panose="020B0604020202020204" pitchFamily="34" charset="0"/>
              </a:rPr>
              <a:t>Retention Rates by Group</a:t>
            </a:r>
          </a:p>
          <a:p>
            <a:pPr>
              <a:spcAft>
                <a:spcPts val="1200"/>
              </a:spcAft>
            </a:pPr>
            <a:r>
              <a:rPr lang="en-US" sz="1200" dirty="0">
                <a:cs typeface="Arial" panose="020B0604020202020204" pitchFamily="34" charset="0"/>
              </a:rPr>
              <a:t>Retention rates vary significantly by group.  Pell-Eligible, First Gen, and Black African American retention rates have not returned to pre-COVID levels.  </a:t>
            </a:r>
          </a:p>
          <a:p>
            <a:pPr>
              <a:spcAft>
                <a:spcPts val="1200"/>
              </a:spcAft>
            </a:pPr>
            <a:r>
              <a:rPr lang="en-US" sz="1200" dirty="0">
                <a:cs typeface="Arial" panose="020B0604020202020204" pitchFamily="34" charset="0"/>
              </a:rPr>
              <a:t>Students admitted through the test-optional admissions policy in Fall of 2020 had a 55% retention rate.  Students admitted through exceptions had retention rates ranging from 67% in 2017-2018 to 58.4% in 2019-2020.</a:t>
            </a:r>
            <a:endParaRPr lang="en-US" sz="1200" dirty="0">
              <a:latin typeface="Arial" panose="020B0604020202020204" pitchFamily="34" charset="0"/>
              <a:cs typeface="Arial" panose="020B0604020202020204" pitchFamily="34" charset="0"/>
            </a:endParaRPr>
          </a:p>
        </p:txBody>
      </p:sp>
      <p:graphicFrame>
        <p:nvGraphicFramePr>
          <p:cNvPr id="21" name="Chart 20" descr="Pell-eligible, First to second year retention rates: 2017-18 = 70.0%; 2018-19=71.0%; 2019-20=72.0%; 2020-21=63%; 2021-22 (preliminary)= 66.3%; 2026=Goal is 76.7%">
            <a:extLst>
              <a:ext uri="{FF2B5EF4-FFF2-40B4-BE49-F238E27FC236}">
                <a16:creationId xmlns:a16="http://schemas.microsoft.com/office/drawing/2014/main" id="{72551947-8D7B-F5B9-1155-ED54FF8E25BB}"/>
              </a:ext>
            </a:extLst>
          </p:cNvPr>
          <p:cNvGraphicFramePr/>
          <p:nvPr>
            <p:extLst>
              <p:ext uri="{D42A27DB-BD31-4B8C-83A1-F6EECF244321}">
                <p14:modId xmlns:p14="http://schemas.microsoft.com/office/powerpoint/2010/main" val="3655939643"/>
              </p:ext>
            </p:extLst>
          </p:nvPr>
        </p:nvGraphicFramePr>
        <p:xfrm>
          <a:off x="4362448" y="305558"/>
          <a:ext cx="3688889" cy="27995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descr="First Gen First to Second Year Retention Rates: 2017-18=71.0%; 2018-19=73.0%; 2019-20=74.0%; 2020-21=64.0%' 2021-22 (Preliminary)= 66.3%; Goal=78.9%">
            <a:extLst>
              <a:ext uri="{FF2B5EF4-FFF2-40B4-BE49-F238E27FC236}">
                <a16:creationId xmlns:a16="http://schemas.microsoft.com/office/drawing/2014/main" id="{DDC87AE3-BE48-2469-CFBD-2D3F551C553E}"/>
              </a:ext>
            </a:extLst>
          </p:cNvPr>
          <p:cNvGraphicFramePr/>
          <p:nvPr>
            <p:extLst>
              <p:ext uri="{D42A27DB-BD31-4B8C-83A1-F6EECF244321}">
                <p14:modId xmlns:p14="http://schemas.microsoft.com/office/powerpoint/2010/main" val="1316679036"/>
              </p:ext>
            </p:extLst>
          </p:nvPr>
        </p:nvGraphicFramePr>
        <p:xfrm>
          <a:off x="8384712" y="305558"/>
          <a:ext cx="3688889" cy="27995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descr="Hispanic/Latino First to Second Year Retention Rates: 2017-18=76%; 2018-19=66.0%; 2019-20=76.0%; 2020-21=70.0%; 2021-22 (Preliminary)=76.8%; 2026 (Goal)=80.8%">
            <a:extLst>
              <a:ext uri="{FF2B5EF4-FFF2-40B4-BE49-F238E27FC236}">
                <a16:creationId xmlns:a16="http://schemas.microsoft.com/office/drawing/2014/main" id="{40C5ECCF-D04E-C336-E4F9-3D5F95209E7C}"/>
              </a:ext>
            </a:extLst>
          </p:cNvPr>
          <p:cNvGraphicFramePr/>
          <p:nvPr>
            <p:extLst>
              <p:ext uri="{D42A27DB-BD31-4B8C-83A1-F6EECF244321}">
                <p14:modId xmlns:p14="http://schemas.microsoft.com/office/powerpoint/2010/main" val="4286211381"/>
              </p:ext>
            </p:extLst>
          </p:nvPr>
        </p:nvGraphicFramePr>
        <p:xfrm>
          <a:off x="4362448" y="3553583"/>
          <a:ext cx="3688889" cy="279959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descr="Black African American&#10;First to Second Year Retention Rates: 2017-18=66.0%; 2018-19=75.0%; 2019-20=71.%; 2020-21=60.0%; 2021-22 (Preliminary)=60.6%; 2026 Goal= 76.3%&#10;">
            <a:extLst>
              <a:ext uri="{FF2B5EF4-FFF2-40B4-BE49-F238E27FC236}">
                <a16:creationId xmlns:a16="http://schemas.microsoft.com/office/drawing/2014/main" id="{63E0C269-4469-787F-C1DD-897815E28F79}"/>
              </a:ext>
            </a:extLst>
          </p:cNvPr>
          <p:cNvGraphicFramePr/>
          <p:nvPr>
            <p:extLst>
              <p:ext uri="{D42A27DB-BD31-4B8C-83A1-F6EECF244321}">
                <p14:modId xmlns:p14="http://schemas.microsoft.com/office/powerpoint/2010/main" val="215043374"/>
              </p:ext>
            </p:extLst>
          </p:nvPr>
        </p:nvGraphicFramePr>
        <p:xfrm>
          <a:off x="8384712" y="3295650"/>
          <a:ext cx="3688889" cy="30575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descr="Inclusive Excellence Scholarship Recipients Frist to Second Year Retention Rates: 2016-17=78.3%; 2017-18=86.0%; 2018-19=88.1%; 2019-20=76.5%">
            <a:extLst>
              <a:ext uri="{FF2B5EF4-FFF2-40B4-BE49-F238E27FC236}">
                <a16:creationId xmlns:a16="http://schemas.microsoft.com/office/drawing/2014/main" id="{E29A8805-B0C1-8722-BFC6-102506C35032}"/>
              </a:ext>
            </a:extLst>
          </p:cNvPr>
          <p:cNvGraphicFramePr/>
          <p:nvPr>
            <p:extLst>
              <p:ext uri="{D42A27DB-BD31-4B8C-83A1-F6EECF244321}">
                <p14:modId xmlns:p14="http://schemas.microsoft.com/office/powerpoint/2010/main" val="3409743128"/>
              </p:ext>
            </p:extLst>
          </p:nvPr>
        </p:nvGraphicFramePr>
        <p:xfrm>
          <a:off x="695556" y="3868667"/>
          <a:ext cx="3286123" cy="19114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4990829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SU Palette">
      <a:dk1>
        <a:sysClr val="windowText" lastClr="000000"/>
      </a:dk1>
      <a:lt1>
        <a:sysClr val="window" lastClr="FFFFFF"/>
      </a:lt1>
      <a:dk2>
        <a:srgbClr val="5E0009"/>
      </a:dk2>
      <a:lt2>
        <a:srgbClr val="E7E6E6"/>
      </a:lt2>
      <a:accent1>
        <a:srgbClr val="5E0009"/>
      </a:accent1>
      <a:accent2>
        <a:srgbClr val="6BA4B8"/>
      </a:accent2>
      <a:accent3>
        <a:srgbClr val="A4D65E"/>
      </a:accent3>
      <a:accent4>
        <a:srgbClr val="425563"/>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49AC494A2F15B4E85FA232C3B9094A2" ma:contentTypeVersion="2" ma:contentTypeDescription="Create a new document." ma:contentTypeScope="" ma:versionID="3e8ea625ebdc561ea4cfcead7cc51a3a">
  <xsd:schema xmlns:xsd="http://www.w3.org/2001/XMLSchema" xmlns:xs="http://www.w3.org/2001/XMLSchema" xmlns:p="http://schemas.microsoft.com/office/2006/metadata/properties" xmlns:ns2="7bf114ef-d2ce-404c-ab9d-c2e33e717234" targetNamespace="http://schemas.microsoft.com/office/2006/metadata/properties" ma:root="true" ma:fieldsID="8ec88c8c6415c611973b625b60696e46" ns2:_="">
    <xsd:import namespace="7bf114ef-d2ce-404c-ab9d-c2e33e71723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f114ef-d2ce-404c-ab9d-c2e33e7172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29A8C7C-C3E8-4A82-B838-181190F69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f114ef-d2ce-404c-ab9d-c2e33e7172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856F3A-70CB-4FD9-A6DF-22428B6C465F}">
  <ds:schemaRefs>
    <ds:schemaRef ds:uri="http://schemas.microsoft.com/sharepoint/v3/contenttype/forms"/>
  </ds:schemaRefs>
</ds:datastoreItem>
</file>

<file path=customXml/itemProps3.xml><?xml version="1.0" encoding="utf-8"?>
<ds:datastoreItem xmlns:ds="http://schemas.openxmlformats.org/officeDocument/2006/customXml" ds:itemID="{C1B1B429-B7E1-4DC3-9723-6A7C3DEAC2A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5257</TotalTime>
  <Words>1211</Words>
  <Application>Microsoft Office PowerPoint</Application>
  <PresentationFormat>Widescreen</PresentationFormat>
  <Paragraphs>234</Paragraphs>
  <Slides>17</Slides>
  <Notes>11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Calibri Light</vt:lpstr>
      <vt:lpstr>Georgia</vt:lpstr>
      <vt:lpstr>1_Office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Zora Mulligan</dc:creator>
  <cp:lastModifiedBy>Busby, Charles M</cp:lastModifiedBy>
  <cp:revision>20</cp:revision>
  <dcterms:created xsi:type="dcterms:W3CDTF">2022-08-23T22:20:58Z</dcterms:created>
  <dcterms:modified xsi:type="dcterms:W3CDTF">2022-10-28T13:21:30Z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0x010100149AC494A2F15B4E85FA232C3B9094A2</vt:lpwstr>
  </property>
  <property fmtid="{D5CDD505-2E9C-101B-9397-08002B2CF9AE}" pid="3" name="Order">
    <vt:r8>2600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