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6" r:id="rId7"/>
    <p:sldId id="264" r:id="rId8"/>
    <p:sldId id="265" r:id="rId9"/>
    <p:sldId id="262" r:id="rId10"/>
    <p:sldId id="263" r:id="rId11"/>
    <p:sldId id="261"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00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9854" autoAdjust="0"/>
    <p:restoredTop sz="94631"/>
  </p:normalViewPr>
  <p:slideViewPr>
    <p:cSldViewPr snapToGrid="0" snapToObjects="1">
      <p:cViewPr>
        <p:scale>
          <a:sx n="47" d="100"/>
          <a:sy n="47" d="100"/>
        </p:scale>
        <p:origin x="-1843" y="-974"/>
      </p:cViewPr>
      <p:guideLst>
        <p:guide orient="horz" pos="2160"/>
        <p:guide pos="3840"/>
      </p:guideLst>
    </p:cSldViewPr>
  </p:slideViewPr>
  <p:notesTextViewPr>
    <p:cViewPr>
      <p:scale>
        <a:sx n="1" d="1"/>
        <a:sy n="1" d="1"/>
      </p:scale>
      <p:origin x="0" y="0"/>
    </p:cViewPr>
  </p:notesTextViewPr>
  <p:notesViewPr>
    <p:cSldViewPr snapToGrid="0" snapToObjects="1">
      <p:cViewPr varScale="1">
        <p:scale>
          <a:sx n="67" d="100"/>
          <a:sy n="67" d="100"/>
        </p:scale>
        <p:origin x="-3120" y="-77"/>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EBF3DD-24B8-9D40-ABEB-B4A0E772B6FC}" type="datetimeFigureOut">
              <a:rPr lang="en-US" smtClean="0"/>
              <a:t>10/12/2016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A5C634-AB7C-E047-B961-FC16FF4C0ED5}" type="slidenum">
              <a:rPr lang="en-US" smtClean="0"/>
              <a:t>‹#›</a:t>
            </a:fld>
            <a:endParaRPr lang="en-US"/>
          </a:p>
        </p:txBody>
      </p:sp>
    </p:spTree>
    <p:extLst>
      <p:ext uri="{BB962C8B-B14F-4D97-AF65-F5344CB8AC3E}">
        <p14:creationId xmlns:p14="http://schemas.microsoft.com/office/powerpoint/2010/main" val="18279345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A5C634-AB7C-E047-B961-FC16FF4C0ED5}" type="slidenum">
              <a:rPr lang="en-US" smtClean="0"/>
              <a:t>2</a:t>
            </a:fld>
            <a:endParaRPr lang="en-US"/>
          </a:p>
        </p:txBody>
      </p:sp>
    </p:spTree>
    <p:extLst>
      <p:ext uri="{BB962C8B-B14F-4D97-AF65-F5344CB8AC3E}">
        <p14:creationId xmlns:p14="http://schemas.microsoft.com/office/powerpoint/2010/main" val="19970508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 Id="rId5" Type="http://schemas.openxmlformats.org/officeDocument/2006/relationships/image" Target="../media/image6.emf"/><Relationship Id="rId4" Type="http://schemas.openxmlformats.org/officeDocument/2006/relationships/image" Target="../media/image5.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8" name="Snip Single Corner Rectangle 17"/>
          <p:cNvSpPr/>
          <p:nvPr userDrawn="1"/>
        </p:nvSpPr>
        <p:spPr>
          <a:xfrm flipV="1">
            <a:off x="0" y="0"/>
            <a:ext cx="12192000" cy="6858000"/>
          </a:xfrm>
          <a:prstGeom prst="snip1Rect">
            <a:avLst>
              <a:gd name="adj" fmla="val 50000"/>
            </a:avLst>
          </a:prstGeom>
          <a:solidFill>
            <a:srgbClr val="5E00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8"/>
          <p:cNvSpPr>
            <a:spLocks noGrp="1"/>
          </p:cNvSpPr>
          <p:nvPr>
            <p:ph type="title" hasCustomPrompt="1"/>
          </p:nvPr>
        </p:nvSpPr>
        <p:spPr>
          <a:xfrm>
            <a:off x="841376" y="1062111"/>
            <a:ext cx="9139652" cy="3608363"/>
          </a:xfrm>
          <a:prstGeom prst="rect">
            <a:avLst/>
          </a:prstGeom>
        </p:spPr>
        <p:txBody>
          <a:bodyPr lIns="0" tIns="0" rIns="0" bIns="0" anchor="b" anchorCtr="0"/>
          <a:lstStyle>
            <a:lvl1pPr algn="l">
              <a:lnSpc>
                <a:spcPct val="90000"/>
              </a:lnSpc>
              <a:defRPr sz="7200" b="1">
                <a:solidFill>
                  <a:schemeClr val="bg1"/>
                </a:solidFill>
                <a:latin typeface="Georgia" charset="0"/>
                <a:ea typeface="Georgia" charset="0"/>
                <a:cs typeface="Georgia" charset="0"/>
              </a:defRPr>
            </a:lvl1pPr>
          </a:lstStyle>
          <a:p>
            <a:r>
              <a:rPr lang="en-US" dirty="0" smtClean="0"/>
              <a:t>Click to edit master title style</a:t>
            </a:r>
            <a:endParaRPr lang="en-US" dirty="0"/>
          </a:p>
        </p:txBody>
      </p:sp>
      <p:sp>
        <p:nvSpPr>
          <p:cNvPr id="11" name="Text Placeholder 10"/>
          <p:cNvSpPr>
            <a:spLocks noGrp="1"/>
          </p:cNvSpPr>
          <p:nvPr>
            <p:ph type="body" sz="quarter" idx="11" hasCustomPrompt="1"/>
          </p:nvPr>
        </p:nvSpPr>
        <p:spPr>
          <a:xfrm>
            <a:off x="841376" y="5015132"/>
            <a:ext cx="7922796" cy="1139092"/>
          </a:xfrm>
          <a:prstGeom prst="rect">
            <a:avLst/>
          </a:prstGeom>
        </p:spPr>
        <p:txBody>
          <a:bodyPr lIns="0" tIns="0" rIns="0" bIns="0"/>
          <a:lstStyle>
            <a:lvl1pPr marL="0" indent="0" algn="l">
              <a:buNone/>
              <a:defRPr>
                <a:solidFill>
                  <a:schemeClr val="bg1"/>
                </a:solidFill>
              </a:defRPr>
            </a:lvl1pPr>
          </a:lstStyle>
          <a:p>
            <a:pPr lvl="0"/>
            <a:r>
              <a:rPr lang="en-US" dirty="0" smtClean="0"/>
              <a:t>Click to edit master subtitle style</a:t>
            </a:r>
            <a:endParaRPr lang="en-US" dirty="0"/>
          </a:p>
        </p:txBody>
      </p:sp>
      <p:pic>
        <p:nvPicPr>
          <p:cNvPr id="20" name="Pictur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91268" y="6117001"/>
            <a:ext cx="1892300" cy="366251"/>
          </a:xfrm>
          <a:prstGeom prst="rect">
            <a:avLst/>
          </a:prstGeom>
        </p:spPr>
      </p:pic>
      <p:pic>
        <p:nvPicPr>
          <p:cNvPr id="22" name="Picture 2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41375" y="0"/>
            <a:ext cx="633984" cy="381000"/>
          </a:xfrm>
          <a:prstGeom prst="rect">
            <a:avLst/>
          </a:prstGeom>
        </p:spPr>
      </p:pic>
      <p:sp>
        <p:nvSpPr>
          <p:cNvPr id="23" name="Rectangle 22"/>
          <p:cNvSpPr/>
          <p:nvPr userDrawn="1"/>
        </p:nvSpPr>
        <p:spPr>
          <a:xfrm>
            <a:off x="841375" y="4797083"/>
            <a:ext cx="914400" cy="914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7640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 Title">
    <p:spTree>
      <p:nvGrpSpPr>
        <p:cNvPr id="1" name=""/>
        <p:cNvGrpSpPr/>
        <p:nvPr/>
      </p:nvGrpSpPr>
      <p:grpSpPr>
        <a:xfrm>
          <a:off x="0" y="0"/>
          <a:ext cx="0" cy="0"/>
          <a:chOff x="0" y="0"/>
          <a:chExt cx="0" cy="0"/>
        </a:xfrm>
      </p:grpSpPr>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41375" y="0"/>
            <a:ext cx="633984" cy="381000"/>
          </a:xfrm>
          <a:prstGeom prst="rect">
            <a:avLst/>
          </a:prstGeom>
        </p:spPr>
      </p:pic>
      <p:pic>
        <p:nvPicPr>
          <p:cNvPr id="2" name="Picture 1"/>
          <p:cNvPicPr>
            <a:picLocks noChangeAspect="1"/>
          </p:cNvPicPr>
          <p:nvPr userDrawn="1"/>
        </p:nvPicPr>
        <p:blipFill>
          <a:blip r:embed="rId4"/>
          <a:stretch>
            <a:fillRect/>
          </a:stretch>
        </p:blipFill>
        <p:spPr>
          <a:xfrm>
            <a:off x="841374" y="777924"/>
            <a:ext cx="4004945" cy="2389782"/>
          </a:xfrm>
          <a:prstGeom prst="rect">
            <a:avLst/>
          </a:prstGeom>
        </p:spPr>
      </p:pic>
      <p:pic>
        <p:nvPicPr>
          <p:cNvPr id="9" name="Picture 8"/>
          <p:cNvPicPr>
            <a:picLocks noChangeAspect="1"/>
          </p:cNvPicPr>
          <p:nvPr userDrawn="1"/>
        </p:nvPicPr>
        <p:blipFill>
          <a:blip r:embed="rId5"/>
          <a:stretch>
            <a:fillRect/>
          </a:stretch>
        </p:blipFill>
        <p:spPr>
          <a:xfrm>
            <a:off x="8855792" y="5915465"/>
            <a:ext cx="2927778" cy="569836"/>
          </a:xfrm>
          <a:prstGeom prst="rect">
            <a:avLst/>
          </a:prstGeom>
        </p:spPr>
      </p:pic>
    </p:spTree>
    <p:extLst>
      <p:ext uri="{BB962C8B-B14F-4D97-AF65-F5344CB8AC3E}">
        <p14:creationId xmlns:p14="http://schemas.microsoft.com/office/powerpoint/2010/main" val="1729335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8" name="Rectangle 7"/>
          <p:cNvSpPr/>
          <p:nvPr userDrawn="1"/>
        </p:nvSpPr>
        <p:spPr>
          <a:xfrm>
            <a:off x="230124" y="228600"/>
            <a:ext cx="11731752" cy="6400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lvl1pPr>
              <a:lnSpc>
                <a:spcPct val="100000"/>
              </a:lnSpc>
              <a:defRPr/>
            </a:lvl1pPr>
          </a:lstStyle>
          <a:p>
            <a:r>
              <a:rPr lang="en-US" smtClean="0"/>
              <a:t>Click to edit Master title style</a:t>
            </a:r>
            <a:endParaRPr lang="en-US" dirty="0"/>
          </a:p>
        </p:txBody>
      </p:sp>
      <p:sp>
        <p:nvSpPr>
          <p:cNvPr id="3" name="Content Placeholder 2"/>
          <p:cNvSpPr>
            <a:spLocks noGrp="1"/>
          </p:cNvSpPr>
          <p:nvPr>
            <p:ph idx="1"/>
          </p:nvPr>
        </p:nvSpPr>
        <p:spPr>
          <a:noFill/>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DCFE8AC6-424E-904F-AE4A-648F5E9D72F5}" type="slidenum">
              <a:rPr lang="en-US" smtClean="0"/>
              <a:t>‹#›</a:t>
            </a:fld>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1375" y="0"/>
            <a:ext cx="633984" cy="381000"/>
          </a:xfrm>
          <a:prstGeom prst="rect">
            <a:avLst/>
          </a:prstGeom>
          <a:noFill/>
        </p:spPr>
      </p:pic>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51972" y="6005412"/>
            <a:ext cx="1892300" cy="366251"/>
          </a:xfrm>
          <a:prstGeom prst="rect">
            <a:avLst/>
          </a:prstGeom>
        </p:spPr>
      </p:pic>
    </p:spTree>
    <p:extLst>
      <p:ext uri="{BB962C8B-B14F-4D97-AF65-F5344CB8AC3E}">
        <p14:creationId xmlns:p14="http://schemas.microsoft.com/office/powerpoint/2010/main" val="2032555088"/>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Ref idx="1001">
        <a:schemeClr val="bg2"/>
      </p:bgRef>
    </p:bg>
    <p:spTree>
      <p:nvGrpSpPr>
        <p:cNvPr id="1" name=""/>
        <p:cNvGrpSpPr/>
        <p:nvPr/>
      </p:nvGrpSpPr>
      <p:grpSpPr>
        <a:xfrm>
          <a:off x="0" y="0"/>
          <a:ext cx="0" cy="0"/>
          <a:chOff x="0" y="0"/>
          <a:chExt cx="0" cy="0"/>
        </a:xfrm>
      </p:grpSpPr>
      <p:sp>
        <p:nvSpPr>
          <p:cNvPr id="9" name="Snip Single Corner Rectangle 8"/>
          <p:cNvSpPr/>
          <p:nvPr userDrawn="1"/>
        </p:nvSpPr>
        <p:spPr>
          <a:xfrm flipV="1">
            <a:off x="230124" y="228600"/>
            <a:ext cx="11731752" cy="6400800"/>
          </a:xfrm>
          <a:prstGeom prst="snip1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841374" y="1386181"/>
            <a:ext cx="9146688" cy="3284293"/>
          </a:xfrm>
        </p:spPr>
        <p:txBody>
          <a:bodyPr lIns="0" tIns="0" rIns="0" bIns="0" anchor="b"/>
          <a:lstStyle>
            <a:lvl1pPr>
              <a:lnSpc>
                <a:spcPct val="90000"/>
              </a:lnSpc>
              <a:defRPr sz="6000" baseline="0"/>
            </a:lvl1pPr>
          </a:lstStyle>
          <a:p>
            <a:r>
              <a:rPr lang="en-US" dirty="0" smtClean="0"/>
              <a:t>Click to edit section title style</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1375" y="0"/>
            <a:ext cx="633984" cy="381000"/>
          </a:xfrm>
          <a:prstGeom prst="rect">
            <a:avLst/>
          </a:prstGeom>
          <a:noFill/>
        </p:spPr>
      </p:pic>
      <p:sp>
        <p:nvSpPr>
          <p:cNvPr id="10" name="Rectangle 9"/>
          <p:cNvSpPr/>
          <p:nvPr userDrawn="1"/>
        </p:nvSpPr>
        <p:spPr>
          <a:xfrm>
            <a:off x="841375" y="4797083"/>
            <a:ext cx="914400" cy="914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p:cNvSpPr>
            <a:spLocks noGrp="1"/>
          </p:cNvSpPr>
          <p:nvPr>
            <p:ph type="body" sz="quarter" idx="11" hasCustomPrompt="1"/>
          </p:nvPr>
        </p:nvSpPr>
        <p:spPr>
          <a:xfrm>
            <a:off x="841376" y="5015132"/>
            <a:ext cx="7922796" cy="812923"/>
          </a:xfrm>
          <a:prstGeom prst="rect">
            <a:avLst/>
          </a:prstGeom>
        </p:spPr>
        <p:txBody>
          <a:bodyPr lIns="0" tIns="0" rIns="0" bIns="0"/>
          <a:lstStyle>
            <a:lvl1pPr marL="0" indent="0" algn="l">
              <a:buNone/>
              <a:defRPr baseline="0">
                <a:solidFill>
                  <a:srgbClr val="FF0000"/>
                </a:solidFill>
              </a:defRPr>
            </a:lvl1pPr>
          </a:lstStyle>
          <a:p>
            <a:pPr lvl="0"/>
            <a:r>
              <a:rPr lang="en-US" dirty="0" smtClean="0"/>
              <a:t>Click to edit section subtitle style</a:t>
            </a:r>
            <a:endParaRPr lang="en-US" dirty="0"/>
          </a:p>
        </p:txBody>
      </p:sp>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51972" y="6005412"/>
            <a:ext cx="1892300" cy="366251"/>
          </a:xfrm>
          <a:prstGeom prst="rect">
            <a:avLst/>
          </a:prstGeom>
        </p:spPr>
      </p:pic>
    </p:spTree>
    <p:extLst>
      <p:ext uri="{BB962C8B-B14F-4D97-AF65-F5344CB8AC3E}">
        <p14:creationId xmlns:p14="http://schemas.microsoft.com/office/powerpoint/2010/main" val="113099118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8" name="Rectangle 7"/>
          <p:cNvSpPr/>
          <p:nvPr userDrawn="1"/>
        </p:nvSpPr>
        <p:spPr>
          <a:xfrm>
            <a:off x="230124" y="228600"/>
            <a:ext cx="11731752" cy="6400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02653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02653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DCFE8AC6-424E-904F-AE4A-648F5E9D72F5}" type="slidenum">
              <a:rPr lang="en-US" smtClean="0"/>
              <a:t>‹#›</a:t>
            </a:fld>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1375" y="0"/>
            <a:ext cx="633984" cy="381000"/>
          </a:xfrm>
          <a:prstGeom prst="rect">
            <a:avLst/>
          </a:prstGeom>
          <a:noFill/>
        </p:spPr>
      </p:pic>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51972" y="6005412"/>
            <a:ext cx="1892300" cy="366251"/>
          </a:xfrm>
          <a:prstGeom prst="rect">
            <a:avLst/>
          </a:prstGeom>
        </p:spPr>
      </p:pic>
    </p:spTree>
    <p:extLst>
      <p:ext uri="{BB962C8B-B14F-4D97-AF65-F5344CB8AC3E}">
        <p14:creationId xmlns:p14="http://schemas.microsoft.com/office/powerpoint/2010/main" val="1191120312"/>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bg>
      <p:bgRef idx="1001">
        <a:schemeClr val="bg2"/>
      </p:bgRef>
    </p:bg>
    <p:spTree>
      <p:nvGrpSpPr>
        <p:cNvPr id="1" name=""/>
        <p:cNvGrpSpPr/>
        <p:nvPr/>
      </p:nvGrpSpPr>
      <p:grpSpPr>
        <a:xfrm>
          <a:off x="0" y="0"/>
          <a:ext cx="0" cy="0"/>
          <a:chOff x="0" y="0"/>
          <a:chExt cx="0" cy="0"/>
        </a:xfrm>
      </p:grpSpPr>
      <p:sp>
        <p:nvSpPr>
          <p:cNvPr id="11" name="Rectangle 10"/>
          <p:cNvSpPr/>
          <p:nvPr userDrawn="1"/>
        </p:nvSpPr>
        <p:spPr>
          <a:xfrm>
            <a:off x="230124" y="228600"/>
            <a:ext cx="11731752" cy="6400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hasCustomPrompt="1"/>
          </p:nvPr>
        </p:nvSpPr>
        <p:spPr>
          <a:xfrm>
            <a:off x="841375" y="1690687"/>
            <a:ext cx="5156200" cy="663919"/>
          </a:xfrm>
        </p:spPr>
        <p:txBody>
          <a:bodyPr anchor="b"/>
          <a:lstStyle>
            <a:lvl1pPr marL="0" indent="0">
              <a:lnSpc>
                <a:spcPct val="100000"/>
              </a:lnSpc>
              <a:buNone/>
              <a:defRPr sz="2400" b="1">
                <a:solidFill>
                  <a:schemeClr val="accent1"/>
                </a:solidFill>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839788" y="2505075"/>
            <a:ext cx="5157787" cy="334708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hasCustomPrompt="1"/>
          </p:nvPr>
        </p:nvSpPr>
        <p:spPr>
          <a:xfrm>
            <a:off x="6172200" y="1690687"/>
            <a:ext cx="5183188" cy="662159"/>
          </a:xfrm>
        </p:spPr>
        <p:txBody>
          <a:bodyPr anchor="b"/>
          <a:lstStyle>
            <a:lvl1pPr marL="0" indent="0">
              <a:lnSpc>
                <a:spcPct val="100000"/>
              </a:lnSpc>
              <a:buNone/>
              <a:defRPr sz="2400" b="1">
                <a:solidFill>
                  <a:schemeClr val="accent1"/>
                </a:solidFill>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6172200" y="2505075"/>
            <a:ext cx="5183188" cy="334708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p:txBody>
          <a:bodyPr/>
          <a:lstStyle/>
          <a:p>
            <a:fld id="{DCFE8AC6-424E-904F-AE4A-648F5E9D72F5}"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1375" y="0"/>
            <a:ext cx="633984" cy="381000"/>
          </a:xfrm>
          <a:prstGeom prst="rect">
            <a:avLst/>
          </a:prstGeom>
          <a:noFill/>
        </p:spPr>
      </p:pic>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51972" y="6005412"/>
            <a:ext cx="1892300" cy="366251"/>
          </a:xfrm>
          <a:prstGeom prst="rect">
            <a:avLst/>
          </a:prstGeom>
        </p:spPr>
      </p:pic>
    </p:spTree>
    <p:extLst>
      <p:ext uri="{BB962C8B-B14F-4D97-AF65-F5344CB8AC3E}">
        <p14:creationId xmlns:p14="http://schemas.microsoft.com/office/powerpoint/2010/main" val="316526450"/>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1">
        <a:schemeClr val="bg2"/>
      </p:bgRef>
    </p:bg>
    <p:spTree>
      <p:nvGrpSpPr>
        <p:cNvPr id="1" name=""/>
        <p:cNvGrpSpPr/>
        <p:nvPr/>
      </p:nvGrpSpPr>
      <p:grpSpPr>
        <a:xfrm>
          <a:off x="0" y="0"/>
          <a:ext cx="0" cy="0"/>
          <a:chOff x="0" y="0"/>
          <a:chExt cx="0" cy="0"/>
        </a:xfrm>
      </p:grpSpPr>
      <p:sp>
        <p:nvSpPr>
          <p:cNvPr id="6" name="Rectangle 5"/>
          <p:cNvSpPr/>
          <p:nvPr userDrawn="1"/>
        </p:nvSpPr>
        <p:spPr>
          <a:xfrm>
            <a:off x="230124" y="228600"/>
            <a:ext cx="11731752" cy="6400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DCFE8AC6-424E-904F-AE4A-648F5E9D72F5}"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1375" y="0"/>
            <a:ext cx="633984" cy="381000"/>
          </a:xfrm>
          <a:prstGeom prst="rect">
            <a:avLst/>
          </a:prstGeom>
          <a:noFill/>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51972" y="6005412"/>
            <a:ext cx="1892300" cy="366251"/>
          </a:xfrm>
          <a:prstGeom prst="rect">
            <a:avLst/>
          </a:prstGeom>
        </p:spPr>
      </p:pic>
    </p:spTree>
    <p:extLst>
      <p:ext uri="{BB962C8B-B14F-4D97-AF65-F5344CB8AC3E}">
        <p14:creationId xmlns:p14="http://schemas.microsoft.com/office/powerpoint/2010/main" val="543051531"/>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2"/>
      </p:bgRef>
    </p:bg>
    <p:spTree>
      <p:nvGrpSpPr>
        <p:cNvPr id="1" name=""/>
        <p:cNvGrpSpPr/>
        <p:nvPr/>
      </p:nvGrpSpPr>
      <p:grpSpPr>
        <a:xfrm>
          <a:off x="0" y="0"/>
          <a:ext cx="0" cy="0"/>
          <a:chOff x="0" y="0"/>
          <a:chExt cx="0" cy="0"/>
        </a:xfrm>
      </p:grpSpPr>
      <p:sp>
        <p:nvSpPr>
          <p:cNvPr id="5" name="Rectangle 4"/>
          <p:cNvSpPr/>
          <p:nvPr userDrawn="1"/>
        </p:nvSpPr>
        <p:spPr>
          <a:xfrm>
            <a:off x="230124" y="228600"/>
            <a:ext cx="11731752" cy="6400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p:cNvSpPr>
            <a:spLocks noGrp="1"/>
          </p:cNvSpPr>
          <p:nvPr>
            <p:ph type="sldNum" sz="quarter" idx="12"/>
          </p:nvPr>
        </p:nvSpPr>
        <p:spPr/>
        <p:txBody>
          <a:bodyPr/>
          <a:lstStyle/>
          <a:p>
            <a:fld id="{DCFE8AC6-424E-904F-AE4A-648F5E9D72F5}" type="slidenum">
              <a:rPr lang="en-US" smtClean="0"/>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1375" y="0"/>
            <a:ext cx="633984" cy="381000"/>
          </a:xfrm>
          <a:prstGeom prst="rect">
            <a:avLst/>
          </a:prstGeom>
          <a:noFill/>
        </p:spPr>
      </p:pic>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51972" y="6005412"/>
            <a:ext cx="1892300" cy="366251"/>
          </a:xfrm>
          <a:prstGeom prst="rect">
            <a:avLst/>
          </a:prstGeom>
        </p:spPr>
      </p:pic>
    </p:spTree>
    <p:extLst>
      <p:ext uri="{BB962C8B-B14F-4D97-AF65-F5344CB8AC3E}">
        <p14:creationId xmlns:p14="http://schemas.microsoft.com/office/powerpoint/2010/main" val="261581767"/>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bg>
      <p:bgRef idx="1001">
        <a:schemeClr val="bg2"/>
      </p:bgRef>
    </p:bg>
    <p:spTree>
      <p:nvGrpSpPr>
        <p:cNvPr id="1" name=""/>
        <p:cNvGrpSpPr/>
        <p:nvPr/>
      </p:nvGrpSpPr>
      <p:grpSpPr>
        <a:xfrm>
          <a:off x="0" y="0"/>
          <a:ext cx="0" cy="0"/>
          <a:chOff x="0" y="0"/>
          <a:chExt cx="0" cy="0"/>
        </a:xfrm>
      </p:grpSpPr>
      <p:sp>
        <p:nvSpPr>
          <p:cNvPr id="15" name="Rectangle 14"/>
          <p:cNvSpPr/>
          <p:nvPr userDrawn="1"/>
        </p:nvSpPr>
        <p:spPr>
          <a:xfrm>
            <a:off x="230124" y="228600"/>
            <a:ext cx="11731752" cy="6400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9788" y="689316"/>
            <a:ext cx="3932237" cy="1368083"/>
          </a:xfrm>
        </p:spPr>
        <p:txBody>
          <a:bodyPr anchor="b"/>
          <a:lstStyle>
            <a:lvl1pPr>
              <a:defRPr sz="3200"/>
            </a:lvl1pPr>
          </a:lstStyle>
          <a:p>
            <a:r>
              <a:rPr lang="en-US" smtClean="0"/>
              <a:t>Click to edit Master title style</a:t>
            </a:r>
            <a:endParaRPr lang="en-US"/>
          </a:p>
        </p:txBody>
      </p:sp>
      <p:sp>
        <p:nvSpPr>
          <p:cNvPr id="4" name="Text Placeholder 3"/>
          <p:cNvSpPr>
            <a:spLocks noGrp="1"/>
          </p:cNvSpPr>
          <p:nvPr>
            <p:ph type="body" sz="half" idx="2"/>
          </p:nvPr>
        </p:nvSpPr>
        <p:spPr>
          <a:xfrm>
            <a:off x="839788" y="2057400"/>
            <a:ext cx="3932237" cy="3803651"/>
          </a:xfrm>
        </p:spPr>
        <p:txBody>
          <a:bodyPr/>
          <a:lstStyle>
            <a:lvl1pPr marL="0" indent="0">
              <a:buNone/>
              <a:defRPr sz="16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11" name="Slide Number Placeholder 10"/>
          <p:cNvSpPr>
            <a:spLocks noGrp="1"/>
          </p:cNvSpPr>
          <p:nvPr>
            <p:ph type="sldNum" sz="quarter" idx="10"/>
          </p:nvPr>
        </p:nvSpPr>
        <p:spPr/>
        <p:txBody>
          <a:bodyPr/>
          <a:lstStyle/>
          <a:p>
            <a:fld id="{DCFE8AC6-424E-904F-AE4A-648F5E9D72F5}" type="slidenum">
              <a:rPr lang="en-US" smtClean="0"/>
              <a:t>‹#›</a:t>
            </a:fld>
            <a:endParaRPr lang="en-US"/>
          </a:p>
        </p:txBody>
      </p:sp>
      <p:sp>
        <p:nvSpPr>
          <p:cNvPr id="14" name="Content Placeholder 12"/>
          <p:cNvSpPr>
            <a:spLocks noGrp="1"/>
          </p:cNvSpPr>
          <p:nvPr>
            <p:ph sz="quarter" idx="11"/>
          </p:nvPr>
        </p:nvSpPr>
        <p:spPr>
          <a:xfrm>
            <a:off x="5156200" y="688975"/>
            <a:ext cx="6197600" cy="51720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1375" y="0"/>
            <a:ext cx="633984" cy="381000"/>
          </a:xfrm>
          <a:prstGeom prst="rect">
            <a:avLst/>
          </a:prstGeom>
          <a:noFill/>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51972" y="6005412"/>
            <a:ext cx="1892300" cy="366251"/>
          </a:xfrm>
          <a:prstGeom prst="rect">
            <a:avLst/>
          </a:prstGeom>
        </p:spPr>
      </p:pic>
    </p:spTree>
    <p:extLst>
      <p:ext uri="{BB962C8B-B14F-4D97-AF65-F5344CB8AC3E}">
        <p14:creationId xmlns:p14="http://schemas.microsoft.com/office/powerpoint/2010/main" val="50573256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hoto with Caption">
    <p:bg>
      <p:bgRef idx="1001">
        <a:schemeClr val="bg2"/>
      </p:bgRef>
    </p:bg>
    <p:spTree>
      <p:nvGrpSpPr>
        <p:cNvPr id="1" name=""/>
        <p:cNvGrpSpPr/>
        <p:nvPr/>
      </p:nvGrpSpPr>
      <p:grpSpPr>
        <a:xfrm>
          <a:off x="0" y="0"/>
          <a:ext cx="0" cy="0"/>
          <a:chOff x="0" y="0"/>
          <a:chExt cx="0" cy="0"/>
        </a:xfrm>
      </p:grpSpPr>
      <p:sp>
        <p:nvSpPr>
          <p:cNvPr id="9" name="Rectangle 8"/>
          <p:cNvSpPr/>
          <p:nvPr userDrawn="1"/>
        </p:nvSpPr>
        <p:spPr>
          <a:xfrm>
            <a:off x="230124" y="228600"/>
            <a:ext cx="11731752" cy="6400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9788" y="689316"/>
            <a:ext cx="3932237" cy="1368083"/>
          </a:xfrm>
        </p:spPr>
        <p:txBody>
          <a:bodyPr anchor="b"/>
          <a:lstStyle>
            <a:lvl1pPr>
              <a:defRPr sz="3200"/>
            </a:lvl1pPr>
          </a:lstStyle>
          <a:p>
            <a:r>
              <a:rPr lang="en-US" smtClean="0"/>
              <a:t>Click to edit Master title style</a:t>
            </a:r>
            <a:endParaRPr lang="en-US"/>
          </a:p>
        </p:txBody>
      </p:sp>
      <p:sp>
        <p:nvSpPr>
          <p:cNvPr id="4" name="Text Placeholder 3"/>
          <p:cNvSpPr>
            <a:spLocks noGrp="1"/>
          </p:cNvSpPr>
          <p:nvPr>
            <p:ph type="body" sz="half" idx="2"/>
          </p:nvPr>
        </p:nvSpPr>
        <p:spPr>
          <a:xfrm>
            <a:off x="839788" y="2057400"/>
            <a:ext cx="3932237" cy="3803651"/>
          </a:xfrm>
        </p:spPr>
        <p:txBody>
          <a:bodyPr/>
          <a:lstStyle>
            <a:lvl1pPr marL="0" indent="0">
              <a:buNone/>
              <a:defRPr sz="16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11" name="Slide Number Placeholder 10"/>
          <p:cNvSpPr>
            <a:spLocks noGrp="1"/>
          </p:cNvSpPr>
          <p:nvPr>
            <p:ph type="sldNum" sz="quarter" idx="10"/>
          </p:nvPr>
        </p:nvSpPr>
        <p:spPr/>
        <p:txBody>
          <a:bodyPr/>
          <a:lstStyle/>
          <a:p>
            <a:fld id="{DCFE8AC6-424E-904F-AE4A-648F5E9D72F5}" type="slidenum">
              <a:rPr lang="en-US" smtClean="0"/>
              <a:t>‹#›</a:t>
            </a:fld>
            <a:endParaRPr lang="en-US"/>
          </a:p>
        </p:txBody>
      </p:sp>
      <p:sp>
        <p:nvSpPr>
          <p:cNvPr id="8" name="Picture Placeholder 4"/>
          <p:cNvSpPr>
            <a:spLocks noGrp="1"/>
          </p:cNvSpPr>
          <p:nvPr>
            <p:ph type="pic" sz="quarter" idx="12"/>
          </p:nvPr>
        </p:nvSpPr>
        <p:spPr>
          <a:xfrm>
            <a:off x="5156200" y="688975"/>
            <a:ext cx="6197600" cy="5172075"/>
          </a:xfrm>
        </p:spPr>
        <p:txBody>
          <a:bodyPr/>
          <a:lstStyle/>
          <a:p>
            <a:r>
              <a:rPr lang="en-US" smtClean="0"/>
              <a:t>Click icon to add picture</a:t>
            </a: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1375" y="0"/>
            <a:ext cx="633984" cy="381000"/>
          </a:xfrm>
          <a:prstGeom prst="rect">
            <a:avLst/>
          </a:prstGeom>
          <a:noFill/>
        </p:spPr>
      </p:pic>
      <p:pic>
        <p:nvPicPr>
          <p:cNvPr id="12" name="Pictur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51972" y="6005412"/>
            <a:ext cx="1892300" cy="366251"/>
          </a:xfrm>
          <a:prstGeom prst="rect">
            <a:avLst/>
          </a:prstGeom>
        </p:spPr>
      </p:pic>
    </p:spTree>
    <p:extLst>
      <p:ext uri="{BB962C8B-B14F-4D97-AF65-F5344CB8AC3E}">
        <p14:creationId xmlns:p14="http://schemas.microsoft.com/office/powerpoint/2010/main" val="1477400258"/>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51972" y="682283"/>
            <a:ext cx="10488056" cy="1008405"/>
          </a:xfrm>
          <a:prstGeom prst="rect">
            <a:avLst/>
          </a:prstGeom>
        </p:spPr>
        <p:txBody>
          <a:bodyPr vert="horz" lIns="0" tIns="0" rIns="0" bIns="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51972" y="1825625"/>
            <a:ext cx="10488056" cy="3921027"/>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10424456" y="6004388"/>
            <a:ext cx="915572" cy="365125"/>
          </a:xfrm>
          <a:prstGeom prst="rect">
            <a:avLst/>
          </a:prstGeom>
        </p:spPr>
        <p:txBody>
          <a:bodyPr vert="horz" lIns="0" tIns="0" rIns="0" bIns="0" rtlCol="0" anchor="ctr"/>
          <a:lstStyle>
            <a:lvl1pPr algn="r">
              <a:defRPr sz="1200">
                <a:solidFill>
                  <a:schemeClr val="tx2"/>
                </a:solidFill>
              </a:defRPr>
            </a:lvl1pPr>
          </a:lstStyle>
          <a:p>
            <a:fld id="{DCFE8AC6-424E-904F-AE4A-648F5E9D72F5}" type="slidenum">
              <a:rPr lang="en-US" smtClean="0"/>
              <a:pPr/>
              <a:t>‹#›</a:t>
            </a:fld>
            <a:endParaRPr lang="en-US"/>
          </a:p>
        </p:txBody>
      </p:sp>
    </p:spTree>
    <p:extLst>
      <p:ext uri="{BB962C8B-B14F-4D97-AF65-F5344CB8AC3E}">
        <p14:creationId xmlns:p14="http://schemas.microsoft.com/office/powerpoint/2010/main" val="487438606"/>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2" r:id="rId4"/>
    <p:sldLayoutId id="2147483653" r:id="rId5"/>
    <p:sldLayoutId id="2147483654" r:id="rId6"/>
    <p:sldLayoutId id="2147483655" r:id="rId7"/>
    <p:sldLayoutId id="2147483656" r:id="rId8"/>
    <p:sldLayoutId id="2147483661" r:id="rId9"/>
    <p:sldLayoutId id="2147483662" r:id="rId10"/>
  </p:sldLayoutIdLst>
  <p:hf hdr="0" ftr="0" dt="0"/>
  <p:txStyles>
    <p:titleStyle>
      <a:lvl1pPr algn="l" defTabSz="914400" rtl="0" eaLnBrk="1" latinLnBrk="0" hangingPunct="1">
        <a:lnSpc>
          <a:spcPct val="90000"/>
        </a:lnSpc>
        <a:spcBef>
          <a:spcPct val="0"/>
        </a:spcBef>
        <a:buNone/>
        <a:defRPr sz="4400" kern="1200">
          <a:solidFill>
            <a:srgbClr val="5E0009"/>
          </a:solidFill>
          <a:latin typeface="Georgia" charset="0"/>
          <a:ea typeface="Georgia" charset="0"/>
          <a:cs typeface="Georgia" charset="0"/>
        </a:defRPr>
      </a:lvl1pPr>
    </p:titleStyle>
    <p:bodyStyle>
      <a:lvl1pPr marL="228600" indent="-228600" algn="l" defTabSz="914400" rtl="0" eaLnBrk="1" latinLnBrk="0" hangingPunct="1">
        <a:lnSpc>
          <a:spcPct val="120000"/>
        </a:lnSpc>
        <a:spcBef>
          <a:spcPts val="1000"/>
        </a:spcBef>
        <a:buFont typeface="Arial"/>
        <a:buChar char="•"/>
        <a:defRPr sz="2800" kern="1200">
          <a:solidFill>
            <a:schemeClr val="tx1"/>
          </a:solidFill>
          <a:latin typeface="Arial" charset="0"/>
          <a:ea typeface="Arial" charset="0"/>
          <a:cs typeface="Arial" charset="0"/>
        </a:defRPr>
      </a:lvl1pPr>
      <a:lvl2pPr marL="685800" indent="-228600" algn="l" defTabSz="914400" rtl="0" eaLnBrk="1" latinLnBrk="0" hangingPunct="1">
        <a:lnSpc>
          <a:spcPct val="120000"/>
        </a:lnSpc>
        <a:spcBef>
          <a:spcPts val="500"/>
        </a:spcBef>
        <a:buFont typeface="Arial"/>
        <a:buChar char="•"/>
        <a:defRPr sz="2400" kern="1200">
          <a:solidFill>
            <a:schemeClr val="tx1"/>
          </a:solidFill>
          <a:latin typeface="Arial" charset="0"/>
          <a:ea typeface="Arial" charset="0"/>
          <a:cs typeface="Arial" charset="0"/>
        </a:defRPr>
      </a:lvl2pPr>
      <a:lvl3pPr marL="1143000" indent="-228600" algn="l" defTabSz="914400" rtl="0" eaLnBrk="1" latinLnBrk="0" hangingPunct="1">
        <a:lnSpc>
          <a:spcPct val="120000"/>
        </a:lnSpc>
        <a:spcBef>
          <a:spcPts val="500"/>
        </a:spcBef>
        <a:buFont typeface="Arial"/>
        <a:buChar char="•"/>
        <a:defRPr sz="2000" kern="1200">
          <a:solidFill>
            <a:schemeClr val="tx1"/>
          </a:solidFill>
          <a:latin typeface="Arial" charset="0"/>
          <a:ea typeface="Arial" charset="0"/>
          <a:cs typeface="Arial" charset="0"/>
        </a:defRPr>
      </a:lvl3pPr>
      <a:lvl4pPr marL="1600200" indent="-228600" algn="l" defTabSz="914400" rtl="0" eaLnBrk="1" latinLnBrk="0" hangingPunct="1">
        <a:lnSpc>
          <a:spcPct val="120000"/>
        </a:lnSpc>
        <a:spcBef>
          <a:spcPts val="500"/>
        </a:spcBef>
        <a:buFont typeface="Arial"/>
        <a:buChar char="•"/>
        <a:defRPr sz="1800" kern="1200">
          <a:solidFill>
            <a:schemeClr val="tx1"/>
          </a:solidFill>
          <a:latin typeface="Arial" charset="0"/>
          <a:ea typeface="Arial" charset="0"/>
          <a:cs typeface="Arial" charset="0"/>
        </a:defRPr>
      </a:lvl4pPr>
      <a:lvl5pPr marL="2057400" indent="-228600" algn="l" defTabSz="914400" rtl="0" eaLnBrk="1" latinLnBrk="0" hangingPunct="1">
        <a:lnSpc>
          <a:spcPct val="120000"/>
        </a:lnSpc>
        <a:spcBef>
          <a:spcPts val="500"/>
        </a:spcBef>
        <a:buFont typeface="Arial"/>
        <a:buChar char="•"/>
        <a:defRPr sz="180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40">
          <p15:clr>
            <a:srgbClr val="F26B43"/>
          </p15:clr>
        </p15:guide>
        <p15:guide id="2" pos="53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ThomasLane@missouristate.edu" TargetMode="External"/><Relationship Id="rId2" Type="http://schemas.openxmlformats.org/officeDocument/2006/relationships/hyperlink" Target="http://www.missouristate.edu/do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missouristate.edu/do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missouristate.edu/dos/72223.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missouristate.edu/dos/131965.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Behavioral Intervention Team</a:t>
            </a:r>
            <a:endParaRPr lang="en-US" dirty="0"/>
          </a:p>
        </p:txBody>
      </p:sp>
      <p:sp>
        <p:nvSpPr>
          <p:cNvPr id="3" name="Text Placeholder 2"/>
          <p:cNvSpPr>
            <a:spLocks noGrp="1"/>
          </p:cNvSpPr>
          <p:nvPr>
            <p:ph type="body" sz="quarter" idx="11"/>
          </p:nvPr>
        </p:nvSpPr>
        <p:spPr/>
        <p:txBody>
          <a:bodyPr>
            <a:normAutofit fontScale="77500" lnSpcReduction="20000"/>
          </a:bodyPr>
          <a:lstStyle/>
          <a:p>
            <a:r>
              <a:rPr lang="en-US" dirty="0" smtClean="0"/>
              <a:t>Dr. Thomas Lane</a:t>
            </a:r>
          </a:p>
          <a:p>
            <a:r>
              <a:rPr lang="en-US" dirty="0" smtClean="0"/>
              <a:t>Associate Vice President for Student Affairs &amp; Dean of Students</a:t>
            </a:r>
          </a:p>
        </p:txBody>
      </p:sp>
    </p:spTree>
    <p:extLst>
      <p:ext uri="{BB962C8B-B14F-4D97-AF65-F5344CB8AC3E}">
        <p14:creationId xmlns:p14="http://schemas.microsoft.com/office/powerpoint/2010/main" val="2698961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Keeping BIT Records</a:t>
            </a:r>
            <a:endParaRPr lang="en-US" dirty="0"/>
          </a:p>
        </p:txBody>
      </p:sp>
      <p:sp>
        <p:nvSpPr>
          <p:cNvPr id="3" name="Content Placeholder 2"/>
          <p:cNvSpPr>
            <a:spLocks noGrp="1"/>
          </p:cNvSpPr>
          <p:nvPr>
            <p:ph idx="1"/>
          </p:nvPr>
        </p:nvSpPr>
        <p:spPr/>
        <p:txBody>
          <a:bodyPr>
            <a:normAutofit lnSpcReduction="10000"/>
          </a:bodyPr>
          <a:lstStyle/>
          <a:p>
            <a:r>
              <a:rPr lang="en-US" dirty="0" smtClean="0"/>
              <a:t>BIT uses </a:t>
            </a:r>
            <a:r>
              <a:rPr lang="en-US" dirty="0" err="1" smtClean="0"/>
              <a:t>Maxient</a:t>
            </a:r>
            <a:r>
              <a:rPr lang="en-US" dirty="0" smtClean="0"/>
              <a:t> Conduct Database to keep track of all cases.</a:t>
            </a:r>
          </a:p>
          <a:p>
            <a:r>
              <a:rPr lang="en-US" dirty="0" smtClean="0"/>
              <a:t>Dean and/or Care Consultant documents behavioral concern, meetings, communication, interventions, observations, and follow-up steps regarding student of concern.</a:t>
            </a:r>
          </a:p>
          <a:p>
            <a:r>
              <a:rPr lang="en-US" dirty="0" smtClean="0"/>
              <a:t>Track individual’s patterns or behavioral trends over time.</a:t>
            </a:r>
          </a:p>
          <a:p>
            <a:r>
              <a:rPr lang="en-US" dirty="0" smtClean="0"/>
              <a:t>BIT Team Members have access to case information when needed.</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DCFE8AC6-424E-904F-AE4A-648F5E9D72F5}" type="slidenum">
              <a:rPr lang="en-US" smtClean="0"/>
              <a:t>10</a:t>
            </a:fld>
            <a:endParaRPr lang="en-US"/>
          </a:p>
        </p:txBody>
      </p:sp>
    </p:spTree>
    <p:extLst>
      <p:ext uri="{BB962C8B-B14F-4D97-AF65-F5344CB8AC3E}">
        <p14:creationId xmlns:p14="http://schemas.microsoft.com/office/powerpoint/2010/main" val="1106311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2015-16 BIT Incident Types</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69671" y="1565604"/>
            <a:ext cx="7609115" cy="4438784"/>
          </a:xfrm>
        </p:spPr>
      </p:pic>
      <p:sp>
        <p:nvSpPr>
          <p:cNvPr id="4" name="Slide Number Placeholder 3"/>
          <p:cNvSpPr>
            <a:spLocks noGrp="1"/>
          </p:cNvSpPr>
          <p:nvPr>
            <p:ph type="sldNum" sz="quarter" idx="12"/>
          </p:nvPr>
        </p:nvSpPr>
        <p:spPr/>
        <p:txBody>
          <a:bodyPr/>
          <a:lstStyle/>
          <a:p>
            <a:fld id="{DCFE8AC6-424E-904F-AE4A-648F5E9D72F5}" type="slidenum">
              <a:rPr lang="en-US" smtClean="0"/>
              <a:t>11</a:t>
            </a:fld>
            <a:endParaRPr lang="en-US"/>
          </a:p>
        </p:txBody>
      </p:sp>
    </p:spTree>
    <p:extLst>
      <p:ext uri="{BB962C8B-B14F-4D97-AF65-F5344CB8AC3E}">
        <p14:creationId xmlns:p14="http://schemas.microsoft.com/office/powerpoint/2010/main" val="1373522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a Culture of Reporting</a:t>
            </a:r>
            <a:endParaRPr lang="en-US" dirty="0"/>
          </a:p>
        </p:txBody>
      </p:sp>
      <p:sp>
        <p:nvSpPr>
          <p:cNvPr id="3" name="Content Placeholder 2"/>
          <p:cNvSpPr>
            <a:spLocks noGrp="1"/>
          </p:cNvSpPr>
          <p:nvPr>
            <p:ph idx="1"/>
          </p:nvPr>
        </p:nvSpPr>
        <p:spPr/>
        <p:txBody>
          <a:bodyPr/>
          <a:lstStyle/>
          <a:p>
            <a:r>
              <a:rPr lang="en-US" dirty="0" smtClean="0"/>
              <a:t>BIT</a:t>
            </a:r>
          </a:p>
          <a:p>
            <a:pPr lvl="1"/>
            <a:r>
              <a:rPr lang="en-US" dirty="0" smtClean="0"/>
              <a:t>Resource for Missouri State community when having concerns about a student’s behavior.</a:t>
            </a:r>
          </a:p>
          <a:p>
            <a:pPr lvl="1"/>
            <a:r>
              <a:rPr lang="en-US" dirty="0" smtClean="0"/>
              <a:t>Guide campus interventions prior to a crisis.</a:t>
            </a:r>
          </a:p>
          <a:p>
            <a:pPr lvl="1"/>
            <a:r>
              <a:rPr lang="en-US" dirty="0" smtClean="0"/>
              <a:t>Use the Incident Reporting Form at </a:t>
            </a:r>
            <a:r>
              <a:rPr lang="en-US" dirty="0" smtClean="0">
                <a:hlinkClick r:id="rId2"/>
              </a:rPr>
              <a:t>http://www.missouristate.edu/dos/</a:t>
            </a:r>
            <a:r>
              <a:rPr lang="en-US" dirty="0" smtClean="0"/>
              <a:t> or contact Dean of Students at </a:t>
            </a:r>
            <a:r>
              <a:rPr lang="en-US" dirty="0" smtClean="0">
                <a:hlinkClick r:id="rId3"/>
              </a:rPr>
              <a:t>ThomasLane@missouristate.edu</a:t>
            </a:r>
            <a:r>
              <a:rPr lang="en-US" dirty="0" smtClean="0"/>
              <a:t>, 417-836-5527, PSU 405</a:t>
            </a:r>
          </a:p>
        </p:txBody>
      </p:sp>
      <p:sp>
        <p:nvSpPr>
          <p:cNvPr id="4" name="Slide Number Placeholder 3"/>
          <p:cNvSpPr>
            <a:spLocks noGrp="1"/>
          </p:cNvSpPr>
          <p:nvPr>
            <p:ph type="sldNum" sz="quarter" idx="12"/>
          </p:nvPr>
        </p:nvSpPr>
        <p:spPr/>
        <p:txBody>
          <a:bodyPr/>
          <a:lstStyle/>
          <a:p>
            <a:fld id="{DCFE8AC6-424E-904F-AE4A-648F5E9D72F5}" type="slidenum">
              <a:rPr lang="en-US" smtClean="0"/>
              <a:t>12</a:t>
            </a:fld>
            <a:endParaRPr lang="en-US"/>
          </a:p>
        </p:txBody>
      </p:sp>
    </p:spTree>
    <p:extLst>
      <p:ext uri="{BB962C8B-B14F-4D97-AF65-F5344CB8AC3E}">
        <p14:creationId xmlns:p14="http://schemas.microsoft.com/office/powerpoint/2010/main" val="3328533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a Culture of Reporting</a:t>
            </a:r>
            <a:endParaRPr lang="en-US" dirty="0"/>
          </a:p>
        </p:txBody>
      </p:sp>
      <p:sp>
        <p:nvSpPr>
          <p:cNvPr id="3" name="Content Placeholder 2"/>
          <p:cNvSpPr>
            <a:spLocks noGrp="1"/>
          </p:cNvSpPr>
          <p:nvPr>
            <p:ph idx="1"/>
          </p:nvPr>
        </p:nvSpPr>
        <p:spPr/>
        <p:txBody>
          <a:bodyPr/>
          <a:lstStyle/>
          <a:p>
            <a:r>
              <a:rPr lang="en-US" dirty="0" smtClean="0"/>
              <a:t>Student Conduct</a:t>
            </a:r>
          </a:p>
          <a:p>
            <a:pPr lvl="1"/>
            <a:r>
              <a:rPr lang="en-US" dirty="0" smtClean="0"/>
              <a:t>Office of Student Conduct: Ms. Andrea Weber, Director, PSU 405.</a:t>
            </a:r>
          </a:p>
          <a:p>
            <a:pPr lvl="1"/>
            <a:r>
              <a:rPr lang="en-US" dirty="0" smtClean="0"/>
              <a:t>File formal complaints of Code of Student Rights and Responsibilities violations. Be familiar with Code at </a:t>
            </a:r>
            <a:r>
              <a:rPr lang="en-US" dirty="0" smtClean="0">
                <a:hlinkClick r:id="rId2"/>
              </a:rPr>
              <a:t>www.missouristate.edu/dos/</a:t>
            </a:r>
            <a:endParaRPr lang="en-US" dirty="0" smtClean="0"/>
          </a:p>
          <a:p>
            <a:pPr lvl="1"/>
            <a:r>
              <a:rPr lang="en-US" dirty="0" smtClean="0"/>
              <a:t>Should be based on actual behavior, </a:t>
            </a:r>
            <a:r>
              <a:rPr lang="en-US" i="1" dirty="0" smtClean="0"/>
              <a:t>not</a:t>
            </a:r>
            <a:r>
              <a:rPr lang="en-US" dirty="0" smtClean="0"/>
              <a:t> speculation.</a:t>
            </a:r>
            <a:endParaRPr lang="en-US" dirty="0"/>
          </a:p>
        </p:txBody>
      </p:sp>
      <p:sp>
        <p:nvSpPr>
          <p:cNvPr id="4" name="Slide Number Placeholder 3"/>
          <p:cNvSpPr>
            <a:spLocks noGrp="1"/>
          </p:cNvSpPr>
          <p:nvPr>
            <p:ph type="sldNum" sz="quarter" idx="12"/>
          </p:nvPr>
        </p:nvSpPr>
        <p:spPr/>
        <p:txBody>
          <a:bodyPr/>
          <a:lstStyle/>
          <a:p>
            <a:fld id="{DCFE8AC6-424E-904F-AE4A-648F5E9D72F5}" type="slidenum">
              <a:rPr lang="en-US" smtClean="0"/>
              <a:t>13</a:t>
            </a:fld>
            <a:endParaRPr lang="en-US"/>
          </a:p>
        </p:txBody>
      </p:sp>
    </p:spTree>
    <p:extLst>
      <p:ext uri="{BB962C8B-B14F-4D97-AF65-F5344CB8AC3E}">
        <p14:creationId xmlns:p14="http://schemas.microsoft.com/office/powerpoint/2010/main" val="41162768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a Culture of Reporting</a:t>
            </a:r>
            <a:endParaRPr lang="en-US" dirty="0"/>
          </a:p>
        </p:txBody>
      </p:sp>
      <p:sp>
        <p:nvSpPr>
          <p:cNvPr id="3" name="Content Placeholder 2"/>
          <p:cNvSpPr>
            <a:spLocks noGrp="1"/>
          </p:cNvSpPr>
          <p:nvPr>
            <p:ph idx="1"/>
          </p:nvPr>
        </p:nvSpPr>
        <p:spPr/>
        <p:txBody>
          <a:bodyPr/>
          <a:lstStyle/>
          <a:p>
            <a:r>
              <a:rPr lang="en-US" dirty="0" smtClean="0"/>
              <a:t> Office of Safety and Transportation</a:t>
            </a:r>
          </a:p>
          <a:p>
            <a:pPr lvl="1"/>
            <a:r>
              <a:rPr lang="en-US" dirty="0" smtClean="0"/>
              <a:t>Radio </a:t>
            </a:r>
            <a:r>
              <a:rPr lang="en-US" dirty="0"/>
              <a:t>Communications Center is open 24/7/365.  To report a crime or to request service, please call (417) 836-5509. </a:t>
            </a:r>
            <a:r>
              <a:rPr lang="en-US" b="1" dirty="0"/>
              <a:t> If you have an emergency</a:t>
            </a:r>
            <a:r>
              <a:rPr lang="en-US" b="1" dirty="0" smtClean="0"/>
              <a:t>, or immediate safety concern, dial </a:t>
            </a:r>
            <a:r>
              <a:rPr lang="en-US" b="1" dirty="0"/>
              <a:t>911.</a:t>
            </a:r>
          </a:p>
        </p:txBody>
      </p:sp>
      <p:sp>
        <p:nvSpPr>
          <p:cNvPr id="4" name="Slide Number Placeholder 3"/>
          <p:cNvSpPr>
            <a:spLocks noGrp="1"/>
          </p:cNvSpPr>
          <p:nvPr>
            <p:ph type="sldNum" sz="quarter" idx="12"/>
          </p:nvPr>
        </p:nvSpPr>
        <p:spPr/>
        <p:txBody>
          <a:bodyPr/>
          <a:lstStyle/>
          <a:p>
            <a:fld id="{DCFE8AC6-424E-904F-AE4A-648F5E9D72F5}" type="slidenum">
              <a:rPr lang="en-US" smtClean="0"/>
              <a:t>14</a:t>
            </a:fld>
            <a:endParaRPr lang="en-US"/>
          </a:p>
        </p:txBody>
      </p:sp>
    </p:spTree>
    <p:extLst>
      <p:ext uri="{BB962C8B-B14F-4D97-AF65-F5344CB8AC3E}">
        <p14:creationId xmlns:p14="http://schemas.microsoft.com/office/powerpoint/2010/main" val="2749815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more information about BIT</a:t>
            </a:r>
            <a:endParaRPr lang="en-US" dirty="0"/>
          </a:p>
        </p:txBody>
      </p:sp>
      <p:sp>
        <p:nvSpPr>
          <p:cNvPr id="3" name="Content Placeholder 2"/>
          <p:cNvSpPr>
            <a:spLocks noGrp="1"/>
          </p:cNvSpPr>
          <p:nvPr>
            <p:ph idx="1"/>
          </p:nvPr>
        </p:nvSpPr>
        <p:spPr/>
        <p:txBody>
          <a:bodyPr/>
          <a:lstStyle/>
          <a:p>
            <a:pPr marL="0" indent="0" algn="ctr">
              <a:buNone/>
            </a:pPr>
            <a:endParaRPr lang="en-US" dirty="0" smtClean="0">
              <a:hlinkClick r:id="rId2"/>
            </a:endParaRPr>
          </a:p>
          <a:p>
            <a:pPr marL="0" indent="0" algn="ctr">
              <a:buNone/>
            </a:pPr>
            <a:endParaRPr lang="en-US" dirty="0">
              <a:hlinkClick r:id="rId2"/>
            </a:endParaRPr>
          </a:p>
          <a:p>
            <a:pPr marL="0" indent="0" algn="ctr">
              <a:buNone/>
            </a:pPr>
            <a:r>
              <a:rPr lang="en-US" dirty="0" smtClean="0">
                <a:hlinkClick r:id="rId2"/>
              </a:rPr>
              <a:t>http</a:t>
            </a:r>
            <a:r>
              <a:rPr lang="en-US" dirty="0">
                <a:hlinkClick r:id="rId2"/>
              </a:rPr>
              <a:t>://</a:t>
            </a:r>
            <a:r>
              <a:rPr lang="en-US" dirty="0" smtClean="0">
                <a:hlinkClick r:id="rId2"/>
              </a:rPr>
              <a:t>www.missouristate.edu/dos/72223.htm</a:t>
            </a:r>
            <a:endParaRPr lang="en-US" dirty="0" smtClean="0"/>
          </a:p>
          <a:p>
            <a:pPr marL="0" indent="0" algn="ctr">
              <a:buNone/>
            </a:pPr>
            <a:endParaRPr lang="en-US" dirty="0"/>
          </a:p>
          <a:p>
            <a:pPr marL="0" indent="0" algn="ctr">
              <a:buNone/>
            </a:pPr>
            <a:r>
              <a:rPr lang="en-US" dirty="0" smtClean="0"/>
              <a:t>Thank You!</a:t>
            </a:r>
            <a:endParaRPr lang="en-US" dirty="0"/>
          </a:p>
        </p:txBody>
      </p:sp>
      <p:sp>
        <p:nvSpPr>
          <p:cNvPr id="4" name="Slide Number Placeholder 3"/>
          <p:cNvSpPr>
            <a:spLocks noGrp="1"/>
          </p:cNvSpPr>
          <p:nvPr>
            <p:ph type="sldNum" sz="quarter" idx="12"/>
          </p:nvPr>
        </p:nvSpPr>
        <p:spPr/>
        <p:txBody>
          <a:bodyPr/>
          <a:lstStyle/>
          <a:p>
            <a:fld id="{DCFE8AC6-424E-904F-AE4A-648F5E9D72F5}" type="slidenum">
              <a:rPr lang="en-US" smtClean="0"/>
              <a:t>15</a:t>
            </a:fld>
            <a:endParaRPr lang="en-US"/>
          </a:p>
        </p:txBody>
      </p:sp>
    </p:spTree>
    <p:extLst>
      <p:ext uri="{BB962C8B-B14F-4D97-AF65-F5344CB8AC3E}">
        <p14:creationId xmlns:p14="http://schemas.microsoft.com/office/powerpoint/2010/main" val="4092562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BIT History…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BIT was founded in Fall 2003.</a:t>
            </a:r>
          </a:p>
          <a:p>
            <a:r>
              <a:rPr lang="en-US" dirty="0" smtClean="0"/>
              <a:t>Mission: </a:t>
            </a:r>
            <a:r>
              <a:rPr lang="en-US" i="1" dirty="0"/>
              <a:t>T</a:t>
            </a:r>
            <a:r>
              <a:rPr lang="en-US" i="1" dirty="0" smtClean="0"/>
              <a:t>o </a:t>
            </a:r>
            <a:r>
              <a:rPr lang="en-US" i="1" dirty="0"/>
              <a:t>identify students who exhibit behaviors that may be detrimental to their success or to the success of other members of our community and provide resources that improve the opportunity to experience student success</a:t>
            </a:r>
            <a:r>
              <a:rPr lang="en-US" dirty="0"/>
              <a:t>. </a:t>
            </a:r>
            <a:endParaRPr lang="en-US" dirty="0" smtClean="0"/>
          </a:p>
          <a:p>
            <a:r>
              <a:rPr lang="en-US" dirty="0" smtClean="0"/>
              <a:t>Goal is to serve as a central collection point for information and reduce important student behavioral information from residing in campus silos.</a:t>
            </a:r>
          </a:p>
          <a:p>
            <a:r>
              <a:rPr lang="en-US" dirty="0" smtClean="0"/>
              <a:t>Team is focused on assessing and taking action while behaviors are at the lower end of escalation, shifting the path away from violence.</a:t>
            </a:r>
          </a:p>
          <a:p>
            <a:r>
              <a:rPr lang="en-US" dirty="0" smtClean="0"/>
              <a:t>Team meets every Wednesday at 10:00am during the academic year.</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DCFE8AC6-424E-904F-AE4A-648F5E9D72F5}" type="slidenum">
              <a:rPr lang="en-US" smtClean="0"/>
              <a:t>2</a:t>
            </a:fld>
            <a:endParaRPr lang="en-US"/>
          </a:p>
        </p:txBody>
      </p:sp>
    </p:spTree>
    <p:extLst>
      <p:ext uri="{BB962C8B-B14F-4D97-AF65-F5344CB8AC3E}">
        <p14:creationId xmlns:p14="http://schemas.microsoft.com/office/powerpoint/2010/main" val="18754997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serves on BIT?</a:t>
            </a:r>
            <a:endParaRPr lang="en-US" dirty="0"/>
          </a:p>
        </p:txBody>
      </p:sp>
      <p:sp>
        <p:nvSpPr>
          <p:cNvPr id="3" name="Content Placeholder 2"/>
          <p:cNvSpPr>
            <a:spLocks noGrp="1"/>
          </p:cNvSpPr>
          <p:nvPr>
            <p:ph idx="1"/>
          </p:nvPr>
        </p:nvSpPr>
        <p:spPr/>
        <p:txBody>
          <a:bodyPr/>
          <a:lstStyle/>
          <a:p>
            <a:r>
              <a:rPr lang="en-US" dirty="0" smtClean="0"/>
              <a:t>Associate Vice President for Student Affairs &amp; Dean of Students (Chair)</a:t>
            </a:r>
          </a:p>
          <a:p>
            <a:r>
              <a:rPr lang="en-US" dirty="0" smtClean="0"/>
              <a:t>Director, Student Conduct</a:t>
            </a:r>
          </a:p>
          <a:p>
            <a:r>
              <a:rPr lang="en-US" dirty="0" smtClean="0"/>
              <a:t>Director, Taylor Health and Wellness Center</a:t>
            </a:r>
          </a:p>
          <a:p>
            <a:r>
              <a:rPr lang="en-US" dirty="0" smtClean="0"/>
              <a:t>Director, Counseling Center</a:t>
            </a:r>
          </a:p>
          <a:p>
            <a:r>
              <a:rPr lang="en-US" dirty="0" smtClean="0"/>
              <a:t>Care Consultant, Dean of Students Office</a:t>
            </a:r>
          </a:p>
        </p:txBody>
      </p:sp>
      <p:sp>
        <p:nvSpPr>
          <p:cNvPr id="4" name="Slide Number Placeholder 3"/>
          <p:cNvSpPr>
            <a:spLocks noGrp="1"/>
          </p:cNvSpPr>
          <p:nvPr>
            <p:ph type="sldNum" sz="quarter" idx="12"/>
          </p:nvPr>
        </p:nvSpPr>
        <p:spPr/>
        <p:txBody>
          <a:bodyPr/>
          <a:lstStyle/>
          <a:p>
            <a:fld id="{DCFE8AC6-424E-904F-AE4A-648F5E9D72F5}" type="slidenum">
              <a:rPr lang="en-US" smtClean="0"/>
              <a:t>3</a:t>
            </a:fld>
            <a:endParaRPr lang="en-US"/>
          </a:p>
        </p:txBody>
      </p:sp>
    </p:spTree>
    <p:extLst>
      <p:ext uri="{BB962C8B-B14F-4D97-AF65-F5344CB8AC3E}">
        <p14:creationId xmlns:p14="http://schemas.microsoft.com/office/powerpoint/2010/main" val="41450332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serves on BIT?</a:t>
            </a:r>
            <a:endParaRPr lang="en-US" dirty="0"/>
          </a:p>
        </p:txBody>
      </p:sp>
      <p:sp>
        <p:nvSpPr>
          <p:cNvPr id="3" name="Content Placeholder 2"/>
          <p:cNvSpPr>
            <a:spLocks noGrp="1"/>
          </p:cNvSpPr>
          <p:nvPr>
            <p:ph idx="1"/>
          </p:nvPr>
        </p:nvSpPr>
        <p:spPr/>
        <p:txBody>
          <a:bodyPr/>
          <a:lstStyle/>
          <a:p>
            <a:r>
              <a:rPr lang="en-US" sz="2400" dirty="0" smtClean="0"/>
              <a:t>Associate Director, Residence Life, Housing, and Dining Services</a:t>
            </a:r>
          </a:p>
          <a:p>
            <a:r>
              <a:rPr lang="en-US" sz="2400" dirty="0" smtClean="0"/>
              <a:t>Patrol Lieutenant, Safety and Transportation</a:t>
            </a:r>
          </a:p>
          <a:p>
            <a:r>
              <a:rPr lang="en-US" sz="2400" dirty="0" smtClean="0"/>
              <a:t>Title IX Coordinator</a:t>
            </a:r>
          </a:p>
          <a:p>
            <a:r>
              <a:rPr lang="en-US" sz="2400" dirty="0" smtClean="0"/>
              <a:t>General Counsel</a:t>
            </a:r>
          </a:p>
          <a:p>
            <a:r>
              <a:rPr lang="en-US" sz="2400" dirty="0" smtClean="0"/>
              <a:t>Deputy </a:t>
            </a:r>
            <a:r>
              <a:rPr lang="en-US" sz="2400" dirty="0" smtClean="0"/>
              <a:t>Provost</a:t>
            </a:r>
          </a:p>
          <a:p>
            <a:r>
              <a:rPr lang="en-US" sz="2400" dirty="0" smtClean="0"/>
              <a:t>Two faculty members (appointed by Faculty Senate)</a:t>
            </a:r>
          </a:p>
          <a:p>
            <a:endParaRPr lang="en-US" dirty="0" smtClean="0"/>
          </a:p>
        </p:txBody>
      </p:sp>
      <p:sp>
        <p:nvSpPr>
          <p:cNvPr id="4" name="Slide Number Placeholder 3"/>
          <p:cNvSpPr>
            <a:spLocks noGrp="1"/>
          </p:cNvSpPr>
          <p:nvPr>
            <p:ph type="sldNum" sz="quarter" idx="12"/>
          </p:nvPr>
        </p:nvSpPr>
        <p:spPr/>
        <p:txBody>
          <a:bodyPr/>
          <a:lstStyle/>
          <a:p>
            <a:fld id="{DCFE8AC6-424E-904F-AE4A-648F5E9D72F5}" type="slidenum">
              <a:rPr lang="en-US" smtClean="0"/>
              <a:t>4</a:t>
            </a:fld>
            <a:endParaRPr lang="en-US"/>
          </a:p>
        </p:txBody>
      </p:sp>
    </p:spTree>
    <p:extLst>
      <p:ext uri="{BB962C8B-B14F-4D97-AF65-F5344CB8AC3E}">
        <p14:creationId xmlns:p14="http://schemas.microsoft.com/office/powerpoint/2010/main" val="35176149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does BIT work?</a:t>
            </a:r>
            <a:endParaRPr lang="en-US" dirty="0"/>
          </a:p>
        </p:txBody>
      </p:sp>
      <p:sp>
        <p:nvSpPr>
          <p:cNvPr id="3" name="Content Placeholder 2"/>
          <p:cNvSpPr>
            <a:spLocks noGrp="1"/>
          </p:cNvSpPr>
          <p:nvPr>
            <p:ph idx="1"/>
          </p:nvPr>
        </p:nvSpPr>
        <p:spPr/>
        <p:txBody>
          <a:bodyPr>
            <a:normAutofit fontScale="70000" lnSpcReduction="20000"/>
          </a:bodyPr>
          <a:lstStyle/>
          <a:p>
            <a:r>
              <a:rPr lang="en-US" dirty="0"/>
              <a:t>The BIT provides an organized and coordinated method of assessment of the severity of an incident or situation affecting an individual and/or the University community. </a:t>
            </a:r>
            <a:endParaRPr lang="en-US" dirty="0" smtClean="0"/>
          </a:p>
          <a:p>
            <a:r>
              <a:rPr lang="en-US" dirty="0" smtClean="0"/>
              <a:t>The </a:t>
            </a:r>
            <a:r>
              <a:rPr lang="en-US" dirty="0"/>
              <a:t>BIT determines the need for intervention, identification and activation of appropriate resources and responses, ongoing monitoring, and evaluation of responses and outcomes</a:t>
            </a:r>
            <a:r>
              <a:rPr lang="en-US" dirty="0" smtClean="0"/>
              <a:t>.</a:t>
            </a:r>
          </a:p>
          <a:p>
            <a:r>
              <a:rPr lang="en-US" dirty="0" smtClean="0"/>
              <a:t>Any member of University community can contact a BIT member with a concern. Most reports come from Residence Life staff and faculty members.</a:t>
            </a:r>
          </a:p>
          <a:p>
            <a:r>
              <a:rPr lang="en-US" dirty="0" smtClean="0"/>
              <a:t>Incident reports can be received on-line through the Dean of Students Office </a:t>
            </a:r>
            <a:r>
              <a:rPr lang="en-US" dirty="0"/>
              <a:t>website. </a:t>
            </a:r>
            <a:r>
              <a:rPr lang="en-US" dirty="0">
                <a:hlinkClick r:id="rId2"/>
              </a:rPr>
              <a:t>http://</a:t>
            </a:r>
            <a:r>
              <a:rPr lang="en-US" dirty="0" smtClean="0">
                <a:hlinkClick r:id="rId2"/>
              </a:rPr>
              <a:t>www.missouristate.edu/dos/131965.htm</a:t>
            </a:r>
            <a:endParaRPr lang="en-US" dirty="0" smtClean="0"/>
          </a:p>
          <a:p>
            <a:r>
              <a:rPr lang="en-US" dirty="0" smtClean="0"/>
              <a:t>Team may use </a:t>
            </a:r>
            <a:r>
              <a:rPr lang="en-US" dirty="0" err="1" smtClean="0"/>
              <a:t>NaBITA</a:t>
            </a:r>
            <a:r>
              <a:rPr lang="en-US" dirty="0" smtClean="0"/>
              <a:t> Threat Assessment Tool “D-Scale” to assess risk and determine appropriate intervention.</a:t>
            </a:r>
          </a:p>
          <a:p>
            <a:endParaRPr lang="en-US" dirty="0"/>
          </a:p>
        </p:txBody>
      </p:sp>
      <p:sp>
        <p:nvSpPr>
          <p:cNvPr id="4" name="Slide Number Placeholder 3"/>
          <p:cNvSpPr>
            <a:spLocks noGrp="1"/>
          </p:cNvSpPr>
          <p:nvPr>
            <p:ph type="sldNum" sz="quarter" idx="12"/>
          </p:nvPr>
        </p:nvSpPr>
        <p:spPr/>
        <p:txBody>
          <a:bodyPr/>
          <a:lstStyle/>
          <a:p>
            <a:fld id="{DCFE8AC6-424E-904F-AE4A-648F5E9D72F5}" type="slidenum">
              <a:rPr lang="en-US" smtClean="0"/>
              <a:t>5</a:t>
            </a:fld>
            <a:endParaRPr lang="en-US"/>
          </a:p>
        </p:txBody>
      </p:sp>
    </p:spTree>
    <p:extLst>
      <p:ext uri="{BB962C8B-B14F-4D97-AF65-F5344CB8AC3E}">
        <p14:creationId xmlns:p14="http://schemas.microsoft.com/office/powerpoint/2010/main" val="40000581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Discomforting or Annoying Behaviors</a:t>
            </a:r>
            <a:endParaRPr lang="en-US" dirty="0"/>
          </a:p>
        </p:txBody>
      </p:sp>
      <p:sp>
        <p:nvSpPr>
          <p:cNvPr id="3" name="Content Placeholder 2"/>
          <p:cNvSpPr>
            <a:spLocks noGrp="1"/>
          </p:cNvSpPr>
          <p:nvPr>
            <p:ph idx="1"/>
          </p:nvPr>
        </p:nvSpPr>
        <p:spPr/>
        <p:txBody>
          <a:bodyPr numCol="2">
            <a:normAutofit fontScale="70000" lnSpcReduction="20000"/>
          </a:bodyPr>
          <a:lstStyle/>
          <a:p>
            <a:r>
              <a:rPr lang="en-US" dirty="0" smtClean="0"/>
              <a:t>Staring</a:t>
            </a:r>
          </a:p>
          <a:p>
            <a:r>
              <a:rPr lang="en-US" dirty="0" smtClean="0"/>
              <a:t>Not picking up on social cues</a:t>
            </a:r>
          </a:p>
          <a:p>
            <a:r>
              <a:rPr lang="en-US" dirty="0" smtClean="0"/>
              <a:t>Talking loudly</a:t>
            </a:r>
          </a:p>
          <a:p>
            <a:r>
              <a:rPr lang="en-US" dirty="0" smtClean="0"/>
              <a:t>Asking lots of questions</a:t>
            </a:r>
          </a:p>
          <a:p>
            <a:r>
              <a:rPr lang="en-US" dirty="0" smtClean="0"/>
              <a:t>Talking about things not related to class</a:t>
            </a:r>
          </a:p>
          <a:p>
            <a:r>
              <a:rPr lang="en-US" dirty="0" smtClean="0"/>
              <a:t>Standing within personal space boundaries</a:t>
            </a:r>
          </a:p>
          <a:p>
            <a:r>
              <a:rPr lang="en-US" dirty="0" smtClean="0"/>
              <a:t>Wanting to speak to your supervisor/chair</a:t>
            </a:r>
          </a:p>
          <a:p>
            <a:r>
              <a:rPr lang="en-US" dirty="0" smtClean="0"/>
              <a:t>Disrespectful/rude behavior</a:t>
            </a:r>
          </a:p>
          <a:p>
            <a:r>
              <a:rPr lang="en-US" dirty="0" smtClean="0"/>
              <a:t>Threatening to sue</a:t>
            </a:r>
          </a:p>
          <a:p>
            <a:r>
              <a:rPr lang="en-US" dirty="0" smtClean="0"/>
              <a:t>Monopolizing your time</a:t>
            </a:r>
          </a:p>
          <a:p>
            <a:r>
              <a:rPr lang="en-US" dirty="0" smtClean="0"/>
              <a:t>Crying</a:t>
            </a:r>
          </a:p>
          <a:p>
            <a:r>
              <a:rPr lang="en-US" dirty="0" smtClean="0"/>
              <a:t>Not listening to you</a:t>
            </a:r>
          </a:p>
          <a:p>
            <a:r>
              <a:rPr lang="en-US" dirty="0" smtClean="0"/>
              <a:t>Not doing homework</a:t>
            </a:r>
          </a:p>
          <a:p>
            <a:r>
              <a:rPr lang="en-US" dirty="0" smtClean="0"/>
              <a:t>Not engaging in class</a:t>
            </a:r>
          </a:p>
          <a:p>
            <a:r>
              <a:rPr lang="en-US" dirty="0" smtClean="0"/>
              <a:t>Answering phone, talking, texting, on computer in class</a:t>
            </a:r>
          </a:p>
          <a:p>
            <a:r>
              <a:rPr lang="en-US" dirty="0" smtClean="0"/>
              <a:t>Emailing incessantly</a:t>
            </a:r>
          </a:p>
          <a:p>
            <a:endParaRPr lang="en-US" dirty="0"/>
          </a:p>
        </p:txBody>
      </p:sp>
      <p:sp>
        <p:nvSpPr>
          <p:cNvPr id="4" name="Slide Number Placeholder 3"/>
          <p:cNvSpPr>
            <a:spLocks noGrp="1"/>
          </p:cNvSpPr>
          <p:nvPr>
            <p:ph type="sldNum" sz="quarter" idx="12"/>
          </p:nvPr>
        </p:nvSpPr>
        <p:spPr/>
        <p:txBody>
          <a:bodyPr/>
          <a:lstStyle/>
          <a:p>
            <a:fld id="{DCFE8AC6-424E-904F-AE4A-648F5E9D72F5}" type="slidenum">
              <a:rPr lang="en-US" smtClean="0"/>
              <a:t>6</a:t>
            </a:fld>
            <a:endParaRPr lang="en-US"/>
          </a:p>
        </p:txBody>
      </p:sp>
    </p:spTree>
    <p:extLst>
      <p:ext uri="{BB962C8B-B14F-4D97-AF65-F5344CB8AC3E}">
        <p14:creationId xmlns:p14="http://schemas.microsoft.com/office/powerpoint/2010/main" val="27249814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Concerning </a:t>
            </a:r>
            <a:r>
              <a:rPr lang="en-US" dirty="0"/>
              <a:t>B</a:t>
            </a:r>
            <a:r>
              <a:rPr lang="en-US" dirty="0" smtClean="0"/>
              <a:t>ehaviors and Indicators</a:t>
            </a:r>
            <a:endParaRPr lang="en-US" dirty="0"/>
          </a:p>
        </p:txBody>
      </p:sp>
      <p:sp>
        <p:nvSpPr>
          <p:cNvPr id="3" name="Content Placeholder 2"/>
          <p:cNvSpPr>
            <a:spLocks noGrp="1"/>
          </p:cNvSpPr>
          <p:nvPr>
            <p:ph idx="1"/>
          </p:nvPr>
        </p:nvSpPr>
        <p:spPr/>
        <p:txBody>
          <a:bodyPr/>
          <a:lstStyle/>
          <a:p>
            <a:r>
              <a:rPr lang="en-US" dirty="0" smtClean="0"/>
              <a:t>Acts of physical aggression</a:t>
            </a:r>
          </a:p>
          <a:p>
            <a:r>
              <a:rPr lang="en-US" dirty="0" smtClean="0"/>
              <a:t>Threats of violence</a:t>
            </a:r>
          </a:p>
          <a:p>
            <a:r>
              <a:rPr lang="en-US" dirty="0" smtClean="0"/>
              <a:t>Articulating depression, hopelessness, or self-harm</a:t>
            </a:r>
          </a:p>
          <a:p>
            <a:r>
              <a:rPr lang="en-US" dirty="0" smtClean="0"/>
              <a:t>Mention of weapons or violence to solve problems</a:t>
            </a:r>
          </a:p>
          <a:p>
            <a:r>
              <a:rPr lang="en-US" dirty="0" smtClean="0"/>
              <a:t>Expressions of anger/agitation/inability to cope with stress</a:t>
            </a:r>
          </a:p>
          <a:p>
            <a:r>
              <a:rPr lang="en-US" dirty="0" smtClean="0"/>
              <a:t>Reports of abuse</a:t>
            </a:r>
          </a:p>
          <a:p>
            <a:endParaRPr lang="en-US" dirty="0"/>
          </a:p>
        </p:txBody>
      </p:sp>
      <p:sp>
        <p:nvSpPr>
          <p:cNvPr id="4" name="Slide Number Placeholder 3"/>
          <p:cNvSpPr>
            <a:spLocks noGrp="1"/>
          </p:cNvSpPr>
          <p:nvPr>
            <p:ph type="sldNum" sz="quarter" idx="12"/>
          </p:nvPr>
        </p:nvSpPr>
        <p:spPr/>
        <p:txBody>
          <a:bodyPr/>
          <a:lstStyle/>
          <a:p>
            <a:fld id="{DCFE8AC6-424E-904F-AE4A-648F5E9D72F5}" type="slidenum">
              <a:rPr lang="en-US" smtClean="0"/>
              <a:t>7</a:t>
            </a:fld>
            <a:endParaRPr lang="en-US"/>
          </a:p>
        </p:txBody>
      </p:sp>
    </p:spTree>
    <p:extLst>
      <p:ext uri="{BB962C8B-B14F-4D97-AF65-F5344CB8AC3E}">
        <p14:creationId xmlns:p14="http://schemas.microsoft.com/office/powerpoint/2010/main" val="33717213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Disruptive Behaviors and Indicators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Yelling or being excessively loud</a:t>
            </a:r>
          </a:p>
          <a:p>
            <a:r>
              <a:rPr lang="en-US" dirty="0" smtClean="0"/>
              <a:t>Excessive hygiene concerns</a:t>
            </a:r>
          </a:p>
          <a:p>
            <a:r>
              <a:rPr lang="en-US" dirty="0" smtClean="0"/>
              <a:t>Under the influence of alcohol or other substances</a:t>
            </a:r>
          </a:p>
          <a:p>
            <a:r>
              <a:rPr lang="en-US" dirty="0" smtClean="0"/>
              <a:t>Refusing to leave or cooperate</a:t>
            </a:r>
          </a:p>
          <a:p>
            <a:r>
              <a:rPr lang="en-US" dirty="0" smtClean="0"/>
              <a:t>Destruction of property</a:t>
            </a:r>
          </a:p>
          <a:p>
            <a:r>
              <a:rPr lang="en-US" dirty="0" smtClean="0"/>
              <a:t>Not complying with instructions</a:t>
            </a:r>
          </a:p>
          <a:p>
            <a:r>
              <a:rPr lang="en-US" dirty="0" smtClean="0"/>
              <a:t>Escalating low-level behaviors</a:t>
            </a:r>
          </a:p>
        </p:txBody>
      </p:sp>
      <p:sp>
        <p:nvSpPr>
          <p:cNvPr id="4" name="Slide Number Placeholder 3"/>
          <p:cNvSpPr>
            <a:spLocks noGrp="1"/>
          </p:cNvSpPr>
          <p:nvPr>
            <p:ph type="sldNum" sz="quarter" idx="12"/>
          </p:nvPr>
        </p:nvSpPr>
        <p:spPr/>
        <p:txBody>
          <a:bodyPr/>
          <a:lstStyle/>
          <a:p>
            <a:fld id="{DCFE8AC6-424E-904F-AE4A-648F5E9D72F5}" type="slidenum">
              <a:rPr lang="en-US" smtClean="0"/>
              <a:t>8</a:t>
            </a:fld>
            <a:endParaRPr lang="en-US"/>
          </a:p>
        </p:txBody>
      </p:sp>
    </p:spTree>
    <p:extLst>
      <p:ext uri="{BB962C8B-B14F-4D97-AF65-F5344CB8AC3E}">
        <p14:creationId xmlns:p14="http://schemas.microsoft.com/office/powerpoint/2010/main" val="12542334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Interventions</a:t>
            </a:r>
            <a:endParaRPr lang="en-US" dirty="0"/>
          </a:p>
        </p:txBody>
      </p:sp>
      <p:sp>
        <p:nvSpPr>
          <p:cNvPr id="3" name="Content Placeholder 2"/>
          <p:cNvSpPr>
            <a:spLocks noGrp="1"/>
          </p:cNvSpPr>
          <p:nvPr>
            <p:ph idx="1"/>
          </p:nvPr>
        </p:nvSpPr>
        <p:spPr/>
        <p:txBody>
          <a:bodyPr>
            <a:normAutofit lnSpcReduction="10000"/>
          </a:bodyPr>
          <a:lstStyle/>
          <a:p>
            <a:r>
              <a:rPr lang="en-US" dirty="0" smtClean="0"/>
              <a:t>One-to-one meeting between student and Dean of Students or </a:t>
            </a:r>
            <a:r>
              <a:rPr lang="en-US" dirty="0" err="1" smtClean="0"/>
              <a:t>DoS</a:t>
            </a:r>
            <a:r>
              <a:rPr lang="en-US" dirty="0" smtClean="0"/>
              <a:t> Care Consultant.</a:t>
            </a:r>
          </a:p>
          <a:p>
            <a:r>
              <a:rPr lang="en-US" dirty="0" smtClean="0"/>
              <a:t>Referral to Counseling Center or other appropriate campus or community resources.</a:t>
            </a:r>
          </a:p>
          <a:p>
            <a:r>
              <a:rPr lang="en-US" dirty="0" smtClean="0"/>
              <a:t>Consultation with faculty member regarding classroom management strategies.</a:t>
            </a:r>
          </a:p>
          <a:p>
            <a:r>
              <a:rPr lang="en-US" dirty="0" smtClean="0"/>
              <a:t>Monitoring of student by Residence Life staff members.</a:t>
            </a:r>
          </a:p>
        </p:txBody>
      </p:sp>
      <p:sp>
        <p:nvSpPr>
          <p:cNvPr id="4" name="Slide Number Placeholder 3"/>
          <p:cNvSpPr>
            <a:spLocks noGrp="1"/>
          </p:cNvSpPr>
          <p:nvPr>
            <p:ph type="sldNum" sz="quarter" idx="12"/>
          </p:nvPr>
        </p:nvSpPr>
        <p:spPr/>
        <p:txBody>
          <a:bodyPr/>
          <a:lstStyle/>
          <a:p>
            <a:fld id="{DCFE8AC6-424E-904F-AE4A-648F5E9D72F5}" type="slidenum">
              <a:rPr lang="en-US" smtClean="0"/>
              <a:t>9</a:t>
            </a:fld>
            <a:endParaRPr lang="en-US"/>
          </a:p>
        </p:txBody>
      </p:sp>
    </p:spTree>
    <p:extLst>
      <p:ext uri="{BB962C8B-B14F-4D97-AF65-F5344CB8AC3E}">
        <p14:creationId xmlns:p14="http://schemas.microsoft.com/office/powerpoint/2010/main" val="2565930559"/>
      </p:ext>
    </p:extLst>
  </p:cSld>
  <p:clrMapOvr>
    <a:masterClrMapping/>
  </p:clrMapOvr>
  <p:timing>
    <p:tnLst>
      <p:par>
        <p:cTn id="1" dur="indefinite" restart="never" nodeType="tmRoot"/>
      </p:par>
    </p:tnLst>
  </p:timing>
</p:sld>
</file>

<file path=ppt/theme/theme1.xml><?xml version="1.0" encoding="utf-8"?>
<a:theme xmlns:a="http://schemas.openxmlformats.org/drawingml/2006/main" name="msu-powerpoint-general">
  <a:themeElements>
    <a:clrScheme name="Make Your Missouri Statement">
      <a:dk1>
        <a:srgbClr val="000000"/>
      </a:dk1>
      <a:lt1>
        <a:srgbClr val="FFFFFF"/>
      </a:lt1>
      <a:dk2>
        <a:srgbClr val="425563"/>
      </a:dk2>
      <a:lt2>
        <a:srgbClr val="BFCED6"/>
      </a:lt2>
      <a:accent1>
        <a:srgbClr val="E4002B"/>
      </a:accent1>
      <a:accent2>
        <a:srgbClr val="0093B2"/>
      </a:accent2>
      <a:accent3>
        <a:srgbClr val="CFB500"/>
      </a:accent3>
      <a:accent4>
        <a:srgbClr val="AF1685"/>
      </a:accent4>
      <a:accent5>
        <a:srgbClr val="E35205"/>
      </a:accent5>
      <a:accent6>
        <a:srgbClr val="A4D65E"/>
      </a:accent6>
      <a:hlink>
        <a:srgbClr val="5E0009"/>
      </a:hlink>
      <a:folHlink>
        <a:srgbClr val="5E0009"/>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myms-powerpoint-template" id="{A9713E28-228F-094B-994D-BEAC9044A1D8}" vid="{30D64FA4-EE7E-9A4B-9AF2-C18BADE9C7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msu-powerpoint-general</Template>
  <TotalTime>301</TotalTime>
  <Words>718</Words>
  <Application>Microsoft Office PowerPoint</Application>
  <PresentationFormat>Custom</PresentationFormat>
  <Paragraphs>105</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msu-powerpoint-general</vt:lpstr>
      <vt:lpstr>Behavioral Intervention Team</vt:lpstr>
      <vt:lpstr>Some BIT History…</vt:lpstr>
      <vt:lpstr>Who serves on BIT?</vt:lpstr>
      <vt:lpstr>Who serves on BIT?</vt:lpstr>
      <vt:lpstr>How does BIT work?</vt:lpstr>
      <vt:lpstr>Examples of Discomforting or Annoying Behaviors</vt:lpstr>
      <vt:lpstr>Examples of Concerning Behaviors and Indicators</vt:lpstr>
      <vt:lpstr>Examples of Disruptive Behaviors and Indicators</vt:lpstr>
      <vt:lpstr>Examples of Interventions</vt:lpstr>
      <vt:lpstr>Keeping BIT Records</vt:lpstr>
      <vt:lpstr>2015-16 BIT Incident Types</vt:lpstr>
      <vt:lpstr>Creating a Culture of Reporting</vt:lpstr>
      <vt:lpstr>Creating a Culture of Reporting</vt:lpstr>
      <vt:lpstr>Creating a Culture of Reporting</vt:lpstr>
      <vt:lpstr>For more information about BIT</vt:lpstr>
    </vt:vector>
  </TitlesOfParts>
  <Company>Missouri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Lane, Thomas A</dc:creator>
  <cp:lastModifiedBy>Lane, Thomas A</cp:lastModifiedBy>
  <cp:revision>20</cp:revision>
  <dcterms:created xsi:type="dcterms:W3CDTF">2016-05-31T13:35:44Z</dcterms:created>
  <dcterms:modified xsi:type="dcterms:W3CDTF">2016-10-12T13:40:36Z</dcterms:modified>
</cp:coreProperties>
</file>