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72" r:id="rId3"/>
    <p:sldId id="260" r:id="rId4"/>
    <p:sldId id="259" r:id="rId5"/>
    <p:sldId id="258" r:id="rId6"/>
    <p:sldId id="261" r:id="rId7"/>
    <p:sldId id="262" r:id="rId8"/>
    <p:sldId id="274" r:id="rId9"/>
    <p:sldId id="275" r:id="rId10"/>
    <p:sldId id="279" r:id="rId11"/>
    <p:sldId id="277" r:id="rId12"/>
    <p:sldId id="282" r:id="rId13"/>
    <p:sldId id="280" r:id="rId14"/>
    <p:sldId id="283" r:id="rId15"/>
    <p:sldId id="281" r:id="rId16"/>
    <p:sldId id="257" r:id="rId17"/>
    <p:sldId id="270" r:id="rId18"/>
    <p:sldId id="284" r:id="rId19"/>
  </p:sldIdLst>
  <p:sldSz cx="9144000" cy="6858000" type="screen4x3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3" autoAdjust="0"/>
    <p:restoredTop sz="94660"/>
  </p:normalViewPr>
  <p:slideViewPr>
    <p:cSldViewPr>
      <p:cViewPr varScale="1">
        <p:scale>
          <a:sx n="107" d="100"/>
          <a:sy n="107" d="100"/>
        </p:scale>
        <p:origin x="-11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40175" y="0"/>
            <a:ext cx="30130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F1D62-902E-4569-AEFD-32D7B59A2264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7288"/>
            <a:ext cx="30130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40175" y="8777288"/>
            <a:ext cx="30130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A038C-2839-4F8D-B543-7AB5403F6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16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676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87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3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76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164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96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43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97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22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71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307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AB6DE-E5E2-481E-AF75-184F852009C7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999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“Triple Win” Summer Compensation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Proposal from the Ad Hoc Committee on Summer Compensation for Faculty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583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Internet (and Graduate*)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Salary = $70,000; 2.5% of salary = $1750</a:t>
            </a:r>
          </a:p>
          <a:p>
            <a:pPr marL="0" indent="0">
              <a:buNone/>
            </a:pPr>
            <a:r>
              <a:rPr lang="en-US" dirty="0" smtClean="0"/>
              <a:t>Fringe = </a:t>
            </a:r>
            <a:r>
              <a:rPr lang="en-US" dirty="0" smtClean="0"/>
              <a:t>37.9% </a:t>
            </a:r>
            <a:r>
              <a:rPr lang="en-US" dirty="0" smtClean="0"/>
              <a:t>of $1750 = $</a:t>
            </a:r>
            <a:r>
              <a:rPr lang="en-US" dirty="0" smtClean="0"/>
              <a:t>663.25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Total cost of a fully-funded faculty = $1750 + $642.25  = $</a:t>
            </a:r>
            <a:r>
              <a:rPr lang="en-US" dirty="0" smtClean="0">
                <a:solidFill>
                  <a:srgbClr val="FF0000"/>
                </a:solidFill>
              </a:rPr>
              <a:t>2413.25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Breakeven number of students to fully-fund faculty salary = $</a:t>
            </a:r>
            <a:r>
              <a:rPr lang="en-US" dirty="0" smtClean="0">
                <a:solidFill>
                  <a:srgbClr val="FF0000"/>
                </a:solidFill>
              </a:rPr>
              <a:t>2413.25</a:t>
            </a:r>
            <a:r>
              <a:rPr lang="en-US" dirty="0" smtClean="0"/>
              <a:t> </a:t>
            </a:r>
            <a:r>
              <a:rPr lang="en-US" dirty="0" smtClean="0"/>
              <a:t>divided by $</a:t>
            </a:r>
            <a:r>
              <a:rPr lang="en-US" dirty="0" smtClean="0"/>
              <a:t>279 </a:t>
            </a:r>
            <a:r>
              <a:rPr lang="en-US" dirty="0" smtClean="0"/>
              <a:t>= </a:t>
            </a:r>
            <a:r>
              <a:rPr lang="en-US" dirty="0">
                <a:solidFill>
                  <a:srgbClr val="FF0000"/>
                </a:solidFill>
              </a:rPr>
              <a:t>9</a:t>
            </a:r>
            <a:r>
              <a:rPr lang="en-US" dirty="0" smtClean="0"/>
              <a:t> students (technically </a:t>
            </a:r>
            <a:r>
              <a:rPr lang="en-US" dirty="0" smtClean="0">
                <a:solidFill>
                  <a:srgbClr val="FF0000"/>
                </a:solidFill>
              </a:rPr>
              <a:t>8.65</a:t>
            </a:r>
            <a:r>
              <a:rPr lang="en-US" dirty="0" smtClean="0"/>
              <a:t>).</a:t>
            </a:r>
            <a:endParaRPr lang="en-US" dirty="0" smtClean="0"/>
          </a:p>
          <a:p>
            <a:pPr marL="0" indent="0">
              <a:buNone/>
            </a:pPr>
            <a:endParaRPr lang="en-US" sz="1300" dirty="0" smtClean="0"/>
          </a:p>
          <a:p>
            <a:pPr marL="0" indent="0">
              <a:buNone/>
            </a:pPr>
            <a:r>
              <a:rPr lang="en-US" dirty="0"/>
              <a:t>University Base Revenue Needed for </a:t>
            </a:r>
            <a:r>
              <a:rPr lang="en-US" dirty="0" smtClean="0"/>
              <a:t>internet </a:t>
            </a:r>
            <a:r>
              <a:rPr lang="en-US" dirty="0"/>
              <a:t>course = </a:t>
            </a:r>
            <a:r>
              <a:rPr lang="en-US" dirty="0" smtClean="0">
                <a:solidFill>
                  <a:srgbClr val="FF0000"/>
                </a:solidFill>
              </a:rPr>
              <a:t>4.71</a:t>
            </a:r>
            <a:r>
              <a:rPr lang="en-US" dirty="0" smtClean="0"/>
              <a:t> </a:t>
            </a:r>
            <a:r>
              <a:rPr lang="en-US" dirty="0" smtClean="0"/>
              <a:t>students 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500" dirty="0" smtClean="0"/>
          </a:p>
          <a:p>
            <a:pPr marL="0" indent="0">
              <a:buNone/>
            </a:pPr>
            <a:r>
              <a:rPr lang="en-US" dirty="0" smtClean="0"/>
              <a:t>At a minimum enrollment of </a:t>
            </a:r>
            <a:r>
              <a:rPr lang="en-US" dirty="0" smtClean="0">
                <a:solidFill>
                  <a:srgbClr val="FF0000"/>
                </a:solidFill>
              </a:rPr>
              <a:t>14 students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8.65 </a:t>
            </a:r>
            <a:r>
              <a:rPr lang="en-US" dirty="0" smtClean="0">
                <a:solidFill>
                  <a:srgbClr val="FF0000"/>
                </a:solidFill>
              </a:rPr>
              <a:t>+ </a:t>
            </a:r>
            <a:r>
              <a:rPr lang="en-US" dirty="0" smtClean="0">
                <a:solidFill>
                  <a:srgbClr val="FF0000"/>
                </a:solidFill>
              </a:rPr>
              <a:t>4.71 </a:t>
            </a:r>
            <a:r>
              <a:rPr lang="en-US" dirty="0" smtClean="0">
                <a:solidFill>
                  <a:srgbClr val="FF0000"/>
                </a:solidFill>
              </a:rPr>
              <a:t>= </a:t>
            </a:r>
            <a:r>
              <a:rPr lang="en-US" dirty="0" smtClean="0">
                <a:solidFill>
                  <a:srgbClr val="FF0000"/>
                </a:solidFill>
              </a:rPr>
              <a:t>13.36</a:t>
            </a:r>
            <a:r>
              <a:rPr lang="en-US" dirty="0" smtClean="0"/>
              <a:t>) </a:t>
            </a:r>
            <a:r>
              <a:rPr lang="en-US" dirty="0" smtClean="0"/>
              <a:t>this faculty member receives full 2.5% per undergraduate credit hour taught. (Note: Graduate courses and internet courses would be calculated using the graduate tuition rate thus minimum enrollments would be lower.)</a:t>
            </a:r>
          </a:p>
          <a:p>
            <a:pPr marL="0" indent="0">
              <a:buNone/>
            </a:pPr>
            <a:endParaRPr lang="en-US" sz="1500" dirty="0" smtClean="0"/>
          </a:p>
          <a:p>
            <a:pPr marL="0" indent="0">
              <a:buNone/>
            </a:pPr>
            <a:r>
              <a:rPr lang="en-US" dirty="0" smtClean="0"/>
              <a:t>For a 3-credit hour course this would be a salary of $1750 x 3 = $5250 for this faculty member (whose annual salary is $70,000).</a:t>
            </a:r>
          </a:p>
          <a:p>
            <a:pPr marL="0" indent="0">
              <a:buNone/>
            </a:pPr>
            <a:endParaRPr lang="en-US" sz="1500" dirty="0" smtClean="0"/>
          </a:p>
          <a:p>
            <a:pPr marL="0" indent="0">
              <a:buNone/>
            </a:pPr>
            <a:r>
              <a:rPr lang="en-US" i="1" dirty="0" smtClean="0"/>
              <a:t>Note. *</a:t>
            </a:r>
            <a:r>
              <a:rPr lang="en-US" dirty="0"/>
              <a:t>C</a:t>
            </a:r>
            <a:r>
              <a:rPr lang="en-US" dirty="0" smtClean="0"/>
              <a:t>alculations are similar for graduate only courses because graduate tuition is the same as the internet tuition less the incentive and fringe.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845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Faculty Salary </a:t>
            </a:r>
            <a:r>
              <a:rPr lang="en-US" smtClean="0"/>
              <a:t>Below </a:t>
            </a:r>
            <a:br>
              <a:rPr lang="en-US" smtClean="0"/>
            </a:br>
            <a:r>
              <a:rPr lang="en-US" smtClean="0"/>
              <a:t>Enrollment </a:t>
            </a:r>
            <a:r>
              <a:rPr lang="en-US" dirty="0" smtClean="0"/>
              <a:t>Minimum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Faculty compensation would be based on the percentage of student tuition relative to the enrollment minimum tuition. The university would also be making a proportionately smaller amount of revenue using this formula.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Actual enrollment / enrollment minimum = the percentage used to calculate the faculty salary.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This percentage would then be the proportion of the fully-funded salary amount provided for the faculty member.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Thus, if the enrollment minimum to fully-fund the faculty salary and the university target was </a:t>
            </a:r>
            <a:r>
              <a:rPr lang="en-US" dirty="0" smtClean="0">
                <a:solidFill>
                  <a:srgbClr val="FF0000"/>
                </a:solidFill>
              </a:rPr>
              <a:t>18</a:t>
            </a:r>
            <a:r>
              <a:rPr lang="en-US" dirty="0" smtClean="0"/>
              <a:t> students and only </a:t>
            </a:r>
            <a:r>
              <a:rPr lang="en-US" dirty="0" smtClean="0">
                <a:solidFill>
                  <a:srgbClr val="FF0000"/>
                </a:solidFill>
              </a:rPr>
              <a:t>15 </a:t>
            </a:r>
            <a:r>
              <a:rPr lang="en-US" dirty="0" smtClean="0"/>
              <a:t>students were in the course, </a:t>
            </a:r>
            <a:r>
              <a:rPr lang="en-US" dirty="0" smtClean="0">
                <a:solidFill>
                  <a:srgbClr val="FF0000"/>
                </a:solidFill>
              </a:rPr>
              <a:t>15/18 = .83</a:t>
            </a:r>
            <a:r>
              <a:rPr lang="en-US" dirty="0" smtClean="0"/>
              <a:t>. The faculty member would receive </a:t>
            </a:r>
            <a:r>
              <a:rPr lang="en-US" dirty="0" smtClean="0">
                <a:solidFill>
                  <a:srgbClr val="FF0000"/>
                </a:solidFill>
              </a:rPr>
              <a:t>83% </a:t>
            </a:r>
            <a:r>
              <a:rPr lang="en-US" dirty="0" smtClean="0"/>
              <a:t>of their fully-funded salary. For a faculty member making $70,000 their fully-funded salary is $</a:t>
            </a:r>
            <a:r>
              <a:rPr lang="en-US" dirty="0" smtClean="0">
                <a:solidFill>
                  <a:srgbClr val="FF0000"/>
                </a:solidFill>
              </a:rPr>
              <a:t>1750</a:t>
            </a:r>
            <a:r>
              <a:rPr lang="en-US" dirty="0" smtClean="0"/>
              <a:t> per credit hour of </a:t>
            </a:r>
            <a:r>
              <a:rPr lang="en-US" dirty="0" smtClean="0">
                <a:solidFill>
                  <a:srgbClr val="FF0000"/>
                </a:solidFill>
              </a:rPr>
              <a:t>instruction; their salary for this course would be $1458 per credit hour (83% of 1750</a:t>
            </a:r>
            <a:r>
              <a:rPr lang="en-US" dirty="0" smtClean="0"/>
              <a:t>). The university is receiving 83% of $1315.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255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“Mission Critical”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At the discretion of the department head, and with approval by the dean, a </a:t>
            </a:r>
            <a:r>
              <a:rPr lang="en-US" b="1" dirty="0" smtClean="0"/>
              <a:t>limited</a:t>
            </a:r>
            <a:r>
              <a:rPr lang="en-US" dirty="0" smtClean="0"/>
              <a:t> number of courses could be deemed “mission critical” – the faculty member would receive their fully-funded summer salary for these courses without including the university base revenue needed as a factor in determining the minimum enrollment needed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[(</a:t>
            </a:r>
            <a:r>
              <a:rPr lang="en-US" dirty="0"/>
              <a:t>2.5% of base salary) + (2.5% of base salary x fringe percentage) </a:t>
            </a:r>
          </a:p>
          <a:p>
            <a:pPr marL="0" indent="0">
              <a:buNone/>
            </a:pPr>
            <a:r>
              <a:rPr lang="en-US" dirty="0" smtClean="0"/>
              <a:t>/ </a:t>
            </a:r>
            <a:r>
              <a:rPr lang="en-US" dirty="0"/>
              <a:t>tuition rate per credit hour</a:t>
            </a:r>
          </a:p>
          <a:p>
            <a:pPr marL="0" indent="0">
              <a:buNone/>
            </a:pPr>
            <a:r>
              <a:rPr lang="en-US" dirty="0"/>
              <a:t>= breakeven number of students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728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“Extreme Mission Critical”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At the discretion of the department head, and with approval by the dean </a:t>
            </a:r>
            <a:r>
              <a:rPr lang="en-US" u="sng" dirty="0" smtClean="0"/>
              <a:t>and</a:t>
            </a:r>
            <a:r>
              <a:rPr lang="en-US" dirty="0" smtClean="0"/>
              <a:t> the Provost, a</a:t>
            </a:r>
            <a:r>
              <a:rPr lang="en-US" b="1" dirty="0" smtClean="0"/>
              <a:t> very limited</a:t>
            </a:r>
            <a:r>
              <a:rPr lang="en-US" dirty="0" smtClean="0"/>
              <a:t> number of courses could be deemed “extremely mission critical” – the faculty member would receive their fully-funded summer salary for these courses  regardless of enrollment. </a:t>
            </a:r>
          </a:p>
          <a:p>
            <a:pPr marL="0" indent="0">
              <a:buNone/>
            </a:pPr>
            <a:endParaRPr lang="en-US" sz="2600" dirty="0" smtClean="0"/>
          </a:p>
          <a:p>
            <a:r>
              <a:rPr lang="en-US" dirty="0" smtClean="0"/>
              <a:t>Thus, the salary would be 2.5% of the annual salary per credit hour of instruction without a breakeven enrollment needed.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09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Adjunct Faculty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Adjunct faculty would be paid the full adjunct rate based on a breakeven number of students as per this formula:</a:t>
            </a:r>
          </a:p>
          <a:p>
            <a:pPr marL="0" indent="0">
              <a:buNone/>
            </a:pPr>
            <a:r>
              <a:rPr lang="en-US" dirty="0" smtClean="0"/>
              <a:t>[(adjunct rate) </a:t>
            </a:r>
            <a:r>
              <a:rPr lang="en-US" dirty="0"/>
              <a:t>+ </a:t>
            </a:r>
            <a:r>
              <a:rPr lang="en-US" dirty="0" smtClean="0"/>
              <a:t>(adjunct rate x </a:t>
            </a:r>
            <a:r>
              <a:rPr lang="en-US" dirty="0"/>
              <a:t>fringe percentage) </a:t>
            </a:r>
          </a:p>
          <a:p>
            <a:pPr marL="0" indent="0">
              <a:buNone/>
            </a:pPr>
            <a:r>
              <a:rPr lang="en-US" dirty="0"/>
              <a:t>+ </a:t>
            </a:r>
            <a:r>
              <a:rPr lang="en-US" b="1" dirty="0"/>
              <a:t>University Base Revenue Needed</a:t>
            </a:r>
            <a:r>
              <a:rPr lang="en-US" dirty="0"/>
              <a:t>]</a:t>
            </a:r>
          </a:p>
          <a:p>
            <a:pPr marL="0" indent="0">
              <a:buNone/>
            </a:pPr>
            <a:r>
              <a:rPr lang="en-US" dirty="0"/>
              <a:t> / tuition rate per credit hour</a:t>
            </a:r>
          </a:p>
          <a:p>
            <a:pPr marL="0" indent="0">
              <a:buNone/>
            </a:pPr>
            <a:r>
              <a:rPr lang="en-US" dirty="0"/>
              <a:t>= breakeven number of </a:t>
            </a:r>
            <a:r>
              <a:rPr lang="en-US" dirty="0" smtClean="0"/>
              <a:t>students</a:t>
            </a:r>
          </a:p>
          <a:p>
            <a:pPr marL="0" indent="0" algn="ctr">
              <a:buNone/>
            </a:pPr>
            <a:r>
              <a:rPr lang="en-US" dirty="0" smtClean="0"/>
              <a:t>Undergraduate Example: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[($</a:t>
            </a:r>
            <a:r>
              <a:rPr lang="en-US" dirty="0" smtClean="0">
                <a:solidFill>
                  <a:srgbClr val="FF0000"/>
                </a:solidFill>
              </a:rPr>
              <a:t>718</a:t>
            </a:r>
            <a:r>
              <a:rPr lang="en-US" dirty="0" smtClean="0"/>
              <a:t>) </a:t>
            </a:r>
            <a:r>
              <a:rPr lang="en-US" dirty="0"/>
              <a:t>+ </a:t>
            </a:r>
            <a:r>
              <a:rPr lang="en-US" dirty="0" smtClean="0"/>
              <a:t>($</a:t>
            </a:r>
            <a:r>
              <a:rPr lang="en-US" dirty="0" smtClean="0">
                <a:solidFill>
                  <a:srgbClr val="FF0000"/>
                </a:solidFill>
              </a:rPr>
              <a:t>718</a:t>
            </a:r>
            <a:r>
              <a:rPr lang="en-US" dirty="0" smtClean="0"/>
              <a:t> x 7.65%) /</a:t>
            </a:r>
            <a:r>
              <a:rPr lang="en-US" dirty="0" smtClean="0"/>
              <a:t>212 </a:t>
            </a:r>
            <a:r>
              <a:rPr lang="en-US" dirty="0" smtClean="0"/>
              <a:t>+ </a:t>
            </a:r>
            <a:r>
              <a:rPr lang="en-US" dirty="0" smtClean="0">
                <a:solidFill>
                  <a:srgbClr val="FF0000"/>
                </a:solidFill>
              </a:rPr>
              <a:t>6.20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= </a:t>
            </a:r>
            <a:r>
              <a:rPr lang="en-US" dirty="0" smtClean="0">
                <a:solidFill>
                  <a:srgbClr val="FF0000"/>
                </a:solidFill>
              </a:rPr>
              <a:t>9.84</a:t>
            </a:r>
            <a:r>
              <a:rPr lang="en-US" dirty="0" smtClean="0"/>
              <a:t> </a:t>
            </a:r>
            <a:r>
              <a:rPr lang="en-US" dirty="0" smtClean="0"/>
              <a:t>students (i.e., breakeven </a:t>
            </a:r>
            <a:r>
              <a:rPr lang="en-US" dirty="0"/>
              <a:t>number of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</a:t>
            </a:r>
            <a:r>
              <a:rPr lang="en-US" dirty="0" smtClean="0"/>
              <a:t>undergraduate students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0373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College Cost Center Incentive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colleges using the breakeven formula, thereby assuring the university is making revenue above costs of instruction, additional funding would be extended on a trial basis to provide salary for courses above the cost center summer allocation.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If warranted by increases in the course enrollment generated under this system, an increase in cost center summer allocations could be made permanent.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7862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“Triple Win”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M</a:t>
            </a:r>
            <a:r>
              <a:rPr lang="en-US" dirty="0" smtClean="0"/>
              <a:t>ore potential course options for students,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</a:t>
            </a:r>
            <a:r>
              <a:rPr lang="en-US" dirty="0" smtClean="0"/>
              <a:t>ore potential income for faculty (through teaching more courses) while honoring </a:t>
            </a:r>
            <a:r>
              <a:rPr lang="en-US" i="1" dirty="0" smtClean="0"/>
              <a:t>Faculty Handbook</a:t>
            </a:r>
            <a:r>
              <a:rPr lang="en-US" dirty="0" smtClean="0"/>
              <a:t>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</a:t>
            </a:r>
            <a:r>
              <a:rPr lang="en-US" dirty="0" smtClean="0"/>
              <a:t>ore potential revenue for the university (including departments and colleges) while protecting financial costs.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407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Potential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Removing the cap on summer instruction could be a recruiting tool for new faculty who want to increase their income by doing summer work.</a:t>
            </a:r>
          </a:p>
          <a:p>
            <a:r>
              <a:rPr lang="en-US" dirty="0" smtClean="0"/>
              <a:t>The same could be true of seasoned faculty who want to increase their “top three” years of income.</a:t>
            </a:r>
          </a:p>
          <a:p>
            <a:r>
              <a:rPr lang="en-US" dirty="0" smtClean="0"/>
              <a:t>An improved summer compensation model could also be applied to intersession improving those offerings.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6629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Plans to Pilot in COAL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This system will be piloted in the College of Arts and Letters for summer </a:t>
            </a:r>
            <a:r>
              <a:rPr lang="en-US" dirty="0" smtClean="0"/>
              <a:t>2019.</a:t>
            </a:r>
            <a:endParaRPr lang="en-US" dirty="0" smtClean="0"/>
          </a:p>
          <a:p>
            <a:r>
              <a:rPr lang="en-US" dirty="0" smtClean="0"/>
              <a:t>In the fall </a:t>
            </a:r>
            <a:r>
              <a:rPr lang="en-US" smtClean="0"/>
              <a:t>of </a:t>
            </a:r>
            <a:r>
              <a:rPr lang="en-US" smtClean="0"/>
              <a:t>2019 </a:t>
            </a:r>
            <a:r>
              <a:rPr lang="en-US" dirty="0" smtClean="0"/>
              <a:t>the outcomes of the pilot will be examined by a subset of the current committee.</a:t>
            </a:r>
          </a:p>
          <a:p>
            <a:r>
              <a:rPr lang="en-US" dirty="0" smtClean="0"/>
              <a:t>Recommendations for the future use of the Triple Win system will be based on the evaluation of the pilot in COAL.</a:t>
            </a:r>
          </a:p>
          <a:p>
            <a:r>
              <a:rPr lang="en-US" dirty="0" smtClean="0"/>
              <a:t>A report will be presented to Faculty Senate.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850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 of the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Dr. Cindy MacGregor, </a:t>
            </a:r>
            <a:r>
              <a:rPr lang="en-US" dirty="0" smtClean="0"/>
              <a:t>Committee Chair, COE</a:t>
            </a:r>
            <a:endParaRPr lang="en-US" dirty="0"/>
          </a:p>
          <a:p>
            <a:r>
              <a:rPr lang="en-US" dirty="0"/>
              <a:t>W.D. </a:t>
            </a:r>
            <a:r>
              <a:rPr lang="en-US" dirty="0" smtClean="0"/>
              <a:t>Blackman, </a:t>
            </a:r>
            <a:r>
              <a:rPr lang="en-US" dirty="0"/>
              <a:t>COAL </a:t>
            </a:r>
          </a:p>
          <a:p>
            <a:r>
              <a:rPr lang="en-US" dirty="0"/>
              <a:t>Tim Flannery, CHPA </a:t>
            </a:r>
          </a:p>
          <a:p>
            <a:r>
              <a:rPr lang="en-US" dirty="0"/>
              <a:t>Steve </a:t>
            </a:r>
            <a:r>
              <a:rPr lang="en-US" dirty="0" smtClean="0"/>
              <a:t>Foucart, </a:t>
            </a:r>
            <a:r>
              <a:rPr lang="en-US" dirty="0"/>
              <a:t>CFO </a:t>
            </a:r>
          </a:p>
          <a:p>
            <a:r>
              <a:rPr lang="en-US" dirty="0"/>
              <a:t>Julie Masterson, Dean, Graduate College </a:t>
            </a:r>
          </a:p>
          <a:p>
            <a:r>
              <a:rPr lang="en-US" dirty="0"/>
              <a:t>Arbindra Rimal, </a:t>
            </a:r>
            <a:r>
              <a:rPr lang="en-US" dirty="0" err="1" smtClean="0"/>
              <a:t>CoAg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/>
              <a:t>Timson, </a:t>
            </a:r>
            <a:r>
              <a:rPr lang="en-US" dirty="0" smtClean="0"/>
              <a:t>Benjamin, </a:t>
            </a:r>
            <a:r>
              <a:rPr lang="en-US" dirty="0"/>
              <a:t>CHHS </a:t>
            </a:r>
          </a:p>
          <a:p>
            <a:r>
              <a:rPr lang="en-US" dirty="0"/>
              <a:t>Huang, Shyang, </a:t>
            </a:r>
            <a:r>
              <a:rPr lang="en-US" dirty="0" smtClean="0"/>
              <a:t>CNAS</a:t>
            </a:r>
          </a:p>
          <a:p>
            <a:r>
              <a:rPr lang="en-US" dirty="0" smtClean="0"/>
              <a:t>Guests: Frank Einhellig and Shawn Wahl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121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Current System for </a:t>
            </a:r>
            <a:br>
              <a:rPr lang="en-US" dirty="0" smtClean="0"/>
            </a:br>
            <a:r>
              <a:rPr lang="en-US" dirty="0" smtClean="0"/>
              <a:t>Summer Faculty Compensation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current system of funding faculty to teach during the summer session is constrained by cost center summer budgets. Additional courses cannot be taught because the summer budgets are capped. </a:t>
            </a:r>
          </a:p>
          <a:p>
            <a:r>
              <a:rPr lang="en-US" dirty="0" smtClean="0"/>
              <a:t>Faculty are limited in the number of courses they are allowed to teach during the summer based on what cost centers can “afford.”</a:t>
            </a:r>
          </a:p>
          <a:p>
            <a:r>
              <a:rPr lang="en-US" dirty="0" smtClean="0"/>
              <a:t>There is no clear determination of minimum enrollments from which to calculate summer salary for faculty who teach.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132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Faculty Handbook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i="1" dirty="0" smtClean="0"/>
              <a:t>Faculty Handbook </a:t>
            </a:r>
            <a:r>
              <a:rPr lang="en-US" dirty="0" smtClean="0"/>
              <a:t>prescribes faculty are paid at least 2.5% of their base salary per credit hour taught, provided minimum enrollments are met. No other exceptions to the 2.5% are allowed by the </a:t>
            </a:r>
            <a:r>
              <a:rPr lang="en-US" i="1" dirty="0" smtClean="0"/>
              <a:t>Faculty Handbook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u="sng" dirty="0" smtClean="0"/>
              <a:t>Issue: </a:t>
            </a:r>
            <a:r>
              <a:rPr lang="en-US" dirty="0" smtClean="0"/>
              <a:t>How can “minimum enrollments” be determined while honoring the prescription of 2.5% of base salary per credit hour?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570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Proposed Summer </a:t>
            </a:r>
            <a:br>
              <a:rPr lang="en-US" dirty="0" smtClean="0"/>
            </a:br>
            <a:r>
              <a:rPr lang="en-US" dirty="0" smtClean="0"/>
              <a:t>Compensation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[(2.5% of base salary) + (2.5% of base salary x fringe percentage) </a:t>
            </a:r>
          </a:p>
          <a:p>
            <a:pPr marL="0" indent="0">
              <a:buNone/>
            </a:pPr>
            <a:r>
              <a:rPr lang="en-US" dirty="0" smtClean="0"/>
              <a:t>+ </a:t>
            </a:r>
            <a:r>
              <a:rPr lang="en-US" b="1" dirty="0" smtClean="0"/>
              <a:t>University Base Revenue Needed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 smtClean="0"/>
              <a:t> / tuition rate per credit hour</a:t>
            </a:r>
          </a:p>
          <a:p>
            <a:pPr marL="0" indent="0">
              <a:buNone/>
            </a:pPr>
            <a:r>
              <a:rPr lang="en-US" dirty="0" smtClean="0"/>
              <a:t>= </a:t>
            </a:r>
            <a:r>
              <a:rPr lang="en-US" i="1" dirty="0" smtClean="0"/>
              <a:t>breakeven number of students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Above this </a:t>
            </a:r>
            <a:r>
              <a:rPr lang="en-US" i="1" dirty="0" smtClean="0"/>
              <a:t>breakeven number of students </a:t>
            </a:r>
            <a:r>
              <a:rPr lang="en-US" dirty="0" smtClean="0"/>
              <a:t>the faculty member would receive their full 2.5% per credit hour taught. Below this breakeven number the faculty member and the university would each receive a percentage of the total revenue, as adjusted by the breakeven value needed.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063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University Base Revenue Needed </a:t>
            </a:r>
            <a:br>
              <a:rPr lang="en-US" dirty="0" smtClean="0"/>
            </a:br>
            <a:r>
              <a:rPr lang="en-US" dirty="0" smtClean="0"/>
              <a:t>Per Credit Hour Offered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Budget Goal for Summer Revenue</a:t>
            </a:r>
          </a:p>
          <a:p>
            <a:pPr>
              <a:buFontTx/>
              <a:buChar char="-"/>
            </a:pPr>
            <a:r>
              <a:rPr lang="en-US" dirty="0" smtClean="0"/>
              <a:t>Cost Center Allocations for Summer Faculty Salaries</a:t>
            </a:r>
          </a:p>
          <a:p>
            <a:pPr marL="0" indent="0">
              <a:buNone/>
            </a:pPr>
            <a:r>
              <a:rPr lang="en-US" dirty="0" smtClean="0"/>
              <a:t>= Summer University Revenue Goal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Summer University Revenue Goal</a:t>
            </a:r>
          </a:p>
          <a:p>
            <a:pPr marL="0" indent="0">
              <a:buNone/>
            </a:pPr>
            <a:r>
              <a:rPr lang="en-US" dirty="0" smtClean="0"/>
              <a:t>/ Credit Hours Offered for 2018</a:t>
            </a:r>
          </a:p>
          <a:p>
            <a:pPr marL="0" indent="0">
              <a:buNone/>
            </a:pPr>
            <a:r>
              <a:rPr lang="en-US" dirty="0" smtClean="0"/>
              <a:t>= Revenue Goal Per Credit Hour Offered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</a:p>
          <a:p>
            <a:pPr marL="0" indent="0">
              <a:buNone/>
            </a:pPr>
            <a:r>
              <a:rPr lang="en-US" b="1" dirty="0" smtClean="0">
                <a:sym typeface="Wingdings" panose="05000000000000000000" pitchFamily="2" charset="2"/>
              </a:rPr>
              <a:t>University Base Revenue Needed Per Credit Hour Offered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96648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University Base Revenue Needed </a:t>
            </a:r>
            <a:br>
              <a:rPr lang="en-US" dirty="0" smtClean="0"/>
            </a:br>
            <a:r>
              <a:rPr lang="en-US" dirty="0" smtClean="0"/>
              <a:t>Per Credit Hour Offered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$7.5 Million – $3.97 Million = $3.53 Million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$3.53 Million / Credit Hours Offered Summer 2018, i.e., 2684</a:t>
            </a:r>
          </a:p>
          <a:p>
            <a:pPr marL="0" indent="0">
              <a:buNone/>
            </a:pPr>
            <a:r>
              <a:rPr lang="en-US" dirty="0" smtClean="0"/>
              <a:t>= $</a:t>
            </a:r>
            <a:r>
              <a:rPr lang="en-US" dirty="0" smtClean="0">
                <a:solidFill>
                  <a:srgbClr val="FF0000"/>
                </a:solidFill>
              </a:rPr>
              <a:t>1315</a:t>
            </a:r>
            <a:r>
              <a:rPr lang="en-US" dirty="0" smtClean="0"/>
              <a:t>. (university </a:t>
            </a:r>
            <a:r>
              <a:rPr lang="en-US" dirty="0" smtClean="0"/>
              <a:t>base revenue</a:t>
            </a:r>
            <a:r>
              <a:rPr lang="en-US" dirty="0" smtClean="0"/>
              <a:t> </a:t>
            </a:r>
            <a:r>
              <a:rPr lang="en-US" dirty="0" smtClean="0"/>
              <a:t>per credit hour)</a:t>
            </a:r>
          </a:p>
          <a:p>
            <a:pPr marL="0" indent="0">
              <a:buNone/>
            </a:pPr>
            <a:r>
              <a:rPr lang="en-US" dirty="0" smtClean="0"/>
              <a:t>Thus, if the same number of credit hours were offered in summer 2019 as in 2018 the university would be guaranteed the base revenue needed, i.e., $3.53 Million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246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University Base Revenue Converted to Student Enrollment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Instead of using $1315 this number could be converted to a number of students based on undergraduate, internet, and graduate tuition rates.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Undergraduate tuition is $</a:t>
            </a:r>
            <a:r>
              <a:rPr lang="en-US" dirty="0" smtClean="0"/>
              <a:t>212. </a:t>
            </a:r>
            <a:r>
              <a:rPr lang="en-US" dirty="0" smtClean="0"/>
              <a:t>That equates to about </a:t>
            </a:r>
            <a:r>
              <a:rPr lang="en-US" dirty="0" smtClean="0">
                <a:solidFill>
                  <a:srgbClr val="FF0000"/>
                </a:solidFill>
              </a:rPr>
              <a:t>6</a:t>
            </a:r>
            <a:r>
              <a:rPr lang="en-US" dirty="0" smtClean="0"/>
              <a:t> students. (1315 / </a:t>
            </a:r>
            <a:r>
              <a:rPr lang="en-US" dirty="0" smtClean="0"/>
              <a:t>212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FF0000"/>
                </a:solidFill>
              </a:rPr>
              <a:t>6.20</a:t>
            </a:r>
            <a:r>
              <a:rPr lang="en-US" dirty="0" smtClean="0"/>
              <a:t>)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Internet tuition is $</a:t>
            </a:r>
            <a:r>
              <a:rPr lang="en-US" dirty="0" smtClean="0"/>
              <a:t>295-16 </a:t>
            </a:r>
            <a:r>
              <a:rPr lang="en-US" dirty="0" smtClean="0"/>
              <a:t>(</a:t>
            </a:r>
            <a:r>
              <a:rPr lang="en-US" dirty="0" err="1" smtClean="0"/>
              <a:t>incentive+fringe</a:t>
            </a:r>
            <a:r>
              <a:rPr lang="en-US" dirty="0" smtClean="0"/>
              <a:t>) = </a:t>
            </a:r>
            <a:r>
              <a:rPr lang="en-US" dirty="0" smtClean="0"/>
              <a:t>279. </a:t>
            </a:r>
            <a:r>
              <a:rPr lang="en-US" dirty="0" smtClean="0"/>
              <a:t>That equates to about </a:t>
            </a:r>
            <a:r>
              <a:rPr lang="en-US" dirty="0">
                <a:solidFill>
                  <a:srgbClr val="FF0000"/>
                </a:solidFill>
              </a:rPr>
              <a:t>5</a:t>
            </a:r>
            <a:r>
              <a:rPr lang="en-US" dirty="0" smtClean="0"/>
              <a:t> students. (1315 / </a:t>
            </a:r>
            <a:r>
              <a:rPr lang="en-US" dirty="0" smtClean="0"/>
              <a:t>279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FF0000"/>
                </a:solidFill>
              </a:rPr>
              <a:t>4.71</a:t>
            </a:r>
            <a:r>
              <a:rPr lang="en-US" dirty="0" smtClean="0"/>
              <a:t>)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Graduate tuition is $276. That equates to about </a:t>
            </a:r>
            <a:r>
              <a:rPr lang="en-US" dirty="0" smtClean="0">
                <a:solidFill>
                  <a:srgbClr val="FF0000"/>
                </a:solidFill>
              </a:rPr>
              <a:t>5</a:t>
            </a:r>
            <a:r>
              <a:rPr lang="en-US" dirty="0" smtClean="0"/>
              <a:t> students. (1315 / 276 = </a:t>
            </a:r>
            <a:r>
              <a:rPr lang="en-US" dirty="0" smtClean="0">
                <a:solidFill>
                  <a:srgbClr val="FF0000"/>
                </a:solidFill>
              </a:rPr>
              <a:t>4.76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159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Undergraduate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Salary = $70,000; 2.5% of salary = $1750</a:t>
            </a:r>
          </a:p>
          <a:p>
            <a:pPr marL="0" indent="0">
              <a:buNone/>
            </a:pPr>
            <a:r>
              <a:rPr lang="en-US" dirty="0" smtClean="0"/>
              <a:t>Fringe = </a:t>
            </a:r>
            <a:r>
              <a:rPr lang="en-US" dirty="0" smtClean="0"/>
              <a:t>37.9% </a:t>
            </a:r>
            <a:r>
              <a:rPr lang="en-US" dirty="0" smtClean="0"/>
              <a:t>of $1750 = $</a:t>
            </a:r>
            <a:r>
              <a:rPr lang="en-US" dirty="0" smtClean="0"/>
              <a:t>663.25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Total cost of a fully-funded faculty = $1750 + $</a:t>
            </a:r>
            <a:r>
              <a:rPr lang="en-US" dirty="0" smtClean="0"/>
              <a:t>663.25  </a:t>
            </a:r>
            <a:r>
              <a:rPr lang="en-US" dirty="0"/>
              <a:t>= $</a:t>
            </a:r>
            <a:r>
              <a:rPr lang="en-US" dirty="0" smtClean="0">
                <a:solidFill>
                  <a:srgbClr val="FF0000"/>
                </a:solidFill>
              </a:rPr>
              <a:t>2413.25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Breakeven number of students to fully-fund faculty salary = $</a:t>
            </a:r>
            <a:r>
              <a:rPr lang="en-US" dirty="0" smtClean="0">
                <a:solidFill>
                  <a:srgbClr val="FF0000"/>
                </a:solidFill>
              </a:rPr>
              <a:t>24.13.25</a:t>
            </a:r>
            <a:r>
              <a:rPr lang="en-US" dirty="0" smtClean="0"/>
              <a:t> </a:t>
            </a:r>
            <a:r>
              <a:rPr lang="en-US" dirty="0" smtClean="0"/>
              <a:t>divided by $</a:t>
            </a:r>
            <a:r>
              <a:rPr lang="en-US" dirty="0" smtClean="0"/>
              <a:t>212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FF0000"/>
                </a:solidFill>
              </a:rPr>
              <a:t>11</a:t>
            </a:r>
            <a:r>
              <a:rPr lang="en-US" dirty="0" smtClean="0"/>
              <a:t> students (technically </a:t>
            </a:r>
            <a:r>
              <a:rPr lang="en-US" dirty="0" smtClean="0">
                <a:solidFill>
                  <a:srgbClr val="FF0000"/>
                </a:solidFill>
              </a:rPr>
              <a:t>11.38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University Base Revenue Needed for undergraduate course = </a:t>
            </a:r>
            <a:r>
              <a:rPr lang="en-US" dirty="0" smtClean="0">
                <a:solidFill>
                  <a:srgbClr val="FF0000"/>
                </a:solidFill>
              </a:rPr>
              <a:t>6.20</a:t>
            </a:r>
            <a:r>
              <a:rPr lang="en-US" dirty="0" smtClean="0"/>
              <a:t> </a:t>
            </a:r>
            <a:r>
              <a:rPr lang="en-US" dirty="0"/>
              <a:t>students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At a minimum enrollment of </a:t>
            </a:r>
            <a:r>
              <a:rPr lang="en-US" dirty="0" smtClean="0">
                <a:solidFill>
                  <a:srgbClr val="FF0000"/>
                </a:solidFill>
              </a:rPr>
              <a:t>18 students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11.38 </a:t>
            </a:r>
            <a:r>
              <a:rPr lang="en-US" dirty="0" smtClean="0">
                <a:solidFill>
                  <a:srgbClr val="FF0000"/>
                </a:solidFill>
              </a:rPr>
              <a:t>+ </a:t>
            </a:r>
            <a:r>
              <a:rPr lang="en-US" dirty="0" smtClean="0">
                <a:solidFill>
                  <a:srgbClr val="FF0000"/>
                </a:solidFill>
              </a:rPr>
              <a:t>6.20=17.58</a:t>
            </a:r>
            <a:r>
              <a:rPr lang="en-US" dirty="0" smtClean="0"/>
              <a:t>) </a:t>
            </a:r>
            <a:r>
              <a:rPr lang="en-US" dirty="0" smtClean="0"/>
              <a:t>this faculty member receives full 2.5% per undergraduate credit hour taught. (Note: Graduate courses and internet courses would be calculated using the graduate tuition rate thus minimum enrollments would be lower.)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For a 3-credit hour course this would be a salary of $1750 x 3 = $5250 for this faculty member (whose annual salary is $70,000).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201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5855</TotalTime>
  <Words>1509</Words>
  <Application>Microsoft Office PowerPoint</Application>
  <PresentationFormat>On-screen Show (4:3)</PresentationFormat>
  <Paragraphs>120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“Triple Win” Summer Compensation</vt:lpstr>
      <vt:lpstr>Members of the Committee</vt:lpstr>
      <vt:lpstr>Current System for  Summer Faculty Compensation</vt:lpstr>
      <vt:lpstr>Faculty Handbook</vt:lpstr>
      <vt:lpstr>Proposed Summer  Compensation Formula</vt:lpstr>
      <vt:lpstr>University Base Revenue Needed  Per Credit Hour Offered</vt:lpstr>
      <vt:lpstr>University Base Revenue Needed  Per Credit Hour Offered</vt:lpstr>
      <vt:lpstr>University Base Revenue Converted to Student Enrollment </vt:lpstr>
      <vt:lpstr>Undergraduate Example</vt:lpstr>
      <vt:lpstr>Internet (and Graduate*) Example</vt:lpstr>
      <vt:lpstr>Faculty Salary Below  Enrollment Minimum</vt:lpstr>
      <vt:lpstr>“Mission Critical” Formula</vt:lpstr>
      <vt:lpstr>“Extreme Mission Critical” Formula</vt:lpstr>
      <vt:lpstr>Adjunct Faculty Formula</vt:lpstr>
      <vt:lpstr>College Cost Center Incentive</vt:lpstr>
      <vt:lpstr>“Triple Win” Outcomes</vt:lpstr>
      <vt:lpstr>Other Potential Benefits</vt:lpstr>
      <vt:lpstr>Plans to Pilot in COAL</vt:lpstr>
    </vt:vector>
  </TitlesOfParts>
  <Company>Missouri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“Triple Win” Summer Compensation</dc:title>
  <dc:creator>Macgregor, Cynthia J</dc:creator>
  <cp:lastModifiedBy>Macgregor, Cynthia J</cp:lastModifiedBy>
  <cp:revision>34</cp:revision>
  <cp:lastPrinted>2019-02-25T18:43:07Z</cp:lastPrinted>
  <dcterms:created xsi:type="dcterms:W3CDTF">2018-11-30T15:58:14Z</dcterms:created>
  <dcterms:modified xsi:type="dcterms:W3CDTF">2019-02-27T18:14:08Z</dcterms:modified>
</cp:coreProperties>
</file>