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</p:sldMasterIdLst>
  <p:notesMasterIdLst>
    <p:notesMasterId r:id="rId11"/>
  </p:notesMasterIdLst>
  <p:sldIdLst>
    <p:sldId id="2767" r:id="rId5"/>
    <p:sldId id="2781" r:id="rId6"/>
    <p:sldId id="2798" r:id="rId7"/>
    <p:sldId id="2783" r:id="rId8"/>
    <p:sldId id="2784" r:id="rId9"/>
    <p:sldId id="27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24B915-8ECE-49CA-9587-382F4F02E339}">
          <p14:sldIdLst>
            <p14:sldId id="2767"/>
            <p14:sldId id="2781"/>
            <p14:sldId id="2798"/>
            <p14:sldId id="2783"/>
            <p14:sldId id="2784"/>
            <p14:sldId id="27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1484" autoAdjust="0"/>
  </p:normalViewPr>
  <p:slideViewPr>
    <p:cSldViewPr snapToGrid="0">
      <p:cViewPr varScale="1">
        <p:scale>
          <a:sx n="101" d="100"/>
          <a:sy n="101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D05EE-1874-40CA-ACBB-AAFE8CEAEC56}" type="datetimeFigureOut">
              <a:t>4/14/2026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B9498-FDEE-4498-AC3A-C83DFCC8A50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7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5C32D-63EE-4133-9108-A2BD34E475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16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0CF5-1D6B-86E4-7FC2-E7CA1C233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633AE-7335-7DD8-6E46-FE547B1C6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BCC0E-29CD-4477-017C-A5895E3A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F954-66B1-4168-AF40-97F3DAF43FC4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DC8E2-E4E0-F5A3-C74C-F23FB9F1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3831C-6723-1DF6-B2FD-5AEAF88E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45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0C11-B9E4-6BC3-28B9-5601E01A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E3DD3-D4AF-56B2-7C8E-8055BA1A2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8BE1B-5688-DDB4-C680-1B86F764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977AD-FEEC-2064-28EE-7704EBFC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FC55F-ECB9-B18C-EAF2-0CF3423E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974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D2A80-2442-DEFF-5335-8B85276D9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3F801-FAD8-FC1C-A4C2-6D5881961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D756-4601-53D1-F694-E7325E46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E9E2E-C74F-2187-3898-0C819D4C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03A28-C378-C9E6-64EF-BE81A0EA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9402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anchor="t">
            <a:normAutofit/>
          </a:bodyPr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B2BF18D3-87BE-4A2D-AD2C-B21E415FD900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/>
          </a:bodyPr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73F0B94E-0195-4FC9-AEFD-CCBB878ACEDF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28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9B0F68CC-6BDD-49E7-8971-97164A4B1FA2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lphaLcPeriod"/>
              <a:defRPr sz="1600"/>
            </a:lvl2pPr>
            <a:lvl3pPr marL="800100" indent="-342900">
              <a:buFont typeface="+mj-lt"/>
              <a:buAutoNum type="romanLcPeriod"/>
              <a:defRPr sz="1400"/>
            </a:lvl3pPr>
            <a:lvl4pPr marL="914400" indent="-228600">
              <a:buFont typeface="+mj-lt"/>
              <a:buAutoNum type="arabicParenR"/>
              <a:defRPr sz="1200"/>
            </a:lvl4pPr>
            <a:lvl5pPr marL="1143000" indent="-228600">
              <a:buFont typeface="+mj-lt"/>
              <a:buAutoNum type="alphaLcParenR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747D10D-DAA6-49BD-BCDC-42DE71F72A8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16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Fifth level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55D-C47D-42B9-AD20-3E2CCE08596C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64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44AD-1FB0-4882-B380-D102D5E41B4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1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D0E9-BB2A-40F4-9FCA-339953EA9BCB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39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CE86-7B4C-43EC-801D-4B957536C306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6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9925-204E-FD20-B310-67F9D412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DD6A-7083-39B8-4D8E-D77BF793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A10BA-E55F-4BFD-2B4C-D5C543C8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4C7-8630-4B98-978C-30388BBD4EE8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001CF-96E9-863E-3C7D-EFABD358C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8966E-9521-00CC-9793-56A2B250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6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FCD9-BE24-4676-9D2E-63D9ED82EDA2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22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29450"/>
            <a:ext cx="11924209" cy="61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290A-121B-47D5-B4CD-63E70D76A5D5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29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58D8-7EDF-40A6-A98C-8CBDF59A319E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12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6DF7C3E-B5DF-4043-B2F9-CD94B277B81B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5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4F04B89-F088-43E2-8F95-5A2E5E9F612E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6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A0FCFF8D-E3E3-4D6C-85D1-1D24204FD961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17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AD81-0F74-4052-9D15-1FCBE10FF531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39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8567813-D47B-4BA9-A366-45E7794B6608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15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514350" indent="-285750">
              <a:buFont typeface="Arial" panose="020B0604020202020204" pitchFamily="34" charset="0"/>
              <a:buChar char="•"/>
              <a:defRPr sz="1400"/>
            </a:lvl2pPr>
            <a:lvl3pPr marL="628650" indent="-171450">
              <a:buFont typeface="Arial" panose="020B0604020202020204" pitchFamily="34" charset="0"/>
              <a:buChar char="•"/>
              <a:defRPr sz="1200"/>
            </a:lvl3pPr>
            <a:lvl4pPr marL="857250" indent="-171450">
              <a:buFont typeface="Arial" panose="020B0604020202020204" pitchFamily="34" charset="0"/>
              <a:buChar char="•"/>
              <a:defRPr sz="1100"/>
            </a:lvl4pPr>
            <a:lvl5pPr marL="1085850" indent="-17145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3C75A4F-7395-44C0-9A76-83F0F6EA512A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71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009D615-5030-44BE-B1E7-FCAF557FFC34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35E3-D2F2-907A-82B2-BA55E252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7F7DF-41E1-01FB-317E-9CD3262A8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BF0C1-9216-0654-2170-8D1B0681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3410-150A-4A72-BF63-6D3ACBC30148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88531-3D5A-7ADD-2837-503B487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1B74-B343-75A7-456E-E75E91A3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4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8DDD-BB5E-4F5B-81F2-5E5F98B403C0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14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083588C5-4E32-4E6E-80AB-32A6125C957F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86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337EAFE-6A88-4B1F-9ABC-CA3CFB830DD6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0683-5F2F-44F3-8B59-45258C4FD45A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65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813EDC87-0EBE-4D2E-8804-E5F0EDA0B797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9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603504"/>
            <a:ext cx="11201400" cy="4206240"/>
          </a:xfrm>
        </p:spPr>
        <p:txBody>
          <a:bodyPr>
            <a:normAutofit/>
          </a:bodyPr>
          <a:lstStyle>
            <a:lvl1pPr algn="ctr">
              <a:defRPr sz="27800"/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D270-9BF1-4C68-A7FA-BA016D8BB95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9888" y="4809744"/>
            <a:ext cx="9345168" cy="1225296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/>
            </a:lvl1pPr>
            <a:lvl2pPr marL="228600" indent="0" algn="ctr">
              <a:buNone/>
              <a:defRPr sz="2400" cap="all" baseline="0"/>
            </a:lvl2pPr>
            <a:lvl3pPr marL="457200" indent="0" algn="ctr">
              <a:buNone/>
              <a:defRPr sz="2000" cap="all" baseline="0"/>
            </a:lvl3pPr>
            <a:lvl4pPr marL="685800" indent="0" algn="ctr">
              <a:buNone/>
              <a:defRPr sz="1800" cap="all" baseline="0"/>
            </a:lvl4pPr>
            <a:lvl5pPr marL="914400" indent="0" algn="ctr">
              <a:buNone/>
              <a:defRPr sz="1600" cap="all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40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193DB7D-955F-21DF-15DA-4285375617FC}"/>
              </a:ext>
            </a:extLst>
          </p:cNvPr>
          <p:cNvSpPr/>
          <p:nvPr userDrawn="1"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420624"/>
            <a:ext cx="11100816" cy="4334256"/>
          </a:xfrm>
        </p:spPr>
        <p:txBody>
          <a:bodyPr>
            <a:normAutofit/>
          </a:bodyPr>
          <a:lstStyle>
            <a:lvl1pPr algn="l">
              <a:defRPr sz="278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E47A9E-7C3C-4663-841E-C89520FA85A3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792" y="4873752"/>
            <a:ext cx="8439912" cy="15894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</a:defRPr>
            </a:lvl1pPr>
            <a:lvl2pPr marL="228600" indent="0" algn="l">
              <a:buNone/>
              <a:defRPr sz="2400" cap="all" baseline="0">
                <a:solidFill>
                  <a:schemeClr val="tx1"/>
                </a:solidFill>
              </a:defRPr>
            </a:lvl2pPr>
            <a:lvl3pPr marL="457200" indent="0" algn="l">
              <a:buNone/>
              <a:defRPr sz="2000" cap="all" baseline="0">
                <a:solidFill>
                  <a:schemeClr val="tx1"/>
                </a:solidFill>
              </a:defRPr>
            </a:lvl3pPr>
            <a:lvl4pPr marL="685800" indent="0" algn="l">
              <a:buNone/>
              <a:defRPr sz="1800" cap="all" baseline="0">
                <a:solidFill>
                  <a:schemeClr val="tx1"/>
                </a:solidFill>
              </a:defRPr>
            </a:lvl4pPr>
            <a:lvl5pPr marL="914400" indent="0" algn="l">
              <a:buNone/>
              <a:defRPr sz="16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767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D8FD-3F8D-425F-9991-7FB6FCCEC5A2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3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 userDrawn="1"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B3E3-A05B-4311-9C9A-DA8A512CAB97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630935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145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D41517-889E-CBB7-FD17-C5FECA783B2A}"/>
              </a:ext>
            </a:extLst>
          </p:cNvPr>
          <p:cNvSpPr/>
          <p:nvPr userDrawn="1"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768" y="1783080"/>
            <a:ext cx="8499079" cy="2249424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cap="none" baseline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CD22-E4B3-48A1-94CA-B89DB574ED80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124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1468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120640"/>
            <a:ext cx="5431536" cy="128930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b="1" cap="all" baseline="0" dirty="0"/>
            </a:lvl1pPr>
            <a:lvl2pPr marL="228600" indent="0">
              <a:buNone/>
              <a:defRPr lang="en-US" b="1" cap="all" baseline="0" dirty="0"/>
            </a:lvl2pPr>
            <a:lvl3pPr marL="457200" indent="0">
              <a:buNone/>
              <a:defRPr lang="en-US" b="1" cap="all" baseline="0" dirty="0"/>
            </a:lvl3pPr>
            <a:lvl4pPr marL="685800" indent="0">
              <a:buNone/>
              <a:defRPr lang="en-US" b="1" cap="all" baseline="0" dirty="0"/>
            </a:lvl4pPr>
            <a:lvl5pPr marL="914400" indent="0">
              <a:buNone/>
              <a:defRPr lang="en-US" b="1" cap="all" baseline="0" dirty="0"/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66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BBAD-6101-AEF0-A03C-DB765701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A8E5-B1FA-F94F-8584-441B5B271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963F7-DC0F-939A-1297-58F551F83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28C23-26CF-1750-3A07-847956E3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8A23E-59BF-FD44-3D8A-75D9CC69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34BE3-FE39-2F8E-B0C4-55F26FAE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1743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8B47-093E-417D-A1C3-81EEF797AC6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09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59E0-667A-459A-BBD1-70DA72C3C576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0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C00B-2F01-4379-B0FD-8DA094C16FA4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46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F103-9E7C-4D5A-827C-0D2D66EE1CD2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6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5DD6-0D0E-C581-8211-8AFDE41B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47124-ED36-7D29-2543-68AE66C63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DCA42-8003-95FF-2E9A-455A7099B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BE33D-F2E0-FF9F-C6E3-EF02ABE6A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AA4D7-331C-A911-4BF4-E9BE0BD15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309E9-B138-CE28-1655-75475F29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7A6957-4D6D-30CF-41D6-BE394BA9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482FB7-FD38-9676-7790-D252F724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3618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6ACC-62E4-1563-852D-682BD971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8DA29-EA8E-E00F-14E2-203E34B2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58E7F-8AA2-7B7B-267D-BCB55BB3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93326-0AE9-297B-90EA-3FE92A97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3625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5B9CC-D2F7-B916-84A4-474B3543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5C75-31F4-3504-A23B-A6EC35CF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1352D-B3FE-6803-4610-F82824E0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7828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CA56-3F27-70E9-EBE3-713A5566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5B79-27C3-E824-F222-FAEA1664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923B9-70F2-A51D-522E-FDEEEA87B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C593A-846A-2074-886A-12AA31FF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BF3F1-847A-2C3D-8F11-744E0DB3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6970A-5012-F7B8-F526-18F2AAA8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3869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03F64-9CFB-1E41-6074-2F45EC20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77B35-0BF4-5C7B-95E3-ADA82CE08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F9445-462F-6646-7C3E-B7450C904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CB52D-6672-6909-8F1D-505D4BA1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0C377-BE34-21C6-7F92-8A1885E4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F7147-7D10-A396-1208-8213B776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4329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4F9D6-1EE6-5136-9E3E-FA027E5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28E05-8AEA-9278-35F9-4F1C4E619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53536-BCB4-1B0E-9509-655A3E93B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2E1B28-DB45-4001-B295-7D7933E0441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ACF9C-A44C-198C-2647-F277C3795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FCCA2-75F8-C90C-1129-589079010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697" r:id="rId12"/>
    <p:sldLayoutId id="2147483698" r:id="rId13"/>
    <p:sldLayoutId id="2147483699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5" r:id="rId35"/>
    <p:sldLayoutId id="2147483727" r:id="rId36"/>
    <p:sldLayoutId id="2147483728" r:id="rId37"/>
    <p:sldLayoutId id="2147483729" r:id="rId38"/>
    <p:sldLayoutId id="2147483732" r:id="rId39"/>
    <p:sldLayoutId id="2147483733" r:id="rId40"/>
    <p:sldLayoutId id="2147483735" r:id="rId41"/>
    <p:sldLayoutId id="2147483736" r:id="rId42"/>
    <p:sldLayoutId id="2147483737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38E9-D21E-DE68-38AC-F56AEA15B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Budget &amp; Priorities Spring report 2026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Presented by. Dr. Beth Walker, Chair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4D864-A6BD-C75F-9B88-BAB58775A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Data compiled by B&amp;P Committee and Guests: William Agnew, Heidi Backes, Rachel Besara,  Phil Bridges, Michele Brown, Natasha DeVore, Chelsey Giles, Monika Islam Khan, Matthew Morris, Quinton Phelps, Michael Suttmoeller, Gabriel Ondetti </a:t>
            </a:r>
          </a:p>
          <a:p>
            <a:pPr algn="l"/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B60C5C2-A596-7FEB-7260-D4D75F7F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46837"/>
            <a:ext cx="2743200" cy="365125"/>
          </a:xfrm>
        </p:spPr>
        <p:txBody>
          <a:bodyPr>
            <a:normAutofit/>
          </a:bodyPr>
          <a:lstStyle/>
          <a:p>
            <a:pPr lvl="0" algn="r">
              <a:spcAft>
                <a:spcPts val="600"/>
              </a:spcAft>
            </a:pPr>
            <a:fld id="{A2C196D7-201A-4A3A-B9FA-EDBCED2083FF}" type="datetime1">
              <a:rPr lang="en-US" sz="1100" noProof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 algn="r">
                <a:spcAft>
                  <a:spcPts val="600"/>
                </a:spcAft>
              </a:pPr>
              <a:t>4/14/2026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247F861-42CF-FE05-F8FD-7EBB0D76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46837"/>
            <a:ext cx="448056" cy="365125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fld id="{84C450F2-3BB4-4AE4-8A35-A9D7AEA4C850}" type="slidenum">
              <a:rPr lang="en-US" sz="1100" noProof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>
                <a:spcAft>
                  <a:spcPts val="600"/>
                </a:spcAft>
              </a:pPr>
              <a:t>1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1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F76C1E-BE34-D40E-40EF-75BCF8DF7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6F4635-D74B-5F5F-659B-16C9ABDF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782" y="283424"/>
            <a:ext cx="2620251" cy="638573"/>
          </a:xfrm>
          <a:noFill/>
        </p:spPr>
        <p:txBody>
          <a:bodyPr anchor="t"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Real Data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2D62FF-F21E-0F17-8216-522A0F454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4" y="1723079"/>
            <a:ext cx="11864204" cy="3262655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35827-BCF1-CD0E-6FC0-D0C83DBC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640080" cy="54864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4C450F2-3BB4-4AE4-8A35-A9D7AEA4C850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123DEF8-298C-5F16-AF16-7D8F1152B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120" y="6018742"/>
            <a:ext cx="5525182" cy="803521"/>
          </a:xfrm>
          <a:noFill/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Per Exec Budget Committee – Thanks Phil Bridges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8E284-E88E-108D-1B92-DACD9089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5917" y="6308832"/>
            <a:ext cx="2286000" cy="54864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E21D4C7-8630-4B98-978C-30388BBD4EE8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18313-87A1-5810-8AC4-8CB18457327B}"/>
              </a:ext>
            </a:extLst>
          </p:cNvPr>
          <p:cNvSpPr txBox="1"/>
          <p:nvPr/>
        </p:nvSpPr>
        <p:spPr>
          <a:xfrm>
            <a:off x="3093407" y="5155416"/>
            <a:ext cx="8675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$302 * 665 =  $200,803 </a:t>
            </a:r>
          </a:p>
          <a:p>
            <a:r>
              <a:rPr lang="en-US" sz="2400" dirty="0">
                <a:solidFill>
                  <a:schemeClr val="bg1"/>
                </a:solidFill>
              </a:rPr>
              <a:t>464,609 *302 = $140,311,918 in student derived revenue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3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6CCA-F0E6-514D-7895-40CFB3D7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2C13-8F7C-8BE6-85A5-EBC769BC8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6E7DC-5B16-0FA6-E3B8-62B5759F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4C7-8630-4B98-978C-30388BBD4EE8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9005C-8D07-5381-74EE-BF210685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C72EE-B6DE-F32A-D0D9-54406B40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F8EF1E-9841-439E-A1B6-EFD05E973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313"/>
            <a:ext cx="12007779" cy="63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8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488CC-CCB2-A2C2-809A-4AF818BB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4C7-8630-4B98-978C-30388BBD4EE8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0175-FB67-CBCF-5ACD-49583419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F0DC7A9-8406-E34E-96D9-06872660B9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58261"/>
              </p:ext>
            </p:extLst>
          </p:nvPr>
        </p:nvGraphicFramePr>
        <p:xfrm>
          <a:off x="74302" y="274320"/>
          <a:ext cx="12076259" cy="501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972664" imgH="3727315" progId="Excel.Sheet.12">
                  <p:embed/>
                </p:oleObj>
              </mc:Choice>
              <mc:Fallback>
                <p:oleObj name="Worksheet" r:id="rId2" imgW="8972664" imgH="3727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302" y="274320"/>
                        <a:ext cx="12076259" cy="5016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5640C1-9734-CC2C-687D-2C2992229118}"/>
              </a:ext>
            </a:extLst>
          </p:cNvPr>
          <p:cNvSpPr txBox="1"/>
          <p:nvPr/>
        </p:nvSpPr>
        <p:spPr>
          <a:xfrm>
            <a:off x="3497580" y="5612130"/>
            <a:ext cx="576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Thanks to Dr. Ken Brown….</a:t>
            </a:r>
          </a:p>
        </p:txBody>
      </p:sp>
    </p:spTree>
    <p:extLst>
      <p:ext uri="{BB962C8B-B14F-4D97-AF65-F5344CB8AC3E}">
        <p14:creationId xmlns:p14="http://schemas.microsoft.com/office/powerpoint/2010/main" val="3121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B550A-9A57-118E-80D4-DFAB0E6C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4027934" cy="2414488"/>
          </a:xfrm>
        </p:spPr>
        <p:txBody>
          <a:bodyPr anchor="t"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HOT OFF the PRESS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HigherEd.com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5B56F-D0F0-8527-0298-F2A8901E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036" y="319440"/>
            <a:ext cx="5859780" cy="640203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All higher ed employee groups continued to be paid less in 2025-26 than they were in 2019-20 when adjusting to 2025-26 dollars.</a:t>
            </a:r>
          </a:p>
          <a:p>
            <a:r>
              <a:rPr lang="en-US" sz="2400" dirty="0"/>
              <a:t>Staff received the highest median percentage increases in comparison to other workforce areas (3.0%). </a:t>
            </a:r>
          </a:p>
          <a:p>
            <a:r>
              <a:rPr lang="en-US" sz="2400" dirty="0"/>
              <a:t>Staff increases were also higher than pre-pandemic levels, though lower than recent historical highs.</a:t>
            </a:r>
          </a:p>
          <a:p>
            <a:r>
              <a:rPr lang="en-US" sz="2400" dirty="0"/>
              <a:t>The largest gap between pre-pandemic inflation-adjusted salaries and current salaries is for tenure-track faculty (who are paid 11.7% less), followed by non-tenure-track teaching faculty (paid 6.8% less). </a:t>
            </a:r>
          </a:p>
          <a:p>
            <a:r>
              <a:rPr lang="en-US" sz="2400" dirty="0"/>
              <a:t>For the fourth consecutive year, tenure-track faculty received the lowest median salary increase of all employee categories (1.8%). </a:t>
            </a:r>
          </a:p>
          <a:p>
            <a:r>
              <a:rPr lang="en-US" sz="2400" b="1" dirty="0">
                <a:solidFill>
                  <a:schemeClr val="accent3"/>
                </a:solidFill>
              </a:rPr>
              <a:t>Across the 10 years of data analyzed, tenure-track faculty salary increases have never exceeded the rate of inflation. 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0919C-B964-F085-A3E7-ED6BB36E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4/14/2026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86A3E-9C62-18D7-576F-A5DEA832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72CD87-F767-C99A-3CF4-4C8C4B1FC705}"/>
              </a:ext>
            </a:extLst>
          </p:cNvPr>
          <p:cNvSpPr txBox="1"/>
          <p:nvPr/>
        </p:nvSpPr>
        <p:spPr>
          <a:xfrm>
            <a:off x="337185" y="4292283"/>
            <a:ext cx="52006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Tenure-track faculty have not received salary increases in real dollars for the past decade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9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97B0-94DC-1A30-6265-690FD568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F174F-17F8-0FC2-2AF6-493D512E7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D4446-FBBC-26D2-98BC-1573E880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4C7-8630-4B98-978C-30388BBD4EE8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9F66F-C6BE-127F-4E1F-280BE7C8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5DEC2-91C4-6D76-14BF-922897AF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BC4574-2F79-7D72-FBA2-BDE5A9A8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02" y="0"/>
            <a:ext cx="11789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63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467EE330FB94285700616CF6BCD41" ma:contentTypeVersion="3" ma:contentTypeDescription="Create a new document." ma:contentTypeScope="" ma:versionID="4b3bd574a64d6731659ae107aa4956d0">
  <xsd:schema xmlns:xsd="http://www.w3.org/2001/XMLSchema" xmlns:xs="http://www.w3.org/2001/XMLSchema" xmlns:p="http://schemas.microsoft.com/office/2006/metadata/properties" xmlns:ns2="4d558317-98ad-4371-b3a1-63254cd567d6" targetNamespace="http://schemas.microsoft.com/office/2006/metadata/properties" ma:root="true" ma:fieldsID="e6defb85524a4b45ef43ac68b16e5e5b" ns2:_="">
    <xsd:import namespace="4d558317-98ad-4371-b3a1-63254cd56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58317-98ad-4371-b3a1-63254cd56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6282DC-5D67-4C19-9A05-C65D9BF7BC78}">
  <ds:schemaRefs>
    <ds:schemaRef ds:uri="http://purl.org/dc/elements/1.1/"/>
    <ds:schemaRef ds:uri="http://schemas.microsoft.com/office/2006/documentManagement/types"/>
    <ds:schemaRef ds:uri="4d558317-98ad-4371-b3a1-63254cd567d6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667383-B7F3-43FC-8965-135FDDEABC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BBFFD9-21F8-4122-A2C2-DFC211298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558317-98ad-4371-b3a1-63254cd567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7799</TotalTime>
  <Words>266</Words>
  <Application>Microsoft Office PowerPoint</Application>
  <PresentationFormat>Widescreen</PresentationFormat>
  <Paragraphs>30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Neue Haas Grotesk Text Pro</vt:lpstr>
      <vt:lpstr>Office Theme</vt:lpstr>
      <vt:lpstr>Worksheet</vt:lpstr>
      <vt:lpstr>Budget &amp; Priorities Spring report 2026 Presented by. Dr. Beth Walker, Chair</vt:lpstr>
      <vt:lpstr>Real Data</vt:lpstr>
      <vt:lpstr>PowerPoint Presentation</vt:lpstr>
      <vt:lpstr>PowerPoint Presentation</vt:lpstr>
      <vt:lpstr>HOT OFF the PRESS HigherEd.com</vt:lpstr>
      <vt:lpstr>PowerPoint Presentation</vt:lpstr>
    </vt:vector>
  </TitlesOfParts>
  <Company>Missouri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Walker, Elizabeth L</dc:creator>
  <cp:lastModifiedBy>Backes, Heidi A</cp:lastModifiedBy>
  <cp:revision>9</cp:revision>
  <dcterms:created xsi:type="dcterms:W3CDTF">2026-04-02T16:43:26Z</dcterms:created>
  <dcterms:modified xsi:type="dcterms:W3CDTF">2026-04-14T15:07:32Z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0x0101001DC467EE330FB94285700616CF6BCD41</vt:lpwstr>
  </property>
  <property fmtid="{D5CDD505-2E9C-101B-9397-08002B2CF9AE}" pid="3" name="MediaServiceImageTags">
    <vt:lpwstr/>
  </property>
</Properties>
</file>