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7" r:id="rId5"/>
    <p:sldMasterId id="2147483680" r:id="rId6"/>
  </p:sldMasterIdLst>
  <p:notesMasterIdLst>
    <p:notesMasterId r:id="rId17"/>
  </p:notesMasterIdLst>
  <p:sldIdLst>
    <p:sldId id="256" r:id="rId7"/>
    <p:sldId id="267" r:id="rId8"/>
    <p:sldId id="279" r:id="rId9"/>
    <p:sldId id="280" r:id="rId10"/>
    <p:sldId id="282" r:id="rId11"/>
    <p:sldId id="283" r:id="rId12"/>
    <p:sldId id="284" r:id="rId13"/>
    <p:sldId id="285" r:id="rId14"/>
    <p:sldId id="266" r:id="rId15"/>
    <p:sldId id="278" r:id="rId16"/>
  </p:sldIdLst>
  <p:sldSz cx="138176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65E"/>
    <a:srgbClr val="425563"/>
    <a:srgbClr val="BFCED6"/>
    <a:srgbClr val="5E0009"/>
    <a:srgbClr val="FFFFFF"/>
    <a:srgbClr val="0093B2"/>
    <a:srgbClr val="CFB500"/>
    <a:srgbClr val="EB002B"/>
    <a:srgbClr val="D2CBC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C36B0-2D9F-4123-A417-05BF68D5CCA9}" v="3" dt="2023-04-12T23:34:13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854" autoAdjust="0"/>
  </p:normalViewPr>
  <p:slideViewPr>
    <p:cSldViewPr snapToGrid="0">
      <p:cViewPr varScale="1">
        <p:scale>
          <a:sx n="82" d="100"/>
          <a:sy n="82" d="100"/>
        </p:scale>
        <p:origin x="129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BE65B-07B9-4F8D-AA1E-190F6FFA62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C10C-BAFD-4A72-9BAD-0245DCE9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1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7C10C-BAFD-4A72-9BAD-0245DCE932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9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7C10C-BAFD-4A72-9BAD-0245DCE932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5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7C10C-BAFD-4A72-9BAD-0245DCE932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7C10C-BAFD-4A72-9BAD-0245DCE932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1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7C10C-BAFD-4A72-9BAD-0245DCE932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1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7C10C-BAFD-4A72-9BAD-0245DCE932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1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7C10C-BAFD-4A72-9BAD-0245DCE932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1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7C10C-BAFD-4A72-9BAD-0245DCE932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03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7C10C-BAFD-4A72-9BAD-0245DCE932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61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7C10C-BAFD-4A72-9BAD-0245DCE932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02613" y="7396690"/>
            <a:ext cx="437034" cy="259083"/>
          </a:xfrm>
          <a:prstGeom prst="rect">
            <a:avLst/>
          </a:prstGeom>
        </p:spPr>
        <p:txBody>
          <a:bodyPr/>
          <a:lstStyle/>
          <a:p>
            <a:fld id="{AC40F792-6D52-4EAB-B525-547DC4A4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0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02613" y="7396690"/>
            <a:ext cx="437034" cy="259083"/>
          </a:xfrm>
          <a:prstGeom prst="rect">
            <a:avLst/>
          </a:prstGeom>
        </p:spPr>
        <p:txBody>
          <a:bodyPr/>
          <a:lstStyle/>
          <a:p>
            <a:fld id="{AC40F792-6D52-4EAB-B525-547DC4A4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792-6D52-4EAB-B525-547DC4A4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1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02613" y="7396690"/>
            <a:ext cx="437034" cy="259083"/>
          </a:xfrm>
          <a:prstGeom prst="rect">
            <a:avLst/>
          </a:prstGeom>
        </p:spPr>
        <p:txBody>
          <a:bodyPr/>
          <a:lstStyle/>
          <a:p>
            <a:fld id="{AC40F792-6D52-4EAB-B525-547DC4A4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792-6D52-4EAB-B525-547DC4A4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0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02613" y="7396690"/>
            <a:ext cx="437034" cy="259083"/>
          </a:xfrm>
          <a:prstGeom prst="rect">
            <a:avLst/>
          </a:prstGeom>
        </p:spPr>
        <p:txBody>
          <a:bodyPr/>
          <a:lstStyle/>
          <a:p>
            <a:fld id="{AC40F792-6D52-4EAB-B525-547DC4A4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1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flowers next to a lamp post&#10;&#10;Description automatically generated with low confidence">
            <a:extLst>
              <a:ext uri="{FF2B5EF4-FFF2-40B4-BE49-F238E27FC236}">
                <a16:creationId xmlns:a16="http://schemas.microsoft.com/office/drawing/2014/main" id="{3D2DFE8B-CC04-3CE8-BB4F-BA3B087E1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17" r="7774" b="7817"/>
          <a:stretch/>
        </p:blipFill>
        <p:spPr>
          <a:xfrm>
            <a:off x="1074059" y="0"/>
            <a:ext cx="12743541" cy="777240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95E23C2B-AC18-EC02-6EB9-655B0E4ADF15}"/>
              </a:ext>
            </a:extLst>
          </p:cNvPr>
          <p:cNvSpPr/>
          <p:nvPr userDrawn="1"/>
        </p:nvSpPr>
        <p:spPr>
          <a:xfrm>
            <a:off x="0" y="-1553029"/>
            <a:ext cx="7098423" cy="932542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15D341-5943-2623-43F4-77F86A7B3CD2}"/>
              </a:ext>
            </a:extLst>
          </p:cNvPr>
          <p:cNvSpPr/>
          <p:nvPr userDrawn="1"/>
        </p:nvSpPr>
        <p:spPr>
          <a:xfrm rot="19356848">
            <a:off x="3606146" y="-1585089"/>
            <a:ext cx="408284" cy="1065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B26635-BDD3-8266-571E-203AF34F7183}"/>
              </a:ext>
            </a:extLst>
          </p:cNvPr>
          <p:cNvSpPr/>
          <p:nvPr userDrawn="1"/>
        </p:nvSpPr>
        <p:spPr>
          <a:xfrm>
            <a:off x="-884436" y="-1567543"/>
            <a:ext cx="2698722" cy="155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6D4060-967A-11D6-0FEB-421EA951D109}"/>
              </a:ext>
            </a:extLst>
          </p:cNvPr>
          <p:cNvSpPr/>
          <p:nvPr userDrawn="1"/>
        </p:nvSpPr>
        <p:spPr>
          <a:xfrm>
            <a:off x="4899507" y="7796205"/>
            <a:ext cx="2698722" cy="155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2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</p:sldLayoutIdLst>
  <p:hf hdr="0" ftr="0" dt="0"/>
  <p:txStyles>
    <p:titleStyle>
      <a:lvl1pPr algn="l" defTabSz="1381722" rtl="0" eaLnBrk="1" latinLnBrk="0" hangingPunct="1">
        <a:lnSpc>
          <a:spcPct val="90000"/>
        </a:lnSpc>
        <a:spcBef>
          <a:spcPct val="0"/>
        </a:spcBef>
        <a:buNone/>
        <a:defRPr sz="66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431" indent="-345431" algn="l" defTabSz="1381722" rtl="0" eaLnBrk="1" latinLnBrk="0" hangingPunct="1">
        <a:lnSpc>
          <a:spcPct val="90000"/>
        </a:lnSpc>
        <a:spcBef>
          <a:spcPts val="1511"/>
        </a:spcBef>
        <a:buFont typeface="Arial" panose="020B0604020202020204" pitchFamily="34" charset="0"/>
        <a:buChar char="•"/>
        <a:defRPr sz="4231" kern="1200">
          <a:solidFill>
            <a:schemeClr val="tx1"/>
          </a:solidFill>
          <a:latin typeface="+mn-lt"/>
          <a:ea typeface="+mn-ea"/>
          <a:cs typeface="+mn-cs"/>
        </a:defRPr>
      </a:lvl1pPr>
      <a:lvl2pPr marL="1036292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2pPr>
      <a:lvl3pPr marL="1727153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3pPr>
      <a:lvl4pPr marL="2418014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4pPr>
      <a:lvl5pPr marL="3108875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5pPr>
      <a:lvl6pPr marL="3799737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490598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5181459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872320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90861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381722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2072584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4pPr>
      <a:lvl5pPr marL="2763445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5pPr>
      <a:lvl6pPr marL="3454306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145167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4836028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526890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02613" y="7396690"/>
            <a:ext cx="437034" cy="25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F792-6D52-4EAB-B525-547DC4A4F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ounding Bars">
            <a:extLst>
              <a:ext uri="{FF2B5EF4-FFF2-40B4-BE49-F238E27FC236}">
                <a16:creationId xmlns:a16="http://schemas.microsoft.com/office/drawing/2014/main" id="{74DABFE7-04F0-44E0-5A9D-264E0A9574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8" y="0"/>
            <a:ext cx="1052408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1498B1-D264-02FD-362F-6B2A4F44E5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8" y="6890645"/>
            <a:ext cx="2569657" cy="5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3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hdr="0" ftr="0" dt="0"/>
  <p:txStyles>
    <p:titleStyle>
      <a:lvl1pPr algn="l" defTabSz="1381722" rtl="0" eaLnBrk="1" latinLnBrk="0" hangingPunct="1">
        <a:lnSpc>
          <a:spcPct val="90000"/>
        </a:lnSpc>
        <a:spcBef>
          <a:spcPct val="0"/>
        </a:spcBef>
        <a:buNone/>
        <a:defRPr sz="66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431" indent="-345431" algn="l" defTabSz="1381722" rtl="0" eaLnBrk="1" latinLnBrk="0" hangingPunct="1">
        <a:lnSpc>
          <a:spcPct val="90000"/>
        </a:lnSpc>
        <a:spcBef>
          <a:spcPts val="1511"/>
        </a:spcBef>
        <a:buFont typeface="Arial" panose="020B0604020202020204" pitchFamily="34" charset="0"/>
        <a:buChar char="•"/>
        <a:defRPr sz="4231" kern="1200">
          <a:solidFill>
            <a:schemeClr val="tx1"/>
          </a:solidFill>
          <a:latin typeface="+mn-lt"/>
          <a:ea typeface="+mn-ea"/>
          <a:cs typeface="+mn-cs"/>
        </a:defRPr>
      </a:lvl1pPr>
      <a:lvl2pPr marL="1036292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2pPr>
      <a:lvl3pPr marL="1727153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3pPr>
      <a:lvl4pPr marL="2418014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4pPr>
      <a:lvl5pPr marL="3108875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5pPr>
      <a:lvl6pPr marL="3799737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490598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5181459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872320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90861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381722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2072584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4pPr>
      <a:lvl5pPr marL="2763445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5pPr>
      <a:lvl6pPr marL="3454306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145167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4836028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526890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212344-F646-6304-2F4B-EFDE013EF7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30400" y="214132"/>
            <a:ext cx="9956800" cy="74416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02613" y="7396690"/>
            <a:ext cx="437034" cy="25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F792-6D52-4EAB-B525-547DC4A4F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ounding Bars">
            <a:extLst>
              <a:ext uri="{FF2B5EF4-FFF2-40B4-BE49-F238E27FC236}">
                <a16:creationId xmlns:a16="http://schemas.microsoft.com/office/drawing/2014/main" id="{74DABFE7-04F0-44E0-5A9D-264E0A957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8" y="0"/>
            <a:ext cx="1052408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1498B1-D264-02FD-362F-6B2A4F44E5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8" y="6890645"/>
            <a:ext cx="2569657" cy="5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6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hdr="0" ftr="0" dt="0"/>
  <p:txStyles>
    <p:titleStyle>
      <a:lvl1pPr algn="l" defTabSz="1381722" rtl="0" eaLnBrk="1" latinLnBrk="0" hangingPunct="1">
        <a:lnSpc>
          <a:spcPct val="90000"/>
        </a:lnSpc>
        <a:spcBef>
          <a:spcPct val="0"/>
        </a:spcBef>
        <a:buNone/>
        <a:defRPr sz="66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431" indent="-345431" algn="l" defTabSz="1381722" rtl="0" eaLnBrk="1" latinLnBrk="0" hangingPunct="1">
        <a:lnSpc>
          <a:spcPct val="90000"/>
        </a:lnSpc>
        <a:spcBef>
          <a:spcPts val="1511"/>
        </a:spcBef>
        <a:buFont typeface="Arial" panose="020B0604020202020204" pitchFamily="34" charset="0"/>
        <a:buChar char="•"/>
        <a:defRPr sz="4231" kern="1200">
          <a:solidFill>
            <a:schemeClr val="tx1"/>
          </a:solidFill>
          <a:latin typeface="+mn-lt"/>
          <a:ea typeface="+mn-ea"/>
          <a:cs typeface="+mn-cs"/>
        </a:defRPr>
      </a:lvl1pPr>
      <a:lvl2pPr marL="1036292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2pPr>
      <a:lvl3pPr marL="1727153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3pPr>
      <a:lvl4pPr marL="2418014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4pPr>
      <a:lvl5pPr marL="3108875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5pPr>
      <a:lvl6pPr marL="3799737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490598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5181459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872320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90861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381722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2072584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4pPr>
      <a:lvl5pPr marL="2763445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5pPr>
      <a:lvl6pPr marL="3454306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145167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4836028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526890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ABF919-17F5-0999-DB3E-2656BE7F5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792-6D52-4EAB-B525-547DC4A4FED7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77D0E-9DC3-FAFD-7C21-0A4C61786915}"/>
              </a:ext>
            </a:extLst>
          </p:cNvPr>
          <p:cNvSpPr txBox="1"/>
          <p:nvPr/>
        </p:nvSpPr>
        <p:spPr>
          <a:xfrm>
            <a:off x="377373" y="3149600"/>
            <a:ext cx="255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April 14,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A34E7-73EF-329A-3F99-39D062D341E2}"/>
              </a:ext>
            </a:extLst>
          </p:cNvPr>
          <p:cNvSpPr txBox="1"/>
          <p:nvPr/>
        </p:nvSpPr>
        <p:spPr>
          <a:xfrm>
            <a:off x="377372" y="4459521"/>
            <a:ext cx="422350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Improving</a:t>
            </a:r>
          </a:p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the Advising Experience</a:t>
            </a: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Missouri State University</a:t>
            </a:r>
          </a:p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Faculty Senate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B6B2A-A17D-A850-618E-C33366B471F3}"/>
              </a:ext>
            </a:extLst>
          </p:cNvPr>
          <p:cNvSpPr txBox="1"/>
          <p:nvPr/>
        </p:nvSpPr>
        <p:spPr>
          <a:xfrm>
            <a:off x="377372" y="6451600"/>
            <a:ext cx="4876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Zora Mulligan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Executive Vice President</a:t>
            </a:r>
          </a:p>
        </p:txBody>
      </p:sp>
    </p:spTree>
    <p:extLst>
      <p:ext uri="{BB962C8B-B14F-4D97-AF65-F5344CB8AC3E}">
        <p14:creationId xmlns:p14="http://schemas.microsoft.com/office/powerpoint/2010/main" val="312348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0A7B78-1DB5-2729-1F98-4A26EB23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792-6D52-4EAB-B525-547DC4A4FED7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21353-5457-3BEC-7361-8880840A28A1}"/>
              </a:ext>
            </a:extLst>
          </p:cNvPr>
          <p:cNvSpPr txBox="1"/>
          <p:nvPr/>
        </p:nvSpPr>
        <p:spPr>
          <a:xfrm>
            <a:off x="2196612" y="3394242"/>
            <a:ext cx="9424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5E0009"/>
                </a:solidFill>
                <a:latin typeface="+mj-lt"/>
              </a:rPr>
              <a:t>Questions, Comments, or Suggestions?</a:t>
            </a:r>
          </a:p>
        </p:txBody>
      </p:sp>
    </p:spTree>
    <p:extLst>
      <p:ext uri="{BB962C8B-B14F-4D97-AF65-F5344CB8AC3E}">
        <p14:creationId xmlns:p14="http://schemas.microsoft.com/office/powerpoint/2010/main" val="347142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C77372-D6BC-781E-686E-695361E9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792-6D52-4EAB-B525-547DC4A4FED7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31480-6BD6-0439-A285-A206238A7098}"/>
              </a:ext>
            </a:extLst>
          </p:cNvPr>
          <p:cNvSpPr txBox="1"/>
          <p:nvPr/>
        </p:nvSpPr>
        <p:spPr>
          <a:xfrm>
            <a:off x="5802047" y="2978259"/>
            <a:ext cx="22135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25563"/>
                </a:solidFill>
                <a:latin typeface="+mj-lt"/>
              </a:rPr>
              <a:t>Inputs to Inform Decision-Making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71651-1C27-A2EF-7A96-A938BDAEB40B}"/>
              </a:ext>
            </a:extLst>
          </p:cNvPr>
          <p:cNvSpPr txBox="1"/>
          <p:nvPr/>
        </p:nvSpPr>
        <p:spPr>
          <a:xfrm>
            <a:off x="8471984" y="4514418"/>
            <a:ext cx="174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Spring Registration</a:t>
            </a:r>
          </a:p>
          <a:p>
            <a:pPr algn="ctr"/>
            <a:r>
              <a:rPr lang="en-US" b="1" dirty="0"/>
              <a:t>After-Action</a:t>
            </a:r>
          </a:p>
          <a:p>
            <a:pPr algn="ctr"/>
            <a:r>
              <a:rPr lang="en-US" b="1" dirty="0"/>
              <a:t>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BE736-040E-8DAC-0433-035FE4CD0CA9}"/>
              </a:ext>
            </a:extLst>
          </p:cNvPr>
          <p:cNvSpPr txBox="1"/>
          <p:nvPr/>
        </p:nvSpPr>
        <p:spPr>
          <a:xfrm>
            <a:off x="3599944" y="2101923"/>
            <a:ext cx="174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Advice from External Experts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FE453-E50B-14FE-3087-9B518CDE06EA}"/>
              </a:ext>
            </a:extLst>
          </p:cNvPr>
          <p:cNvSpPr txBox="1"/>
          <p:nvPr/>
        </p:nvSpPr>
        <p:spPr>
          <a:xfrm>
            <a:off x="6035964" y="1021888"/>
            <a:ext cx="174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 from Qualitative Research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6D7477-8181-60DE-90B7-ED062487C9B5}"/>
              </a:ext>
            </a:extLst>
          </p:cNvPr>
          <p:cNvSpPr txBox="1"/>
          <p:nvPr/>
        </p:nvSpPr>
        <p:spPr>
          <a:xfrm>
            <a:off x="8471984" y="2101923"/>
            <a:ext cx="174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Info on Competitors’ Activities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34FB4-8E96-732B-A398-A97C4B327147}"/>
              </a:ext>
            </a:extLst>
          </p:cNvPr>
          <p:cNvSpPr txBox="1"/>
          <p:nvPr/>
        </p:nvSpPr>
        <p:spPr>
          <a:xfrm>
            <a:off x="3122732" y="4794141"/>
            <a:ext cx="245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</a:t>
            </a:r>
          </a:p>
          <a:p>
            <a:pPr algn="ctr"/>
            <a:r>
              <a:rPr lang="en-US" b="1" dirty="0"/>
              <a:t>Perspective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432AA-B761-69ED-59AB-4244456D323C}"/>
              </a:ext>
            </a:extLst>
          </p:cNvPr>
          <p:cNvSpPr txBox="1"/>
          <p:nvPr/>
        </p:nvSpPr>
        <p:spPr>
          <a:xfrm>
            <a:off x="6035964" y="5827182"/>
            <a:ext cx="174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Enrollment Steering Team Discussion</a:t>
            </a:r>
          </a:p>
        </p:txBody>
      </p:sp>
    </p:spTree>
    <p:extLst>
      <p:ext uri="{BB962C8B-B14F-4D97-AF65-F5344CB8AC3E}">
        <p14:creationId xmlns:p14="http://schemas.microsoft.com/office/powerpoint/2010/main" val="50845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0A7B78-1DB5-2729-1F98-4A26EB23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792-6D52-4EAB-B525-547DC4A4FED7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21353-5457-3BEC-7361-8880840A28A1}"/>
              </a:ext>
            </a:extLst>
          </p:cNvPr>
          <p:cNvSpPr txBox="1"/>
          <p:nvPr/>
        </p:nvSpPr>
        <p:spPr>
          <a:xfrm>
            <a:off x="529390" y="625642"/>
            <a:ext cx="8884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5E0009"/>
                </a:solidFill>
                <a:latin typeface="+mj-lt"/>
              </a:rPr>
              <a:t>Principles to Guide Decision-Making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4831-D70C-8B31-0315-27E5D54C3039}"/>
              </a:ext>
            </a:extLst>
          </p:cNvPr>
          <p:cNvSpPr txBox="1"/>
          <p:nvPr/>
        </p:nvSpPr>
        <p:spPr>
          <a:xfrm>
            <a:off x="529390" y="1230349"/>
            <a:ext cx="1267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25563"/>
                </a:solidFill>
                <a:latin typeface="+mj-lt"/>
              </a:rPr>
              <a:t>Enrollment Steering Team Discussion Based on Information Gathered from the Sources on Slide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C9A67-9FEA-CF2A-25A8-960BA87D0589}"/>
              </a:ext>
            </a:extLst>
          </p:cNvPr>
          <p:cNvSpPr txBox="1"/>
          <p:nvPr/>
        </p:nvSpPr>
        <p:spPr>
          <a:xfrm>
            <a:off x="529390" y="2186353"/>
            <a:ext cx="12389738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/>
              <a:t>Missouri State’s new advising model should be different from the current model by: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/>
              <a:t>Providing a consistent advising experience for all students.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/>
              <a:t>Creating an environment that fosters advocacy for all students.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/>
              <a:t>Including mechanisms that will support clear communication.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/>
              <a:t>Increasing advisor retention.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/>
              <a:t>Fostering a sense of teamwork across campus.</a:t>
            </a:r>
          </a:p>
        </p:txBody>
      </p:sp>
    </p:spTree>
    <p:extLst>
      <p:ext uri="{BB962C8B-B14F-4D97-AF65-F5344CB8AC3E}">
        <p14:creationId xmlns:p14="http://schemas.microsoft.com/office/powerpoint/2010/main" val="118579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0A7B78-1DB5-2729-1F98-4A26EB23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792-6D52-4EAB-B525-547DC4A4FED7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21353-5457-3BEC-7361-8880840A28A1}"/>
              </a:ext>
            </a:extLst>
          </p:cNvPr>
          <p:cNvSpPr txBox="1"/>
          <p:nvPr/>
        </p:nvSpPr>
        <p:spPr>
          <a:xfrm>
            <a:off x="529390" y="625642"/>
            <a:ext cx="1055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5E0009"/>
                </a:solidFill>
                <a:latin typeface="+mj-lt"/>
              </a:rPr>
              <a:t>Directions and Initiatives Being Considered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4831-D70C-8B31-0315-27E5D54C3039}"/>
              </a:ext>
            </a:extLst>
          </p:cNvPr>
          <p:cNvSpPr txBox="1"/>
          <p:nvPr/>
        </p:nvSpPr>
        <p:spPr>
          <a:xfrm>
            <a:off x="529390" y="1230349"/>
            <a:ext cx="1267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25563"/>
                </a:solidFill>
                <a:latin typeface="+mj-lt"/>
              </a:rPr>
              <a:t>Tied Directly to Input Received Through Sources on Slide 2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8C2CF05-B8EB-B004-F0BD-50AEBD11D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766609"/>
              </p:ext>
            </p:extLst>
          </p:nvPr>
        </p:nvGraphicFramePr>
        <p:xfrm>
          <a:off x="529390" y="1718943"/>
          <a:ext cx="12919910" cy="494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982">
                  <a:extLst>
                    <a:ext uri="{9D8B030D-6E8A-4147-A177-3AD203B41FA5}">
                      <a16:colId xmlns:a16="http://schemas.microsoft.com/office/drawing/2014/main" val="1348238132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2095196636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536451279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2851801888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1563653640"/>
                    </a:ext>
                  </a:extLst>
                </a:gridCol>
              </a:tblGrid>
              <a:tr h="304377"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/>
                        <a:t>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Processes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People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Culture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907243"/>
                  </a:ext>
                </a:extLst>
              </a:tr>
              <a:tr h="4487254">
                <a:tc gridSpan="5">
                  <a:txBody>
                    <a:bodyPr/>
                    <a:lstStyle/>
                    <a:p>
                      <a:pPr>
                        <a:spcBef>
                          <a:spcPts val="2000"/>
                        </a:spcBef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Each college has an advising center.</a:t>
                      </a:r>
                    </a:p>
                    <a:p>
                      <a:pPr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For colleges with new advising centers:  Most F or F/S are advised by staff.  Upper-level students are advised and mentored by faculty.</a:t>
                      </a:r>
                    </a:p>
                    <a:p>
                      <a:pPr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The Academic Advising and Transfer Center continues to advise undecided and Bachelor of General Studies students.</a:t>
                      </a:r>
                    </a:p>
                    <a:p>
                      <a:pPr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An advising coordinator leads campus-wide advising under the terms of an MOU that outlines roles and responsibilities.</a:t>
                      </a:r>
                    </a:p>
                    <a:p>
                      <a:pPr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Membership of Provost Academic Advising Council updated and PAAC role clarified.</a:t>
                      </a:r>
                    </a:p>
                  </a:txBody>
                  <a:tcPr marL="137160" marR="137160" marT="137160" marB="137160"/>
                </a:tc>
                <a:tc hMerge="1">
                  <a:txBody>
                    <a:bodyPr/>
                    <a:lstStyle/>
                    <a:p>
                      <a:pPr marL="0" marR="0" lvl="0" indent="0" algn="l" defTabSz="1381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381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US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720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30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0A7B78-1DB5-2729-1F98-4A26EB23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792-6D52-4EAB-B525-547DC4A4FED7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21353-5457-3BEC-7361-8880840A28A1}"/>
              </a:ext>
            </a:extLst>
          </p:cNvPr>
          <p:cNvSpPr txBox="1"/>
          <p:nvPr/>
        </p:nvSpPr>
        <p:spPr>
          <a:xfrm>
            <a:off x="529390" y="625642"/>
            <a:ext cx="1055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5E0009"/>
                </a:solidFill>
                <a:latin typeface="+mj-lt"/>
              </a:rPr>
              <a:t>Directions and Initiatives Being Considered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4831-D70C-8B31-0315-27E5D54C3039}"/>
              </a:ext>
            </a:extLst>
          </p:cNvPr>
          <p:cNvSpPr txBox="1"/>
          <p:nvPr/>
        </p:nvSpPr>
        <p:spPr>
          <a:xfrm>
            <a:off x="529390" y="1230349"/>
            <a:ext cx="1267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25563"/>
                </a:solidFill>
                <a:latin typeface="+mj-lt"/>
              </a:rPr>
              <a:t>Tied Directly to Input Received Through Sources on Slide 2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8C2CF05-B8EB-B004-F0BD-50AEBD11D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715574"/>
              </p:ext>
            </p:extLst>
          </p:nvPr>
        </p:nvGraphicFramePr>
        <p:xfrm>
          <a:off x="529390" y="1718943"/>
          <a:ext cx="12919910" cy="494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982">
                  <a:extLst>
                    <a:ext uri="{9D8B030D-6E8A-4147-A177-3AD203B41FA5}">
                      <a16:colId xmlns:a16="http://schemas.microsoft.com/office/drawing/2014/main" val="1348238132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2095196636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536451279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2851801888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1563653640"/>
                    </a:ext>
                  </a:extLst>
                </a:gridCol>
              </a:tblGrid>
              <a:tr h="304377"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Processes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People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Culture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907243"/>
                  </a:ext>
                </a:extLst>
              </a:tr>
              <a:tr h="4487254">
                <a:tc gridSpan="5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Early alert system evaluated and, if recommended, adopted.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Accountability system for advisors developed and implemented.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System issues identified in the Spring Registration After Action review and prioritized by Provost Academic Advising Council addressed.</a:t>
                      </a:r>
                    </a:p>
                  </a:txBody>
                  <a:tcPr marL="137160" marR="137160" marT="137160" marB="137160"/>
                </a:tc>
                <a:tc hMerge="1">
                  <a:txBody>
                    <a:bodyPr/>
                    <a:lstStyle/>
                    <a:p>
                      <a:pPr marL="0" marR="0" lvl="0" indent="0" algn="l" defTabSz="1381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381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US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720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0A7B78-1DB5-2729-1F98-4A26EB23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792-6D52-4EAB-B525-547DC4A4FED7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21353-5457-3BEC-7361-8880840A28A1}"/>
              </a:ext>
            </a:extLst>
          </p:cNvPr>
          <p:cNvSpPr txBox="1"/>
          <p:nvPr/>
        </p:nvSpPr>
        <p:spPr>
          <a:xfrm>
            <a:off x="529390" y="625642"/>
            <a:ext cx="1055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5E0009"/>
                </a:solidFill>
                <a:latin typeface="+mj-lt"/>
              </a:rPr>
              <a:t>Directions and Initiatives Being Considered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4831-D70C-8B31-0315-27E5D54C3039}"/>
              </a:ext>
            </a:extLst>
          </p:cNvPr>
          <p:cNvSpPr txBox="1"/>
          <p:nvPr/>
        </p:nvSpPr>
        <p:spPr>
          <a:xfrm>
            <a:off x="529390" y="1230349"/>
            <a:ext cx="1267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25563"/>
                </a:solidFill>
                <a:latin typeface="+mj-lt"/>
              </a:rPr>
              <a:t>Tied Directly to Input Received Through Sources on Slide 2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8C2CF05-B8EB-B004-F0BD-50AEBD11D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008324"/>
              </p:ext>
            </p:extLst>
          </p:nvPr>
        </p:nvGraphicFramePr>
        <p:xfrm>
          <a:off x="529390" y="1718943"/>
          <a:ext cx="12919910" cy="494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982">
                  <a:extLst>
                    <a:ext uri="{9D8B030D-6E8A-4147-A177-3AD203B41FA5}">
                      <a16:colId xmlns:a16="http://schemas.microsoft.com/office/drawing/2014/main" val="1348238132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2095196636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536451279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2851801888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1563653640"/>
                    </a:ext>
                  </a:extLst>
                </a:gridCol>
              </a:tblGrid>
              <a:tr h="304377"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Processes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People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Culture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907243"/>
                  </a:ext>
                </a:extLst>
              </a:tr>
              <a:tr h="4487254">
                <a:tc gridSpan="5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Include end-users (including advisors) in selection and implementation of new systems and processes.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Ensure that the curricular change process includes updates to advisors.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Develop and deploy an intentional communication strategy in consultation with front-line staff.</a:t>
                      </a:r>
                    </a:p>
                  </a:txBody>
                  <a:tcPr marL="137160" marR="137160" marT="137160" marB="137160"/>
                </a:tc>
                <a:tc hMerge="1">
                  <a:txBody>
                    <a:bodyPr/>
                    <a:lstStyle/>
                    <a:p>
                      <a:pPr marL="0" marR="0" lvl="0" indent="0" algn="l" defTabSz="1381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381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US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720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40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0A7B78-1DB5-2729-1F98-4A26EB23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792-6D52-4EAB-B525-547DC4A4FED7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21353-5457-3BEC-7361-8880840A28A1}"/>
              </a:ext>
            </a:extLst>
          </p:cNvPr>
          <p:cNvSpPr txBox="1"/>
          <p:nvPr/>
        </p:nvSpPr>
        <p:spPr>
          <a:xfrm>
            <a:off x="529390" y="625642"/>
            <a:ext cx="1055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5E0009"/>
                </a:solidFill>
                <a:latin typeface="+mj-lt"/>
              </a:rPr>
              <a:t>Directions and Initiatives Being Considered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4831-D70C-8B31-0315-27E5D54C3039}"/>
              </a:ext>
            </a:extLst>
          </p:cNvPr>
          <p:cNvSpPr txBox="1"/>
          <p:nvPr/>
        </p:nvSpPr>
        <p:spPr>
          <a:xfrm>
            <a:off x="529390" y="1230349"/>
            <a:ext cx="1267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25563"/>
                </a:solidFill>
                <a:latin typeface="+mj-lt"/>
              </a:rPr>
              <a:t>Tied Directly to Input Received Through Sources on Slide 2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8C2CF05-B8EB-B004-F0BD-50AEBD11D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77510"/>
              </p:ext>
            </p:extLst>
          </p:nvPr>
        </p:nvGraphicFramePr>
        <p:xfrm>
          <a:off x="529390" y="1718943"/>
          <a:ext cx="12919910" cy="494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982">
                  <a:extLst>
                    <a:ext uri="{9D8B030D-6E8A-4147-A177-3AD203B41FA5}">
                      <a16:colId xmlns:a16="http://schemas.microsoft.com/office/drawing/2014/main" val="1348238132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2095196636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536451279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2851801888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1563653640"/>
                    </a:ext>
                  </a:extLst>
                </a:gridCol>
              </a:tblGrid>
              <a:tr h="304377"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Processes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People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Culture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907243"/>
                  </a:ext>
                </a:extLst>
              </a:tr>
              <a:tr h="4487254">
                <a:tc gridSpan="5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Address market issues for advisors and reduce incentives to move from job to job on campus.</a:t>
                      </a:r>
                    </a:p>
                  </a:txBody>
                  <a:tcPr marL="137160" marR="137160" marT="137160" marB="137160"/>
                </a:tc>
                <a:tc hMerge="1">
                  <a:txBody>
                    <a:bodyPr/>
                    <a:lstStyle/>
                    <a:p>
                      <a:pPr marL="0" marR="0" lvl="0" indent="0" algn="l" defTabSz="1381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381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US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720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29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0A7B78-1DB5-2729-1F98-4A26EB23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792-6D52-4EAB-B525-547DC4A4FED7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21353-5457-3BEC-7361-8880840A28A1}"/>
              </a:ext>
            </a:extLst>
          </p:cNvPr>
          <p:cNvSpPr txBox="1"/>
          <p:nvPr/>
        </p:nvSpPr>
        <p:spPr>
          <a:xfrm>
            <a:off x="529390" y="625642"/>
            <a:ext cx="1055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5E0009"/>
                </a:solidFill>
                <a:latin typeface="+mj-lt"/>
              </a:rPr>
              <a:t>Directions and Initiatives Being Considered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4831-D70C-8B31-0315-27E5D54C3039}"/>
              </a:ext>
            </a:extLst>
          </p:cNvPr>
          <p:cNvSpPr txBox="1"/>
          <p:nvPr/>
        </p:nvSpPr>
        <p:spPr>
          <a:xfrm>
            <a:off x="529390" y="1230349"/>
            <a:ext cx="1267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25563"/>
                </a:solidFill>
                <a:latin typeface="+mj-lt"/>
              </a:rPr>
              <a:t>Tied Directly to Input Received Through Sources on Slide 2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8C2CF05-B8EB-B004-F0BD-50AEBD11D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017386"/>
              </p:ext>
            </p:extLst>
          </p:nvPr>
        </p:nvGraphicFramePr>
        <p:xfrm>
          <a:off x="529390" y="1718943"/>
          <a:ext cx="12919910" cy="494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982">
                  <a:extLst>
                    <a:ext uri="{9D8B030D-6E8A-4147-A177-3AD203B41FA5}">
                      <a16:colId xmlns:a16="http://schemas.microsoft.com/office/drawing/2014/main" val="1348238132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2095196636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536451279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2851801888"/>
                    </a:ext>
                  </a:extLst>
                </a:gridCol>
                <a:gridCol w="2583982">
                  <a:extLst>
                    <a:ext uri="{9D8B030D-6E8A-4147-A177-3AD203B41FA5}">
                      <a16:colId xmlns:a16="http://schemas.microsoft.com/office/drawing/2014/main" val="1563653640"/>
                    </a:ext>
                  </a:extLst>
                </a:gridCol>
              </a:tblGrid>
              <a:tr h="304377"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Processes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People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Culture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907243"/>
                  </a:ext>
                </a:extLst>
              </a:tr>
              <a:tr h="4487254">
                <a:tc gridSpan="5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Celebrate good advising.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Define “advising” clearly.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Make decisions about advising in terms of a business case for student success.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2000"/>
                        </a:spcAft>
                      </a:pPr>
                      <a:r>
                        <a:rPr lang="en-US" sz="2400" b="1" dirty="0"/>
                        <a:t>Break goals into meaningful units that are easy to communicate, comprehend, and celebrate.</a:t>
                      </a:r>
                    </a:p>
                  </a:txBody>
                  <a:tcPr marL="137160" marR="137160" marT="137160" marB="137160"/>
                </a:tc>
                <a:tc hMerge="1">
                  <a:txBody>
                    <a:bodyPr/>
                    <a:lstStyle/>
                    <a:p>
                      <a:pPr marL="0" marR="0" lvl="0" indent="0" algn="l" defTabSz="1381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381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US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720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08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0A7B78-1DB5-2729-1F98-4A26EB23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792-6D52-4EAB-B525-547DC4A4FED7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21353-5457-3BEC-7361-8880840A28A1}"/>
              </a:ext>
            </a:extLst>
          </p:cNvPr>
          <p:cNvSpPr txBox="1"/>
          <p:nvPr/>
        </p:nvSpPr>
        <p:spPr>
          <a:xfrm>
            <a:off x="529390" y="625642"/>
            <a:ext cx="598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5E0009"/>
                </a:solidFill>
                <a:latin typeface="+mj-lt"/>
              </a:rPr>
              <a:t>Advising Model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83139-3125-6A82-B943-893F6A00CE7B}"/>
              </a:ext>
            </a:extLst>
          </p:cNvPr>
          <p:cNvSpPr txBox="1"/>
          <p:nvPr/>
        </p:nvSpPr>
        <p:spPr>
          <a:xfrm>
            <a:off x="529390" y="1230349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25563"/>
                </a:solidFill>
                <a:latin typeface="+mj-lt"/>
              </a:rPr>
              <a:t>Next Steps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39F1F5-4831-E82A-B45B-EFA4799C4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22373"/>
              </p:ext>
            </p:extLst>
          </p:nvPr>
        </p:nvGraphicFramePr>
        <p:xfrm>
          <a:off x="640773" y="1726211"/>
          <a:ext cx="1199901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96">
                  <a:extLst>
                    <a:ext uri="{9D8B030D-6E8A-4147-A177-3AD203B41FA5}">
                      <a16:colId xmlns:a16="http://schemas.microsoft.com/office/drawing/2014/main" val="3306334590"/>
                    </a:ext>
                  </a:extLst>
                </a:gridCol>
                <a:gridCol w="8794614">
                  <a:extLst>
                    <a:ext uri="{9D8B030D-6E8A-4147-A177-3AD203B41FA5}">
                      <a16:colId xmlns:a16="http://schemas.microsoft.com/office/drawing/2014/main" val="165888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63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Now-April 26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Present to key groups and get feedback</a:t>
                      </a:r>
                    </a:p>
                    <a:p>
                      <a:pPr marL="0" marR="0" lvl="0" indent="0" algn="l" defTabSz="1381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Administrative Council ∙ Academic Leadership Council ∙ AATC and College Advisors ∙ Deans ∙ Faculty Senate ∙ Provost Academic Advisory Council ∙ Staff Senate ∙ Student Government Association ∙ Student Success Committee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408910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April 26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Provide Enrollment Steering Team with recommendation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37910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May 1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Provide President Smart with a final recommendation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65701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May 5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President Smart decides on final option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27961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May 12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Town hall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642868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2023-2024 Academic Year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Planning for implementation of new model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12601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July 1, 2024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New model in place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381555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41054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MSU Palette">
      <a:dk1>
        <a:sysClr val="windowText" lastClr="000000"/>
      </a:dk1>
      <a:lt1>
        <a:sysClr val="window" lastClr="FFFFFF"/>
      </a:lt1>
      <a:dk2>
        <a:srgbClr val="5E0009"/>
      </a:dk2>
      <a:lt2>
        <a:srgbClr val="E7E6E6"/>
      </a:lt2>
      <a:accent1>
        <a:srgbClr val="5E0009"/>
      </a:accent1>
      <a:accent2>
        <a:srgbClr val="6BA4B8"/>
      </a:accent2>
      <a:accent3>
        <a:srgbClr val="A4D65E"/>
      </a:accent3>
      <a:accent4>
        <a:srgbClr val="42556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SU Palette">
      <a:dk1>
        <a:sysClr val="windowText" lastClr="000000"/>
      </a:dk1>
      <a:lt1>
        <a:sysClr val="window" lastClr="FFFFFF"/>
      </a:lt1>
      <a:dk2>
        <a:srgbClr val="5E0009"/>
      </a:dk2>
      <a:lt2>
        <a:srgbClr val="E7E6E6"/>
      </a:lt2>
      <a:accent1>
        <a:srgbClr val="5E0009"/>
      </a:accent1>
      <a:accent2>
        <a:srgbClr val="6BA4B8"/>
      </a:accent2>
      <a:accent3>
        <a:srgbClr val="A4D65E"/>
      </a:accent3>
      <a:accent4>
        <a:srgbClr val="42556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">
  <a:themeElements>
    <a:clrScheme name="MSU Palette">
      <a:dk1>
        <a:sysClr val="windowText" lastClr="000000"/>
      </a:dk1>
      <a:lt1>
        <a:sysClr val="window" lastClr="FFFFFF"/>
      </a:lt1>
      <a:dk2>
        <a:srgbClr val="5E0009"/>
      </a:dk2>
      <a:lt2>
        <a:srgbClr val="E7E6E6"/>
      </a:lt2>
      <a:accent1>
        <a:srgbClr val="5E0009"/>
      </a:accent1>
      <a:accent2>
        <a:srgbClr val="6BA4B8"/>
      </a:accent2>
      <a:accent3>
        <a:srgbClr val="A4D65E"/>
      </a:accent3>
      <a:accent4>
        <a:srgbClr val="42556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D52311147FB4E847DADC6A2131B94" ma:contentTypeVersion="13" ma:contentTypeDescription="Create a new document." ma:contentTypeScope="" ma:versionID="f8b7a24014fea3312c04a3f223b47d66">
  <xsd:schema xmlns:xsd="http://www.w3.org/2001/XMLSchema" xmlns:xs="http://www.w3.org/2001/XMLSchema" xmlns:p="http://schemas.microsoft.com/office/2006/metadata/properties" xmlns:ns3="749de87d-19ae-4720-af80-a3fcd50f1556" xmlns:ns4="14220d89-c349-4e0d-bd83-c03b3f383b54" targetNamespace="http://schemas.microsoft.com/office/2006/metadata/properties" ma:root="true" ma:fieldsID="60538a7ef59fc42617850e9c4f13a78b" ns3:_="" ns4:_="">
    <xsd:import namespace="749de87d-19ae-4720-af80-a3fcd50f1556"/>
    <xsd:import namespace="14220d89-c349-4e0d-bd83-c03b3f383b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de87d-19ae-4720-af80-a3fcd50f15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20d89-c349-4e0d-bd83-c03b3f383b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F6E9B-C826-4850-A55B-C40664D40DA7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749de87d-19ae-4720-af80-a3fcd50f1556"/>
    <ds:schemaRef ds:uri="http://purl.org/dc/terms/"/>
    <ds:schemaRef ds:uri="http://purl.org/dc/elements/1.1/"/>
    <ds:schemaRef ds:uri="http://schemas.microsoft.com/office/infopath/2007/PartnerControls"/>
    <ds:schemaRef ds:uri="14220d89-c349-4e0d-bd83-c03b3f383b5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45221E-F973-4A0D-98FC-29057183B2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10F265-333E-454E-8E36-37A98D41C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9de87d-19ae-4720-af80-a3fcd50f1556"/>
    <ds:schemaRef ds:uri="14220d89-c349-4e0d-bd83-c03b3f383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3476</TotalTime>
  <Words>551</Words>
  <Application>Microsoft Office PowerPoint</Application>
  <PresentationFormat>Custom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Cover Slide</vt:lpstr>
      <vt:lpstr>Content Slide</vt:lpstr>
      <vt:lpstr>1_Content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 Mulligan</dc:creator>
  <cp:lastModifiedBy>Zora Mulligan</cp:lastModifiedBy>
  <cp:revision>16</cp:revision>
  <cp:lastPrinted>2022-07-13T13:00:47Z</cp:lastPrinted>
  <dcterms:created xsi:type="dcterms:W3CDTF">2022-07-11T18:25:51Z</dcterms:created>
  <dcterms:modified xsi:type="dcterms:W3CDTF">2023-04-12T23:35:32Z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0x010100CE5D52311147FB4E847DADC6A2131B94</vt:lpwstr>
  </property>
</Properties>
</file>