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2" r:id="rId3"/>
    <p:sldId id="260" r:id="rId4"/>
    <p:sldId id="259" r:id="rId5"/>
    <p:sldId id="257" r:id="rId6"/>
    <p:sldId id="270" r:id="rId7"/>
    <p:sldId id="258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71" r:id="rId16"/>
    <p:sldId id="273" r:id="rId17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3" autoAdjust="0"/>
    <p:restoredTop sz="94660"/>
  </p:normalViewPr>
  <p:slideViewPr>
    <p:cSldViewPr>
      <p:cViewPr varScale="1">
        <p:scale>
          <a:sx n="107" d="100"/>
          <a:sy n="107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175" y="0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F1D62-902E-4569-AEFD-32D7B59A2264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7288"/>
            <a:ext cx="30130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175" y="8777288"/>
            <a:ext cx="30130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A038C-2839-4F8D-B543-7AB5403F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16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7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87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3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7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64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6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7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2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7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B6DE-E5E2-481E-AF75-184F852009C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07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AB6DE-E5E2-481E-AF75-184F852009C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57B7C-E023-48CC-9B11-76F7309C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9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“Triple Win” Summer Compensation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Proposal from the Ad Hoc Committee on Summer Compensation for Faculty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583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Salary = $70,000; 2.5% of salary = $1750</a:t>
            </a:r>
          </a:p>
          <a:p>
            <a:pPr marL="0" indent="0">
              <a:buNone/>
            </a:pPr>
            <a:r>
              <a:rPr lang="en-US" dirty="0" smtClean="0"/>
              <a:t>Fringe = 36.7% of $1750 = $642.25</a:t>
            </a:r>
          </a:p>
          <a:p>
            <a:pPr marL="0" indent="0">
              <a:buNone/>
            </a:pPr>
            <a:r>
              <a:rPr lang="en-US" dirty="0" smtClean="0"/>
              <a:t>University Overhead = </a:t>
            </a:r>
            <a:r>
              <a:rPr lang="en-US" dirty="0" smtClean="0">
                <a:solidFill>
                  <a:srgbClr val="FF0000"/>
                </a:solidFill>
              </a:rPr>
              <a:t>$1315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Total cost of a fully-enrolled class = $1750 + $642.25 + $</a:t>
            </a:r>
            <a:r>
              <a:rPr lang="en-US" dirty="0" smtClean="0">
                <a:solidFill>
                  <a:srgbClr val="FF0000"/>
                </a:solidFill>
              </a:rPr>
              <a:t>1315</a:t>
            </a:r>
            <a:r>
              <a:rPr lang="en-US" dirty="0" smtClean="0"/>
              <a:t> = $</a:t>
            </a:r>
            <a:r>
              <a:rPr lang="en-US" dirty="0" smtClean="0">
                <a:solidFill>
                  <a:srgbClr val="FF0000"/>
                </a:solidFill>
              </a:rPr>
              <a:t>3707.25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Breakeven number of students = $</a:t>
            </a:r>
            <a:r>
              <a:rPr lang="en-US" dirty="0" smtClean="0">
                <a:solidFill>
                  <a:srgbClr val="FF0000"/>
                </a:solidFill>
              </a:rPr>
              <a:t>3707.25</a:t>
            </a:r>
            <a:r>
              <a:rPr lang="en-US" dirty="0" smtClean="0"/>
              <a:t> divided by $214 = </a:t>
            </a:r>
            <a:r>
              <a:rPr lang="en-US" dirty="0" smtClean="0">
                <a:solidFill>
                  <a:srgbClr val="FF0000"/>
                </a:solidFill>
              </a:rPr>
              <a:t>17</a:t>
            </a:r>
            <a:r>
              <a:rPr lang="en-US" dirty="0" smtClean="0"/>
              <a:t> students (technically </a:t>
            </a:r>
            <a:r>
              <a:rPr lang="en-US" dirty="0" smtClean="0">
                <a:solidFill>
                  <a:srgbClr val="FF0000"/>
                </a:solidFill>
              </a:rPr>
              <a:t>17.32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At a minimum enrollment of </a:t>
            </a:r>
            <a:r>
              <a:rPr lang="en-US" dirty="0" smtClean="0">
                <a:solidFill>
                  <a:srgbClr val="FF0000"/>
                </a:solidFill>
              </a:rPr>
              <a:t>17</a:t>
            </a:r>
            <a:r>
              <a:rPr lang="en-US" dirty="0" smtClean="0"/>
              <a:t> students faculty member receives full 2.5% per undergraduate credit hour taught. (Note: Graduate courses and internet courses would be calculated using the graduate tuition rate thus minimum enrollments would be lower.)</a:t>
            </a:r>
          </a:p>
          <a:p>
            <a:pPr marL="0" indent="0">
              <a:buNone/>
            </a:pPr>
            <a:r>
              <a:rPr lang="en-US" dirty="0" smtClean="0"/>
              <a:t>For a 3-credit hour course this would be $1750 x 3 = $5250.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034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Faculty Salary Below Breakeven Enrollment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Faculty compensation would be the total tuition collected reduced by the university base revenue needed amount and faculty-specific fringe.</a:t>
            </a:r>
          </a:p>
          <a:p>
            <a:pPr marL="0" indent="0">
              <a:buNone/>
            </a:pPr>
            <a:r>
              <a:rPr lang="en-US" dirty="0" smtClean="0"/>
              <a:t>Tuition Collected (i.e., number of students multiplied by tuition rate per credit hour)</a:t>
            </a:r>
          </a:p>
          <a:p>
            <a:pPr marL="0" indent="0">
              <a:buNone/>
            </a:pPr>
            <a:r>
              <a:rPr lang="en-US" dirty="0" smtClean="0"/>
              <a:t>– University Base Revenue Needed Per Credit Hour Offered (i.e., $</a:t>
            </a:r>
            <a:r>
              <a:rPr lang="en-US" dirty="0" smtClean="0">
                <a:solidFill>
                  <a:srgbClr val="FF0000"/>
                </a:solidFill>
              </a:rPr>
              <a:t>1315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dirty="0" smtClean="0"/>
              <a:t>= Money available for compensation and fringe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63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for Faculty Salary Below Breakeven Enrollment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6000" dirty="0" smtClean="0"/>
              <a:t>Tuition collected: 15 students paying $214 each per credit hour = $3210.</a:t>
            </a:r>
          </a:p>
          <a:p>
            <a:pPr marL="0" indent="0">
              <a:buNone/>
            </a:pPr>
            <a:endParaRPr lang="en-US" sz="6000" dirty="0" smtClean="0"/>
          </a:p>
          <a:p>
            <a:pPr marL="0" indent="0">
              <a:buNone/>
            </a:pPr>
            <a:r>
              <a:rPr lang="en-US" sz="6000" dirty="0" smtClean="0"/>
              <a:t>Money available for compensation and fringe (Tuition collected – university base revenue </a:t>
            </a:r>
            <a:r>
              <a:rPr lang="en-US" sz="6000" dirty="0" smtClean="0"/>
              <a:t>needed, i.e., “overhead”): </a:t>
            </a:r>
            <a:endParaRPr lang="en-US" sz="6000" dirty="0" smtClean="0"/>
          </a:p>
          <a:p>
            <a:pPr marL="0" indent="0">
              <a:buNone/>
            </a:pPr>
            <a:r>
              <a:rPr lang="en-US" sz="6000" dirty="0" smtClean="0"/>
              <a:t>$3210 – $</a:t>
            </a:r>
            <a:r>
              <a:rPr lang="en-US" sz="6000" dirty="0" smtClean="0">
                <a:solidFill>
                  <a:srgbClr val="FF0000"/>
                </a:solidFill>
              </a:rPr>
              <a:t>1315</a:t>
            </a:r>
            <a:r>
              <a:rPr lang="en-US" sz="6000" dirty="0" smtClean="0"/>
              <a:t> = $</a:t>
            </a:r>
            <a:r>
              <a:rPr lang="en-US" sz="6000" dirty="0" smtClean="0">
                <a:solidFill>
                  <a:srgbClr val="FF0000"/>
                </a:solidFill>
              </a:rPr>
              <a:t>1895</a:t>
            </a:r>
            <a:r>
              <a:rPr lang="en-US" sz="6000" dirty="0" smtClean="0"/>
              <a:t>. $</a:t>
            </a:r>
            <a:r>
              <a:rPr lang="en-US" sz="6000" dirty="0" smtClean="0">
                <a:solidFill>
                  <a:srgbClr val="FF0000"/>
                </a:solidFill>
              </a:rPr>
              <a:t>1895</a:t>
            </a:r>
            <a:r>
              <a:rPr lang="en-US" sz="6000" dirty="0" smtClean="0"/>
              <a:t> is available for compensation and fringe.</a:t>
            </a:r>
          </a:p>
          <a:p>
            <a:pPr marL="0" indent="0">
              <a:buNone/>
            </a:pPr>
            <a:endParaRPr lang="en-US" sz="6000" dirty="0" smtClean="0"/>
          </a:p>
          <a:p>
            <a:pPr marL="0" indent="0">
              <a:buNone/>
            </a:pPr>
            <a:r>
              <a:rPr lang="en-US" sz="6000" dirty="0" smtClean="0"/>
              <a:t>Calculating salary after subtracting fringe:</a:t>
            </a:r>
          </a:p>
          <a:p>
            <a:pPr marL="0" indent="0">
              <a:buNone/>
            </a:pPr>
            <a:r>
              <a:rPr lang="en-US" sz="6000" dirty="0" smtClean="0"/>
              <a:t>$</a:t>
            </a:r>
            <a:r>
              <a:rPr lang="en-US" sz="6000" dirty="0" smtClean="0">
                <a:solidFill>
                  <a:srgbClr val="FF0000"/>
                </a:solidFill>
              </a:rPr>
              <a:t>1895</a:t>
            </a:r>
            <a:r>
              <a:rPr lang="en-US" sz="6000" dirty="0" smtClean="0"/>
              <a:t> divided by 1.367 = $1386 ($509 of $1895 is needed for fringe). </a:t>
            </a:r>
          </a:p>
          <a:p>
            <a:pPr marL="0" indent="0">
              <a:buNone/>
            </a:pPr>
            <a:r>
              <a:rPr lang="en-US" sz="6000" dirty="0" smtClean="0"/>
              <a:t>This amount, i.e., </a:t>
            </a:r>
            <a:r>
              <a:rPr lang="en-US" sz="6000" dirty="0" smtClean="0">
                <a:solidFill>
                  <a:srgbClr val="FF0000"/>
                </a:solidFill>
              </a:rPr>
              <a:t>$1386,</a:t>
            </a:r>
            <a:r>
              <a:rPr lang="en-US" sz="6000" dirty="0" smtClean="0"/>
              <a:t> is what the faculty member would be compensated per credit hour for teaching the course with only 15 students instead of the breakeven number of </a:t>
            </a:r>
            <a:r>
              <a:rPr lang="en-US" sz="6000" dirty="0" smtClean="0">
                <a:solidFill>
                  <a:srgbClr val="FF0000"/>
                </a:solidFill>
              </a:rPr>
              <a:t>17</a:t>
            </a:r>
            <a:r>
              <a:rPr lang="en-US" sz="6000" dirty="0" smtClean="0"/>
              <a:t>.    </a:t>
            </a:r>
            <a:r>
              <a:rPr lang="en-US" sz="6000" dirty="0" smtClean="0">
                <a:solidFill>
                  <a:srgbClr val="FF0000"/>
                </a:solidFill>
              </a:rPr>
              <a:t>For a 3-credit hour course this would be $4158.</a:t>
            </a:r>
            <a:endParaRPr lang="en-US" sz="6000" dirty="0" smtClean="0"/>
          </a:p>
          <a:p>
            <a:pPr marL="0" indent="0">
              <a:buNone/>
            </a:pPr>
            <a:endParaRPr lang="en-US" sz="6000" dirty="0" smtClean="0"/>
          </a:p>
          <a:p>
            <a:pPr marL="0" indent="0">
              <a:buNone/>
            </a:pPr>
            <a:r>
              <a:rPr lang="en-US" sz="6000" dirty="0" smtClean="0"/>
              <a:t>[Note: Their fully compensated amount was </a:t>
            </a:r>
            <a:r>
              <a:rPr lang="en-US" sz="6000" dirty="0" smtClean="0">
                <a:solidFill>
                  <a:srgbClr val="FF0000"/>
                </a:solidFill>
              </a:rPr>
              <a:t>$</a:t>
            </a:r>
            <a:r>
              <a:rPr lang="en-US" sz="6000" dirty="0" smtClean="0">
                <a:solidFill>
                  <a:srgbClr val="FF0000"/>
                </a:solidFill>
              </a:rPr>
              <a:t>1750 </a:t>
            </a:r>
            <a:r>
              <a:rPr lang="en-US" sz="6000" dirty="0" smtClean="0"/>
              <a:t>per credit hour, </a:t>
            </a:r>
            <a:r>
              <a:rPr lang="en-US" sz="6000" dirty="0" smtClean="0"/>
              <a:t>or </a:t>
            </a:r>
            <a:r>
              <a:rPr lang="en-US" sz="6000" dirty="0" smtClean="0">
                <a:solidFill>
                  <a:srgbClr val="FF0000"/>
                </a:solidFill>
              </a:rPr>
              <a:t>$5250</a:t>
            </a:r>
            <a:r>
              <a:rPr lang="en-US" sz="6000" dirty="0" smtClean="0"/>
              <a:t> for 3 credit hours.]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782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Optional Phase Two: Profit-Sharing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Above a university goal for tuition revenue collected the additional tuition revenue from summer would be shared across the faculty, colleges, and the university.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Dividends would be divided as per a formula yet to be determined.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058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Profit-Sharing Proportions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Profit to be shared</a:t>
            </a:r>
          </a:p>
          <a:p>
            <a:pPr marL="0" indent="0">
              <a:buNone/>
            </a:pPr>
            <a:r>
              <a:rPr lang="en-US" dirty="0" smtClean="0"/>
              <a:t>/ credit hours offered</a:t>
            </a:r>
          </a:p>
          <a:p>
            <a:pPr marL="0" indent="0">
              <a:buNone/>
            </a:pPr>
            <a:r>
              <a:rPr lang="en-US" dirty="0" smtClean="0"/>
              <a:t>= profit to be shared per credit </a:t>
            </a:r>
            <a:r>
              <a:rPr lang="en-US" dirty="0" smtClean="0"/>
              <a:t>hour of instruction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Profit-Sharing Proportions:</a:t>
            </a:r>
          </a:p>
          <a:p>
            <a:pPr marL="0" indent="0">
              <a:buNone/>
            </a:pPr>
            <a:r>
              <a:rPr lang="en-US" dirty="0" smtClean="0"/>
              <a:t>Faculty Member </a:t>
            </a:r>
            <a:r>
              <a:rPr lang="en-US" dirty="0" smtClean="0">
                <a:solidFill>
                  <a:srgbClr val="FF0000"/>
                </a:solidFill>
              </a:rPr>
              <a:t>??%</a:t>
            </a:r>
          </a:p>
          <a:p>
            <a:pPr marL="0" indent="0">
              <a:buNone/>
            </a:pPr>
            <a:r>
              <a:rPr lang="en-US" dirty="0" smtClean="0"/>
              <a:t>Department on behalf of the Faculty member </a:t>
            </a:r>
            <a:r>
              <a:rPr lang="en-US" dirty="0" smtClean="0">
                <a:solidFill>
                  <a:srgbClr val="FF0000"/>
                </a:solidFill>
              </a:rPr>
              <a:t>??%</a:t>
            </a:r>
          </a:p>
          <a:p>
            <a:pPr marL="0" indent="0">
              <a:buNone/>
            </a:pPr>
            <a:r>
              <a:rPr lang="en-US" dirty="0" smtClean="0"/>
              <a:t>College </a:t>
            </a:r>
            <a:r>
              <a:rPr lang="en-US" dirty="0" smtClean="0">
                <a:solidFill>
                  <a:srgbClr val="FF0000"/>
                </a:solidFill>
              </a:rPr>
              <a:t>??%</a:t>
            </a:r>
          </a:p>
          <a:p>
            <a:pPr marL="0" indent="0">
              <a:buNone/>
            </a:pPr>
            <a:r>
              <a:rPr lang="en-US" dirty="0" smtClean="0"/>
              <a:t>University </a:t>
            </a:r>
            <a:r>
              <a:rPr lang="en-US" dirty="0" smtClean="0">
                <a:solidFill>
                  <a:srgbClr val="FF0000"/>
                </a:solidFill>
              </a:rPr>
              <a:t>??%</a:t>
            </a:r>
          </a:p>
        </p:txBody>
      </p:sp>
    </p:spTree>
    <p:extLst>
      <p:ext uri="{BB962C8B-B14F-4D97-AF65-F5344CB8AC3E}">
        <p14:creationId xmlns:p14="http://schemas.microsoft.com/office/powerpoint/2010/main" val="1916849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are working on….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University Base Revenue Needed for Breakeven faculty </a:t>
            </a:r>
            <a:r>
              <a:rPr lang="en-US" dirty="0" smtClean="0"/>
              <a:t>formula (“overhead”), possibly converting to a calculation based on tuition rate</a:t>
            </a:r>
            <a:endParaRPr lang="en-US" dirty="0" smtClean="0"/>
          </a:p>
          <a:p>
            <a:r>
              <a:rPr lang="en-US" dirty="0" smtClean="0"/>
              <a:t>Profit-sharing model</a:t>
            </a:r>
          </a:p>
          <a:p>
            <a:r>
              <a:rPr lang="en-US" dirty="0"/>
              <a:t>O</a:t>
            </a:r>
            <a:r>
              <a:rPr lang="en-US" dirty="0" smtClean="0"/>
              <a:t>nline calculator for ease of doing PAFs</a:t>
            </a:r>
          </a:p>
          <a:p>
            <a:r>
              <a:rPr lang="en-US" dirty="0" smtClean="0"/>
              <a:t>How to “fund” additional salary above the cost center summer </a:t>
            </a:r>
            <a:r>
              <a:rPr lang="en-US" dirty="0" smtClean="0"/>
              <a:t>budgets</a:t>
            </a:r>
          </a:p>
          <a:p>
            <a:r>
              <a:rPr lang="en-US" dirty="0" smtClean="0"/>
              <a:t>Application of model to per course instructors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889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 Suggestions?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218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 of the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Dr. Cindy MacGregor, </a:t>
            </a:r>
            <a:r>
              <a:rPr lang="en-US" dirty="0" smtClean="0"/>
              <a:t>Chair</a:t>
            </a:r>
            <a:endParaRPr lang="en-US" dirty="0"/>
          </a:p>
          <a:p>
            <a:r>
              <a:rPr lang="en-US" dirty="0"/>
              <a:t>W.D. Blackman – COAL </a:t>
            </a:r>
          </a:p>
          <a:p>
            <a:r>
              <a:rPr lang="en-US" dirty="0"/>
              <a:t>Tim Flannery, CHPA </a:t>
            </a:r>
          </a:p>
          <a:p>
            <a:r>
              <a:rPr lang="en-US" dirty="0"/>
              <a:t>Steve Foucart – CFO </a:t>
            </a:r>
          </a:p>
          <a:p>
            <a:r>
              <a:rPr lang="en-US" dirty="0"/>
              <a:t>Julie Masterson, Dean, Graduate College </a:t>
            </a:r>
          </a:p>
          <a:p>
            <a:r>
              <a:rPr lang="en-US" dirty="0"/>
              <a:t>Arbindra Rimal, </a:t>
            </a:r>
            <a:r>
              <a:rPr lang="en-US" dirty="0" err="1"/>
              <a:t>Darr</a:t>
            </a:r>
            <a:r>
              <a:rPr lang="en-US" dirty="0"/>
              <a:t> </a:t>
            </a:r>
          </a:p>
          <a:p>
            <a:r>
              <a:rPr lang="en-US" dirty="0"/>
              <a:t>Timson, Benjamin CHHS </a:t>
            </a:r>
          </a:p>
          <a:p>
            <a:r>
              <a:rPr lang="en-US" dirty="0"/>
              <a:t>Huang, Shyang, CNAS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121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current system of funding faculty to teach during the summer session is constrained by cost center summer budgets. Additional courses cannot be taught because the summer budgets are capped. </a:t>
            </a:r>
          </a:p>
          <a:p>
            <a:r>
              <a:rPr lang="en-US" dirty="0" smtClean="0"/>
              <a:t>Faculty are limited in the number of courses they are allowed to teach during the summer based on what cost centers can afford.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132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Faculty Handbook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i="1" dirty="0" smtClean="0"/>
              <a:t>Faculty Handbook </a:t>
            </a:r>
            <a:r>
              <a:rPr lang="en-US" dirty="0" smtClean="0"/>
              <a:t>prescribes faculty are paid at least 2.5% of their base salary per credit hour taught, provided minimum enrollments are met. No other exceptions to the 2.5% are allowed by the </a:t>
            </a:r>
            <a:r>
              <a:rPr lang="en-US" i="1" dirty="0" smtClean="0"/>
              <a:t>Faculty Handbook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570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“Triple Win”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ore potential course options for students,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ore potential income for faculty (through teaching more courses and sharing profits) while honoring </a:t>
            </a:r>
            <a:r>
              <a:rPr lang="en-US" i="1" dirty="0" smtClean="0"/>
              <a:t>Faculty Handbook</a:t>
            </a:r>
            <a:r>
              <a:rPr lang="en-US" dirty="0" smtClean="0"/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ore potential revenue for the university (including departments and colleges) while protecting financial costs.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407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Potential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Removing the cap on summer instruction could be a recruiting tool for new faculty who want to increase their income by doing summer work.</a:t>
            </a:r>
          </a:p>
          <a:p>
            <a:r>
              <a:rPr lang="en-US" dirty="0" smtClean="0"/>
              <a:t>The same could be true of seasoned faculty who want to increase their “top three” years of income.</a:t>
            </a:r>
          </a:p>
          <a:p>
            <a:r>
              <a:rPr lang="en-US" dirty="0" smtClean="0"/>
              <a:t>An improved summer compensation model could also be applied to intersession improving those offerings.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662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Summer Compensation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[(2.5% of base salary) + (2.5% of base salary x fringe percentage) </a:t>
            </a:r>
          </a:p>
          <a:p>
            <a:pPr marL="0" indent="0">
              <a:buNone/>
            </a:pPr>
            <a:r>
              <a:rPr lang="en-US" dirty="0" smtClean="0"/>
              <a:t>+ </a:t>
            </a:r>
            <a:r>
              <a:rPr lang="en-US" b="1" dirty="0" smtClean="0"/>
              <a:t>University Base Revenue Needed</a:t>
            </a:r>
            <a:r>
              <a:rPr lang="en-US" b="1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smtClean="0"/>
              <a:t> / tuition rate per credit hour</a:t>
            </a:r>
          </a:p>
          <a:p>
            <a:pPr marL="0" indent="0">
              <a:buNone/>
            </a:pPr>
            <a:r>
              <a:rPr lang="en-US" dirty="0" smtClean="0"/>
              <a:t>= breakeven number of students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*Committee is still working on this</a:t>
            </a:r>
            <a:r>
              <a:rPr lang="en-US" dirty="0" smtClean="0">
                <a:solidFill>
                  <a:srgbClr val="FF0000"/>
                </a:solidFill>
              </a:rPr>
              <a:t>. This becomes the “overhead” for the breakeven formula.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063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University Base Revenue Needed </a:t>
            </a:r>
            <a:br>
              <a:rPr lang="en-US" dirty="0" smtClean="0"/>
            </a:br>
            <a:r>
              <a:rPr lang="en-US" dirty="0" smtClean="0"/>
              <a:t>Per Credit Hour Offered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Budget Goal for Summer Revenue</a:t>
            </a:r>
          </a:p>
          <a:p>
            <a:pPr>
              <a:buFontTx/>
              <a:buChar char="-"/>
            </a:pPr>
            <a:r>
              <a:rPr lang="en-US" dirty="0" smtClean="0"/>
              <a:t>Cost Center Allocations for Summer Faculty Salaries</a:t>
            </a:r>
          </a:p>
          <a:p>
            <a:pPr marL="0" indent="0">
              <a:buNone/>
            </a:pPr>
            <a:r>
              <a:rPr lang="en-US" dirty="0" smtClean="0"/>
              <a:t>= Summer University Revenue Goal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Summer University Revenue Goal</a:t>
            </a:r>
          </a:p>
          <a:p>
            <a:pPr marL="0" indent="0">
              <a:buNone/>
            </a:pPr>
            <a:r>
              <a:rPr lang="en-US" dirty="0" smtClean="0"/>
              <a:t>/ Credit Hours Offered for 2018</a:t>
            </a:r>
          </a:p>
          <a:p>
            <a:pPr marL="0" indent="0">
              <a:buNone/>
            </a:pPr>
            <a:r>
              <a:rPr lang="en-US" dirty="0" smtClean="0"/>
              <a:t>= Revenue Goal Per Credit Hour Offered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</a:p>
          <a:p>
            <a:pPr marL="0" indent="0">
              <a:buNone/>
            </a:pPr>
            <a:r>
              <a:rPr lang="en-US" b="1" dirty="0" smtClean="0">
                <a:sym typeface="Wingdings" panose="05000000000000000000" pitchFamily="2" charset="2"/>
              </a:rPr>
              <a:t>University Base Revenue Needed Per Credit Hour Offered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96648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University Base Revenue Needed </a:t>
            </a:r>
            <a:br>
              <a:rPr lang="en-US" dirty="0" smtClean="0"/>
            </a:br>
            <a:r>
              <a:rPr lang="en-US" dirty="0" smtClean="0"/>
              <a:t>Per Credit Hour Offered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$7.5 Million – $3.97 Million = $3.53 Million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$3.53 Million / Credit Hours Offered Summer 2018, i.e., 2684</a:t>
            </a:r>
          </a:p>
          <a:p>
            <a:pPr marL="0" indent="0">
              <a:buNone/>
            </a:pPr>
            <a:r>
              <a:rPr lang="en-US" dirty="0" smtClean="0"/>
              <a:t>= $</a:t>
            </a:r>
            <a:r>
              <a:rPr lang="en-US" dirty="0" smtClean="0">
                <a:solidFill>
                  <a:srgbClr val="FF0000"/>
                </a:solidFill>
              </a:rPr>
              <a:t>1315</a:t>
            </a:r>
            <a:r>
              <a:rPr lang="en-US" dirty="0" smtClean="0"/>
              <a:t>. (university “overhead” per credit hour)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Thus, if the same number of credit hours were offered in summer 2019 as in 2018 the university would be guaranteed the base revenue needed, i.e., $3.53 Million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246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5733</TotalTime>
  <Words>934</Words>
  <Application>Microsoft Office PowerPoint</Application>
  <PresentationFormat>On-screen Show (4:3)</PresentationFormat>
  <Paragraphs>94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“Triple Win” Summer Compensation</vt:lpstr>
      <vt:lpstr>Members of the Committee</vt:lpstr>
      <vt:lpstr>Current System</vt:lpstr>
      <vt:lpstr>Faculty Handbook</vt:lpstr>
      <vt:lpstr>“Triple Win” Outcomes</vt:lpstr>
      <vt:lpstr>Other Potential Benefits</vt:lpstr>
      <vt:lpstr>Basic Summer Compensation Formula</vt:lpstr>
      <vt:lpstr>University Base Revenue Needed  Per Credit Hour Offered</vt:lpstr>
      <vt:lpstr>University Base Revenue Needed  Per Credit Hour Offered</vt:lpstr>
      <vt:lpstr>Example</vt:lpstr>
      <vt:lpstr>Faculty Salary Below Breakeven Enrollment Point</vt:lpstr>
      <vt:lpstr>Example for Faculty Salary Below Breakeven Enrollment Point</vt:lpstr>
      <vt:lpstr>Optional Phase Two: Profit-Sharing</vt:lpstr>
      <vt:lpstr>Profit-Sharing Proportions</vt:lpstr>
      <vt:lpstr>What we are working on….</vt:lpstr>
      <vt:lpstr>Questions? Suggestions?</vt:lpstr>
    </vt:vector>
  </TitlesOfParts>
  <Company>Missouri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“Triple Win” Summer Compensation</dc:title>
  <dc:creator>Macgregor, Cynthia J</dc:creator>
  <cp:lastModifiedBy>Macgregor, Cynthia J</cp:lastModifiedBy>
  <cp:revision>18</cp:revision>
  <cp:lastPrinted>2018-12-04T19:31:16Z</cp:lastPrinted>
  <dcterms:created xsi:type="dcterms:W3CDTF">2018-11-30T15:58:14Z</dcterms:created>
  <dcterms:modified xsi:type="dcterms:W3CDTF">2018-12-06T18:45:19Z</dcterms:modified>
</cp:coreProperties>
</file>