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4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7.xml" ContentType="application/vnd.openxmlformats-officedocument.presentationml.notesSlide+xml"/>
  <Override PartName="/ppt/charts/chart7.xml" ContentType="application/vnd.openxmlformats-officedocument.drawingml.chart+xml"/>
  <Override PartName="/ppt/notesSlides/notesSlide4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</p:sldMasterIdLst>
  <p:notesMasterIdLst>
    <p:notesMasterId r:id="rId123"/>
  </p:notesMasterIdLst>
  <p:sldIdLst>
    <p:sldId id="257" r:id="rId3"/>
    <p:sldId id="258" r:id="rId4"/>
    <p:sldId id="41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420" r:id="rId13"/>
    <p:sldId id="268" r:id="rId14"/>
    <p:sldId id="269" r:id="rId15"/>
    <p:sldId id="270" r:id="rId16"/>
    <p:sldId id="271" r:id="rId17"/>
    <p:sldId id="35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59" r:id="rId43"/>
    <p:sldId id="350" r:id="rId44"/>
    <p:sldId id="297" r:id="rId45"/>
    <p:sldId id="298" r:id="rId46"/>
    <p:sldId id="299" r:id="rId47"/>
    <p:sldId id="300" r:id="rId48"/>
    <p:sldId id="301" r:id="rId49"/>
    <p:sldId id="360" r:id="rId50"/>
    <p:sldId id="302" r:id="rId51"/>
    <p:sldId id="303" r:id="rId52"/>
    <p:sldId id="330" r:id="rId53"/>
    <p:sldId id="371" r:id="rId54"/>
    <p:sldId id="372" r:id="rId55"/>
    <p:sldId id="333" r:id="rId56"/>
    <p:sldId id="334" r:id="rId57"/>
    <p:sldId id="335" r:id="rId58"/>
    <p:sldId id="336" r:id="rId59"/>
    <p:sldId id="337" r:id="rId60"/>
    <p:sldId id="339" r:id="rId61"/>
    <p:sldId id="341" r:id="rId62"/>
    <p:sldId id="347" r:id="rId63"/>
    <p:sldId id="344" r:id="rId64"/>
    <p:sldId id="345" r:id="rId65"/>
    <p:sldId id="431" r:id="rId66"/>
    <p:sldId id="304" r:id="rId67"/>
    <p:sldId id="305" r:id="rId68"/>
    <p:sldId id="432" r:id="rId69"/>
    <p:sldId id="306" r:id="rId70"/>
    <p:sldId id="307" r:id="rId71"/>
    <p:sldId id="308" r:id="rId72"/>
    <p:sldId id="309" r:id="rId73"/>
    <p:sldId id="310" r:id="rId74"/>
    <p:sldId id="456" r:id="rId75"/>
    <p:sldId id="312" r:id="rId76"/>
    <p:sldId id="457" r:id="rId77"/>
    <p:sldId id="314" r:id="rId78"/>
    <p:sldId id="454" r:id="rId79"/>
    <p:sldId id="316" r:id="rId80"/>
    <p:sldId id="444" r:id="rId81"/>
    <p:sldId id="433" r:id="rId82"/>
    <p:sldId id="417" r:id="rId83"/>
    <p:sldId id="458" r:id="rId84"/>
    <p:sldId id="460" r:id="rId85"/>
    <p:sldId id="319" r:id="rId86"/>
    <p:sldId id="320" r:id="rId87"/>
    <p:sldId id="321" r:id="rId88"/>
    <p:sldId id="322" r:id="rId89"/>
    <p:sldId id="323" r:id="rId90"/>
    <p:sldId id="325" r:id="rId91"/>
    <p:sldId id="326" r:id="rId92"/>
    <p:sldId id="368" r:id="rId93"/>
    <p:sldId id="370" r:id="rId94"/>
    <p:sldId id="352" r:id="rId95"/>
    <p:sldId id="328" r:id="rId96"/>
    <p:sldId id="329" r:id="rId97"/>
    <p:sldId id="445" r:id="rId98"/>
    <p:sldId id="446" r:id="rId99"/>
    <p:sldId id="447" r:id="rId100"/>
    <p:sldId id="448" r:id="rId101"/>
    <p:sldId id="449" r:id="rId102"/>
    <p:sldId id="450" r:id="rId103"/>
    <p:sldId id="451" r:id="rId104"/>
    <p:sldId id="452" r:id="rId105"/>
    <p:sldId id="442" r:id="rId106"/>
    <p:sldId id="348" r:id="rId107"/>
    <p:sldId id="423" r:id="rId108"/>
    <p:sldId id="424" r:id="rId109"/>
    <p:sldId id="425" r:id="rId110"/>
    <p:sldId id="426" r:id="rId111"/>
    <p:sldId id="427" r:id="rId112"/>
    <p:sldId id="428" r:id="rId113"/>
    <p:sldId id="429" r:id="rId114"/>
    <p:sldId id="430" r:id="rId115"/>
    <p:sldId id="364" r:id="rId116"/>
    <p:sldId id="363" r:id="rId117"/>
    <p:sldId id="366" r:id="rId118"/>
    <p:sldId id="351" r:id="rId119"/>
    <p:sldId id="434" r:id="rId120"/>
    <p:sldId id="443" r:id="rId121"/>
    <p:sldId id="349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3399"/>
    <a:srgbClr val="5E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36" autoAdjust="0"/>
  </p:normalViewPr>
  <p:slideViewPr>
    <p:cSldViewPr snapToGrid="0">
      <p:cViewPr varScale="1">
        <p:scale>
          <a:sx n="106" d="100"/>
          <a:sy n="106" d="100"/>
        </p:scale>
        <p:origin x="10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acil\users\Dixon,%20Kim\6Pilar%20Karlen\Energy%20utilization%20index%202014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ac51707\My%20Documents\ENERGY\2004vs06%20Therms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37.jp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accent1"/>
                </a:solidFill>
              </a:rPr>
              <a:t>Utilities (Cost Allocation)</a:t>
            </a:r>
          </a:p>
        </c:rich>
      </c:tx>
      <c:layout>
        <c:manualLayout>
          <c:xMode val="edge"/>
          <c:yMode val="edge"/>
          <c:x val="0.36626009489198463"/>
          <c:y val="9.7149828102473105E-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263173834039974"/>
          <c:y val="0.11607134335480793"/>
          <c:w val="0.69688063826458779"/>
          <c:h val="0.8284022583100566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1.3978775489602262E-2"/>
                  <c:y val="-0.37196322050652758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latin typeface="Calibri" pitchFamily="34" charset="0"/>
                      </a:rPr>
                      <a:t>Electricity </a:t>
                    </a:r>
                    <a:r>
                      <a:rPr lang="en-US" sz="1600" b="0" dirty="0">
                        <a:latin typeface="Calibri" pitchFamily="34" charset="0"/>
                      </a:rPr>
                      <a:t>75%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229957182504504E-2"/>
                  <c:y val="-3.768319749806037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smtClean="0">
                        <a:latin typeface="Calibri" pitchFamily="34" charset="0"/>
                      </a:rPr>
                      <a:t>Natural </a:t>
                    </a:r>
                    <a:r>
                      <a:rPr lang="en-US" sz="1600" b="0" dirty="0">
                        <a:latin typeface="Calibri" pitchFamily="34" charset="0"/>
                      </a:rPr>
                      <a:t>Gas 16%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74543579403568E-2"/>
                  <c:y val="2.199470712749925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>
                        <a:latin typeface="Calibri" pitchFamily="34" charset="0"/>
                      </a:rPr>
                      <a:t>Water 6%</a:t>
                    </a:r>
                    <a:endParaRPr lang="en-US" sz="1600" b="1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5959395804001378E-2"/>
                  <c:y val="1.3819240465458096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>
                        <a:latin typeface="Calibri" pitchFamily="34" charset="0"/>
                      </a:rPr>
                      <a:t>Sewer</a:t>
                    </a:r>
                    <a:r>
                      <a:rPr lang="en-US" sz="1600" b="0" baseline="0">
                        <a:latin typeface="Calibri" pitchFamily="34" charset="0"/>
                      </a:rPr>
                      <a:t> </a:t>
                    </a:r>
                    <a:r>
                      <a:rPr lang="en-US" sz="1600" b="0">
                        <a:latin typeface="Calibri" pitchFamily="34" charset="0"/>
                      </a:rPr>
                      <a:t>3%</a:t>
                    </a:r>
                    <a:endParaRPr lang="en-US" sz="1600" b="1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Sheet1!$A$4:$A$7</c:f>
              <c:strCache>
                <c:ptCount val="4"/>
                <c:pt idx="0">
                  <c:v>Electric $4,539,608</c:v>
                </c:pt>
                <c:pt idx="1">
                  <c:v>Natural Gas $1,484,017</c:v>
                </c:pt>
                <c:pt idx="2">
                  <c:v>Water $330,009</c:v>
                </c:pt>
                <c:pt idx="3">
                  <c:v>Sewer $201,193</c:v>
                </c:pt>
              </c:strCache>
            </c:strRef>
          </c:cat>
          <c:val>
            <c:numRef>
              <c:f>Sheet1!$B$4:$B$7</c:f>
              <c:numCache>
                <c:formatCode>"$"#,##0</c:formatCode>
                <c:ptCount val="4"/>
                <c:pt idx="0">
                  <c:v>4539608</c:v>
                </c:pt>
                <c:pt idx="1">
                  <c:v>1484017</c:v>
                </c:pt>
                <c:pt idx="2">
                  <c:v>330009</c:v>
                </c:pt>
                <c:pt idx="3">
                  <c:v>201193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pPr>
              <a:noFill/>
            </c:spPr>
          </c:marker>
          <c:cat>
            <c:numRef>
              <c:f>'[Energy utilization index 2014.xlsx]EUI'!$A$3:$A$11</c:f>
              <c:numCache>
                <c:formatCode>General</c:formatCode>
                <c:ptCount val="9"/>
                <c:pt idx="0">
                  <c:v>1994</c:v>
                </c:pt>
                <c:pt idx="1">
                  <c:v>1998</c:v>
                </c:pt>
                <c:pt idx="2">
                  <c:v>1999</c:v>
                </c:pt>
                <c:pt idx="3">
                  <c:v>2007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'[Energy utilization index 2014.xlsx]EUI'!$D$3:$D$11</c:f>
              <c:numCache>
                <c:formatCode>0</c:formatCode>
                <c:ptCount val="9"/>
                <c:pt idx="0">
                  <c:v>180.1372174494</c:v>
                </c:pt>
                <c:pt idx="1">
                  <c:v>126.04331390021922</c:v>
                </c:pt>
                <c:pt idx="2">
                  <c:v>134.46745848139051</c:v>
                </c:pt>
                <c:pt idx="3">
                  <c:v>106.344316635444</c:v>
                </c:pt>
                <c:pt idx="4">
                  <c:v>89.440161579628111</c:v>
                </c:pt>
                <c:pt idx="5">
                  <c:v>90.347759492183386</c:v>
                </c:pt>
                <c:pt idx="6">
                  <c:v>77.369862322791448</c:v>
                </c:pt>
                <c:pt idx="7">
                  <c:v>82.256584766905519</c:v>
                </c:pt>
                <c:pt idx="8">
                  <c:v>86.935217247090833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660368"/>
        <c:axId val="210660760"/>
      </c:lineChart>
      <c:catAx>
        <c:axId val="21066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0660760"/>
        <c:crosses val="autoZero"/>
        <c:auto val="1"/>
        <c:lblAlgn val="ctr"/>
        <c:lblOffset val="100"/>
        <c:noMultiLvlLbl val="0"/>
      </c:catAx>
      <c:valAx>
        <c:axId val="21066076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noFill/>
          <a:ln w="9525">
            <a:noFill/>
          </a:ln>
        </c:spPr>
        <c:crossAx val="21066036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026451014248084E-2"/>
          <c:y val="3.9581652813088182E-2"/>
          <c:w val="0.90936290698198041"/>
          <c:h val="0.92083669437382365"/>
        </c:manualLayout>
      </c:layout>
      <c:lineChart>
        <c:grouping val="standard"/>
        <c:varyColors val="0"/>
        <c:ser>
          <c:idx val="0"/>
          <c:order val="0"/>
          <c:cat>
            <c:numRef>
              <c:f>'AcademicGrossSF - SPFD Campus'!$A$2:$A$21</c:f>
              <c:numCache>
                <c:formatCode>General</c:formatCode>
                <c:ptCount val="2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</c:numCache>
            </c:numRef>
          </c:cat>
          <c:val>
            <c:numRef>
              <c:f>'AcademicGrossSF - SPFD Campus'!$E$2:$E$21</c:f>
              <c:numCache>
                <c:formatCode>#,##0</c:formatCode>
                <c:ptCount val="20"/>
                <c:pt idx="0">
                  <c:v>1679078</c:v>
                </c:pt>
                <c:pt idx="1">
                  <c:v>2145172</c:v>
                </c:pt>
                <c:pt idx="2">
                  <c:v>2178521</c:v>
                </c:pt>
                <c:pt idx="3">
                  <c:v>2178521</c:v>
                </c:pt>
                <c:pt idx="4">
                  <c:v>2354590</c:v>
                </c:pt>
                <c:pt idx="5">
                  <c:v>2367561</c:v>
                </c:pt>
                <c:pt idx="6">
                  <c:v>2367561</c:v>
                </c:pt>
                <c:pt idx="7">
                  <c:v>2483937</c:v>
                </c:pt>
                <c:pt idx="8">
                  <c:v>2483937</c:v>
                </c:pt>
                <c:pt idx="9">
                  <c:v>2483937</c:v>
                </c:pt>
                <c:pt idx="10">
                  <c:v>2489532</c:v>
                </c:pt>
                <c:pt idx="11">
                  <c:v>2859532</c:v>
                </c:pt>
                <c:pt idx="12">
                  <c:v>2928371</c:v>
                </c:pt>
                <c:pt idx="13">
                  <c:v>2958334</c:v>
                </c:pt>
                <c:pt idx="14">
                  <c:v>3079334</c:v>
                </c:pt>
                <c:pt idx="15">
                  <c:v>3117722</c:v>
                </c:pt>
                <c:pt idx="16">
                  <c:v>3148236</c:v>
                </c:pt>
                <c:pt idx="17">
                  <c:v>3115178</c:v>
                </c:pt>
                <c:pt idx="18">
                  <c:v>3168778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661544"/>
        <c:axId val="210997904"/>
      </c:lineChart>
      <c:catAx>
        <c:axId val="210661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997904"/>
        <c:crosses val="autoZero"/>
        <c:auto val="1"/>
        <c:lblAlgn val="ctr"/>
        <c:lblOffset val="100"/>
        <c:noMultiLvlLbl val="0"/>
      </c:catAx>
      <c:valAx>
        <c:axId val="2109979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2106615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Utility Bill (Actual)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Sheet1!$B$2:$B$20</c:f>
              <c:numCache>
                <c:formatCode>"$"#,##0</c:formatCode>
                <c:ptCount val="19"/>
                <c:pt idx="1">
                  <c:v>4100000</c:v>
                </c:pt>
                <c:pt idx="2">
                  <c:v>2798900</c:v>
                </c:pt>
                <c:pt idx="3">
                  <c:v>2990499</c:v>
                </c:pt>
                <c:pt idx="4">
                  <c:v>3311589</c:v>
                </c:pt>
                <c:pt idx="5">
                  <c:v>4448792</c:v>
                </c:pt>
                <c:pt idx="6">
                  <c:v>3777941</c:v>
                </c:pt>
                <c:pt idx="7">
                  <c:v>4106647</c:v>
                </c:pt>
                <c:pt idx="8">
                  <c:v>4409865</c:v>
                </c:pt>
                <c:pt idx="9">
                  <c:v>4879828</c:v>
                </c:pt>
                <c:pt idx="10">
                  <c:v>5296263</c:v>
                </c:pt>
                <c:pt idx="11">
                  <c:v>5074485</c:v>
                </c:pt>
                <c:pt idx="12">
                  <c:v>5240069</c:v>
                </c:pt>
                <c:pt idx="13">
                  <c:v>5501774</c:v>
                </c:pt>
                <c:pt idx="14">
                  <c:v>4906643</c:v>
                </c:pt>
                <c:pt idx="15">
                  <c:v>5414317</c:v>
                </c:pt>
                <c:pt idx="16">
                  <c:v>5451215</c:v>
                </c:pt>
                <c:pt idx="17">
                  <c:v>5879309</c:v>
                </c:pt>
                <c:pt idx="18">
                  <c:v>6023623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Utility Bill (Would have been)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Sheet1!$C$2:$C$20</c:f>
              <c:numCache>
                <c:formatCode>"$"#,##0</c:formatCode>
                <c:ptCount val="19"/>
                <c:pt idx="0">
                  <c:v>4002220</c:v>
                </c:pt>
                <c:pt idx="1">
                  <c:v>4002220</c:v>
                </c:pt>
                <c:pt idx="2">
                  <c:v>4525163</c:v>
                </c:pt>
                <c:pt idx="3">
                  <c:v>4757645</c:v>
                </c:pt>
                <c:pt idx="4">
                  <c:v>4973579</c:v>
                </c:pt>
                <c:pt idx="5">
                  <c:v>5181920</c:v>
                </c:pt>
                <c:pt idx="6">
                  <c:v>5417127</c:v>
                </c:pt>
                <c:pt idx="7">
                  <c:v>5754504</c:v>
                </c:pt>
                <c:pt idx="8">
                  <c:v>5806651</c:v>
                </c:pt>
                <c:pt idx="9">
                  <c:v>5984541</c:v>
                </c:pt>
                <c:pt idx="10">
                  <c:v>5968110</c:v>
                </c:pt>
                <c:pt idx="11">
                  <c:v>6139190</c:v>
                </c:pt>
                <c:pt idx="12">
                  <c:v>6719848</c:v>
                </c:pt>
                <c:pt idx="13">
                  <c:v>7035983</c:v>
                </c:pt>
                <c:pt idx="14">
                  <c:v>7829324</c:v>
                </c:pt>
                <c:pt idx="15">
                  <c:v>8303110</c:v>
                </c:pt>
                <c:pt idx="16">
                  <c:v>8133686</c:v>
                </c:pt>
                <c:pt idx="17">
                  <c:v>8306065</c:v>
                </c:pt>
                <c:pt idx="18">
                  <c:v>8217797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998688"/>
        <c:axId val="210999080"/>
      </c:lineChart>
      <c:catAx>
        <c:axId val="210998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99080"/>
        <c:crosses val="autoZero"/>
        <c:auto val="1"/>
        <c:lblAlgn val="ctr"/>
        <c:lblOffset val="100"/>
        <c:noMultiLvlLbl val="0"/>
      </c:catAx>
      <c:valAx>
        <c:axId val="210999080"/>
        <c:scaling>
          <c:orientation val="minMax"/>
          <c:min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9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2004 Therms</c:v>
                </c:pt>
              </c:strCache>
            </c:strRef>
          </c:tx>
          <c:invertIfNegative val="0"/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12"/>
                <c:pt idx="0">
                  <c:v>254000</c:v>
                </c:pt>
                <c:pt idx="1">
                  <c:v>249500</c:v>
                </c:pt>
                <c:pt idx="2">
                  <c:v>197670</c:v>
                </c:pt>
                <c:pt idx="3">
                  <c:v>179180</c:v>
                </c:pt>
                <c:pt idx="4">
                  <c:v>189620</c:v>
                </c:pt>
                <c:pt idx="5">
                  <c:v>218650</c:v>
                </c:pt>
                <c:pt idx="6">
                  <c:v>217890</c:v>
                </c:pt>
                <c:pt idx="7">
                  <c:v>222950</c:v>
                </c:pt>
                <c:pt idx="8">
                  <c:v>201210</c:v>
                </c:pt>
                <c:pt idx="9">
                  <c:v>192250</c:v>
                </c:pt>
                <c:pt idx="10">
                  <c:v>198980</c:v>
                </c:pt>
                <c:pt idx="11">
                  <c:v>244470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2006 Therms</c:v>
                </c:pt>
              </c:strCache>
            </c:strRef>
          </c:tx>
          <c:invertIfNegative val="0"/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Sheet1!$B$3:$M$3</c:f>
              <c:numCache>
                <c:formatCode>#,##0</c:formatCode>
                <c:ptCount val="12"/>
                <c:pt idx="0">
                  <c:v>200550</c:v>
                </c:pt>
                <c:pt idx="1">
                  <c:v>198070</c:v>
                </c:pt>
                <c:pt idx="2">
                  <c:v>161680</c:v>
                </c:pt>
                <c:pt idx="3">
                  <c:v>103770</c:v>
                </c:pt>
                <c:pt idx="4">
                  <c:v>92860</c:v>
                </c:pt>
                <c:pt idx="5">
                  <c:v>71220</c:v>
                </c:pt>
                <c:pt idx="6">
                  <c:v>62250</c:v>
                </c:pt>
                <c:pt idx="7">
                  <c:v>65070</c:v>
                </c:pt>
                <c:pt idx="8">
                  <c:v>75290</c:v>
                </c:pt>
                <c:pt idx="9">
                  <c:v>118560</c:v>
                </c:pt>
                <c:pt idx="10">
                  <c:v>156520</c:v>
                </c:pt>
                <c:pt idx="11">
                  <c:v>189370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844592"/>
        <c:axId val="186221480"/>
        <c:axId val="0"/>
      </c:bar3DChart>
      <c:catAx>
        <c:axId val="188844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221480"/>
        <c:crossesAt val="45000"/>
        <c:auto val="1"/>
        <c:lblAlgn val="ctr"/>
        <c:lblOffset val="100"/>
        <c:noMultiLvlLbl val="0"/>
      </c:catAx>
      <c:valAx>
        <c:axId val="186221480"/>
        <c:scaling>
          <c:orientation val="minMax"/>
          <c:max val="300000"/>
          <c:min val="45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8844592"/>
        <c:crosses val="autoZero"/>
        <c:crossBetween val="between"/>
        <c:majorUnit val="15000"/>
        <c:minorUnit val="15000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Electrical Consumption (kWh)</a:t>
            </a:r>
          </a:p>
        </c:rich>
      </c:tx>
      <c:layout>
        <c:manualLayout>
          <c:xMode val="edge"/>
          <c:yMode val="edge"/>
          <c:x val="1.038630398472919E-2"/>
          <c:y val="1.5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Would have been (kWh)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9"/>
                <c:pt idx="0">
                  <c:v>63289579</c:v>
                </c:pt>
                <c:pt idx="1">
                  <c:v>63289579</c:v>
                </c:pt>
                <c:pt idx="2">
                  <c:v>69276719.331658289</c:v>
                </c:pt>
                <c:pt idx="3">
                  <c:v>75773018.493188009</c:v>
                </c:pt>
                <c:pt idx="4">
                  <c:v>75422101.444444448</c:v>
                </c:pt>
                <c:pt idx="5">
                  <c:v>75646355.331658289</c:v>
                </c:pt>
                <c:pt idx="6">
                  <c:v>73743861.847533628</c:v>
                </c:pt>
                <c:pt idx="7">
                  <c:v>71130205.976377949</c:v>
                </c:pt>
                <c:pt idx="8">
                  <c:v>71467997.412213743</c:v>
                </c:pt>
                <c:pt idx="9">
                  <c:v>69587096.629757792</c:v>
                </c:pt>
                <c:pt idx="10">
                  <c:v>73410299.311926603</c:v>
                </c:pt>
                <c:pt idx="11">
                  <c:v>78567625.536723167</c:v>
                </c:pt>
                <c:pt idx="12">
                  <c:v>75438077.158730149</c:v>
                </c:pt>
                <c:pt idx="13">
                  <c:v>73566528.770682156</c:v>
                </c:pt>
                <c:pt idx="14">
                  <c:v>84672506.405797094</c:v>
                </c:pt>
                <c:pt idx="15">
                  <c:v>90963047.521739125</c:v>
                </c:pt>
                <c:pt idx="16">
                  <c:v>87920188.159420282</c:v>
                </c:pt>
                <c:pt idx="17">
                  <c:v>90853213.536231875</c:v>
                </c:pt>
                <c:pt idx="18">
                  <c:v>94424416.204018548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$ Would have been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9"/>
                <c:pt idx="0">
                  <c:v>4094835.7612999994</c:v>
                </c:pt>
                <c:pt idx="1">
                  <c:v>2310069.6335</c:v>
                </c:pt>
                <c:pt idx="2">
                  <c:v>2757213.4294000003</c:v>
                </c:pt>
                <c:pt idx="3">
                  <c:v>2780869.7787000001</c:v>
                </c:pt>
                <c:pt idx="4">
                  <c:v>2986715.2172000003</c:v>
                </c:pt>
                <c:pt idx="5">
                  <c:v>3010724.9421999999</c:v>
                </c:pt>
                <c:pt idx="6">
                  <c:v>3288976.2383999997</c:v>
                </c:pt>
                <c:pt idx="7">
                  <c:v>3613414.4635999999</c:v>
                </c:pt>
                <c:pt idx="8">
                  <c:v>3744923.0644000005</c:v>
                </c:pt>
                <c:pt idx="9">
                  <c:v>4022134.1852000002</c:v>
                </c:pt>
                <c:pt idx="10">
                  <c:v>4000861.3125</c:v>
                </c:pt>
                <c:pt idx="11">
                  <c:v>4171940.9160000002</c:v>
                </c:pt>
                <c:pt idx="12">
                  <c:v>4752598.8609999996</c:v>
                </c:pt>
                <c:pt idx="13">
                  <c:v>5068733.8323000008</c:v>
                </c:pt>
                <c:pt idx="14">
                  <c:v>5842402.9419999998</c:v>
                </c:pt>
                <c:pt idx="15">
                  <c:v>6276450.2790000001</c:v>
                </c:pt>
                <c:pt idx="16">
                  <c:v>6066492.983</c:v>
                </c:pt>
                <c:pt idx="17">
                  <c:v>6268871.7340000002</c:v>
                </c:pt>
                <c:pt idx="18">
                  <c:v>6109259.7283999994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$ Actual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Sheet1!$D$2:$D$20</c:f>
              <c:numCache>
                <c:formatCode>#,##0</c:formatCode>
                <c:ptCount val="19"/>
                <c:pt idx="0">
                  <c:v>0</c:v>
                </c:pt>
                <c:pt idx="1">
                  <c:v>2310069.6335</c:v>
                </c:pt>
                <c:pt idx="2">
                  <c:v>1782580.4294</c:v>
                </c:pt>
                <c:pt idx="3">
                  <c:v>1806236.7787000001</c:v>
                </c:pt>
                <c:pt idx="4">
                  <c:v>2012082.2172000001</c:v>
                </c:pt>
                <c:pt idx="5">
                  <c:v>2036091.9422000002</c:v>
                </c:pt>
                <c:pt idx="6">
                  <c:v>2314343.2384000001</c:v>
                </c:pt>
                <c:pt idx="7">
                  <c:v>2638781.4635999999</c:v>
                </c:pt>
                <c:pt idx="8">
                  <c:v>2770290.0644</c:v>
                </c:pt>
                <c:pt idx="9">
                  <c:v>3047501.1851999997</c:v>
                </c:pt>
                <c:pt idx="10">
                  <c:v>3026228.3125</c:v>
                </c:pt>
                <c:pt idx="11">
                  <c:v>2863595.9160000002</c:v>
                </c:pt>
                <c:pt idx="12">
                  <c:v>3319365.861</c:v>
                </c:pt>
                <c:pt idx="13">
                  <c:v>3602884.8323000004</c:v>
                </c:pt>
                <c:pt idx="14">
                  <c:v>4435065.9420000007</c:v>
                </c:pt>
                <c:pt idx="15">
                  <c:v>4542000.2790000001</c:v>
                </c:pt>
                <c:pt idx="16">
                  <c:v>4458400.983</c:v>
                </c:pt>
                <c:pt idx="17">
                  <c:v>4340602.7340000002</c:v>
                </c:pt>
                <c:pt idx="18">
                  <c:v>4539608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Actual (kWh)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Sheet1!$E$2:$E$20</c:f>
              <c:numCache>
                <c:formatCode>#,##0</c:formatCode>
                <c:ptCount val="19"/>
                <c:pt idx="1">
                  <c:v>63289579</c:v>
                </c:pt>
                <c:pt idx="2">
                  <c:v>44788453</c:v>
                </c:pt>
                <c:pt idx="3">
                  <c:v>49216261</c:v>
                </c:pt>
                <c:pt idx="4">
                  <c:v>50810157</c:v>
                </c:pt>
                <c:pt idx="5">
                  <c:v>51158089</c:v>
                </c:pt>
                <c:pt idx="6">
                  <c:v>51891104</c:v>
                </c:pt>
                <c:pt idx="7">
                  <c:v>51944517</c:v>
                </c:pt>
                <c:pt idx="8">
                  <c:v>52868131</c:v>
                </c:pt>
                <c:pt idx="9">
                  <c:v>52724934</c:v>
                </c:pt>
                <c:pt idx="10">
                  <c:v>55527125</c:v>
                </c:pt>
                <c:pt idx="11">
                  <c:v>53928360</c:v>
                </c:pt>
                <c:pt idx="12">
                  <c:v>52688347</c:v>
                </c:pt>
                <c:pt idx="13">
                  <c:v>52291507</c:v>
                </c:pt>
                <c:pt idx="14">
                  <c:v>64276318</c:v>
                </c:pt>
                <c:pt idx="15">
                  <c:v>65826091</c:v>
                </c:pt>
                <c:pt idx="16">
                  <c:v>64614507</c:v>
                </c:pt>
                <c:pt idx="17">
                  <c:v>62907286</c:v>
                </c:pt>
                <c:pt idx="18">
                  <c:v>70188172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7341480"/>
        <c:axId val="190479768"/>
      </c:lineChart>
      <c:catAx>
        <c:axId val="207341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479768"/>
        <c:crosses val="autoZero"/>
        <c:auto val="1"/>
        <c:lblAlgn val="ctr"/>
        <c:lblOffset val="100"/>
        <c:noMultiLvlLbl val="0"/>
      </c:catAx>
      <c:valAx>
        <c:axId val="190479768"/>
        <c:scaling>
          <c:orientation val="minMax"/>
          <c:min val="300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34148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Would have been (therms)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9"/>
                <c:pt idx="0">
                  <c:v>2800000</c:v>
                </c:pt>
                <c:pt idx="1">
                  <c:v>2900000</c:v>
                </c:pt>
                <c:pt idx="2">
                  <c:v>3029906</c:v>
                </c:pt>
                <c:pt idx="3">
                  <c:v>3387789</c:v>
                </c:pt>
                <c:pt idx="4">
                  <c:v>3405079</c:v>
                </c:pt>
                <c:pt idx="5">
                  <c:v>3720986</c:v>
                </c:pt>
                <c:pt idx="6">
                  <c:v>3647217</c:v>
                </c:pt>
                <c:pt idx="7">
                  <c:v>3669392</c:v>
                </c:pt>
                <c:pt idx="8">
                  <c:v>3533382</c:v>
                </c:pt>
                <c:pt idx="9">
                  <c:v>3363166</c:v>
                </c:pt>
                <c:pt idx="10">
                  <c:v>3371463</c:v>
                </c:pt>
                <c:pt idx="11">
                  <c:v>3371463</c:v>
                </c:pt>
                <c:pt idx="12">
                  <c:v>3371463</c:v>
                </c:pt>
                <c:pt idx="13">
                  <c:v>3371463</c:v>
                </c:pt>
                <c:pt idx="14">
                  <c:v>3405177.63</c:v>
                </c:pt>
                <c:pt idx="15">
                  <c:v>3473281.1825999999</c:v>
                </c:pt>
                <c:pt idx="16">
                  <c:v>3542746.8062519999</c:v>
                </c:pt>
                <c:pt idx="17">
                  <c:v>3542746.8062519999</c:v>
                </c:pt>
                <c:pt idx="18">
                  <c:v>3613601.74237704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 (therms)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FY96</c:v>
                </c:pt>
                <c:pt idx="1">
                  <c:v>FY97</c:v>
                </c:pt>
                <c:pt idx="2">
                  <c:v>FY98</c:v>
                </c:pt>
                <c:pt idx="3">
                  <c:v>FY99</c:v>
                </c:pt>
                <c:pt idx="4">
                  <c:v>FY00</c:v>
                </c:pt>
                <c:pt idx="5">
                  <c:v>FY01</c:v>
                </c:pt>
                <c:pt idx="6">
                  <c:v>FY02</c:v>
                </c:pt>
                <c:pt idx="7">
                  <c:v>FY03</c:v>
                </c:pt>
                <c:pt idx="8">
                  <c:v>FY04</c:v>
                </c:pt>
                <c:pt idx="9">
                  <c:v>FY05</c:v>
                </c:pt>
                <c:pt idx="10">
                  <c:v>FY06</c:v>
                </c:pt>
                <c:pt idx="11">
                  <c:v>FY07</c:v>
                </c:pt>
                <c:pt idx="12">
                  <c:v>FY08</c:v>
                </c:pt>
                <c:pt idx="13">
                  <c:v>FY09</c:v>
                </c:pt>
                <c:pt idx="14">
                  <c:v>FY10</c:v>
                </c:pt>
                <c:pt idx="15">
                  <c:v>FY11</c:v>
                </c:pt>
                <c:pt idx="16">
                  <c:v>FY12</c:v>
                </c:pt>
                <c:pt idx="17">
                  <c:v>FY13</c:v>
                </c:pt>
                <c:pt idx="18">
                  <c:v>FY14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9"/>
                <c:pt idx="1">
                  <c:v>2900000</c:v>
                </c:pt>
                <c:pt idx="2">
                  <c:v>2186049</c:v>
                </c:pt>
                <c:pt idx="3">
                  <c:v>2561141</c:v>
                </c:pt>
                <c:pt idx="4">
                  <c:v>2627852</c:v>
                </c:pt>
                <c:pt idx="5">
                  <c:v>2869601</c:v>
                </c:pt>
                <c:pt idx="6">
                  <c:v>2916212</c:v>
                </c:pt>
                <c:pt idx="7">
                  <c:v>3023672</c:v>
                </c:pt>
                <c:pt idx="8">
                  <c:v>2958373</c:v>
                </c:pt>
                <c:pt idx="9">
                  <c:v>2654541</c:v>
                </c:pt>
                <c:pt idx="10">
                  <c:v>2231399</c:v>
                </c:pt>
                <c:pt idx="11">
                  <c:v>1828118</c:v>
                </c:pt>
                <c:pt idx="12">
                  <c:v>1730495</c:v>
                </c:pt>
                <c:pt idx="13">
                  <c:v>1847506</c:v>
                </c:pt>
                <c:pt idx="14">
                  <c:v>2244168</c:v>
                </c:pt>
                <c:pt idx="15">
                  <c:v>2259276</c:v>
                </c:pt>
                <c:pt idx="16">
                  <c:v>1753017</c:v>
                </c:pt>
                <c:pt idx="17">
                  <c:v>2327377</c:v>
                </c:pt>
                <c:pt idx="18">
                  <c:v>2543086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4245304"/>
        <c:axId val="184245696"/>
      </c:lineChart>
      <c:catAx>
        <c:axId val="184245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45696"/>
        <c:crosses val="autoZero"/>
        <c:auto val="1"/>
        <c:lblAlgn val="ctr"/>
        <c:lblOffset val="100"/>
        <c:noMultiLvlLbl val="0"/>
      </c:catAx>
      <c:valAx>
        <c:axId val="184245696"/>
        <c:scaling>
          <c:orientation val="minMax"/>
          <c:min val="10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4530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Utility Bill (Actual)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FY94</c:v>
                </c:pt>
                <c:pt idx="1">
                  <c:v>FY95</c:v>
                </c:pt>
                <c:pt idx="2">
                  <c:v>FY96</c:v>
                </c:pt>
                <c:pt idx="3">
                  <c:v>FY97</c:v>
                </c:pt>
                <c:pt idx="4">
                  <c:v>FY98</c:v>
                </c:pt>
                <c:pt idx="5">
                  <c:v>FY99</c:v>
                </c:pt>
                <c:pt idx="6">
                  <c:v>FY00</c:v>
                </c:pt>
                <c:pt idx="7">
                  <c:v>FY01</c:v>
                </c:pt>
                <c:pt idx="8">
                  <c:v>FY02</c:v>
                </c:pt>
                <c:pt idx="9">
                  <c:v>FY03</c:v>
                </c:pt>
                <c:pt idx="10">
                  <c:v>FY04</c:v>
                </c:pt>
                <c:pt idx="11">
                  <c:v>FY05</c:v>
                </c:pt>
                <c:pt idx="12">
                  <c:v>FY06</c:v>
                </c:pt>
                <c:pt idx="13">
                  <c:v>FY07</c:v>
                </c:pt>
                <c:pt idx="14">
                  <c:v>FY08</c:v>
                </c:pt>
                <c:pt idx="15">
                  <c:v>FY09</c:v>
                </c:pt>
                <c:pt idx="16">
                  <c:v>FY10</c:v>
                </c:pt>
                <c:pt idx="17">
                  <c:v>FY11</c:v>
                </c:pt>
                <c:pt idx="18">
                  <c:v>FY12</c:v>
                </c:pt>
                <c:pt idx="19">
                  <c:v>FY13</c:v>
                </c:pt>
                <c:pt idx="20">
                  <c:v>FY14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3" formatCode="&quot;$&quot;#,##0">
                  <c:v>4100000</c:v>
                </c:pt>
                <c:pt idx="4" formatCode="&quot;$&quot;#,##0">
                  <c:v>2798900</c:v>
                </c:pt>
                <c:pt idx="5" formatCode="&quot;$&quot;#,##0">
                  <c:v>2990499</c:v>
                </c:pt>
                <c:pt idx="6" formatCode="&quot;$&quot;#,##0">
                  <c:v>3311589</c:v>
                </c:pt>
                <c:pt idx="7" formatCode="&quot;$&quot;#,##0">
                  <c:v>4448792</c:v>
                </c:pt>
                <c:pt idx="8" formatCode="&quot;$&quot;#,##0">
                  <c:v>3777941</c:v>
                </c:pt>
                <c:pt idx="9" formatCode="&quot;$&quot;#,##0">
                  <c:v>4106647</c:v>
                </c:pt>
                <c:pt idx="10" formatCode="&quot;$&quot;#,##0">
                  <c:v>4409865</c:v>
                </c:pt>
                <c:pt idx="11" formatCode="&quot;$&quot;#,##0">
                  <c:v>4879828</c:v>
                </c:pt>
                <c:pt idx="12" formatCode="&quot;$&quot;#,##0">
                  <c:v>5296263</c:v>
                </c:pt>
                <c:pt idx="13" formatCode="&quot;$&quot;#,##0">
                  <c:v>5074485</c:v>
                </c:pt>
                <c:pt idx="14" formatCode="&quot;$&quot;#,##0">
                  <c:v>5240069</c:v>
                </c:pt>
                <c:pt idx="15" formatCode="&quot;$&quot;#,##0">
                  <c:v>5501774</c:v>
                </c:pt>
                <c:pt idx="16" formatCode="&quot;$&quot;#,##0">
                  <c:v>4906643</c:v>
                </c:pt>
                <c:pt idx="17" formatCode="&quot;$&quot;#,##0">
                  <c:v>5414317</c:v>
                </c:pt>
                <c:pt idx="18" formatCode="&quot;$&quot;#,##0">
                  <c:v>5451215</c:v>
                </c:pt>
                <c:pt idx="19" formatCode="&quot;$&quot;#,##0">
                  <c:v>5879309</c:v>
                </c:pt>
                <c:pt idx="20" formatCode="&quot;$&quot;#,##0">
                  <c:v>6023625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Utility Bill (Would have been)2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FY94</c:v>
                </c:pt>
                <c:pt idx="1">
                  <c:v>FY95</c:v>
                </c:pt>
                <c:pt idx="2">
                  <c:v>FY96</c:v>
                </c:pt>
                <c:pt idx="3">
                  <c:v>FY97</c:v>
                </c:pt>
                <c:pt idx="4">
                  <c:v>FY98</c:v>
                </c:pt>
                <c:pt idx="5">
                  <c:v>FY99</c:v>
                </c:pt>
                <c:pt idx="6">
                  <c:v>FY00</c:v>
                </c:pt>
                <c:pt idx="7">
                  <c:v>FY01</c:v>
                </c:pt>
                <c:pt idx="8">
                  <c:v>FY02</c:v>
                </c:pt>
                <c:pt idx="9">
                  <c:v>FY03</c:v>
                </c:pt>
                <c:pt idx="10">
                  <c:v>FY04</c:v>
                </c:pt>
                <c:pt idx="11">
                  <c:v>FY05</c:v>
                </c:pt>
                <c:pt idx="12">
                  <c:v>FY06</c:v>
                </c:pt>
                <c:pt idx="13">
                  <c:v>FY07</c:v>
                </c:pt>
                <c:pt idx="14">
                  <c:v>FY08</c:v>
                </c:pt>
                <c:pt idx="15">
                  <c:v>FY09</c:v>
                </c:pt>
                <c:pt idx="16">
                  <c:v>FY10</c:v>
                </c:pt>
                <c:pt idx="17">
                  <c:v>FY11</c:v>
                </c:pt>
                <c:pt idx="18">
                  <c:v>FY12</c:v>
                </c:pt>
                <c:pt idx="19">
                  <c:v>FY13</c:v>
                </c:pt>
                <c:pt idx="20">
                  <c:v>FY14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2" formatCode="&quot;$&quot;#,##0">
                  <c:v>4002220</c:v>
                </c:pt>
                <c:pt idx="3" formatCode="&quot;$&quot;#,##0">
                  <c:v>4002220</c:v>
                </c:pt>
                <c:pt idx="4" formatCode="&quot;$&quot;#,##0">
                  <c:v>4525163</c:v>
                </c:pt>
                <c:pt idx="5" formatCode="&quot;$&quot;#,##0">
                  <c:v>4757645</c:v>
                </c:pt>
                <c:pt idx="6" formatCode="&quot;$&quot;#,##0">
                  <c:v>4973579</c:v>
                </c:pt>
                <c:pt idx="7" formatCode="&quot;$&quot;#,##0">
                  <c:v>5181920</c:v>
                </c:pt>
                <c:pt idx="8" formatCode="&quot;$&quot;#,##0">
                  <c:v>5417127</c:v>
                </c:pt>
                <c:pt idx="9" formatCode="&quot;$&quot;#,##0">
                  <c:v>5754504</c:v>
                </c:pt>
                <c:pt idx="10" formatCode="&quot;$&quot;#,##0">
                  <c:v>5806651</c:v>
                </c:pt>
                <c:pt idx="11" formatCode="&quot;$&quot;#,##0">
                  <c:v>5984541</c:v>
                </c:pt>
                <c:pt idx="12" formatCode="&quot;$&quot;#,##0">
                  <c:v>5968110</c:v>
                </c:pt>
                <c:pt idx="13" formatCode="&quot;$&quot;#,##0">
                  <c:v>6139190</c:v>
                </c:pt>
                <c:pt idx="14" formatCode="&quot;$&quot;#,##0">
                  <c:v>6719848</c:v>
                </c:pt>
                <c:pt idx="15" formatCode="&quot;$&quot;#,##0">
                  <c:v>7035983</c:v>
                </c:pt>
                <c:pt idx="16" formatCode="&quot;$&quot;#,##0">
                  <c:v>7829324</c:v>
                </c:pt>
                <c:pt idx="17" formatCode="&quot;$&quot;#,##0">
                  <c:v>8303110</c:v>
                </c:pt>
                <c:pt idx="18" formatCode="&quot;$&quot;#,##0">
                  <c:v>8133686</c:v>
                </c:pt>
                <c:pt idx="19" formatCode="&quot;$&quot;#,##0">
                  <c:v>8306065</c:v>
                </c:pt>
                <c:pt idx="20" formatCode="&quot;$&quot;#,##0">
                  <c:v>8217797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FY94</c:v>
                </c:pt>
                <c:pt idx="1">
                  <c:v>FY95</c:v>
                </c:pt>
                <c:pt idx="2">
                  <c:v>FY96</c:v>
                </c:pt>
                <c:pt idx="3">
                  <c:v>FY97</c:v>
                </c:pt>
                <c:pt idx="4">
                  <c:v>FY98</c:v>
                </c:pt>
                <c:pt idx="5">
                  <c:v>FY99</c:v>
                </c:pt>
                <c:pt idx="6">
                  <c:v>FY00</c:v>
                </c:pt>
                <c:pt idx="7">
                  <c:v>FY01</c:v>
                </c:pt>
                <c:pt idx="8">
                  <c:v>FY02</c:v>
                </c:pt>
                <c:pt idx="9">
                  <c:v>FY03</c:v>
                </c:pt>
                <c:pt idx="10">
                  <c:v>FY04</c:v>
                </c:pt>
                <c:pt idx="11">
                  <c:v>FY05</c:v>
                </c:pt>
                <c:pt idx="12">
                  <c:v>FY06</c:v>
                </c:pt>
                <c:pt idx="13">
                  <c:v>FY07</c:v>
                </c:pt>
                <c:pt idx="14">
                  <c:v>FY08</c:v>
                </c:pt>
                <c:pt idx="15">
                  <c:v>FY09</c:v>
                </c:pt>
                <c:pt idx="16">
                  <c:v>FY10</c:v>
                </c:pt>
                <c:pt idx="17">
                  <c:v>FY11</c:v>
                </c:pt>
                <c:pt idx="18">
                  <c:v>FY12</c:v>
                </c:pt>
                <c:pt idx="19">
                  <c:v>FY13</c:v>
                </c:pt>
                <c:pt idx="20">
                  <c:v>FY14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2" formatCode="&quot;$&quot;#,##0">
                  <c:v>4002220</c:v>
                </c:pt>
                <c:pt idx="3" formatCode="&quot;$&quot;#,##0">
                  <c:v>0</c:v>
                </c:pt>
                <c:pt idx="4" formatCode="&quot;$&quot;#,##0">
                  <c:v>522943</c:v>
                </c:pt>
                <c:pt idx="5" formatCode="&quot;$&quot;#,##0">
                  <c:v>232482</c:v>
                </c:pt>
                <c:pt idx="6" formatCode="&quot;$&quot;#,##0">
                  <c:v>215934</c:v>
                </c:pt>
                <c:pt idx="7" formatCode="&quot;$&quot;#,##0">
                  <c:v>208341</c:v>
                </c:pt>
                <c:pt idx="8" formatCode="&quot;$&quot;#,##0">
                  <c:v>235207</c:v>
                </c:pt>
                <c:pt idx="9" formatCode="&quot;$&quot;#,##0">
                  <c:v>337377</c:v>
                </c:pt>
                <c:pt idx="10" formatCode="&quot;$&quot;#,##0">
                  <c:v>52147</c:v>
                </c:pt>
                <c:pt idx="11" formatCode="&quot;$&quot;#,##0">
                  <c:v>177890</c:v>
                </c:pt>
                <c:pt idx="12" formatCode="&quot;$&quot;#,##0">
                  <c:v>-16431</c:v>
                </c:pt>
                <c:pt idx="13" formatCode="&quot;$&quot;#,##0">
                  <c:v>171080</c:v>
                </c:pt>
                <c:pt idx="14" formatCode="&quot;$&quot;#,##0">
                  <c:v>580658</c:v>
                </c:pt>
                <c:pt idx="15" formatCode="&quot;$&quot;#,##0">
                  <c:v>316135</c:v>
                </c:pt>
                <c:pt idx="16" formatCode="&quot;$&quot;#,##0">
                  <c:v>793341</c:v>
                </c:pt>
                <c:pt idx="17" formatCode="&quot;$&quot;#,##0">
                  <c:v>473786</c:v>
                </c:pt>
                <c:pt idx="18" formatCode="&quot;$&quot;#,##0">
                  <c:v>-169424</c:v>
                </c:pt>
                <c:pt idx="19" formatCode="&quot;$&quot;#,##0">
                  <c:v>172379</c:v>
                </c:pt>
                <c:pt idx="20" formatCode="&quot;$&quot;#,##0">
                  <c:v>-88268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FY94</c:v>
                </c:pt>
                <c:pt idx="1">
                  <c:v>FY95</c:v>
                </c:pt>
                <c:pt idx="2">
                  <c:v>FY96</c:v>
                </c:pt>
                <c:pt idx="3">
                  <c:v>FY97</c:v>
                </c:pt>
                <c:pt idx="4">
                  <c:v>FY98</c:v>
                </c:pt>
                <c:pt idx="5">
                  <c:v>FY99</c:v>
                </c:pt>
                <c:pt idx="6">
                  <c:v>FY00</c:v>
                </c:pt>
                <c:pt idx="7">
                  <c:v>FY01</c:v>
                </c:pt>
                <c:pt idx="8">
                  <c:v>FY02</c:v>
                </c:pt>
                <c:pt idx="9">
                  <c:v>FY03</c:v>
                </c:pt>
                <c:pt idx="10">
                  <c:v>FY04</c:v>
                </c:pt>
                <c:pt idx="11">
                  <c:v>FY05</c:v>
                </c:pt>
                <c:pt idx="12">
                  <c:v>FY06</c:v>
                </c:pt>
                <c:pt idx="13">
                  <c:v>FY07</c:v>
                </c:pt>
                <c:pt idx="14">
                  <c:v>FY08</c:v>
                </c:pt>
                <c:pt idx="15">
                  <c:v>FY09</c:v>
                </c:pt>
                <c:pt idx="16">
                  <c:v>FY10</c:v>
                </c:pt>
                <c:pt idx="17">
                  <c:v>FY11</c:v>
                </c:pt>
                <c:pt idx="18">
                  <c:v>FY12</c:v>
                </c:pt>
                <c:pt idx="19">
                  <c:v>FY13</c:v>
                </c:pt>
                <c:pt idx="20">
                  <c:v>FY14</c:v>
                </c:pt>
              </c:strCache>
            </c:strRef>
          </c:cat>
          <c:val>
            <c:numRef>
              <c:f>Sheet1!$E$2:$E$22</c:f>
              <c:numCache>
                <c:formatCode>General</c:formatCode>
                <c:ptCount val="21"/>
                <c:pt idx="2" formatCode="0.00%">
                  <c:v>0</c:v>
                </c:pt>
                <c:pt idx="3" formatCode="0.00%">
                  <c:v>0</c:v>
                </c:pt>
                <c:pt idx="4" formatCode="0.00%">
                  <c:v>0.130663231906292</c:v>
                </c:pt>
                <c:pt idx="5" formatCode="0.00%">
                  <c:v>5.1375386919763996E-2</c:v>
                </c:pt>
                <c:pt idx="6" formatCode="0.00%">
                  <c:v>4.5386740708901148E-2</c:v>
                </c:pt>
                <c:pt idx="7" formatCode="0.00%">
                  <c:v>4.1889552774772451E-2</c:v>
                </c:pt>
                <c:pt idx="8" formatCode="0.00%">
                  <c:v>4.5389932689041901E-2</c:v>
                </c:pt>
                <c:pt idx="9" formatCode="0.00%">
                  <c:v>6.2279691799730745E-2</c:v>
                </c:pt>
                <c:pt idx="10" formatCode="0.00%">
                  <c:v>9.0619452171724971E-3</c:v>
                </c:pt>
                <c:pt idx="11" formatCode="0.00%">
                  <c:v>3.0635559120050438E-2</c:v>
                </c:pt>
                <c:pt idx="12" formatCode="0.00%">
                  <c:v>-2.7455739713371503E-3</c:v>
                </c:pt>
                <c:pt idx="13" formatCode="0.00%">
                  <c:v>2.8665691483568501E-2</c:v>
                </c:pt>
                <c:pt idx="14" formatCode="0.00%">
                  <c:v>9.4582184294670801E-2</c:v>
                </c:pt>
                <c:pt idx="15" formatCode="0.00%">
                  <c:v>4.7044962921780377E-2</c:v>
                </c:pt>
                <c:pt idx="16" formatCode="0.00%">
                  <c:v>0.11275482047071461</c:v>
                </c:pt>
                <c:pt idx="17" formatCode="0.00%">
                  <c:v>6.0514292166220222E-2</c:v>
                </c:pt>
                <c:pt idx="18" formatCode="0.00%">
                  <c:v>-2.0404884434868379E-2</c:v>
                </c:pt>
                <c:pt idx="19" formatCode="0.00%">
                  <c:v>2.119322039232889E-2</c:v>
                </c:pt>
                <c:pt idx="20" formatCode="0.00%">
                  <c:v>-1.0626933451640458E-2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10654096"/>
        <c:axId val="210654488"/>
      </c:lineChart>
      <c:catAx>
        <c:axId val="210654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4488"/>
        <c:crosses val="autoZero"/>
        <c:auto val="1"/>
        <c:lblAlgn val="ctr"/>
        <c:lblOffset val="100"/>
        <c:noMultiLvlLbl val="0"/>
      </c:catAx>
      <c:valAx>
        <c:axId val="210654488"/>
        <c:scaling>
          <c:orientation val="minMax"/>
          <c:min val="200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409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Cost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Sheet1!$A$2:$A$19</c:f>
              <c:strCache>
                <c:ptCount val="18"/>
                <c:pt idx="0">
                  <c:v>FY97</c:v>
                </c:pt>
                <c:pt idx="1">
                  <c:v>FY98</c:v>
                </c:pt>
                <c:pt idx="2">
                  <c:v>FY99</c:v>
                </c:pt>
                <c:pt idx="3">
                  <c:v>FY00</c:v>
                </c:pt>
                <c:pt idx="4">
                  <c:v>FY01</c:v>
                </c:pt>
                <c:pt idx="5">
                  <c:v>FY02</c:v>
                </c:pt>
                <c:pt idx="6">
                  <c:v>FY03</c:v>
                </c:pt>
                <c:pt idx="7">
                  <c:v>FY04</c:v>
                </c:pt>
                <c:pt idx="8">
                  <c:v>FY05</c:v>
                </c:pt>
                <c:pt idx="9">
                  <c:v>FY06</c:v>
                </c:pt>
                <c:pt idx="10">
                  <c:v>FY07</c:v>
                </c:pt>
                <c:pt idx="11">
                  <c:v>FY08</c:v>
                </c:pt>
                <c:pt idx="12">
                  <c:v>FY09</c:v>
                </c:pt>
                <c:pt idx="13">
                  <c:v>FY10</c:v>
                </c:pt>
                <c:pt idx="14">
                  <c:v>FY11</c:v>
                </c:pt>
                <c:pt idx="15">
                  <c:v>FY12</c:v>
                </c:pt>
                <c:pt idx="16">
                  <c:v>FY13</c:v>
                </c:pt>
                <c:pt idx="17">
                  <c:v>FY14</c:v>
                </c:pt>
              </c:strCache>
            </c:strRef>
          </c:cat>
          <c:val>
            <c:numRef>
              <c:f>Sheet1!$B$2:$B$19</c:f>
              <c:numCache>
                <c:formatCode>"$"#,##0</c:formatCode>
                <c:ptCount val="18"/>
                <c:pt idx="0" formatCode="_(&quot;$&quot;* #,##0_);_(&quot;$&quot;* \(#,##0\);_(&quot;$&quot;* &quot;-&quot;??_);_(@_)">
                  <c:v>2500000</c:v>
                </c:pt>
                <c:pt idx="1">
                  <c:v>2798900</c:v>
                </c:pt>
                <c:pt idx="2">
                  <c:v>2990499</c:v>
                </c:pt>
                <c:pt idx="3">
                  <c:v>3311589</c:v>
                </c:pt>
                <c:pt idx="4">
                  <c:v>4448792</c:v>
                </c:pt>
                <c:pt idx="5">
                  <c:v>3777941</c:v>
                </c:pt>
                <c:pt idx="6">
                  <c:v>4106647</c:v>
                </c:pt>
                <c:pt idx="7">
                  <c:v>4409865</c:v>
                </c:pt>
                <c:pt idx="8">
                  <c:v>4879828</c:v>
                </c:pt>
                <c:pt idx="9">
                  <c:v>5296263</c:v>
                </c:pt>
                <c:pt idx="10">
                  <c:v>5074485</c:v>
                </c:pt>
                <c:pt idx="11">
                  <c:v>5240069</c:v>
                </c:pt>
                <c:pt idx="12">
                  <c:v>5501774</c:v>
                </c:pt>
                <c:pt idx="13">
                  <c:v>4906643</c:v>
                </c:pt>
                <c:pt idx="14">
                  <c:v>5414317</c:v>
                </c:pt>
                <c:pt idx="15">
                  <c:v>5451215</c:v>
                </c:pt>
                <c:pt idx="16">
                  <c:v>5879309</c:v>
                </c:pt>
                <c:pt idx="17">
                  <c:v>6023625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655272"/>
        <c:axId val="210655664"/>
      </c:lineChart>
      <c:catAx>
        <c:axId val="210655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5664"/>
        <c:crosses val="autoZero"/>
        <c:auto val="1"/>
        <c:lblAlgn val="ctr"/>
        <c:lblOffset val="100"/>
        <c:noMultiLvlLbl val="0"/>
      </c:catAx>
      <c:valAx>
        <c:axId val="210655664"/>
        <c:scaling>
          <c:orientation val="minMax"/>
          <c:min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5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236944537264367E-2"/>
          <c:y val="1.6429389999910966E-2"/>
          <c:w val="0.88737022592011061"/>
          <c:h val="0.87274589286448667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1"/>
              </a:solidFill>
            </a:ln>
          </c:spPr>
          <c:cat>
            <c:numRef>
              <c:f>'AcademicGrossSF - SPFD Campus'!$A$2:$A$21</c:f>
              <c:numCache>
                <c:formatCode>General</c:formatCode>
                <c:ptCount val="2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</c:numCache>
            </c:numRef>
          </c:cat>
          <c:val>
            <c:numRef>
              <c:f>'AcademicGrossSF - SPFD Campus'!$E$2:$E$21</c:f>
              <c:numCache>
                <c:formatCode>#,##0</c:formatCode>
                <c:ptCount val="20"/>
                <c:pt idx="0">
                  <c:v>1679078</c:v>
                </c:pt>
                <c:pt idx="1">
                  <c:v>2145172</c:v>
                </c:pt>
                <c:pt idx="2">
                  <c:v>2178521</c:v>
                </c:pt>
                <c:pt idx="3">
                  <c:v>2178521</c:v>
                </c:pt>
                <c:pt idx="4">
                  <c:v>2354590</c:v>
                </c:pt>
                <c:pt idx="5">
                  <c:v>2367561</c:v>
                </c:pt>
                <c:pt idx="6">
                  <c:v>2367561</c:v>
                </c:pt>
                <c:pt idx="7">
                  <c:v>2483937</c:v>
                </c:pt>
                <c:pt idx="8">
                  <c:v>2483937</c:v>
                </c:pt>
                <c:pt idx="9">
                  <c:v>2483937</c:v>
                </c:pt>
                <c:pt idx="10">
                  <c:v>2489532</c:v>
                </c:pt>
                <c:pt idx="11">
                  <c:v>2859532</c:v>
                </c:pt>
                <c:pt idx="12">
                  <c:v>2928371</c:v>
                </c:pt>
                <c:pt idx="13">
                  <c:v>2958334</c:v>
                </c:pt>
                <c:pt idx="14">
                  <c:v>3079334</c:v>
                </c:pt>
                <c:pt idx="15">
                  <c:v>3117722</c:v>
                </c:pt>
                <c:pt idx="16">
                  <c:v>3148236</c:v>
                </c:pt>
                <c:pt idx="17">
                  <c:v>3115178</c:v>
                </c:pt>
                <c:pt idx="18">
                  <c:v>3168778</c:v>
                </c:pt>
                <c:pt idx="19">
                  <c:v>3336390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656448"/>
        <c:axId val="210656840"/>
      </c:lineChart>
      <c:catAx>
        <c:axId val="21065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420000" vert="horz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0656840"/>
        <c:crosses val="autoZero"/>
        <c:auto val="1"/>
        <c:lblAlgn val="ctr"/>
        <c:lblOffset val="100"/>
        <c:noMultiLvlLbl val="0"/>
      </c:catAx>
      <c:valAx>
        <c:axId val="2106568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10656448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37000"/>
          </a:blip>
          <a:srcRect/>
          <a:stretch>
            <a:fillRect/>
          </a:stretch>
        </a:blipFill>
      </c:spPr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Electrical Rates</a:t>
            </a:r>
          </a:p>
        </c:rich>
      </c:tx>
      <c:layout>
        <c:manualLayout>
          <c:xMode val="edge"/>
          <c:yMode val="edge"/>
          <c:x val="0.33847863926792143"/>
          <c:y val="3.2108033765608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14076910111008"/>
          <c:y val="0.13373052001312336"/>
          <c:w val="0.84674889836018219"/>
          <c:h val="0.71210978510498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$/kWh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Sheet1!$A$2:$A$19</c:f>
              <c:strCache>
                <c:ptCount val="18"/>
                <c:pt idx="0">
                  <c:v>FY97</c:v>
                </c:pt>
                <c:pt idx="1">
                  <c:v>FY98</c:v>
                </c:pt>
                <c:pt idx="2">
                  <c:v>FY99</c:v>
                </c:pt>
                <c:pt idx="3">
                  <c:v>FY00</c:v>
                </c:pt>
                <c:pt idx="4">
                  <c:v>FY01</c:v>
                </c:pt>
                <c:pt idx="5">
                  <c:v>FY02</c:v>
                </c:pt>
                <c:pt idx="6">
                  <c:v>FY03</c:v>
                </c:pt>
                <c:pt idx="7">
                  <c:v>FY04</c:v>
                </c:pt>
                <c:pt idx="8">
                  <c:v>FY05</c:v>
                </c:pt>
                <c:pt idx="9">
                  <c:v>FY06</c:v>
                </c:pt>
                <c:pt idx="10">
                  <c:v>FY07</c:v>
                </c:pt>
                <c:pt idx="11">
                  <c:v>FY08</c:v>
                </c:pt>
                <c:pt idx="12">
                  <c:v>FY09</c:v>
                </c:pt>
                <c:pt idx="13">
                  <c:v>FY10</c:v>
                </c:pt>
                <c:pt idx="14">
                  <c:v>FY11</c:v>
                </c:pt>
                <c:pt idx="15">
                  <c:v>FY12</c:v>
                </c:pt>
                <c:pt idx="16">
                  <c:v>FY13</c:v>
                </c:pt>
                <c:pt idx="17">
                  <c:v>FY14</c:v>
                </c:pt>
              </c:strCache>
            </c:strRef>
          </c:cat>
          <c:val>
            <c:numRef>
              <c:f>Sheet1!$B$2:$B$19</c:f>
              <c:numCache>
                <c:formatCode>"$"#,##0.0000</c:formatCode>
                <c:ptCount val="18"/>
                <c:pt idx="0">
                  <c:v>3.61E-2</c:v>
                </c:pt>
                <c:pt idx="1">
                  <c:v>3.6700000000000003E-2</c:v>
                </c:pt>
                <c:pt idx="2">
                  <c:v>3.7100000000000001E-2</c:v>
                </c:pt>
                <c:pt idx="3">
                  <c:v>3.6499999999999998E-2</c:v>
                </c:pt>
                <c:pt idx="4">
                  <c:v>3.9800000000000002E-2</c:v>
                </c:pt>
                <c:pt idx="5">
                  <c:v>3.6700000000000003E-2</c:v>
                </c:pt>
                <c:pt idx="6">
                  <c:v>3.9600000000000003E-2</c:v>
                </c:pt>
                <c:pt idx="7">
                  <c:v>3.9800000000000002E-2</c:v>
                </c:pt>
                <c:pt idx="8">
                  <c:v>4.4600000000000001E-2</c:v>
                </c:pt>
                <c:pt idx="9">
                  <c:v>5.0799999999999998E-2</c:v>
                </c:pt>
                <c:pt idx="10">
                  <c:v>5.2400000000000002E-2</c:v>
                </c:pt>
                <c:pt idx="11">
                  <c:v>5.7799999999999997E-2</c:v>
                </c:pt>
                <c:pt idx="12">
                  <c:v>5.45E-2</c:v>
                </c:pt>
                <c:pt idx="13">
                  <c:v>5.3100000000000001E-2</c:v>
                </c:pt>
                <c:pt idx="14">
                  <c:v>6.3E-2</c:v>
                </c:pt>
                <c:pt idx="15">
                  <c:v>6.8900000000000003E-2</c:v>
                </c:pt>
                <c:pt idx="16">
                  <c:v>6.9000000000000006E-2</c:v>
                </c:pt>
                <c:pt idx="17">
                  <c:v>6.9900000000000004E-2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658016"/>
        <c:axId val="210658408"/>
      </c:lineChart>
      <c:catAx>
        <c:axId val="210658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8408"/>
        <c:crosses val="autoZero"/>
        <c:auto val="1"/>
        <c:lblAlgn val="ctr"/>
        <c:lblOffset val="100"/>
        <c:noMultiLvlLbl val="0"/>
      </c:catAx>
      <c:valAx>
        <c:axId val="210658408"/>
        <c:scaling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015559068215188E-2"/>
          <c:y val="4.9999356460311041E-2"/>
          <c:w val="0.11410178834655912"/>
          <c:h val="5.973243458419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Natural Gas Rates
</a:t>
            </a:r>
          </a:p>
        </c:rich>
      </c:tx>
      <c:layout>
        <c:manualLayout>
          <c:xMode val="edge"/>
          <c:yMode val="edge"/>
          <c:x val="0.37342648628099312"/>
          <c:y val="5.69823123295188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83552055993002"/>
          <c:y val="5.1400554097404488E-2"/>
          <c:w val="0.8202909011373577"/>
          <c:h val="0.79822506561679785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Therms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Sheet1!$B$1:$S$1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Sheet1!$B$2:$S$2</c:f>
              <c:numCache>
                <c:formatCode>"$"#,##0.0000</c:formatCode>
                <c:ptCount val="18"/>
                <c:pt idx="0">
                  <c:v>0.33600000000000002</c:v>
                </c:pt>
                <c:pt idx="1">
                  <c:v>0.31190000000000001</c:v>
                </c:pt>
                <c:pt idx="2">
                  <c:v>0.26769999999999999</c:v>
                </c:pt>
                <c:pt idx="3">
                  <c:v>0.34399999999999997</c:v>
                </c:pt>
                <c:pt idx="4">
                  <c:v>0.63529999999999998</c:v>
                </c:pt>
                <c:pt idx="5">
                  <c:v>0.43409999999999999</c:v>
                </c:pt>
                <c:pt idx="6">
                  <c:v>0.48549999999999999</c:v>
                </c:pt>
                <c:pt idx="7">
                  <c:v>0.56430000000000002</c:v>
                </c:pt>
                <c:pt idx="8">
                  <c:v>0.68100000000000005</c:v>
                </c:pt>
                <c:pt idx="9">
                  <c:v>0.96450000000000002</c:v>
                </c:pt>
                <c:pt idx="10">
                  <c:v>0.73699999999999999</c:v>
                </c:pt>
                <c:pt idx="11">
                  <c:v>0.90400000000000003</c:v>
                </c:pt>
                <c:pt idx="12">
                  <c:v>0.55600000000000005</c:v>
                </c:pt>
                <c:pt idx="13">
                  <c:v>0.58699999999999997</c:v>
                </c:pt>
                <c:pt idx="14">
                  <c:v>0.56189999999999996</c:v>
                </c:pt>
                <c:pt idx="15">
                  <c:v>0.57020000000000004</c:v>
                </c:pt>
                <c:pt idx="16">
                  <c:v>0.49</c:v>
                </c:pt>
                <c:pt idx="17">
                  <c:v>0.58350000000000002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659192"/>
        <c:axId val="210659584"/>
      </c:lineChart>
      <c:catAx>
        <c:axId val="21065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9584"/>
        <c:crosses val="autoZero"/>
        <c:auto val="1"/>
        <c:lblAlgn val="ctr"/>
        <c:lblOffset val="100"/>
        <c:noMultiLvlLbl val="0"/>
      </c:catAx>
      <c:valAx>
        <c:axId val="21065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3CAEB-E8AC-4097-B842-F7EA57D5363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95A106D-42FE-45DB-BC87-4D9D0AD3DC8F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81 cars/year</a:t>
          </a:r>
          <a:endParaRPr lang="en-US" sz="2400" dirty="0">
            <a:solidFill>
              <a:schemeClr val="bg1"/>
            </a:solidFill>
          </a:endParaRPr>
        </a:p>
      </dgm:t>
    </dgm:pt>
    <dgm:pt modelId="{C737FCC1-C129-4A3B-8CDF-05E942D6E976}" type="parTrans" cxnId="{D8926C89-F291-451C-A0AA-78B534CE6ECB}">
      <dgm:prSet/>
      <dgm:spPr/>
      <dgm:t>
        <a:bodyPr/>
        <a:lstStyle/>
        <a:p>
          <a:endParaRPr lang="en-US"/>
        </a:p>
      </dgm:t>
    </dgm:pt>
    <dgm:pt modelId="{F56D7736-070E-46A5-8EE5-F4BBEF04620E}" type="sibTrans" cxnId="{D8926C89-F291-451C-A0AA-78B534CE6ECB}">
      <dgm:prSet/>
      <dgm:spPr/>
      <dgm:t>
        <a:bodyPr/>
        <a:lstStyle/>
        <a:p>
          <a:endParaRPr lang="en-US"/>
        </a:p>
      </dgm:t>
    </dgm:pt>
    <dgm:pt modelId="{557A0EAD-793D-4E88-AB17-4B194127261F}">
      <dgm:prSet phldrT="[Text]" custT="1"/>
      <dgm:spPr/>
      <dgm:t>
        <a:bodyPr/>
        <a:lstStyle/>
        <a:p>
          <a:r>
            <a:rPr lang="en-US" sz="1400" b="0" dirty="0" smtClean="0">
              <a:solidFill>
                <a:schemeClr val="bg1"/>
              </a:solidFill>
            </a:rPr>
            <a:t>53 Home’s electricity use/year</a:t>
          </a:r>
          <a:endParaRPr lang="en-US" sz="1400" b="0" dirty="0">
            <a:solidFill>
              <a:schemeClr val="bg1"/>
            </a:solidFill>
          </a:endParaRPr>
        </a:p>
      </dgm:t>
    </dgm:pt>
    <dgm:pt modelId="{B994884A-0593-4AE2-A6B9-8C8E750CA54E}" type="parTrans" cxnId="{7CF57E8F-5DDE-4BB5-966C-E11F53633526}">
      <dgm:prSet/>
      <dgm:spPr/>
      <dgm:t>
        <a:bodyPr/>
        <a:lstStyle/>
        <a:p>
          <a:endParaRPr lang="en-US"/>
        </a:p>
      </dgm:t>
    </dgm:pt>
    <dgm:pt modelId="{B92ECC36-226A-4280-A9BB-2DED990F4085}" type="sibTrans" cxnId="{7CF57E8F-5DDE-4BB5-966C-E11F53633526}">
      <dgm:prSet/>
      <dgm:spPr/>
      <dgm:t>
        <a:bodyPr/>
        <a:lstStyle/>
        <a:p>
          <a:endParaRPr lang="en-US"/>
        </a:p>
      </dgm:t>
    </dgm:pt>
    <dgm:pt modelId="{3E5B5E79-2A60-482C-BBE8-1CA8A055E3F6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bg1"/>
              </a:solidFill>
            </a:rPr>
            <a:t>315 acres of forests/year</a:t>
          </a:r>
          <a:endParaRPr lang="en-US" sz="1800" dirty="0">
            <a:solidFill>
              <a:schemeClr val="bg1"/>
            </a:solidFill>
          </a:endParaRPr>
        </a:p>
      </dgm:t>
    </dgm:pt>
    <dgm:pt modelId="{FA96862B-8709-4250-AE1D-999BCC04739B}" type="sibTrans" cxnId="{11C91135-E49C-44A9-A495-8E459C351533}">
      <dgm:prSet/>
      <dgm:spPr/>
      <dgm:t>
        <a:bodyPr/>
        <a:lstStyle/>
        <a:p>
          <a:endParaRPr lang="en-US"/>
        </a:p>
      </dgm:t>
    </dgm:pt>
    <dgm:pt modelId="{75C3CB72-C1F9-4D38-A1E6-25819E964427}" type="parTrans" cxnId="{11C91135-E49C-44A9-A495-8E459C351533}">
      <dgm:prSet/>
      <dgm:spPr/>
      <dgm:t>
        <a:bodyPr/>
        <a:lstStyle/>
        <a:p>
          <a:endParaRPr lang="en-US"/>
        </a:p>
      </dgm:t>
    </dgm:pt>
    <dgm:pt modelId="{253845B8-08FF-4100-8A48-7800B26B4BBE}" type="pres">
      <dgm:prSet presAssocID="{0813CAEB-E8AC-4097-B842-F7EA57D5363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E538374-B987-4411-9D72-4636B41C422D}" type="pres">
      <dgm:prSet presAssocID="{D95A106D-42FE-45DB-BC87-4D9D0AD3DC8F}" presName="composite" presStyleCnt="0"/>
      <dgm:spPr/>
    </dgm:pt>
    <dgm:pt modelId="{3116F149-E566-4212-AF38-141EB33E69DC}" type="pres">
      <dgm:prSet presAssocID="{D95A106D-42FE-45DB-BC87-4D9D0AD3DC8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0E2BC-E4AC-4241-909B-CD864FE498F3}" type="pres">
      <dgm:prSet presAssocID="{D95A106D-42FE-45DB-BC87-4D9D0AD3DC8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74B3C-54E8-43CB-B13B-7DA60282F952}" type="pres">
      <dgm:prSet presAssocID="{D95A106D-42FE-45DB-BC87-4D9D0AD3DC8F}" presName="BalanceSpacing" presStyleCnt="0"/>
      <dgm:spPr/>
    </dgm:pt>
    <dgm:pt modelId="{61AAD680-1A26-4339-9376-A0D778B4A319}" type="pres">
      <dgm:prSet presAssocID="{D95A106D-42FE-45DB-BC87-4D9D0AD3DC8F}" presName="BalanceSpacing1" presStyleCnt="0"/>
      <dgm:spPr/>
    </dgm:pt>
    <dgm:pt modelId="{AAD1AA96-0D94-4654-BC0C-EFAB4DC5F2A9}" type="pres">
      <dgm:prSet presAssocID="{F56D7736-070E-46A5-8EE5-F4BBEF04620E}" presName="Accent1Text" presStyleLbl="node1" presStyleIdx="1" presStyleCnt="6"/>
      <dgm:spPr/>
      <dgm:t>
        <a:bodyPr/>
        <a:lstStyle/>
        <a:p>
          <a:endParaRPr lang="en-US"/>
        </a:p>
      </dgm:t>
    </dgm:pt>
    <dgm:pt modelId="{D17CABB3-12F7-4BD0-80CC-A5FB2B5AA217}" type="pres">
      <dgm:prSet presAssocID="{F56D7736-070E-46A5-8EE5-F4BBEF04620E}" presName="spaceBetweenRectangles" presStyleCnt="0"/>
      <dgm:spPr/>
    </dgm:pt>
    <dgm:pt modelId="{7AB7AE5D-1677-4982-9CFD-D7687795A3F7}" type="pres">
      <dgm:prSet presAssocID="{557A0EAD-793D-4E88-AB17-4B194127261F}" presName="composite" presStyleCnt="0"/>
      <dgm:spPr/>
    </dgm:pt>
    <dgm:pt modelId="{69D9C130-C35A-4220-B066-4BA93CBF3C4A}" type="pres">
      <dgm:prSet presAssocID="{557A0EAD-793D-4E88-AB17-4B194127261F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19FFD-BCCA-44D4-9467-ECE362048A07}" type="pres">
      <dgm:prSet presAssocID="{557A0EAD-793D-4E88-AB17-4B194127261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6B398-010E-4D83-83E2-1FB3A429BD7A}" type="pres">
      <dgm:prSet presAssocID="{557A0EAD-793D-4E88-AB17-4B194127261F}" presName="BalanceSpacing" presStyleCnt="0"/>
      <dgm:spPr/>
    </dgm:pt>
    <dgm:pt modelId="{332DAF05-72C0-4761-B66B-BDB54F8E236A}" type="pres">
      <dgm:prSet presAssocID="{557A0EAD-793D-4E88-AB17-4B194127261F}" presName="BalanceSpacing1" presStyleCnt="0"/>
      <dgm:spPr/>
    </dgm:pt>
    <dgm:pt modelId="{A035D2F9-9B6E-4EFE-A887-658F40758516}" type="pres">
      <dgm:prSet presAssocID="{B92ECC36-226A-4280-A9BB-2DED990F4085}" presName="Accent1Text" presStyleLbl="node1" presStyleIdx="3" presStyleCnt="6"/>
      <dgm:spPr/>
      <dgm:t>
        <a:bodyPr/>
        <a:lstStyle/>
        <a:p>
          <a:endParaRPr lang="en-US"/>
        </a:p>
      </dgm:t>
    </dgm:pt>
    <dgm:pt modelId="{8EA6138C-9E7F-42F8-A95B-DA2E2A88B72A}" type="pres">
      <dgm:prSet presAssocID="{B92ECC36-226A-4280-A9BB-2DED990F4085}" presName="spaceBetweenRectangles" presStyleCnt="0"/>
      <dgm:spPr/>
    </dgm:pt>
    <dgm:pt modelId="{C6986233-CF03-4B56-8EA7-A33C03324FFE}" type="pres">
      <dgm:prSet presAssocID="{3E5B5E79-2A60-482C-BBE8-1CA8A055E3F6}" presName="composite" presStyleCnt="0"/>
      <dgm:spPr/>
    </dgm:pt>
    <dgm:pt modelId="{44F0694C-34F5-4E96-8AF2-F181D4483844}" type="pres">
      <dgm:prSet presAssocID="{3E5B5E79-2A60-482C-BBE8-1CA8A055E3F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C2FC2-1812-4CEE-8DF3-ABB64981D357}" type="pres">
      <dgm:prSet presAssocID="{3E5B5E79-2A60-482C-BBE8-1CA8A055E3F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E32BA-DE9D-4E2A-810C-E324CC0C5F1C}" type="pres">
      <dgm:prSet presAssocID="{3E5B5E79-2A60-482C-BBE8-1CA8A055E3F6}" presName="BalanceSpacing" presStyleCnt="0"/>
      <dgm:spPr/>
    </dgm:pt>
    <dgm:pt modelId="{C7F1410D-3EA3-485D-AA24-BDA5AA51DFBE}" type="pres">
      <dgm:prSet presAssocID="{3E5B5E79-2A60-482C-BBE8-1CA8A055E3F6}" presName="BalanceSpacing1" presStyleCnt="0"/>
      <dgm:spPr/>
    </dgm:pt>
    <dgm:pt modelId="{6D0BFF30-D949-462D-8DFC-1613FCAABAB9}" type="pres">
      <dgm:prSet presAssocID="{FA96862B-8709-4250-AE1D-999BCC04739B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10C5DE59-5B90-47F7-A842-3C743E125C28}" type="presOf" srcId="{D95A106D-42FE-45DB-BC87-4D9D0AD3DC8F}" destId="{3116F149-E566-4212-AF38-141EB33E69DC}" srcOrd="0" destOrd="0" presId="urn:microsoft.com/office/officeart/2008/layout/AlternatingHexagons"/>
    <dgm:cxn modelId="{7CF57E8F-5DDE-4BB5-966C-E11F53633526}" srcId="{0813CAEB-E8AC-4097-B842-F7EA57D53630}" destId="{557A0EAD-793D-4E88-AB17-4B194127261F}" srcOrd="1" destOrd="0" parTransId="{B994884A-0593-4AE2-A6B9-8C8E750CA54E}" sibTransId="{B92ECC36-226A-4280-A9BB-2DED990F4085}"/>
    <dgm:cxn modelId="{A2D9BB29-1A5C-46E1-8A6F-6FDD759E4D8B}" type="presOf" srcId="{F56D7736-070E-46A5-8EE5-F4BBEF04620E}" destId="{AAD1AA96-0D94-4654-BC0C-EFAB4DC5F2A9}" srcOrd="0" destOrd="0" presId="urn:microsoft.com/office/officeart/2008/layout/AlternatingHexagons"/>
    <dgm:cxn modelId="{3713C427-BF31-4A7C-A2B3-370A08A0664B}" type="presOf" srcId="{FA96862B-8709-4250-AE1D-999BCC04739B}" destId="{6D0BFF30-D949-462D-8DFC-1613FCAABAB9}" srcOrd="0" destOrd="0" presId="urn:microsoft.com/office/officeart/2008/layout/AlternatingHexagons"/>
    <dgm:cxn modelId="{5EA36976-744D-4028-95D6-E925D6977770}" type="presOf" srcId="{B92ECC36-226A-4280-A9BB-2DED990F4085}" destId="{A035D2F9-9B6E-4EFE-A887-658F40758516}" srcOrd="0" destOrd="0" presId="urn:microsoft.com/office/officeart/2008/layout/AlternatingHexagons"/>
    <dgm:cxn modelId="{D8926C89-F291-451C-A0AA-78B534CE6ECB}" srcId="{0813CAEB-E8AC-4097-B842-F7EA57D53630}" destId="{D95A106D-42FE-45DB-BC87-4D9D0AD3DC8F}" srcOrd="0" destOrd="0" parTransId="{C737FCC1-C129-4A3B-8CDF-05E942D6E976}" sibTransId="{F56D7736-070E-46A5-8EE5-F4BBEF04620E}"/>
    <dgm:cxn modelId="{E94ECD6B-8EC5-4569-84AC-B7E2A569000C}" type="presOf" srcId="{3E5B5E79-2A60-482C-BBE8-1CA8A055E3F6}" destId="{44F0694C-34F5-4E96-8AF2-F181D4483844}" srcOrd="0" destOrd="0" presId="urn:microsoft.com/office/officeart/2008/layout/AlternatingHexagons"/>
    <dgm:cxn modelId="{17479C7B-7896-4A1A-A557-62446A014452}" type="presOf" srcId="{0813CAEB-E8AC-4097-B842-F7EA57D53630}" destId="{253845B8-08FF-4100-8A48-7800B26B4BBE}" srcOrd="0" destOrd="0" presId="urn:microsoft.com/office/officeart/2008/layout/AlternatingHexagons"/>
    <dgm:cxn modelId="{11C91135-E49C-44A9-A495-8E459C351533}" srcId="{0813CAEB-E8AC-4097-B842-F7EA57D53630}" destId="{3E5B5E79-2A60-482C-BBE8-1CA8A055E3F6}" srcOrd="2" destOrd="0" parTransId="{75C3CB72-C1F9-4D38-A1E6-25819E964427}" sibTransId="{FA96862B-8709-4250-AE1D-999BCC04739B}"/>
    <dgm:cxn modelId="{619B3834-650E-4698-B30D-328B68CC6E8F}" type="presOf" srcId="{557A0EAD-793D-4E88-AB17-4B194127261F}" destId="{69D9C130-C35A-4220-B066-4BA93CBF3C4A}" srcOrd="0" destOrd="0" presId="urn:microsoft.com/office/officeart/2008/layout/AlternatingHexagons"/>
    <dgm:cxn modelId="{0A6DA443-5BD0-4AA1-9AA0-D6C45EE2EC81}" type="presParOf" srcId="{253845B8-08FF-4100-8A48-7800B26B4BBE}" destId="{AE538374-B987-4411-9D72-4636B41C422D}" srcOrd="0" destOrd="0" presId="urn:microsoft.com/office/officeart/2008/layout/AlternatingHexagons"/>
    <dgm:cxn modelId="{1FC4CA94-9FC3-4290-8D49-1BFA1CDFF734}" type="presParOf" srcId="{AE538374-B987-4411-9D72-4636B41C422D}" destId="{3116F149-E566-4212-AF38-141EB33E69DC}" srcOrd="0" destOrd="0" presId="urn:microsoft.com/office/officeart/2008/layout/AlternatingHexagons"/>
    <dgm:cxn modelId="{F279B55D-9888-4FCE-9A7D-34535B855D4A}" type="presParOf" srcId="{AE538374-B987-4411-9D72-4636B41C422D}" destId="{26E0E2BC-E4AC-4241-909B-CD864FE498F3}" srcOrd="1" destOrd="0" presId="urn:microsoft.com/office/officeart/2008/layout/AlternatingHexagons"/>
    <dgm:cxn modelId="{797A3389-8FEE-45C4-80E0-0D4708CE9C57}" type="presParOf" srcId="{AE538374-B987-4411-9D72-4636B41C422D}" destId="{1FA74B3C-54E8-43CB-B13B-7DA60282F952}" srcOrd="2" destOrd="0" presId="urn:microsoft.com/office/officeart/2008/layout/AlternatingHexagons"/>
    <dgm:cxn modelId="{B399916C-A8F2-457C-84C4-F872F2384096}" type="presParOf" srcId="{AE538374-B987-4411-9D72-4636B41C422D}" destId="{61AAD680-1A26-4339-9376-A0D778B4A319}" srcOrd="3" destOrd="0" presId="urn:microsoft.com/office/officeart/2008/layout/AlternatingHexagons"/>
    <dgm:cxn modelId="{F2DBFB28-0E64-48D3-AD58-364392D51BB7}" type="presParOf" srcId="{AE538374-B987-4411-9D72-4636B41C422D}" destId="{AAD1AA96-0D94-4654-BC0C-EFAB4DC5F2A9}" srcOrd="4" destOrd="0" presId="urn:microsoft.com/office/officeart/2008/layout/AlternatingHexagons"/>
    <dgm:cxn modelId="{418E60C1-E048-4CB6-8E07-1C7CDBCF53E1}" type="presParOf" srcId="{253845B8-08FF-4100-8A48-7800B26B4BBE}" destId="{D17CABB3-12F7-4BD0-80CC-A5FB2B5AA217}" srcOrd="1" destOrd="0" presId="urn:microsoft.com/office/officeart/2008/layout/AlternatingHexagons"/>
    <dgm:cxn modelId="{E892F208-D8E7-4850-AE8A-7136E6BCE4C0}" type="presParOf" srcId="{253845B8-08FF-4100-8A48-7800B26B4BBE}" destId="{7AB7AE5D-1677-4982-9CFD-D7687795A3F7}" srcOrd="2" destOrd="0" presId="urn:microsoft.com/office/officeart/2008/layout/AlternatingHexagons"/>
    <dgm:cxn modelId="{5E3ADD7E-20CE-48D1-A9D9-768AC2D59817}" type="presParOf" srcId="{7AB7AE5D-1677-4982-9CFD-D7687795A3F7}" destId="{69D9C130-C35A-4220-B066-4BA93CBF3C4A}" srcOrd="0" destOrd="0" presId="urn:microsoft.com/office/officeart/2008/layout/AlternatingHexagons"/>
    <dgm:cxn modelId="{3B4047A3-C2C4-4766-913C-CE6B57DD84D5}" type="presParOf" srcId="{7AB7AE5D-1677-4982-9CFD-D7687795A3F7}" destId="{AB519FFD-BCCA-44D4-9467-ECE362048A07}" srcOrd="1" destOrd="0" presId="urn:microsoft.com/office/officeart/2008/layout/AlternatingHexagons"/>
    <dgm:cxn modelId="{DC1273F3-8C6C-4E29-8D2C-6A4EF70194D2}" type="presParOf" srcId="{7AB7AE5D-1677-4982-9CFD-D7687795A3F7}" destId="{B4B6B398-010E-4D83-83E2-1FB3A429BD7A}" srcOrd="2" destOrd="0" presId="urn:microsoft.com/office/officeart/2008/layout/AlternatingHexagons"/>
    <dgm:cxn modelId="{2A338BAC-F6AD-4B0B-9EAD-541FF4C55452}" type="presParOf" srcId="{7AB7AE5D-1677-4982-9CFD-D7687795A3F7}" destId="{332DAF05-72C0-4761-B66B-BDB54F8E236A}" srcOrd="3" destOrd="0" presId="urn:microsoft.com/office/officeart/2008/layout/AlternatingHexagons"/>
    <dgm:cxn modelId="{17CFB477-010C-4EEB-B52B-262C462685FE}" type="presParOf" srcId="{7AB7AE5D-1677-4982-9CFD-D7687795A3F7}" destId="{A035D2F9-9B6E-4EFE-A887-658F40758516}" srcOrd="4" destOrd="0" presId="urn:microsoft.com/office/officeart/2008/layout/AlternatingHexagons"/>
    <dgm:cxn modelId="{E705ED0F-F3EB-4DB3-ACC1-B9DF8D8F1E48}" type="presParOf" srcId="{253845B8-08FF-4100-8A48-7800B26B4BBE}" destId="{8EA6138C-9E7F-42F8-A95B-DA2E2A88B72A}" srcOrd="3" destOrd="0" presId="urn:microsoft.com/office/officeart/2008/layout/AlternatingHexagons"/>
    <dgm:cxn modelId="{78C20374-B6FD-44C6-A53C-81EBCAD01D6A}" type="presParOf" srcId="{253845B8-08FF-4100-8A48-7800B26B4BBE}" destId="{C6986233-CF03-4B56-8EA7-A33C03324FFE}" srcOrd="4" destOrd="0" presId="urn:microsoft.com/office/officeart/2008/layout/AlternatingHexagons"/>
    <dgm:cxn modelId="{36D89136-2C68-4AC2-8552-630E953E6F0F}" type="presParOf" srcId="{C6986233-CF03-4B56-8EA7-A33C03324FFE}" destId="{44F0694C-34F5-4E96-8AF2-F181D4483844}" srcOrd="0" destOrd="0" presId="urn:microsoft.com/office/officeart/2008/layout/AlternatingHexagons"/>
    <dgm:cxn modelId="{57C5805A-A887-4FD4-ACB9-E7F7F1648C13}" type="presParOf" srcId="{C6986233-CF03-4B56-8EA7-A33C03324FFE}" destId="{280C2FC2-1812-4CEE-8DF3-ABB64981D357}" srcOrd="1" destOrd="0" presId="urn:microsoft.com/office/officeart/2008/layout/AlternatingHexagons"/>
    <dgm:cxn modelId="{CD6AC4AB-7872-4220-9E53-0A74E941AFC0}" type="presParOf" srcId="{C6986233-CF03-4B56-8EA7-A33C03324FFE}" destId="{20DE32BA-DE9D-4E2A-810C-E324CC0C5F1C}" srcOrd="2" destOrd="0" presId="urn:microsoft.com/office/officeart/2008/layout/AlternatingHexagons"/>
    <dgm:cxn modelId="{9C1C2244-FB76-456A-A5E5-D8B4E5639F1B}" type="presParOf" srcId="{C6986233-CF03-4B56-8EA7-A33C03324FFE}" destId="{C7F1410D-3EA3-485D-AA24-BDA5AA51DFBE}" srcOrd="3" destOrd="0" presId="urn:microsoft.com/office/officeart/2008/layout/AlternatingHexagons"/>
    <dgm:cxn modelId="{7F30B415-4DEE-41C7-8A25-AAEA2F1028FD}" type="presParOf" srcId="{C6986233-CF03-4B56-8EA7-A33C03324FFE}" destId="{6D0BFF30-D949-462D-8DFC-1613FCAABAB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0.20141</cdr:x>
      <cdr:y>0.76571</cdr:y>
    </cdr:from>
    <cdr:to>
      <cdr:x>0.91452</cdr:x>
      <cdr:y>0.88763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69879" y="3592173"/>
          <a:ext cx="5204388" cy="5719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ts val="500"/>
            </a:spcBef>
          </a:pPr>
          <a:r>
            <a:rPr lang="en-US" sz="1800" b="1" dirty="0" smtClean="0">
              <a:solidFill>
                <a:srgbClr val="00823B"/>
              </a:solidFill>
              <a:latin typeface="Arial" pitchFamily="34" charset="0"/>
              <a:cs typeface="Arial" pitchFamily="34" charset="0"/>
            </a:rPr>
            <a:t>384M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Total kWh Saved…Equates to </a:t>
          </a:r>
          <a:r>
            <a:rPr lang="en-US" sz="1800" b="1" dirty="0" smtClean="0">
              <a:solidFill>
                <a:srgbClr val="00823B"/>
              </a:solidFill>
              <a:latin typeface="Arial" pitchFamily="34" charset="0"/>
              <a:cs typeface="Arial" pitchFamily="34" charset="0"/>
            </a:rPr>
            <a:t>$21.2M!</a:t>
          </a:r>
        </a:p>
        <a:p xmlns:a="http://schemas.openxmlformats.org/drawingml/2006/main">
          <a:pPr>
            <a:spcBef>
              <a:spcPts val="500"/>
            </a:spcBef>
          </a:pPr>
          <a:r>
            <a:rPr lang="en-US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Considered cost of the electricity: $0.0647/kWh</a:t>
          </a:r>
        </a:p>
      </cdr:txBody>
    </cdr:sp>
  </cdr:relSizeAnchor>
  <cdr:relSizeAnchor xmlns:cdr="http://schemas.openxmlformats.org/drawingml/2006/chartDrawing">
    <cdr:from>
      <cdr:x>0.44166</cdr:x>
      <cdr:y>0.13605</cdr:y>
    </cdr:from>
    <cdr:to>
      <cdr:x>0.55075</cdr:x>
      <cdr:y>0.32355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01979" y="6634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0.55813</cdr:x>
      <cdr:y>0.62009</cdr:y>
    </cdr:from>
    <cdr:to>
      <cdr:x>0.63944</cdr:x>
      <cdr:y>0.67913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4073275" y="2909013"/>
          <a:ext cx="59343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latin typeface="+mj-lt"/>
            </a:rPr>
            <a:t>Actual</a:t>
          </a:r>
          <a:endParaRPr lang="en-US" sz="1200" dirty="0"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</cdr:x>
      <cdr:y>0.71723</cdr:y>
    </cdr:from>
    <cdr:to>
      <cdr:x>0.94099</cdr:x>
      <cdr:y>0.79846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4800" y="3260960"/>
          <a:ext cx="6835969" cy="3693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ts val="500"/>
            </a:spcBef>
          </a:pPr>
          <a:r>
            <a:rPr lang="en-US" sz="1800" b="1" dirty="0" smtClean="0">
              <a:solidFill>
                <a:srgbClr val="00823B"/>
              </a:solidFill>
              <a:latin typeface="Arial" pitchFamily="34" charset="0"/>
              <a:cs typeface="Arial" pitchFamily="34" charset="0"/>
            </a:rPr>
            <a:t>18.1M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Total </a:t>
          </a:r>
          <a:r>
            <a:rPr lang="en-US" sz="1800" b="1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Therms</a:t>
          </a:r>
          <a:r>
            <a:rPr lang="en-US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Saved…Equates to </a:t>
          </a:r>
          <a:r>
            <a:rPr lang="en-US" sz="1800" b="1" dirty="0" smtClean="0">
              <a:solidFill>
                <a:srgbClr val="00823B"/>
              </a:solidFill>
              <a:latin typeface="Arial" pitchFamily="34" charset="0"/>
              <a:cs typeface="Arial" pitchFamily="34" charset="0"/>
            </a:rPr>
            <a:t>$10.8M!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0.52524</cdr:x>
      <cdr:y>0.68288</cdr:y>
    </cdr:from>
    <cdr:to>
      <cdr:x>0.95628</cdr:x>
      <cdr:y>0.75972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62655" y="3233150"/>
          <a:ext cx="3744317" cy="36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/>
            <a:t>Total Energy Cost Avoided= $32M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0.2115</cdr:x>
      <cdr:y>0.48582</cdr:y>
    </cdr:from>
    <cdr:to>
      <cdr:x>0.23984</cdr:x>
      <cdr:y>0.87486</cdr:y>
    </cdr:to>
    <cdr:sp macro="" textlink="">
      <cdr:nvSpPr>
        <cdr:cNvPr id="4" name="TextBox 12"/>
        <cdr:cNvSpPr txBox="1"/>
      </cdr:nvSpPr>
      <cdr:spPr>
        <a:xfrm xmlns:a="http://schemas.openxmlformats.org/drawingml/2006/main" rot="16200000">
          <a:off x="918326" y="2762030"/>
          <a:ext cx="1641868" cy="218419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>
              <a:solidFill>
                <a:schemeClr val="bg1"/>
              </a:solidFill>
            </a:rPr>
            <a:t>Board Approves 1</a:t>
          </a:r>
          <a:r>
            <a:rPr lang="en-US" sz="1000" baseline="30000" dirty="0" smtClean="0">
              <a:solidFill>
                <a:schemeClr val="bg1"/>
              </a:solidFill>
            </a:rPr>
            <a:t>st</a:t>
          </a:r>
          <a:r>
            <a:rPr lang="en-US" sz="1000" dirty="0" smtClean="0">
              <a:solidFill>
                <a:schemeClr val="bg1"/>
              </a:solidFill>
            </a:rPr>
            <a:t> Project</a:t>
          </a:r>
          <a:endParaRPr lang="en-US" sz="1000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0.12508</cdr:x>
      <cdr:y>0</cdr:y>
    </cdr:from>
    <cdr:to>
      <cdr:x>0.1706</cdr:x>
      <cdr:y>0.26715</cdr:y>
    </cdr:to>
    <cdr:sp macro="" textlink="">
      <cdr:nvSpPr>
        <cdr:cNvPr id="2" name="TextBox 5"/>
        <cdr:cNvSpPr txBox="1"/>
      </cdr:nvSpPr>
      <cdr:spPr>
        <a:xfrm xmlns:a="http://schemas.openxmlformats.org/drawingml/2006/main" rot="3622329">
          <a:off x="428116" y="332944"/>
          <a:ext cx="94288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000000"/>
              </a:solidFill>
              <a:latin typeface="+mj-lt"/>
            </a:rPr>
            <a:t>Energy/</a:t>
          </a:r>
          <a:r>
            <a:rPr lang="en-US" sz="1200" dirty="0" err="1">
              <a:solidFill>
                <a:srgbClr val="000000"/>
              </a:solidFill>
              <a:latin typeface="+mj-lt"/>
            </a:rPr>
            <a:t>Sq</a:t>
          </a:r>
          <a:r>
            <a:rPr lang="en-US" sz="675" dirty="0">
              <a:solidFill>
                <a:srgbClr val="000000"/>
              </a:solidFill>
              <a:latin typeface="Arial"/>
            </a:rPr>
            <a:t> Ft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0.52632</cdr:x>
      <cdr:y>0.67992</cdr:y>
    </cdr:from>
    <cdr:to>
      <cdr:x>0.90151</cdr:x>
      <cdr:y>0.75676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3219120"/>
          <a:ext cx="3259200" cy="36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Total </a:t>
          </a:r>
          <a:r>
            <a:rPr lang="en-US" sz="1600" b="1" dirty="0" smtClean="0"/>
            <a:t>Cash </a:t>
          </a:r>
          <a:r>
            <a:rPr lang="en-US" sz="1600" b="1" dirty="0"/>
            <a:t>Savings = $</a:t>
          </a:r>
          <a:r>
            <a:rPr lang="en-US" sz="1600" b="1" dirty="0" smtClean="0"/>
            <a:t>12.3M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0.36675</cdr:x>
      <cdr:y>0.32264</cdr:y>
    </cdr:from>
    <cdr:to>
      <cdr:x>0.53587</cdr:x>
      <cdr:y>0.38115</cdr:y>
    </cdr:to>
    <cdr:sp macro="" textlink="">
      <cdr:nvSpPr>
        <cdr:cNvPr id="3" name="TextBox 12"/>
        <cdr:cNvSpPr txBox="1"/>
      </cdr:nvSpPr>
      <cdr:spPr>
        <a:xfrm xmlns:a="http://schemas.openxmlformats.org/drawingml/2006/main">
          <a:off x="2950301" y="1423853"/>
          <a:ext cx="1360476" cy="2582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/>
            <a:t>Would have been </a:t>
          </a:r>
          <a:endParaRPr lang="en-US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33EDF-6588-444F-B798-09B35D89650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315C7-42B7-4233-A17B-8C2D711B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999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099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691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80" indent="-285646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85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617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651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683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716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751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784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389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80" indent="-285646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85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617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651" indent="-22851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683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716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751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784" indent="-2285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9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7854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23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19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3957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5999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051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7006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763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7865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6594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9600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6529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5982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6858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9195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>
                <a:solidFill>
                  <a:prstClr val="black"/>
                </a:solidFill>
              </a:rPr>
              <a:pPr eaLnBrk="1" hangingPunct="1"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1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>
                <a:solidFill>
                  <a:prstClr val="black"/>
                </a:solidFill>
              </a:rPr>
              <a:pPr eaLnBrk="1" hangingPunct="1"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67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4541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9221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5725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9504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6162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4333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7930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5006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58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0650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592" indent="-28561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449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430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407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38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36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34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32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59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3976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592" indent="-28561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449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430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407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38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36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34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32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081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6353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592" indent="-28561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449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430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407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38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36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34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32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/>
              <a:pPr eaLnBrk="1" hangingPunct="1"/>
              <a:t>61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229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7594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F44FD-72D6-4931-8FE5-F3DB4D84AB2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97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3641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F44FD-72D6-4931-8FE5-F3DB4D84AB2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50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36708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42097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Waiting</a:t>
            </a:r>
            <a:r>
              <a:rPr lang="en-US" baseline="0" dirty="0" smtClean="0"/>
              <a:t> on pic from Photographic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CB135-9374-4FBC-9617-7BEC4DA8004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87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65963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118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2918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Waiting</a:t>
            </a:r>
            <a:r>
              <a:rPr lang="en-US" baseline="0" dirty="0" smtClean="0"/>
              <a:t> on pic from Photographic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CB135-9374-4FBC-9617-7BEC4DA8004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8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88424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99617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50303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59549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94088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Insert dashboard</a:t>
            </a:r>
            <a:r>
              <a:rPr lang="en-US" baseline="0" dirty="0" smtClean="0"/>
              <a:t> 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13180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3015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25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650" indent="-285634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54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556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570" indent="-228508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585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601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617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633" indent="-228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D97FA9E8-AA65-46A2-A064-9F41F2F44ED8}" type="slidenum">
              <a:rPr lang="en-US" smtClean="0"/>
              <a:pPr eaLnBrk="1" hangingPunct="1"/>
              <a:t>95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92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94800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46694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087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948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4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255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967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53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894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C5FAF-CFA2-4073-B03E-5D9FC6660CB7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33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775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39428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46266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592" indent="-28561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2449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99430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6407" indent="-22849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338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036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734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4326" indent="-2284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79DB6C0-7A3C-46CA-B000-F3C0EC922E1F}" type="slidenum">
              <a:rPr lang="en-US" smtClean="0">
                <a:solidFill>
                  <a:prstClr val="black"/>
                </a:solidFill>
              </a:rPr>
              <a:pPr eaLnBrk="1" hangingPunct="1"/>
              <a:t>115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2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85395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F44FD-72D6-4931-8FE5-F3DB4D84AB2E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23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40333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293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265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654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13605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9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2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32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5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8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48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2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400800"/>
            <a:ext cx="1371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00800"/>
            <a:ext cx="3200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Fred Marty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400800"/>
            <a:ext cx="685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9A81F-E028-4536-A347-A256ED2645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044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6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22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1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97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9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9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04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7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6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1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1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2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0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5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7194B1-FD90-4E3E-9380-FF43A295FF39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3B6853-D31B-49FD-9458-2ADD599FE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9547-89B7-4D82-B6FE-9D18434BBF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398B0-58EC-4139-A203-2E6EA1351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8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18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184.photobucket.com/albums/x40/piratesrule21/equals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2709016" y="1145891"/>
            <a:ext cx="3623417" cy="1853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2823" y="3266438"/>
            <a:ext cx="80911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Energy Program </a:t>
            </a:r>
            <a:r>
              <a:rPr lang="en-US" sz="5400" b="1" cap="none" spc="0" smtClean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en-US" sz="5400" b="1" cap="none" spc="0" smtClean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2014</a:t>
            </a:r>
            <a:endParaRPr lang="en-US" sz="5400" b="1" cap="none" spc="0" dirty="0">
              <a:ln w="9525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9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0474" y="395831"/>
            <a:ext cx="7547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en-US" sz="3600" b="1" spc="-15" dirty="0">
                <a:solidFill>
                  <a:schemeClr val="tx2"/>
                </a:solidFill>
              </a:rPr>
              <a:t> Central Energy Management System</a:t>
            </a:r>
            <a:endParaRPr lang="en-US" sz="3600" b="1" spc="-15" dirty="0"/>
          </a:p>
        </p:txBody>
      </p:sp>
      <p:sp>
        <p:nvSpPr>
          <p:cNvPr id="10" name="TextBox 9"/>
          <p:cNvSpPr txBox="1"/>
          <p:nvPr/>
        </p:nvSpPr>
        <p:spPr>
          <a:xfrm>
            <a:off x="1624612" y="1501786"/>
            <a:ext cx="5657850" cy="26199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1350" dirty="0"/>
              <a:t>  </a:t>
            </a:r>
            <a:r>
              <a:rPr lang="en-US" b="1" dirty="0"/>
              <a:t>Saves energy when buildings are unoccupied</a:t>
            </a:r>
          </a:p>
          <a:p>
            <a:pPr>
              <a:defRPr/>
            </a:pPr>
            <a:endParaRPr lang="en-US" b="1" dirty="0"/>
          </a:p>
          <a:p>
            <a:pPr marL="557213" lvl="1" indent="-214313">
              <a:buFont typeface="Arial" pitchFamily="34" charset="0"/>
              <a:buChar char="•"/>
              <a:defRPr/>
            </a:pPr>
            <a:r>
              <a:rPr lang="en-US" sz="1350" b="1" dirty="0"/>
              <a:t>Occupied Mode		70-75 degrees</a:t>
            </a:r>
          </a:p>
          <a:p>
            <a:pPr lvl="1">
              <a:defRPr/>
            </a:pPr>
            <a:endParaRPr lang="en-US" sz="1350" b="1" dirty="0"/>
          </a:p>
          <a:p>
            <a:pPr marL="557213" lvl="1" indent="-214313">
              <a:buFont typeface="Arial" pitchFamily="34" charset="0"/>
              <a:buChar char="•"/>
              <a:defRPr/>
            </a:pPr>
            <a:r>
              <a:rPr lang="en-US" sz="1350" b="1" dirty="0"/>
              <a:t>Unoccupied Mode	</a:t>
            </a:r>
          </a:p>
          <a:p>
            <a:pPr lvl="1">
              <a:defRPr/>
            </a:pPr>
            <a:r>
              <a:rPr lang="en-US" sz="1350" b="1" dirty="0"/>
              <a:t>	</a:t>
            </a:r>
          </a:p>
          <a:p>
            <a:pPr marL="900113" lvl="2" indent="-214313">
              <a:buFont typeface="Arial" pitchFamily="34" charset="0"/>
              <a:buChar char="•"/>
              <a:defRPr/>
            </a:pPr>
            <a:r>
              <a:rPr lang="en-US" sz="1350" b="1" dirty="0"/>
              <a:t>Drifts to  		80 degrees (summer)</a:t>
            </a:r>
          </a:p>
          <a:p>
            <a:pPr lvl="2">
              <a:defRPr/>
            </a:pPr>
            <a:r>
              <a:rPr lang="en-US" sz="1350" b="1" dirty="0"/>
              <a:t>          	     	</a:t>
            </a:r>
            <a:r>
              <a:rPr lang="en-US" sz="1350" b="1" dirty="0" smtClean="0"/>
              <a:t>60 </a:t>
            </a:r>
            <a:r>
              <a:rPr lang="en-US" sz="1350" b="1" dirty="0"/>
              <a:t>degrees (winter)</a:t>
            </a:r>
          </a:p>
          <a:p>
            <a:pPr lvl="2">
              <a:defRPr/>
            </a:pPr>
            <a:endParaRPr lang="en-US" sz="1350" b="1" dirty="0"/>
          </a:p>
          <a:p>
            <a:pPr marL="900113" lvl="2" indent="-214313">
              <a:buFont typeface="Arial" pitchFamily="34" charset="0"/>
              <a:buChar char="•"/>
              <a:defRPr/>
            </a:pPr>
            <a:r>
              <a:rPr lang="en-US" sz="1350" b="1" dirty="0"/>
              <a:t>Buildings systems are </a:t>
            </a:r>
            <a:r>
              <a:rPr lang="en-US" sz="1350" b="1" u="sng" dirty="0"/>
              <a:t>not</a:t>
            </a:r>
            <a:r>
              <a:rPr lang="en-US" sz="1350" b="1" dirty="0"/>
              <a:t> shut off</a:t>
            </a:r>
            <a:endParaRPr lang="en-US" sz="1350" dirty="0"/>
          </a:p>
          <a:p>
            <a:pPr marL="254794" lvl="1">
              <a:lnSpc>
                <a:spcPct val="150000"/>
              </a:lnSpc>
              <a:defRPr/>
            </a:pP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0" y="1447800"/>
            <a:ext cx="2286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" y="1"/>
            <a:ext cx="9158469" cy="692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0" y="1447800"/>
            <a:ext cx="2286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2" y="1"/>
            <a:ext cx="9163292" cy="69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6600" y="1447800"/>
            <a:ext cx="1905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05600" y="1447800"/>
            <a:ext cx="2286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961" y="106824"/>
            <a:ext cx="7704667" cy="781939"/>
          </a:xfrm>
        </p:spPr>
        <p:txBody>
          <a:bodyPr/>
          <a:lstStyle/>
          <a:p>
            <a:r>
              <a:rPr lang="en-US" dirty="0" smtClean="0"/>
              <a:t>Class Consolidation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960" y="888763"/>
            <a:ext cx="7704667" cy="5461431"/>
          </a:xfrm>
        </p:spPr>
        <p:txBody>
          <a:bodyPr>
            <a:noAutofit/>
          </a:bodyPr>
          <a:lstStyle/>
          <a:p>
            <a:r>
              <a:rPr lang="en-US" sz="2200" dirty="0" smtClean="0"/>
              <a:t>Phase I: Summer </a:t>
            </a:r>
            <a:r>
              <a:rPr lang="en-US" sz="2200" b="1" dirty="0" smtClean="0"/>
              <a:t>2013</a:t>
            </a:r>
          </a:p>
          <a:p>
            <a:pPr lvl="1"/>
            <a:r>
              <a:rPr lang="en-US" dirty="0" smtClean="0"/>
              <a:t>4 partially unoccupied buildings (evenings &amp; weekends)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Savings of $15,939</a:t>
            </a:r>
          </a:p>
          <a:p>
            <a:pPr lvl="1"/>
            <a:r>
              <a:rPr lang="en-US" dirty="0" smtClean="0"/>
              <a:t>Reduction of 161 metric tons of carbon dioxide equivalent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/>
              <a:t>Phase II: Summer </a:t>
            </a:r>
            <a:r>
              <a:rPr lang="en-US" sz="2200" b="1" dirty="0" smtClean="0"/>
              <a:t>2014</a:t>
            </a:r>
          </a:p>
          <a:p>
            <a:pPr lvl="1"/>
            <a:r>
              <a:rPr lang="en-US" dirty="0" smtClean="0"/>
              <a:t>9 totally or partially unoccupied buildings (evenings &amp; weekends)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Savings of $38,976 </a:t>
            </a:r>
            <a:r>
              <a:rPr lang="en-US" dirty="0" smtClean="0"/>
              <a:t>(Accumulated)</a:t>
            </a:r>
          </a:p>
          <a:p>
            <a:pPr lvl="1"/>
            <a:r>
              <a:rPr lang="en-US" dirty="0"/>
              <a:t>Reduction of </a:t>
            </a:r>
            <a:r>
              <a:rPr lang="en-US" dirty="0" smtClean="0"/>
              <a:t>384 </a:t>
            </a:r>
            <a:r>
              <a:rPr lang="en-US" dirty="0"/>
              <a:t>metric tons of carbon dioxide equivalent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/>
              <a:t>Phase III: All year, starting Fall </a:t>
            </a:r>
            <a:r>
              <a:rPr lang="en-US" sz="2200" b="1" dirty="0" smtClean="0"/>
              <a:t>2015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86239" y="240239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Future Opportunities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05393" y="886570"/>
            <a:ext cx="5486400" cy="4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 </a:t>
            </a:r>
            <a:r>
              <a:rPr lang="en-US" dirty="0"/>
              <a:t>Chilled Water </a:t>
            </a:r>
            <a:r>
              <a:rPr lang="en-US" dirty="0" smtClean="0"/>
              <a:t>Reset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>
            <a:off x="3071528" y="2967998"/>
            <a:ext cx="657510" cy="4993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3742518" y="2048517"/>
            <a:ext cx="299" cy="91948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2926" y="2738804"/>
            <a:ext cx="0" cy="229194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6944" y="4336799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42°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781102" y="3549849"/>
            <a:ext cx="1745" cy="113526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42926" y="3507976"/>
            <a:ext cx="0" cy="264599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705627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>
            <a:off x="3071528" y="2967998"/>
            <a:ext cx="657510" cy="4993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3742518" y="2048517"/>
            <a:ext cx="299" cy="91948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2926" y="2738804"/>
            <a:ext cx="0" cy="229194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8656" y="4308680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42°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781102" y="3549849"/>
            <a:ext cx="1745" cy="113526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42926" y="3507976"/>
            <a:ext cx="0" cy="264599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705627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20453" y="2139097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44°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 flipV="1">
            <a:off x="3071528" y="2963472"/>
            <a:ext cx="701952" cy="4526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8085" y="3523038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44°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765857" y="2026390"/>
            <a:ext cx="15246" cy="2658719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19209" y="2738804"/>
            <a:ext cx="23717" cy="1033771"/>
          </a:xfrm>
          <a:prstGeom prst="line">
            <a:avLst/>
          </a:prstGeom>
          <a:ln w="2222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690078" cy="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67296" y="2666305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46°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8" y="266486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62" y="3192525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 flipV="1">
            <a:off x="3071528" y="2963472"/>
            <a:ext cx="701952" cy="4526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66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66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66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9835" y="3610408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46°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765857" y="2026390"/>
            <a:ext cx="15246" cy="2658719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19209" y="2738804"/>
            <a:ext cx="23717" cy="1033771"/>
          </a:xfrm>
          <a:prstGeom prst="line">
            <a:avLst/>
          </a:prstGeom>
          <a:ln w="22225">
            <a:solidFill>
              <a:srgbClr val="66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690078" cy="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49779" y="2657656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48°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8" y="266486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62" y="3192525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2921" y="1566575"/>
            <a:ext cx="5657850" cy="36484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4794" lvl="1" indent="88106">
              <a:lnSpc>
                <a:spcPct val="150000"/>
              </a:lnSpc>
              <a:buFont typeface="Arial" charset="0"/>
              <a:buChar char="•"/>
              <a:defRPr/>
            </a:pPr>
            <a:endParaRPr lang="en-US" sz="135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Energy Project Executed</a:t>
            </a:r>
            <a:endParaRPr lang="en-US" b="1" dirty="0">
              <a:solidFill>
                <a:prstClr val="black"/>
              </a:solidFill>
            </a:endParaRPr>
          </a:p>
          <a:p>
            <a:pPr marL="254794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 $5.5M of energy </a:t>
            </a:r>
            <a:r>
              <a:rPr lang="en-US" sz="1350" dirty="0" smtClean="0">
                <a:solidFill>
                  <a:prstClr val="black"/>
                </a:solidFill>
              </a:rPr>
              <a:t>improvements</a:t>
            </a:r>
          </a:p>
          <a:p>
            <a:pPr marL="254794" lvl="1">
              <a:spcAft>
                <a:spcPts val="225"/>
              </a:spcAft>
              <a:defRPr/>
            </a:pPr>
            <a:endParaRPr lang="en-US" sz="1350" dirty="0">
              <a:solidFill>
                <a:prstClr val="black"/>
              </a:solidFill>
            </a:endParaRPr>
          </a:p>
          <a:p>
            <a:pPr marL="254794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 Scope of work: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	15,000 Lighting retrofits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	Variable speed drive motors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	</a:t>
            </a:r>
            <a:r>
              <a:rPr lang="en-US" sz="1350" dirty="0" smtClean="0">
                <a:solidFill>
                  <a:prstClr val="black"/>
                </a:solidFill>
              </a:rPr>
              <a:t>Electrical </a:t>
            </a:r>
            <a:r>
              <a:rPr lang="en-US" sz="1350" dirty="0">
                <a:solidFill>
                  <a:prstClr val="black"/>
                </a:solidFill>
              </a:rPr>
              <a:t>meters for all major facilities</a:t>
            </a:r>
          </a:p>
          <a:p>
            <a:pPr marL="796529" lvl="1" indent="-28575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</a:rPr>
              <a:t>	Central Energy Management </a:t>
            </a:r>
            <a:r>
              <a:rPr lang="en-US" sz="1350" dirty="0" smtClean="0">
                <a:solidFill>
                  <a:prstClr val="black"/>
                </a:solidFill>
              </a:rPr>
              <a:t>System</a:t>
            </a:r>
          </a:p>
          <a:p>
            <a:pPr marL="796529" lvl="1" indent="-28575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endParaRPr lang="en-US" sz="1350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796529" lvl="1" indent="-28575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white">
                  <a:lumMod val="50000"/>
                </a:prstClr>
              </a:solidFill>
            </a:endParaRPr>
          </a:p>
          <a:p>
            <a:pPr marL="510779" lvl="1">
              <a:spcAft>
                <a:spcPts val="225"/>
              </a:spcAft>
              <a:defRPr/>
            </a:pPr>
            <a:r>
              <a:rPr lang="en-US" sz="1350" dirty="0" smtClean="0">
                <a:solidFill>
                  <a:srgbClr val="00B050"/>
                </a:solidFill>
              </a:rPr>
              <a:t>Energy </a:t>
            </a:r>
            <a:r>
              <a:rPr lang="en-US" sz="1350" dirty="0">
                <a:solidFill>
                  <a:srgbClr val="00B050"/>
                </a:solidFill>
              </a:rPr>
              <a:t>savings</a:t>
            </a:r>
            <a:r>
              <a:rPr lang="en-US" sz="1350" dirty="0">
                <a:solidFill>
                  <a:prstClr val="black"/>
                </a:solidFill>
              </a:rPr>
              <a:t>: approx. </a:t>
            </a:r>
            <a:r>
              <a:rPr lang="en-US" sz="1600" dirty="0" smtClean="0">
                <a:solidFill>
                  <a:prstClr val="black"/>
                </a:solidFill>
              </a:rPr>
              <a:t>$</a:t>
            </a:r>
            <a:r>
              <a:rPr lang="en-US" sz="2200" dirty="0" smtClean="0">
                <a:solidFill>
                  <a:prstClr val="black"/>
                </a:solidFill>
              </a:rPr>
              <a:t>1</a:t>
            </a:r>
            <a:r>
              <a:rPr lang="en-US" sz="1350" b="1" dirty="0" smtClean="0">
                <a:solidFill>
                  <a:prstClr val="black"/>
                </a:solidFill>
              </a:rPr>
              <a:t>M/</a:t>
            </a:r>
            <a:r>
              <a:rPr lang="en-US" sz="1350" b="1" dirty="0" err="1" smtClean="0">
                <a:solidFill>
                  <a:prstClr val="black"/>
                </a:solidFill>
              </a:rPr>
              <a:t>yr</a:t>
            </a:r>
            <a:endParaRPr lang="en-US" sz="1350" b="1" dirty="0" smtClean="0">
              <a:solidFill>
                <a:prstClr val="black"/>
              </a:solidFill>
            </a:endParaRPr>
          </a:p>
          <a:p>
            <a:pPr marL="510779" lvl="1">
              <a:spcAft>
                <a:spcPts val="225"/>
              </a:spcAft>
              <a:defRPr/>
            </a:pPr>
            <a:endParaRPr lang="en-US" sz="1350" dirty="0">
              <a:solidFill>
                <a:prstClr val="black"/>
              </a:solidFill>
            </a:endParaRPr>
          </a:p>
          <a:p>
            <a:pPr marL="510779" lvl="1">
              <a:spcAft>
                <a:spcPts val="225"/>
              </a:spcAft>
              <a:defRPr/>
            </a:pPr>
            <a:r>
              <a:rPr lang="en-US" sz="1350" dirty="0" smtClean="0">
                <a:solidFill>
                  <a:prstClr val="black"/>
                </a:solidFill>
              </a:rPr>
              <a:t>Paid </a:t>
            </a:r>
            <a:r>
              <a:rPr lang="en-US" sz="1350" dirty="0">
                <a:solidFill>
                  <a:prstClr val="black"/>
                </a:solidFill>
              </a:rPr>
              <a:t>off in October 2005 (7.3 years)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5607" y="363816"/>
            <a:ext cx="44528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en-US" sz="3600" b="1" spc="-15" dirty="0">
                <a:solidFill>
                  <a:srgbClr val="5E0009"/>
                </a:solidFill>
              </a:rPr>
              <a:t> </a:t>
            </a:r>
            <a:r>
              <a:rPr lang="en-US" sz="3600" b="1" spc="-15" dirty="0" smtClean="0">
                <a:solidFill>
                  <a:srgbClr val="5E0009"/>
                </a:solidFill>
              </a:rPr>
              <a:t>1996 Energy Project</a:t>
            </a:r>
            <a:endParaRPr lang="en-US" sz="3600" b="1" spc="-15" dirty="0">
              <a:solidFill>
                <a:srgbClr val="5E0009"/>
              </a:solidFill>
            </a:endParaRPr>
          </a:p>
          <a:p>
            <a:pPr marL="85725" indent="-85725">
              <a:defRPr/>
            </a:pPr>
            <a:endParaRPr lang="en-US" sz="3000" b="1" spc="-1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 flipV="1">
            <a:off x="3071528" y="2963472"/>
            <a:ext cx="701952" cy="4526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chemeClr val="accent1">
                <a:lumMod val="25000"/>
                <a:lumOff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chemeClr val="accent1">
                <a:lumMod val="25000"/>
                <a:lumOff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chemeClr val="accent1">
                <a:lumMod val="25000"/>
                <a:lumOff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1900" y="3600923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48°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765857" y="2026390"/>
            <a:ext cx="15246" cy="2658719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19209" y="2738804"/>
            <a:ext cx="23717" cy="1033771"/>
          </a:xfrm>
          <a:prstGeom prst="line">
            <a:avLst/>
          </a:prstGeom>
          <a:ln w="22225">
            <a:solidFill>
              <a:schemeClr val="accent1">
                <a:lumMod val="25000"/>
                <a:lumOff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690078" cy="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6356" y="2665468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50°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8" y="266486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62" y="3192525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 flipV="1">
            <a:off x="3071528" y="2963472"/>
            <a:ext cx="701952" cy="4526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FF33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FF33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FF33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8531" y="3610061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50°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765857" y="2026390"/>
            <a:ext cx="15246" cy="2658719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19209" y="2738804"/>
            <a:ext cx="23717" cy="1033771"/>
          </a:xfrm>
          <a:prstGeom prst="line">
            <a:avLst/>
          </a:prstGeom>
          <a:ln w="22225">
            <a:solidFill>
              <a:srgbClr val="FF33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690078" cy="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89527" y="2633170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52°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8" y="266486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62" y="3192525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 flipV="1">
            <a:off x="3418072" y="2963472"/>
            <a:ext cx="355408" cy="4526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8957" y="3561229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42°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781103" y="3528938"/>
            <a:ext cx="6946" cy="115617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19209" y="2738804"/>
            <a:ext cx="0" cy="209045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418072" y="3507976"/>
            <a:ext cx="369977" cy="9036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83598" y="2684147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52°</a:t>
            </a:r>
            <a:endParaRPr lang="en-US" sz="1000" b="1" dirty="0">
              <a:solidFill>
                <a:prstClr val="black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3382666" y="2963472"/>
            <a:ext cx="10142" cy="55354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3984" y="3065852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V="1">
            <a:off x="3048992" y="2963471"/>
            <a:ext cx="345741" cy="6790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039447" y="3528938"/>
            <a:ext cx="355408" cy="4526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40101" y="2024979"/>
            <a:ext cx="24060" cy="922870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39447" y="3537085"/>
            <a:ext cx="0" cy="209045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1555335" y="1981646"/>
            <a:ext cx="3416715" cy="2180156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79" name="Straight Connector 78"/>
          <p:cNvCxnSpPr/>
          <p:nvPr/>
        </p:nvCxnSpPr>
        <p:spPr>
          <a:xfrm>
            <a:off x="3071528" y="2967998"/>
            <a:ext cx="657510" cy="4993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3742518" y="2048517"/>
            <a:ext cx="299" cy="91948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781101" y="4701780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Parallelogram 45"/>
          <p:cNvSpPr/>
          <p:nvPr/>
        </p:nvSpPr>
        <p:spPr>
          <a:xfrm rot="19283917">
            <a:off x="1484997" y="1995942"/>
            <a:ext cx="667975" cy="416259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64038" y="2741983"/>
            <a:ext cx="1155171" cy="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2926" y="2738804"/>
            <a:ext cx="0" cy="229194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849563" y="3761919"/>
            <a:ext cx="1221965" cy="66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827657" y="2738804"/>
            <a:ext cx="16531" cy="100312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4767" y="4300345"/>
            <a:ext cx="393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42°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781102" y="3549849"/>
            <a:ext cx="1745" cy="1135260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42926" y="3507976"/>
            <a:ext cx="0" cy="264599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97971" y="3507976"/>
            <a:ext cx="705627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742518" y="202639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8" y="266486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85" y="3184117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943">
            <a:off x="2906237" y="3033635"/>
            <a:ext cx="280146" cy="4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86239" y="240239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Future Opportunities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05393" y="886570"/>
            <a:ext cx="548640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Chilled Water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Reset 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 smtClean="0"/>
              <a:t>Additional PIV’s to 6 buildings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 Addition Air/Dirt Separators – 10 locations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 Chilled </a:t>
            </a:r>
            <a:r>
              <a:rPr lang="en-US" dirty="0"/>
              <a:t>Water Study</a:t>
            </a:r>
          </a:p>
          <a:p>
            <a:pPr marL="4572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</a:rPr>
              <a:t>  Connections to CW Loop</a:t>
            </a:r>
          </a:p>
          <a:p>
            <a:pPr marL="914400" lvl="3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Sunvilla</a:t>
            </a:r>
            <a:r>
              <a:rPr lang="en-US" dirty="0"/>
              <a:t> Tower</a:t>
            </a:r>
          </a:p>
          <a:p>
            <a:pPr marL="914400" lvl="3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 Occupational Therapy </a:t>
            </a:r>
          </a:p>
          <a:p>
            <a:pPr marL="914400" lvl="3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 Welcome Center</a:t>
            </a:r>
          </a:p>
          <a:p>
            <a:pPr marL="0" lvl="1">
              <a:lnSpc>
                <a:spcPct val="150000"/>
              </a:lnSpc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-8878" y="2745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026694" y="173037"/>
            <a:ext cx="4057650" cy="3698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1F497D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371725" y="129540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209800" y="6096000"/>
            <a:ext cx="5334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506788" y="1143000"/>
            <a:ext cx="150812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299075" y="5464117"/>
            <a:ext cx="529850" cy="2000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31143" y="5064712"/>
            <a:ext cx="749217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/>
              <a:t>Siceluff</a:t>
            </a:r>
            <a:endParaRPr lang="en-US" sz="700" dirty="0"/>
          </a:p>
        </p:txBody>
      </p:sp>
      <p:sp>
        <p:nvSpPr>
          <p:cNvPr id="52" name="TextBox 51"/>
          <p:cNvSpPr txBox="1"/>
          <p:nvPr/>
        </p:nvSpPr>
        <p:spPr>
          <a:xfrm rot="5400000">
            <a:off x="7721210" y="4876800"/>
            <a:ext cx="49926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64453" y="5756008"/>
            <a:ext cx="670719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 rot="5400000">
            <a:off x="6238477" y="5443411"/>
            <a:ext cx="67491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 rot="5400000">
            <a:off x="6271782" y="4675227"/>
            <a:ext cx="59067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03859" y="5738606"/>
            <a:ext cx="522331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/>
              <a:t>Pummill</a:t>
            </a:r>
            <a:endParaRPr lang="en-US" sz="700" dirty="0"/>
          </a:p>
        </p:txBody>
      </p:sp>
      <p:sp>
        <p:nvSpPr>
          <p:cNvPr id="63" name="TextBox 62"/>
          <p:cNvSpPr txBox="1"/>
          <p:nvPr/>
        </p:nvSpPr>
        <p:spPr>
          <a:xfrm>
            <a:off x="6250951" y="6317379"/>
            <a:ext cx="638969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Karls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010397" y="6371239"/>
            <a:ext cx="723901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10397" y="5811984"/>
            <a:ext cx="533400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45665" y="4601691"/>
            <a:ext cx="685800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62782" y="4360797"/>
            <a:ext cx="113744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/>
              <a:t>Freudenberger</a:t>
            </a:r>
            <a:endParaRPr lang="en-US" sz="700" dirty="0"/>
          </a:p>
        </p:txBody>
      </p:sp>
      <p:sp>
        <p:nvSpPr>
          <p:cNvPr id="74" name="TextBox 73"/>
          <p:cNvSpPr txBox="1"/>
          <p:nvPr/>
        </p:nvSpPr>
        <p:spPr>
          <a:xfrm>
            <a:off x="7145341" y="3392363"/>
            <a:ext cx="550859" cy="2000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17943" y="2450980"/>
            <a:ext cx="838596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329718" y="2262479"/>
            <a:ext cx="452833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/>
              <a:t>Garst</a:t>
            </a:r>
            <a:endParaRPr lang="en-US" sz="700" dirty="0"/>
          </a:p>
        </p:txBody>
      </p:sp>
      <p:sp>
        <p:nvSpPr>
          <p:cNvPr id="80" name="TextBox 79"/>
          <p:cNvSpPr txBox="1"/>
          <p:nvPr/>
        </p:nvSpPr>
        <p:spPr>
          <a:xfrm>
            <a:off x="4710880" y="2449575"/>
            <a:ext cx="79216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6124575" y="4486275"/>
            <a:ext cx="54252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2918119" y="3071377"/>
            <a:ext cx="0" cy="61638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892802" y="3687764"/>
            <a:ext cx="792" cy="188788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892802" y="3163094"/>
            <a:ext cx="0" cy="4808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886575" y="6034478"/>
            <a:ext cx="847723" cy="4158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888252" y="3232944"/>
            <a:ext cx="14764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6324598" y="3525368"/>
            <a:ext cx="379415" cy="162396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465675" y="3797968"/>
            <a:ext cx="64690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/>
              <a:t>Blair Shannon</a:t>
            </a:r>
            <a:endParaRPr lang="en-US" sz="700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8045" y="3051260"/>
            <a:ext cx="592138" cy="30777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200203" y="3036281"/>
            <a:ext cx="618788" cy="30777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9900"/>
                </a:solidFill>
              </a:rPr>
              <a:t>Hammons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9900"/>
                </a:solidFill>
              </a:rPr>
              <a:t>Stu </a:t>
            </a:r>
            <a:r>
              <a:rPr lang="en-US" sz="700" b="1" dirty="0" err="1">
                <a:solidFill>
                  <a:srgbClr val="009900"/>
                </a:solidFill>
              </a:rPr>
              <a:t>Ctr</a:t>
            </a:r>
            <a:endParaRPr lang="en-US" sz="700" b="1" dirty="0">
              <a:solidFill>
                <a:srgbClr val="0099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 rot="5400000">
            <a:off x="7616516" y="5934941"/>
            <a:ext cx="533400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258844" y="6312467"/>
            <a:ext cx="533400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/>
              <a:t>Kemper</a:t>
            </a:r>
            <a:endParaRPr lang="en-US" sz="700" dirty="0"/>
          </a:p>
        </p:txBody>
      </p:sp>
      <p:sp>
        <p:nvSpPr>
          <p:cNvPr id="118" name="TextBox 117"/>
          <p:cNvSpPr txBox="1"/>
          <p:nvPr/>
        </p:nvSpPr>
        <p:spPr>
          <a:xfrm>
            <a:off x="5543221" y="2943362"/>
            <a:ext cx="905669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/>
              <a:t>Greenwood Lab</a:t>
            </a:r>
            <a:endParaRPr lang="en-US" sz="7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375233" y="5886921"/>
            <a:ext cx="0" cy="361479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882900" y="2189163"/>
            <a:ext cx="4813300" cy="4137025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0" name="Straight Connector 39"/>
            <p:cNvCxnSpPr/>
            <p:nvPr/>
          </p:nvCxnSpPr>
          <p:spPr>
            <a:xfrm flipH="1">
              <a:off x="5128418" y="2209800"/>
              <a:ext cx="1424783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Connector 103"/>
          <p:cNvCxnSpPr/>
          <p:nvPr/>
        </p:nvCxnSpPr>
        <p:spPr>
          <a:xfrm>
            <a:off x="2882900" y="3687764"/>
            <a:ext cx="347027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699185" y="4734770"/>
            <a:ext cx="594878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B050"/>
                </a:solidFill>
              </a:rPr>
              <a:t>Forsythe</a:t>
            </a:r>
            <a:endParaRPr lang="en-US" sz="700" dirty="0">
              <a:solidFill>
                <a:srgbClr val="00B050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 rot="10800000" flipV="1">
            <a:off x="5163931" y="4822666"/>
            <a:ext cx="15240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840248" y="2788104"/>
            <a:ext cx="195263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880968" y="2445639"/>
            <a:ext cx="195263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026072" y="1709470"/>
            <a:ext cx="195263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>
            <a:spLocks noChangeAspect="1"/>
          </p:cNvSpPr>
          <p:nvPr/>
        </p:nvSpPr>
        <p:spPr>
          <a:xfrm>
            <a:off x="3158207" y="1432598"/>
            <a:ext cx="615316" cy="200055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</a:rPr>
              <a:t>HHPA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8" name="TextBox 97"/>
          <p:cNvSpPr txBox="1">
            <a:spLocks noChangeAspect="1"/>
          </p:cNvSpPr>
          <p:nvPr/>
        </p:nvSpPr>
        <p:spPr>
          <a:xfrm rot="16200000">
            <a:off x="2396612" y="2418274"/>
            <a:ext cx="609191" cy="200056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B050"/>
                </a:solidFill>
              </a:rPr>
              <a:t>Wehr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9" name="TextBox 98"/>
          <p:cNvSpPr txBox="1">
            <a:spLocks noChangeAspect="1"/>
          </p:cNvSpPr>
          <p:nvPr/>
        </p:nvSpPr>
        <p:spPr>
          <a:xfrm>
            <a:off x="3307354" y="838950"/>
            <a:ext cx="508362" cy="184666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err="1" smtClean="0">
                <a:solidFill>
                  <a:srgbClr val="FF0000"/>
                </a:solidFill>
              </a:rPr>
              <a:t>Sunvilla</a:t>
            </a:r>
            <a:endParaRPr lang="en-US" sz="600" dirty="0">
              <a:solidFill>
                <a:srgbClr val="FF0000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H="1" flipV="1">
            <a:off x="3017019" y="609600"/>
            <a:ext cx="6880" cy="992970"/>
          </a:xfrm>
          <a:prstGeom prst="line">
            <a:avLst/>
          </a:prstGeom>
          <a:ln w="635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996889" y="629041"/>
            <a:ext cx="537487" cy="0"/>
          </a:xfrm>
          <a:prstGeom prst="line">
            <a:avLst/>
          </a:prstGeom>
          <a:ln w="635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516270" y="609600"/>
            <a:ext cx="0" cy="229350"/>
          </a:xfrm>
          <a:prstGeom prst="line">
            <a:avLst/>
          </a:prstGeom>
          <a:ln w="635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879037" y="2820253"/>
            <a:ext cx="3863" cy="7954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4"/>
          <p:cNvSpPr/>
          <p:nvPr/>
        </p:nvSpPr>
        <p:spPr>
          <a:xfrm>
            <a:off x="4394318" y="3782158"/>
            <a:ext cx="786238" cy="388081"/>
          </a:xfrm>
          <a:custGeom>
            <a:avLst/>
            <a:gdLst>
              <a:gd name="connsiteX0" fmla="*/ 0 w 376729"/>
              <a:gd name="connsiteY0" fmla="*/ 0 h 331186"/>
              <a:gd name="connsiteX1" fmla="*/ 376729 w 376729"/>
              <a:gd name="connsiteY1" fmla="*/ 0 h 331186"/>
              <a:gd name="connsiteX2" fmla="*/ 376729 w 376729"/>
              <a:gd name="connsiteY2" fmla="*/ 331186 h 331186"/>
              <a:gd name="connsiteX3" fmla="*/ 0 w 376729"/>
              <a:gd name="connsiteY3" fmla="*/ 331186 h 331186"/>
              <a:gd name="connsiteX4" fmla="*/ 0 w 376729"/>
              <a:gd name="connsiteY4" fmla="*/ 0 h 331186"/>
              <a:gd name="connsiteX0" fmla="*/ 0 w 376729"/>
              <a:gd name="connsiteY0" fmla="*/ 0 h 334409"/>
              <a:gd name="connsiteX1" fmla="*/ 376729 w 376729"/>
              <a:gd name="connsiteY1" fmla="*/ 0 h 334409"/>
              <a:gd name="connsiteX2" fmla="*/ 376729 w 376729"/>
              <a:gd name="connsiteY2" fmla="*/ 331186 h 334409"/>
              <a:gd name="connsiteX3" fmla="*/ 227501 w 376729"/>
              <a:gd name="connsiteY3" fmla="*/ 333974 h 334409"/>
              <a:gd name="connsiteX4" fmla="*/ 0 w 376729"/>
              <a:gd name="connsiteY4" fmla="*/ 331186 h 334409"/>
              <a:gd name="connsiteX5" fmla="*/ 0 w 376729"/>
              <a:gd name="connsiteY5" fmla="*/ 0 h 334409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29" h="334002">
                <a:moveTo>
                  <a:pt x="0" y="0"/>
                </a:moveTo>
                <a:lnTo>
                  <a:pt x="376729" y="0"/>
                </a:lnTo>
                <a:cubicBezTo>
                  <a:pt x="335454" y="69120"/>
                  <a:pt x="437054" y="223966"/>
                  <a:pt x="252904" y="207361"/>
                </a:cubicBezTo>
                <a:cubicBezTo>
                  <a:pt x="206336" y="205115"/>
                  <a:pt x="235969" y="336220"/>
                  <a:pt x="227501" y="333974"/>
                </a:cubicBezTo>
                <a:lnTo>
                  <a:pt x="0" y="331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359753" y="3818352"/>
            <a:ext cx="79216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00B050"/>
                </a:solidFill>
              </a:rPr>
              <a:t>Rec Center</a:t>
            </a:r>
          </a:p>
        </p:txBody>
      </p:sp>
      <p:cxnSp>
        <p:nvCxnSpPr>
          <p:cNvPr id="91" name="Straight Connector 90"/>
          <p:cNvCxnSpPr/>
          <p:nvPr/>
        </p:nvCxnSpPr>
        <p:spPr>
          <a:xfrm rot="10800000" flipV="1">
            <a:off x="5162782" y="5224476"/>
            <a:ext cx="15240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191000" y="5016201"/>
            <a:ext cx="59487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B050"/>
                </a:solidFill>
              </a:rPr>
              <a:t>Meyer Library</a:t>
            </a:r>
            <a:endParaRPr lang="en-US" sz="700" dirty="0">
              <a:solidFill>
                <a:srgbClr val="00B05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5159932" y="2209800"/>
            <a:ext cx="0" cy="280972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6884158" y="4496594"/>
            <a:ext cx="1191133" cy="3766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3035511" y="1600200"/>
            <a:ext cx="8626" cy="1228679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8029480" y="4231266"/>
            <a:ext cx="1246" cy="283584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 rot="5400000">
            <a:off x="7714102" y="3843338"/>
            <a:ext cx="53994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FF0000"/>
                </a:solidFill>
              </a:rPr>
              <a:t>Welcome Center</a:t>
            </a:r>
            <a:endParaRPr lang="en-US" sz="700" dirty="0">
              <a:solidFill>
                <a:srgbClr val="FF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294706" y="6477603"/>
            <a:ext cx="638969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Art Annex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5400000">
            <a:off x="6387181" y="6006360"/>
            <a:ext cx="397724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" dirty="0" smtClean="0"/>
              <a:t>Power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house</a:t>
            </a:r>
            <a:endParaRPr lang="en-US" dirty="0"/>
          </a:p>
        </p:txBody>
      </p:sp>
      <p:cxnSp>
        <p:nvCxnSpPr>
          <p:cNvPr id="128" name="Straight Connector 127"/>
          <p:cNvCxnSpPr/>
          <p:nvPr/>
        </p:nvCxnSpPr>
        <p:spPr>
          <a:xfrm flipH="1">
            <a:off x="5151915" y="3876552"/>
            <a:ext cx="120173" cy="1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2924812" y="3709667"/>
            <a:ext cx="2767" cy="601055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06096" y="4255505"/>
            <a:ext cx="1654724" cy="987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ts val="500"/>
              </a:spcBef>
              <a:spcAft>
                <a:spcPct val="0"/>
              </a:spcAft>
            </a:pPr>
            <a:r>
              <a:rPr lang="en-US" b="1" dirty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Total Design </a:t>
            </a:r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Capacity</a:t>
            </a:r>
          </a:p>
          <a:p>
            <a:pPr algn="ctr" fontAlgn="base">
              <a:spcBef>
                <a:spcPts val="5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5,930 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7862" y="5822886"/>
            <a:ext cx="457200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750T</a:t>
            </a:r>
            <a:endParaRPr lang="en-US" sz="700" dirty="0">
              <a:solidFill>
                <a:prstClr val="black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5334000" y="3687764"/>
            <a:ext cx="0" cy="23526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6667479" y="6157654"/>
            <a:ext cx="369051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840T</a:t>
            </a:r>
            <a:endParaRPr lang="en-US" sz="700" dirty="0">
              <a:solidFill>
                <a:prstClr val="black"/>
              </a:solidFill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 flipH="1" flipV="1">
            <a:off x="7696200" y="5938302"/>
            <a:ext cx="792" cy="139442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434501" y="4628050"/>
            <a:ext cx="369051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840T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405980" y="5077756"/>
            <a:ext cx="369051" cy="184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</a:rPr>
              <a:t>500T</a:t>
            </a:r>
            <a:endParaRPr lang="en-US" sz="600" dirty="0">
              <a:solidFill>
                <a:prstClr val="black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803056" y="3218828"/>
            <a:ext cx="369051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320T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618038" y="2163333"/>
            <a:ext cx="418604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1000T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370402" y="2866594"/>
            <a:ext cx="369051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900T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778756" y="5041912"/>
            <a:ext cx="369051" cy="2000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black"/>
                </a:solidFill>
              </a:rPr>
              <a:t>900T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138930" y="5105953"/>
            <a:ext cx="723901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FF0000"/>
                </a:solidFill>
              </a:rPr>
              <a:t>Glass</a:t>
            </a:r>
            <a:endParaRPr lang="en-US" sz="700" dirty="0">
              <a:solidFill>
                <a:srgbClr val="FF0000"/>
              </a:solidFill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2954863" y="4267200"/>
            <a:ext cx="24273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123703" y="3735388"/>
            <a:ext cx="838697" cy="12414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197599" y="4219169"/>
            <a:ext cx="663354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B050"/>
                </a:solidFill>
              </a:rPr>
              <a:t>Track/Soccer</a:t>
            </a:r>
            <a:endParaRPr lang="en-US" sz="700" dirty="0">
              <a:solidFill>
                <a:srgbClr val="00B050"/>
              </a:solidFill>
            </a:endParaRPr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2963628" y="4333898"/>
            <a:ext cx="22903" cy="132046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endCxn id="77" idx="0"/>
          </p:cNvCxnSpPr>
          <p:nvPr/>
        </p:nvCxnSpPr>
        <p:spPr>
          <a:xfrm flipV="1">
            <a:off x="4971616" y="2450980"/>
            <a:ext cx="1065625" cy="340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81200" y="2220913"/>
            <a:ext cx="528397" cy="5671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923106" y="2306545"/>
            <a:ext cx="66335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00B050"/>
                </a:solidFill>
              </a:rPr>
              <a:t>LaCrosse</a:t>
            </a:r>
            <a:r>
              <a:rPr lang="en-US" sz="700" dirty="0" smtClean="0">
                <a:solidFill>
                  <a:srgbClr val="00B050"/>
                </a:solidFill>
              </a:rPr>
              <a:t>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B050"/>
                </a:solidFill>
              </a:rPr>
              <a:t>Field Hockey </a:t>
            </a:r>
            <a:endParaRPr lang="en-US" sz="700" dirty="0">
              <a:solidFill>
                <a:srgbClr val="00B050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923262" y="3404733"/>
            <a:ext cx="335579" cy="2391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843570" y="3404733"/>
            <a:ext cx="526832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00B050"/>
                </a:solidFill>
              </a:rPr>
              <a:t>V.Ball</a:t>
            </a:r>
            <a:endParaRPr lang="en-US" sz="700" dirty="0">
              <a:solidFill>
                <a:srgbClr val="00B050"/>
              </a:solidFill>
            </a:endParaRPr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1524000" y="1969480"/>
            <a:ext cx="1451239" cy="2842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1560212" y="2005784"/>
            <a:ext cx="3863" cy="79544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1277300" y="2067024"/>
            <a:ext cx="68479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FF0000"/>
                </a:solidFill>
              </a:rPr>
              <a:t>Occup</a:t>
            </a:r>
            <a:r>
              <a:rPr lang="en-US" sz="700" dirty="0" smtClean="0">
                <a:solidFill>
                  <a:srgbClr val="FF0000"/>
                </a:solidFill>
              </a:rPr>
              <a:t>. Therapy </a:t>
            </a:r>
            <a:endParaRPr lang="en-US" sz="700" dirty="0">
              <a:solidFill>
                <a:srgbClr val="FF0000"/>
              </a:solidFill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>
            <a:off x="914400" y="5800935"/>
            <a:ext cx="24273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1152734" y="5700714"/>
            <a:ext cx="52596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B050"/>
                </a:solidFill>
              </a:rPr>
              <a:t>Existing</a:t>
            </a:r>
            <a:endParaRPr lang="en-US" sz="700" dirty="0">
              <a:solidFill>
                <a:srgbClr val="00B050"/>
              </a:solidFill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914400" y="5967686"/>
            <a:ext cx="242736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1152733" y="5856035"/>
            <a:ext cx="714849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FF0000"/>
                </a:solidFill>
              </a:rPr>
              <a:t>Funded Work</a:t>
            </a:r>
            <a:endParaRPr lang="en-US" sz="700" dirty="0">
              <a:solidFill>
                <a:srgbClr val="FF0000"/>
              </a:solidFill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 flipV="1">
            <a:off x="920201" y="6137575"/>
            <a:ext cx="236935" cy="284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159129" y="6031994"/>
            <a:ext cx="460624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FF0000"/>
                </a:solidFill>
              </a:rPr>
              <a:t>Future</a:t>
            </a:r>
            <a:endParaRPr lang="en-US" sz="7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1041" y="5505450"/>
            <a:ext cx="1005370" cy="8657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2962072" y="5105400"/>
            <a:ext cx="235527" cy="284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6734174" y="6421252"/>
            <a:ext cx="0" cy="130807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963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86239" y="240239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Future Opportunities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1354778" y="1058586"/>
            <a:ext cx="744519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Chilled Water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Reset 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Addition PIV’s to 6 buildings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Addition Air/Dirt Separators – 10 locations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Chilled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Water Study</a:t>
            </a:r>
          </a:p>
          <a:p>
            <a:pPr marL="4572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Connections to CW Loop</a:t>
            </a:r>
          </a:p>
          <a:p>
            <a:pPr marL="914400" lvl="3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Sunvilla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Tower, Occupational Therapy, Welcome Center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More </a:t>
            </a:r>
            <a:r>
              <a:rPr lang="en-US" dirty="0"/>
              <a:t>re-lamping parking lots with LEDs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lvl="1">
              <a:lnSpc>
                <a:spcPct val="150000"/>
              </a:lnSpc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3063" y="205099"/>
            <a:ext cx="713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Outdoor LED Installations map</a:t>
            </a:r>
            <a:endParaRPr lang="en-US" sz="36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13208" r="13177" b="7290"/>
          <a:stretch/>
        </p:blipFill>
        <p:spPr>
          <a:xfrm>
            <a:off x="2546647" y="905854"/>
            <a:ext cx="3708874" cy="54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86239" y="240239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Future Opportunities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05392" y="886570"/>
            <a:ext cx="655028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Chilled Water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Reset 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Addition PIV’s to 6 buildings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Addition Air/Dirt Separators – 10 locations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Chilled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Water Study</a:t>
            </a:r>
          </a:p>
          <a:p>
            <a:pPr marL="4572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Connections to CW Loop</a:t>
            </a:r>
          </a:p>
          <a:p>
            <a:pPr marL="914400" lvl="3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Sunvilla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Twr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Occup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Therapy &amp;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Welcome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Ctr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More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re-lamping parking lots with LEDs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</a:rPr>
              <a:t>  Virtual Servers </a:t>
            </a:r>
          </a:p>
          <a:p>
            <a:pPr marL="4572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2"/>
                </a:solidFill>
              </a:rPr>
              <a:t> Collaboration with Computer Services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 LEED </a:t>
            </a:r>
            <a:r>
              <a:rPr lang="en-US" dirty="0"/>
              <a:t>EB (existing building)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 </a:t>
            </a:r>
            <a:r>
              <a:rPr lang="en-US" dirty="0" smtClean="0"/>
              <a:t>Photo-</a:t>
            </a:r>
            <a:r>
              <a:rPr lang="en-US" dirty="0" err="1" smtClean="0"/>
              <a:t>voltaics</a:t>
            </a:r>
            <a:endParaRPr lang="en-US" dirty="0"/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 Solar </a:t>
            </a:r>
            <a:r>
              <a:rPr lang="en-US" dirty="0" smtClean="0"/>
              <a:t>heating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</a:t>
            </a:r>
            <a:r>
              <a:rPr lang="en-US" dirty="0" smtClean="0"/>
              <a:t> Wireless Thermostats</a:t>
            </a:r>
            <a:endParaRPr lang="en-US" dirty="0"/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dirty="0"/>
              <a:t>  </a:t>
            </a:r>
            <a:r>
              <a:rPr lang="en-US" dirty="0" smtClean="0"/>
              <a:t>Continue to </a:t>
            </a:r>
            <a:r>
              <a:rPr lang="en-US" dirty="0"/>
              <a:t>educate the campus </a:t>
            </a:r>
            <a:r>
              <a:rPr lang="en-US" dirty="0" smtClean="0"/>
              <a:t>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F6F6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228" y="0"/>
            <a:ext cx="7704667" cy="121777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Class Consolidation- </a:t>
            </a:r>
            <a:br>
              <a:rPr lang="en-US" sz="4000" dirty="0" smtClean="0"/>
            </a:br>
            <a:r>
              <a:rPr lang="en-US" sz="4000" dirty="0" smtClean="0"/>
              <a:t>Emissions Reductions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649054" y="1811708"/>
          <a:ext cx="5858142" cy="383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6985" y="3210370"/>
            <a:ext cx="4813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384 metric tons of Carbon Dioxide Equivalent is similar to: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67700" y="2719961"/>
            <a:ext cx="4800600" cy="2243663"/>
          </a:xfrm>
        </p:spPr>
        <p:txBody>
          <a:bodyPr/>
          <a:lstStyle/>
          <a:p>
            <a:pPr marL="85725" indent="-85725">
              <a:spcBef>
                <a:spcPts val="0"/>
              </a:spcBef>
              <a:defRPr/>
            </a:pPr>
            <a:r>
              <a:rPr lang="en-US" b="1" spc="-15" dirty="0">
                <a:solidFill>
                  <a:schemeClr val="bg1">
                    <a:lumMod val="50000"/>
                  </a:schemeClr>
                </a:solidFill>
              </a:rPr>
              <a:t>1996 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defRPr/>
            </a:pPr>
            <a:r>
              <a:rPr lang="en-US" b="1" spc="-15" dirty="0"/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defRPr/>
            </a:pPr>
            <a:r>
              <a:rPr lang="en-US" b="1" spc="-15" dirty="0"/>
              <a:t>1999 Utility Master Plan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050" spc="-15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2781" y="577943"/>
            <a:ext cx="6229350" cy="13412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bw130\Pictures\CAMPUS\MarketingPhotos\WestMallAftern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65466"/>
            <a:ext cx="68758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18225" y="1614364"/>
            <a:ext cx="46704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700" b="1" dirty="0">
                <a:ln w="1905">
                  <a:solidFill>
                    <a:schemeClr val="bg1"/>
                  </a:solidFill>
                </a:ln>
                <a:solidFill>
                  <a:srgbClr val="5C0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Executing its </a:t>
            </a:r>
          </a:p>
          <a:p>
            <a:pPr algn="r">
              <a:defRPr/>
            </a:pPr>
            <a:r>
              <a:rPr lang="en-US" sz="2700" b="1" dirty="0">
                <a:ln w="1905">
                  <a:solidFill>
                    <a:schemeClr val="bg1"/>
                  </a:solidFill>
                </a:ln>
                <a:solidFill>
                  <a:srgbClr val="5C0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Affairs Mission </a:t>
            </a:r>
          </a:p>
          <a:p>
            <a:pPr algn="r">
              <a:defRPr/>
            </a:pPr>
            <a:r>
              <a:rPr lang="en-US" sz="2700" b="1" dirty="0">
                <a:ln w="1905">
                  <a:solidFill>
                    <a:schemeClr val="bg1"/>
                  </a:solidFill>
                </a:ln>
                <a:solidFill>
                  <a:srgbClr val="5C0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through Energy         Conservation</a:t>
            </a:r>
            <a:endParaRPr lang="en-US" sz="3000" b="1" dirty="0">
              <a:ln w="1905">
                <a:solidFill>
                  <a:schemeClr val="bg1"/>
                </a:solidFill>
              </a:ln>
              <a:solidFill>
                <a:srgbClr val="5C00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33" name="Picture 13" descr="C:\Users\dbw130\Pictures\6.WordmarkStr.CMYKOWF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46624"/>
            <a:ext cx="4459643" cy="545761"/>
          </a:xfrm>
          <a:prstGeom prst="rect">
            <a:avLst/>
          </a:prstGeom>
          <a:noFill/>
          <a:effectLst>
            <a:softEdge rad="63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2284" y="4811581"/>
            <a:ext cx="19255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2700" b="1" dirty="0">
                <a:ln w="1905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  <a:endParaRPr lang="en-US" sz="1875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5"/>
          <p:cNvSpPr>
            <a:spLocks noChangeArrowheads="1"/>
          </p:cNvSpPr>
          <p:nvPr/>
        </p:nvSpPr>
        <p:spPr bwMode="auto">
          <a:xfrm>
            <a:off x="1657350" y="608555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5725" indent="-85725" algn="ctr"/>
            <a:r>
              <a:rPr lang="en-US" sz="3600" b="1" dirty="0">
                <a:solidFill>
                  <a:schemeClr val="tx2"/>
                </a:solidFill>
              </a:rPr>
              <a:t>1999 Utility Master Plan</a:t>
            </a:r>
          </a:p>
        </p:txBody>
      </p:sp>
      <p:sp>
        <p:nvSpPr>
          <p:cNvPr id="17414" name="TextBox 17"/>
          <p:cNvSpPr txBox="1">
            <a:spLocks noChangeArrowheads="1"/>
          </p:cNvSpPr>
          <p:nvPr/>
        </p:nvSpPr>
        <p:spPr bwMode="auto">
          <a:xfrm>
            <a:off x="1657350" y="2228850"/>
            <a:ext cx="6057900" cy="17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3429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b="1"/>
              <a:t> Recommendations: </a:t>
            </a:r>
            <a:endParaRPr lang="en-US" sz="1350"/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1350"/>
              <a:t>Upgrade the electrical spine for the future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1350"/>
              <a:t>Combine building chillers to “satellite plants”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sz="1350"/>
              <a:t>Phase out inefficient steam-absorption chillers</a:t>
            </a:r>
          </a:p>
          <a:p>
            <a:pPr eaLnBrk="1" hangingPunct="1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94879" y="2929961"/>
            <a:ext cx="4800600" cy="2628900"/>
          </a:xfrm>
        </p:spPr>
        <p:txBody>
          <a:bodyPr>
            <a:normAutofit fontScale="92500" lnSpcReduction="20000"/>
          </a:bodyPr>
          <a:lstStyle/>
          <a:p>
            <a:pPr marL="85725" indent="-85725">
              <a:spcBef>
                <a:spcPts val="0"/>
              </a:spcBef>
              <a:defRPr/>
            </a:pPr>
            <a:r>
              <a:rPr lang="en-US" b="1" spc="-15" dirty="0">
                <a:solidFill>
                  <a:schemeClr val="bg1">
                    <a:lumMod val="50000"/>
                  </a:schemeClr>
                </a:solidFill>
              </a:rPr>
              <a:t>1996 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b="1" spc="-15" dirty="0">
                <a:solidFill>
                  <a:schemeClr val="bg1">
                    <a:lumMod val="50000"/>
                  </a:schemeClr>
                </a:solidFill>
              </a:rPr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b="1" spc="-15" dirty="0">
                <a:solidFill>
                  <a:schemeClr val="bg1">
                    <a:lumMod val="50000"/>
                  </a:schemeClr>
                </a:solidFill>
              </a:rPr>
              <a:t>1999 Utility Master 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defRPr/>
            </a:pPr>
            <a:r>
              <a:rPr lang="en-US" b="1" spc="-15" dirty="0"/>
              <a:t>2000 Utility Tunnel Repairs </a:t>
            </a:r>
            <a:endParaRPr lang="en-US" b="1" spc="-15" dirty="0" smtClean="0"/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b="1" spc="-15" dirty="0" smtClean="0"/>
              <a:t>- </a:t>
            </a:r>
            <a:r>
              <a:rPr lang="en-US" b="1" spc="-15" dirty="0"/>
              <a:t>$5M Capital Appropriation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indent="0">
              <a:spcBef>
                <a:spcPts val="0"/>
              </a:spcBef>
              <a:buNone/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050" spc="-15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32781" y="577943"/>
            <a:ext cx="6229350" cy="13412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92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52450" y="859758"/>
            <a:ext cx="6858000" cy="51435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  <a:miter lim="800000"/>
            <a:headEnd/>
            <a:tailEnd/>
          </a:ln>
          <a:extLst/>
        </p:spPr>
      </p:pic>
      <p:sp>
        <p:nvSpPr>
          <p:cNvPr id="28" name="TextBox 27"/>
          <p:cNvSpPr txBox="1"/>
          <p:nvPr/>
        </p:nvSpPr>
        <p:spPr>
          <a:xfrm>
            <a:off x="4126122" y="987029"/>
            <a:ext cx="3043238" cy="300082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Utility Distribution Tunnel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965543" y="4795370"/>
            <a:ext cx="40465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70677" y="4637892"/>
            <a:ext cx="416435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Siceluff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66550" y="4547252"/>
            <a:ext cx="46232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52471" y="5173799"/>
            <a:ext cx="384680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21733" y="4929566"/>
            <a:ext cx="36409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CARR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74401" y="4407067"/>
            <a:ext cx="458142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Student Union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74708" y="5564590"/>
            <a:ext cx="319127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 err="1">
                <a:solidFill>
                  <a:srgbClr val="00CC00"/>
                </a:solidFill>
              </a:rPr>
              <a:t>Karls</a:t>
            </a:r>
            <a:endParaRPr lang="en-US" sz="450" b="1" dirty="0">
              <a:solidFill>
                <a:srgbClr val="00CC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81499" y="5618461"/>
            <a:ext cx="37978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54798" y="5200694"/>
            <a:ext cx="302192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27452" y="4313960"/>
            <a:ext cx="374804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Wells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62263" y="3460557"/>
            <a:ext cx="54292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364120" y="2670926"/>
            <a:ext cx="62894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86351" y="2550320"/>
            <a:ext cx="47982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Garst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15260" y="2663842"/>
            <a:ext cx="594122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 flipV="1">
            <a:off x="3326640" y="5148057"/>
            <a:ext cx="108644" cy="108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20350" y="3745842"/>
            <a:ext cx="400050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BLSH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86150" y="3152002"/>
            <a:ext cx="444104" cy="253916"/>
          </a:xfrm>
          <a:prstGeom prst="rect">
            <a:avLst/>
          </a:prstGeom>
          <a:noFill/>
          <a:ln>
            <a:solidFill>
              <a:schemeClr val="bg1">
                <a:alpha val="91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49094" y="3145501"/>
            <a:ext cx="622193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Hammons Stu </a:t>
            </a:r>
            <a:r>
              <a:rPr lang="en-US" sz="525" b="1" dirty="0" err="1">
                <a:solidFill>
                  <a:srgbClr val="00CC00"/>
                </a:solidFill>
              </a:rPr>
              <a:t>Ctr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909102" y="5189718"/>
            <a:ext cx="316412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521505" y="5579586"/>
            <a:ext cx="571500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Kemper Hall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222443" y="3025957"/>
            <a:ext cx="679252" cy="253916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Greenwood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Lab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5759" y="3748936"/>
            <a:ext cx="515264" cy="322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 flipV="1">
            <a:off x="3402543" y="5164545"/>
            <a:ext cx="7353" cy="21053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501460" y="5458700"/>
            <a:ext cx="499040" cy="61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971922" y="5457825"/>
            <a:ext cx="3" cy="631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-2700000" flipV="1">
            <a:off x="3463862" y="5333828"/>
            <a:ext cx="0" cy="16303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3907634" y="5532006"/>
            <a:ext cx="0" cy="7671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20000" flipH="1">
            <a:off x="3880028" y="5528073"/>
            <a:ext cx="127617" cy="561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4001507" y="5421077"/>
            <a:ext cx="799977" cy="11088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320000" flipH="1" flipV="1">
            <a:off x="5144736" y="5443796"/>
            <a:ext cx="96141" cy="1566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-60000" flipH="1" flipV="1">
            <a:off x="4770996" y="5422181"/>
            <a:ext cx="407191" cy="1104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5216960" y="5470455"/>
            <a:ext cx="54001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320000" flipH="1" flipV="1">
            <a:off x="5738690" y="5487194"/>
            <a:ext cx="96141" cy="1566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5812820" y="5511501"/>
            <a:ext cx="167988" cy="27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6118197" y="5509571"/>
            <a:ext cx="86354" cy="193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 flipV="1">
            <a:off x="6170056" y="5521426"/>
            <a:ext cx="206" cy="8133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240000" flipH="1">
            <a:off x="6308647" y="5614522"/>
            <a:ext cx="148083" cy="104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6094770" y="5402681"/>
            <a:ext cx="705065" cy="410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80000" flipH="1">
            <a:off x="6794695" y="5369129"/>
            <a:ext cx="27416" cy="4986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6811863" y="5384327"/>
            <a:ext cx="13028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943682" y="5301021"/>
            <a:ext cx="4616" cy="11467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6111842" y="5301020"/>
            <a:ext cx="2961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141663" y="5148057"/>
            <a:ext cx="0" cy="16303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-240000" flipH="1">
            <a:off x="6111844" y="4734345"/>
            <a:ext cx="237233" cy="11498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6343676" y="4727330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427938" y="3783276"/>
            <a:ext cx="594122" cy="1962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Rec Center</a:t>
            </a:r>
          </a:p>
        </p:txBody>
      </p:sp>
      <p:cxnSp>
        <p:nvCxnSpPr>
          <p:cNvPr id="139" name="Straight Connector 138"/>
          <p:cNvCxnSpPr/>
          <p:nvPr/>
        </p:nvCxnSpPr>
        <p:spPr>
          <a:xfrm flipH="1" flipV="1">
            <a:off x="5914266" y="4676294"/>
            <a:ext cx="228682" cy="20783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250537" y="4630028"/>
            <a:ext cx="478985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McDonald Arena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H="1" flipV="1">
            <a:off x="5686337" y="4678865"/>
            <a:ext cx="247626" cy="228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6326579" y="4191731"/>
            <a:ext cx="0" cy="54468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-60000" flipH="1" flipV="1">
            <a:off x="6340869" y="4649271"/>
            <a:ext cx="470940" cy="1005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 flipV="1">
            <a:off x="6791599" y="4647352"/>
            <a:ext cx="45980" cy="2611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6822782" y="4682206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677103" y="4522962"/>
            <a:ext cx="4782" cy="11475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6662569" y="4523400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491258" y="4507283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6329863" y="4552647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6332370" y="4298780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5768818" y="4180016"/>
            <a:ext cx="585659" cy="358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5799017" y="4187201"/>
            <a:ext cx="0" cy="11158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088761" y="4109062"/>
            <a:ext cx="728655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 err="1">
                <a:solidFill>
                  <a:srgbClr val="00CC00"/>
                </a:solidFill>
              </a:rPr>
              <a:t>Freudenberger</a:t>
            </a:r>
            <a:endParaRPr lang="en-US" sz="450" b="1" dirty="0">
              <a:solidFill>
                <a:srgbClr val="00CC00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 flipH="1">
            <a:off x="5732848" y="4268119"/>
            <a:ext cx="4635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281381" y="4313959"/>
            <a:ext cx="9368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5345768" y="4326495"/>
            <a:ext cx="0" cy="1468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5282551" y="4469675"/>
            <a:ext cx="63217" cy="737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5691544" y="4586713"/>
            <a:ext cx="0" cy="12445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5114501" y="4598060"/>
            <a:ext cx="571836" cy="251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 flipV="1">
            <a:off x="5168873" y="4676312"/>
            <a:ext cx="158559" cy="255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5233354" y="4616481"/>
            <a:ext cx="72074" cy="5889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-420000" flipH="1">
            <a:off x="5081356" y="4688755"/>
            <a:ext cx="93590" cy="5889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5027197" y="4750669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374544" y="4645351"/>
            <a:ext cx="597506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Meyer Library</a:t>
            </a:r>
          </a:p>
        </p:txBody>
      </p:sp>
      <p:cxnSp>
        <p:nvCxnSpPr>
          <p:cNvPr id="201" name="Straight Connector 200"/>
          <p:cNvCxnSpPr/>
          <p:nvPr/>
        </p:nvCxnSpPr>
        <p:spPr>
          <a:xfrm rot="-60000" flipV="1">
            <a:off x="5116331" y="4036050"/>
            <a:ext cx="11109" cy="59704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4984568" y="4020552"/>
            <a:ext cx="24878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 flipV="1">
            <a:off x="6085439" y="3774026"/>
            <a:ext cx="5228" cy="38421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6169284" y="3648179"/>
            <a:ext cx="383435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Morris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Hall</a:t>
            </a:r>
          </a:p>
        </p:txBody>
      </p:sp>
      <p:cxnSp>
        <p:nvCxnSpPr>
          <p:cNvPr id="208" name="Straight Connector 207"/>
          <p:cNvCxnSpPr/>
          <p:nvPr/>
        </p:nvCxnSpPr>
        <p:spPr>
          <a:xfrm flipH="1">
            <a:off x="5947783" y="3748935"/>
            <a:ext cx="2985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 flipV="1">
            <a:off x="6128248" y="3422622"/>
            <a:ext cx="464" cy="31383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-60000" flipH="1" flipV="1">
            <a:off x="6097590" y="3422620"/>
            <a:ext cx="86707" cy="277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>
            <a:off x="5728082" y="3745842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 flipV="1">
            <a:off x="5649677" y="3417220"/>
            <a:ext cx="726" cy="25678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V="1">
            <a:off x="6171585" y="5680877"/>
            <a:ext cx="0" cy="7671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 flipV="1">
            <a:off x="6229352" y="4410678"/>
            <a:ext cx="96155" cy="14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rot="480000" flipH="1">
            <a:off x="5473160" y="3502837"/>
            <a:ext cx="177817" cy="2553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5287101" y="3498413"/>
            <a:ext cx="175978" cy="85950"/>
            <a:chOff x="4191000" y="3108600"/>
            <a:chExt cx="234637" cy="114600"/>
          </a:xfrm>
          <a:solidFill>
            <a:schemeClr val="accent4"/>
          </a:solidFill>
        </p:grpSpPr>
        <p:sp>
          <p:nvSpPr>
            <p:cNvPr id="235" name="Rectangle 234"/>
            <p:cNvSpPr/>
            <p:nvPr/>
          </p:nvSpPr>
          <p:spPr>
            <a:xfrm>
              <a:off x="4191000" y="3159695"/>
              <a:ext cx="234581" cy="6350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4379918" y="3108600"/>
              <a:ext cx="45719" cy="10869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42" name="Straight Connector 241"/>
          <p:cNvCxnSpPr/>
          <p:nvPr/>
        </p:nvCxnSpPr>
        <p:spPr>
          <a:xfrm flipH="1">
            <a:off x="5058980" y="4373550"/>
            <a:ext cx="7093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4765087" y="4147889"/>
            <a:ext cx="424772" cy="253916"/>
          </a:xfrm>
          <a:prstGeom prst="rect">
            <a:avLst/>
          </a:prstGeom>
          <a:noFill/>
          <a:ln>
            <a:solidFill>
              <a:schemeClr val="bg1">
                <a:alpha val="91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King St. </a:t>
            </a:r>
            <a:r>
              <a:rPr lang="en-US" sz="525" b="1" dirty="0" err="1">
                <a:solidFill>
                  <a:srgbClr val="00CC00"/>
                </a:solidFill>
              </a:rPr>
              <a:t>Annx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4681458" y="4342717"/>
            <a:ext cx="456353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Forsythe</a:t>
            </a:r>
          </a:p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Athl.Ctr</a:t>
            </a:r>
            <a:endParaRPr lang="en-US" sz="525" b="1" dirty="0">
              <a:solidFill>
                <a:srgbClr val="00CC00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882787" y="5250966"/>
            <a:ext cx="44379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Pummill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14873" y="5406960"/>
            <a:ext cx="280465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PH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878728" y="5702466"/>
            <a:ext cx="476985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>
                <a:solidFill>
                  <a:srgbClr val="00CC00"/>
                </a:solidFill>
              </a:rPr>
              <a:t>Art Annex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569420" y="4450263"/>
            <a:ext cx="114300" cy="7853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94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52450" y="859758"/>
            <a:ext cx="6858000" cy="5143500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/>
            </a:solidFill>
            <a:miter lim="800000"/>
            <a:headEnd/>
            <a:tailEnd/>
          </a:ln>
          <a:extLst/>
        </p:spPr>
      </p:pic>
      <p:sp>
        <p:nvSpPr>
          <p:cNvPr id="28" name="TextBox 27"/>
          <p:cNvSpPr txBox="1"/>
          <p:nvPr/>
        </p:nvSpPr>
        <p:spPr>
          <a:xfrm>
            <a:off x="4126122" y="987029"/>
            <a:ext cx="3043238" cy="300082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Utility Distribution Tunnel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965543" y="4795370"/>
            <a:ext cx="40465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70677" y="4637892"/>
            <a:ext cx="416435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Siceluff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66550" y="4547252"/>
            <a:ext cx="46232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52471" y="5173799"/>
            <a:ext cx="384680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21733" y="4929566"/>
            <a:ext cx="36409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CARR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74708" y="4259032"/>
            <a:ext cx="458142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Student Union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74708" y="5564590"/>
            <a:ext cx="319127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 err="1">
                <a:solidFill>
                  <a:srgbClr val="00CC00"/>
                </a:solidFill>
              </a:rPr>
              <a:t>Karls</a:t>
            </a:r>
            <a:endParaRPr lang="en-US" sz="450" b="1" dirty="0">
              <a:solidFill>
                <a:srgbClr val="00CC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81499" y="5618461"/>
            <a:ext cx="37978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54798" y="5200694"/>
            <a:ext cx="302192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27452" y="4313960"/>
            <a:ext cx="374804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Wells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62263" y="3460557"/>
            <a:ext cx="54292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364120" y="2670926"/>
            <a:ext cx="628947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86351" y="2550320"/>
            <a:ext cx="47982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Garst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15260" y="2663842"/>
            <a:ext cx="594122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 flipV="1">
            <a:off x="3326640" y="5148057"/>
            <a:ext cx="108644" cy="1089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20350" y="3745842"/>
            <a:ext cx="400050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BLSH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86150" y="3152002"/>
            <a:ext cx="444104" cy="253916"/>
          </a:xfrm>
          <a:prstGeom prst="rect">
            <a:avLst/>
          </a:prstGeom>
          <a:noFill/>
          <a:ln>
            <a:solidFill>
              <a:schemeClr val="bg1">
                <a:alpha val="91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49094" y="3145501"/>
            <a:ext cx="622193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Hammons Stu </a:t>
            </a:r>
            <a:r>
              <a:rPr lang="en-US" sz="525" b="1" dirty="0" err="1">
                <a:solidFill>
                  <a:srgbClr val="00CC00"/>
                </a:solidFill>
              </a:rPr>
              <a:t>Ctr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909102" y="5189718"/>
            <a:ext cx="316412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521505" y="5579586"/>
            <a:ext cx="571500" cy="173124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Kemper Hall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222443" y="3025957"/>
            <a:ext cx="679252" cy="253916"/>
          </a:xfrm>
          <a:prstGeom prst="rect">
            <a:avLst/>
          </a:prstGeom>
          <a:noFill/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Greenwood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Lab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5758" y="3748936"/>
            <a:ext cx="556301" cy="322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 flipV="1">
            <a:off x="3402543" y="5164545"/>
            <a:ext cx="7353" cy="210536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3501460" y="5458700"/>
            <a:ext cx="499040" cy="6135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971922" y="5444213"/>
            <a:ext cx="0" cy="7671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-2700000" flipV="1">
            <a:off x="3463862" y="5333828"/>
            <a:ext cx="0" cy="16303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3907634" y="5532006"/>
            <a:ext cx="0" cy="7671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20000" flipH="1">
            <a:off x="3880028" y="5528073"/>
            <a:ext cx="127617" cy="5619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4001507" y="5421077"/>
            <a:ext cx="799977" cy="110883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320000" flipH="1" flipV="1">
            <a:off x="5144736" y="5443796"/>
            <a:ext cx="96141" cy="15666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-60000" flipH="1" flipV="1">
            <a:off x="4770996" y="5422181"/>
            <a:ext cx="407191" cy="11045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5216960" y="5470455"/>
            <a:ext cx="540011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320000" flipH="1" flipV="1">
            <a:off x="5738690" y="5487194"/>
            <a:ext cx="96141" cy="15666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5812820" y="5511501"/>
            <a:ext cx="167988" cy="2769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6118197" y="5509571"/>
            <a:ext cx="86354" cy="1931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 flipV="1">
            <a:off x="6170056" y="5521426"/>
            <a:ext cx="206" cy="81338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240000" flipH="1">
            <a:off x="6308647" y="5614522"/>
            <a:ext cx="148083" cy="1040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6094770" y="5402681"/>
            <a:ext cx="705065" cy="410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80000" flipH="1">
            <a:off x="6794695" y="5369129"/>
            <a:ext cx="27416" cy="49863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6811863" y="5384327"/>
            <a:ext cx="130288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943682" y="5301021"/>
            <a:ext cx="4616" cy="11467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6111842" y="5301020"/>
            <a:ext cx="296166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141663" y="5148057"/>
            <a:ext cx="0" cy="16303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-240000" flipH="1">
            <a:off x="6111844" y="4734345"/>
            <a:ext cx="237233" cy="114985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6343676" y="4727330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427938" y="3783276"/>
            <a:ext cx="594122" cy="1962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Rec Center</a:t>
            </a:r>
          </a:p>
        </p:txBody>
      </p:sp>
      <p:cxnSp>
        <p:nvCxnSpPr>
          <p:cNvPr id="139" name="Straight Connector 138"/>
          <p:cNvCxnSpPr/>
          <p:nvPr/>
        </p:nvCxnSpPr>
        <p:spPr>
          <a:xfrm flipH="1" flipV="1">
            <a:off x="5914266" y="4676294"/>
            <a:ext cx="228682" cy="20783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250537" y="4630028"/>
            <a:ext cx="478985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McDonald Arena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H="1" flipV="1">
            <a:off x="5686337" y="4678865"/>
            <a:ext cx="247626" cy="228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6326579" y="4191731"/>
            <a:ext cx="0" cy="544681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-60000" flipH="1" flipV="1">
            <a:off x="6340869" y="4649271"/>
            <a:ext cx="470940" cy="10052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 flipV="1">
            <a:off x="6791599" y="4647352"/>
            <a:ext cx="45980" cy="26113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6822782" y="4682206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300000" flipH="1" flipV="1">
            <a:off x="6670931" y="4523400"/>
            <a:ext cx="16200" cy="140916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6662569" y="4523400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569420" y="4450263"/>
            <a:ext cx="114300" cy="7853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7" name="Straight Connector 156"/>
          <p:cNvCxnSpPr/>
          <p:nvPr/>
        </p:nvCxnSpPr>
        <p:spPr>
          <a:xfrm flipH="1">
            <a:off x="6491258" y="4507283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6329863" y="4552647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6332370" y="4298780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5768818" y="4180016"/>
            <a:ext cx="585659" cy="3589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5799017" y="4187201"/>
            <a:ext cx="0" cy="11158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088761" y="4109062"/>
            <a:ext cx="728655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 err="1">
                <a:solidFill>
                  <a:srgbClr val="00CC00"/>
                </a:solidFill>
              </a:rPr>
              <a:t>Freudenberger</a:t>
            </a:r>
            <a:endParaRPr lang="en-US" sz="450" b="1" dirty="0">
              <a:solidFill>
                <a:srgbClr val="00CC00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 flipH="1">
            <a:off x="5732848" y="4268119"/>
            <a:ext cx="46358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281381" y="4313959"/>
            <a:ext cx="93688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5345768" y="4326494"/>
            <a:ext cx="0" cy="16303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5282551" y="4477051"/>
            <a:ext cx="92518" cy="1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5691544" y="4586713"/>
            <a:ext cx="0" cy="12445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5114501" y="4596984"/>
            <a:ext cx="605900" cy="3589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5144124" y="4678865"/>
            <a:ext cx="183307" cy="4574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5233354" y="4616481"/>
            <a:ext cx="72074" cy="58896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-420000" flipH="1">
            <a:off x="5081356" y="4688755"/>
            <a:ext cx="93590" cy="58896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5027197" y="4745906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374544" y="4645351"/>
            <a:ext cx="597506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Meyer Library</a:t>
            </a:r>
          </a:p>
        </p:txBody>
      </p:sp>
      <p:cxnSp>
        <p:nvCxnSpPr>
          <p:cNvPr id="201" name="Straight Connector 200"/>
          <p:cNvCxnSpPr/>
          <p:nvPr/>
        </p:nvCxnSpPr>
        <p:spPr>
          <a:xfrm rot="-60000" flipV="1">
            <a:off x="5116331" y="4036050"/>
            <a:ext cx="11109" cy="597044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4984568" y="4020552"/>
            <a:ext cx="248786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 flipV="1">
            <a:off x="6085439" y="3774025"/>
            <a:ext cx="7352" cy="413765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6178758" y="3657601"/>
            <a:ext cx="342901" cy="3347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Morris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Hall</a:t>
            </a:r>
          </a:p>
        </p:txBody>
      </p:sp>
      <p:cxnSp>
        <p:nvCxnSpPr>
          <p:cNvPr id="208" name="Straight Connector 207"/>
          <p:cNvCxnSpPr/>
          <p:nvPr/>
        </p:nvCxnSpPr>
        <p:spPr>
          <a:xfrm flipH="1">
            <a:off x="5947783" y="3748935"/>
            <a:ext cx="2985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60000" flipH="1" flipV="1">
            <a:off x="6125211" y="3422660"/>
            <a:ext cx="7351" cy="34771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-60000" flipH="1" flipV="1">
            <a:off x="6097590" y="3422620"/>
            <a:ext cx="86707" cy="2771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>
            <a:off x="5728082" y="3745842"/>
            <a:ext cx="70935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 flipV="1">
            <a:off x="5649677" y="3417220"/>
            <a:ext cx="726" cy="25678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V="1">
            <a:off x="6171585" y="5680877"/>
            <a:ext cx="0" cy="76717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229351" y="4410655"/>
            <a:ext cx="104798" cy="23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rot="480000" flipH="1">
            <a:off x="5473160" y="3502837"/>
            <a:ext cx="177817" cy="25538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5287101" y="3498413"/>
            <a:ext cx="175978" cy="85950"/>
            <a:chOff x="4191000" y="3108600"/>
            <a:chExt cx="234637" cy="114600"/>
          </a:xfrm>
          <a:solidFill>
            <a:schemeClr val="accent4"/>
          </a:solidFill>
        </p:grpSpPr>
        <p:sp>
          <p:nvSpPr>
            <p:cNvPr id="235" name="Rectangle 234"/>
            <p:cNvSpPr/>
            <p:nvPr/>
          </p:nvSpPr>
          <p:spPr>
            <a:xfrm>
              <a:off x="4191000" y="3159695"/>
              <a:ext cx="234581" cy="6350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4379918" y="3108600"/>
              <a:ext cx="45719" cy="10869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42" name="Straight Connector 241"/>
          <p:cNvCxnSpPr/>
          <p:nvPr/>
        </p:nvCxnSpPr>
        <p:spPr>
          <a:xfrm flipH="1">
            <a:off x="5058980" y="4373550"/>
            <a:ext cx="70935" cy="0"/>
          </a:xfrm>
          <a:prstGeom prst="line">
            <a:avLst/>
          </a:prstGeom>
          <a:ln w="825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4352472" y="4195081"/>
            <a:ext cx="50428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91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King St. </a:t>
            </a:r>
            <a:r>
              <a:rPr lang="en-US" sz="525" b="1" dirty="0" err="1">
                <a:solidFill>
                  <a:srgbClr val="00CC00"/>
                </a:solidFill>
              </a:rPr>
              <a:t>Annx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4672864" y="4355882"/>
            <a:ext cx="456353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Forsythe</a:t>
            </a:r>
          </a:p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Athl.Ctr</a:t>
            </a:r>
            <a:endParaRPr lang="en-US" sz="525" b="1" dirty="0">
              <a:solidFill>
                <a:srgbClr val="00CC00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882787" y="5250966"/>
            <a:ext cx="443791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 err="1">
                <a:solidFill>
                  <a:srgbClr val="00CC00"/>
                </a:solidFill>
              </a:rPr>
              <a:t>Pummill</a:t>
            </a:r>
            <a:endParaRPr lang="en-US" sz="525" b="1" dirty="0">
              <a:solidFill>
                <a:srgbClr val="00CC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14873" y="5406960"/>
            <a:ext cx="280465" cy="1731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CC00"/>
                </a:solidFill>
              </a:rPr>
              <a:t>PH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863832" y="5687913"/>
            <a:ext cx="476985" cy="1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>
                <a:solidFill>
                  <a:srgbClr val="00CC00"/>
                </a:solidFill>
              </a:rPr>
              <a:t>Art Annex</a:t>
            </a:r>
          </a:p>
        </p:txBody>
      </p:sp>
    </p:spTree>
    <p:extLst>
      <p:ext uri="{BB962C8B-B14F-4D97-AF65-F5344CB8AC3E}">
        <p14:creationId xmlns:p14="http://schemas.microsoft.com/office/powerpoint/2010/main" val="1957974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85900" y="790422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algn="ctr">
              <a:defRPr/>
            </a:pPr>
            <a:r>
              <a:rPr lang="en-US" sz="3600" b="1" spc="-15" dirty="0">
                <a:solidFill>
                  <a:schemeClr val="tx2"/>
                </a:solidFill>
              </a:rPr>
              <a:t>2000 Utility Tunnel Repairs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1804231" y="2012182"/>
            <a:ext cx="60579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3429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dirty="0"/>
              <a:t>Upgraded electrical systems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dirty="0"/>
              <a:t>Reduced line loss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dirty="0"/>
              <a:t>Corrected structural deficiencies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Wingdings" pitchFamily="2" charset="2"/>
              <a:buChar char="ü"/>
            </a:pPr>
            <a:r>
              <a:rPr lang="en-US" dirty="0"/>
              <a:t>Set us up for the next phase</a:t>
            </a:r>
          </a:p>
          <a:p>
            <a:pPr eaLnBrk="1" hangingPunct="1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785932" y="1813728"/>
            <a:ext cx="5923047" cy="4560594"/>
          </a:xfrm>
        </p:spPr>
        <p:txBody>
          <a:bodyPr>
            <a:noAutofit/>
          </a:bodyPr>
          <a:lstStyle/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>
                <a:solidFill>
                  <a:schemeClr val="bg1">
                    <a:lumMod val="50000"/>
                  </a:schemeClr>
                </a:solidFill>
              </a:rPr>
              <a:t>1996 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>
                <a:solidFill>
                  <a:schemeClr val="bg1">
                    <a:lumMod val="50000"/>
                  </a:schemeClr>
                </a:solidFill>
              </a:rPr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1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>
                <a:solidFill>
                  <a:schemeClr val="bg1">
                    <a:lumMod val="50000"/>
                  </a:schemeClr>
                </a:solidFill>
              </a:rPr>
              <a:t>1999 Utility Master 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1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>
                <a:solidFill>
                  <a:schemeClr val="bg1">
                    <a:lumMod val="50000"/>
                  </a:schemeClr>
                </a:solidFill>
              </a:rPr>
              <a:t>2000 Utility Tunnel Repairs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1600" b="1" spc="-15" dirty="0">
              <a:solidFill>
                <a:schemeClr val="bg1">
                  <a:lumMod val="65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/>
              <a:t>2002 Mechanical Upgrade to Hammons Student Center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1600" b="1" spc="-15" dirty="0"/>
          </a:p>
          <a:p>
            <a:pPr marL="85725" indent="-85725">
              <a:spcBef>
                <a:spcPts val="0"/>
              </a:spcBef>
              <a:defRPr/>
            </a:pPr>
            <a:r>
              <a:rPr lang="en-US" sz="1600" b="1" spc="-15" dirty="0"/>
              <a:t>2004 Energy Project - $10.9M Chilled Water Loop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1600" b="1" spc="-15" dirty="0"/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600" spc="-15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32781" y="577943"/>
            <a:ext cx="6229350" cy="13412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6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77125" y="751869"/>
            <a:ext cx="4469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en-US" sz="3600" b="1" spc="-15" dirty="0" smtClean="0">
                <a:solidFill>
                  <a:schemeClr val="tx2"/>
                </a:solidFill>
              </a:rPr>
              <a:t>2004 Energy Contract</a:t>
            </a:r>
            <a:endParaRPr lang="en-US" sz="3600" b="1" spc="-15" dirty="0">
              <a:solidFill>
                <a:schemeClr val="tx2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31870" y="2058657"/>
            <a:ext cx="4743450" cy="365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2400" b="1" dirty="0"/>
              <a:t>Scope</a:t>
            </a:r>
          </a:p>
          <a:p>
            <a:pPr marL="254794" lvl="1" indent="88106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1600" dirty="0"/>
              <a:t>  Chilled Water Loop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Services 20 buildings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Replaces 16 old and inefficient chillers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Charged </a:t>
            </a:r>
            <a:r>
              <a:rPr lang="en-US" sz="1600" dirty="0" smtClean="0"/>
              <a:t>by large, efficient chillers</a:t>
            </a:r>
          </a:p>
          <a:p>
            <a:pPr marL="1096566" lvl="2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 smtClean="0"/>
              <a:t> 5 new</a:t>
            </a:r>
          </a:p>
          <a:p>
            <a:pPr marL="1096566" lvl="2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 smtClean="0"/>
              <a:t>4 existing</a:t>
            </a:r>
          </a:p>
          <a:p>
            <a:pPr marL="1096566" lvl="2">
              <a:spcBef>
                <a:spcPts val="225"/>
              </a:spcBef>
              <a:defRPr/>
            </a:pPr>
            <a:endParaRPr lang="en-US" sz="1350" dirty="0"/>
          </a:p>
          <a:p>
            <a:pPr>
              <a:buFont typeface="Wingdings" pitchFamily="2" charset="2"/>
              <a:buChar char="v"/>
              <a:defRPr/>
            </a:pPr>
            <a:r>
              <a:rPr lang="en-US" sz="2400" b="1" dirty="0"/>
              <a:t>Cost:</a:t>
            </a:r>
          </a:p>
          <a:p>
            <a:pPr marL="600075" lvl="1" indent="-257175">
              <a:buFont typeface="Wingdings" pitchFamily="2" charset="2"/>
              <a:buChar char="§"/>
              <a:defRPr/>
            </a:pPr>
            <a:r>
              <a:rPr lang="en-US" sz="1600" dirty="0"/>
              <a:t>$10.8M of energy improvements</a:t>
            </a:r>
          </a:p>
          <a:p>
            <a:pPr marL="600075" lvl="1" indent="-257175">
              <a:buFont typeface="Wingdings" pitchFamily="2" charset="2"/>
              <a:buChar char="§"/>
              <a:defRPr/>
            </a:pPr>
            <a:r>
              <a:rPr lang="en-US" sz="1600" dirty="0"/>
              <a:t>To pay back within 15 years</a:t>
            </a:r>
          </a:p>
          <a:p>
            <a:pPr marL="169069" lvl="1" indent="88106">
              <a:spcBef>
                <a:spcPts val="225"/>
              </a:spcBef>
              <a:defRPr/>
            </a:pPr>
            <a:endParaRPr lang="en-US" sz="1350" dirty="0"/>
          </a:p>
          <a:p>
            <a:pPr marL="169069" lvl="1" indent="88106">
              <a:spcBef>
                <a:spcPts val="225"/>
              </a:spcBef>
              <a:buFont typeface="Wingdings" pitchFamily="2" charset="2"/>
              <a:buChar char="§"/>
              <a:defRPr/>
            </a:pPr>
            <a:endParaRPr lang="en-US" sz="13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8813" y="1107749"/>
            <a:ext cx="640080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Goals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8813" y="2536084"/>
            <a:ext cx="6313119" cy="197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r>
              <a:rPr lang="en-US" dirty="0"/>
              <a:t>  Practice good stewardship of public resources</a:t>
            </a:r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r>
              <a:rPr lang="en-US" dirty="0"/>
              <a:t>  Avoid wasting energy… Energy is money</a:t>
            </a:r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r>
              <a:rPr lang="en-US" dirty="0"/>
              <a:t>  Apply savings to fund improvements for more savings</a:t>
            </a:r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lnSpc>
                <a:spcPts val="2100"/>
              </a:lnSpc>
              <a:buSzPct val="145000"/>
              <a:buFont typeface="Wingdings" pitchFamily="2" charset="2"/>
              <a:buChar char="v"/>
            </a:pPr>
            <a:r>
              <a:rPr lang="en-US" dirty="0"/>
              <a:t>  Public Affairs is our mission … Set the example!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6253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14812" y="987029"/>
            <a:ext cx="3043238" cy="300082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>
            <a:spLocks noChangeAspect="1"/>
          </p:cNvSpPr>
          <p:nvPr/>
        </p:nvSpPr>
        <p:spPr>
          <a:xfrm rot="16200000">
            <a:off x="2839102" y="4973938"/>
            <a:ext cx="435775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Strong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6400799" y="4658916"/>
            <a:ext cx="614361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Siceluff</a:t>
            </a:r>
            <a:endParaRPr lang="en-US" sz="525" dirty="0"/>
          </a:p>
        </p:txBody>
      </p:sp>
      <p:sp>
        <p:nvSpPr>
          <p:cNvPr id="52" name="TextBox 51"/>
          <p:cNvSpPr txBox="1">
            <a:spLocks noChangeAspect="1"/>
          </p:cNvSpPr>
          <p:nvPr/>
        </p:nvSpPr>
        <p:spPr>
          <a:xfrm>
            <a:off x="6962713" y="4514851"/>
            <a:ext cx="432158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Cheek</a:t>
            </a:r>
          </a:p>
        </p:txBody>
      </p:sp>
      <p:sp>
        <p:nvSpPr>
          <p:cNvPr id="53" name="TextBox 52"/>
          <p:cNvSpPr txBox="1">
            <a:spLocks noChangeAspect="1"/>
          </p:cNvSpPr>
          <p:nvPr/>
        </p:nvSpPr>
        <p:spPr>
          <a:xfrm>
            <a:off x="4246366" y="5114330"/>
            <a:ext cx="42758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Temple</a:t>
            </a:r>
          </a:p>
        </p:txBody>
      </p: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5666543" y="4896193"/>
            <a:ext cx="577869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Carrington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5695346" y="4343401"/>
            <a:ext cx="44327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Student Union</a:t>
            </a:r>
          </a:p>
        </p:txBody>
      </p:sp>
      <p:sp>
        <p:nvSpPr>
          <p:cNvPr id="62" name="TextBox 61"/>
          <p:cNvSpPr txBox="1">
            <a:spLocks noChangeAspect="1"/>
          </p:cNvSpPr>
          <p:nvPr/>
        </p:nvSpPr>
        <p:spPr>
          <a:xfrm>
            <a:off x="5781757" y="5150321"/>
            <a:ext cx="437198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Pummill</a:t>
            </a:r>
            <a:endParaRPr lang="en-US" sz="525" dirty="0"/>
          </a:p>
        </p:txBody>
      </p:sp>
      <p:sp>
        <p:nvSpPr>
          <p:cNvPr id="63" name="TextBox 62"/>
          <p:cNvSpPr txBox="1">
            <a:spLocks noChangeAspect="1"/>
          </p:cNvSpPr>
          <p:nvPr/>
        </p:nvSpPr>
        <p:spPr>
          <a:xfrm>
            <a:off x="5929312" y="5605766"/>
            <a:ext cx="394691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Karls</a:t>
            </a:r>
            <a:endParaRPr lang="en-US" sz="525" dirty="0"/>
          </a:p>
        </p:txBody>
      </p:sp>
      <p:sp>
        <p:nvSpPr>
          <p:cNvPr id="65" name="TextBox 64"/>
          <p:cNvSpPr txBox="1">
            <a:spLocks noChangeAspect="1"/>
          </p:cNvSpPr>
          <p:nvPr/>
        </p:nvSpPr>
        <p:spPr>
          <a:xfrm>
            <a:off x="6515098" y="5578078"/>
            <a:ext cx="46148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Craig</a:t>
            </a:r>
          </a:p>
        </p:txBody>
      </p:sp>
      <p:sp>
        <p:nvSpPr>
          <p:cNvPr id="67" name="TextBox 66"/>
          <p:cNvSpPr txBox="1">
            <a:spLocks noChangeAspect="1"/>
          </p:cNvSpPr>
          <p:nvPr/>
        </p:nvSpPr>
        <p:spPr>
          <a:xfrm>
            <a:off x="6449846" y="5164436"/>
            <a:ext cx="34004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Hill</a:t>
            </a:r>
          </a:p>
        </p:txBody>
      </p:sp>
      <p:sp>
        <p:nvSpPr>
          <p:cNvPr id="69" name="TextBox 68"/>
          <p:cNvSpPr txBox="1">
            <a:spLocks noChangeAspect="1"/>
          </p:cNvSpPr>
          <p:nvPr/>
        </p:nvSpPr>
        <p:spPr>
          <a:xfrm>
            <a:off x="6372224" y="4308519"/>
            <a:ext cx="437198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Wells</a:t>
            </a:r>
          </a:p>
        </p:txBody>
      </p:sp>
      <p:sp>
        <p:nvSpPr>
          <p:cNvPr id="71" name="TextBox 70"/>
          <p:cNvSpPr txBox="1">
            <a:spLocks noChangeAspect="1"/>
          </p:cNvSpPr>
          <p:nvPr/>
        </p:nvSpPr>
        <p:spPr>
          <a:xfrm>
            <a:off x="4857457" y="4156472"/>
            <a:ext cx="74713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Freudenberger</a:t>
            </a:r>
            <a:endParaRPr lang="en-US" sz="525" dirty="0"/>
          </a:p>
        </p:txBody>
      </p:sp>
      <p:sp>
        <p:nvSpPr>
          <p:cNvPr id="74" name="TextBox 73"/>
          <p:cNvSpPr txBox="1"/>
          <p:nvPr/>
        </p:nvSpPr>
        <p:spPr>
          <a:xfrm>
            <a:off x="6222205" y="3324100"/>
            <a:ext cx="5429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Woods</a:t>
            </a:r>
          </a:p>
        </p:txBody>
      </p:sp>
      <p:sp>
        <p:nvSpPr>
          <p:cNvPr id="77" name="TextBox 76"/>
          <p:cNvSpPr txBox="1">
            <a:spLocks noChangeAspect="1"/>
          </p:cNvSpPr>
          <p:nvPr/>
        </p:nvSpPr>
        <p:spPr>
          <a:xfrm>
            <a:off x="5421511" y="2741527"/>
            <a:ext cx="56471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Hutchens</a:t>
            </a:r>
          </a:p>
        </p:txBody>
      </p:sp>
      <p:sp>
        <p:nvSpPr>
          <p:cNvPr id="78" name="TextBox 77"/>
          <p:cNvSpPr txBox="1">
            <a:spLocks noChangeAspect="1"/>
          </p:cNvSpPr>
          <p:nvPr/>
        </p:nvSpPr>
        <p:spPr>
          <a:xfrm>
            <a:off x="5406629" y="2543228"/>
            <a:ext cx="407848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Garst</a:t>
            </a:r>
            <a:endParaRPr lang="en-US" sz="525" dirty="0"/>
          </a:p>
        </p:txBody>
      </p:sp>
      <p:sp>
        <p:nvSpPr>
          <p:cNvPr id="80" name="TextBox 79"/>
          <p:cNvSpPr txBox="1">
            <a:spLocks/>
          </p:cNvSpPr>
          <p:nvPr/>
        </p:nvSpPr>
        <p:spPr>
          <a:xfrm>
            <a:off x="4700679" y="2734384"/>
            <a:ext cx="505004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Hammons</a:t>
            </a:r>
          </a:p>
        </p:txBody>
      </p:sp>
      <p:sp>
        <p:nvSpPr>
          <p:cNvPr id="81" name="TextBox 80"/>
          <p:cNvSpPr txBox="1">
            <a:spLocks noChangeAspect="1"/>
          </p:cNvSpPr>
          <p:nvPr/>
        </p:nvSpPr>
        <p:spPr>
          <a:xfrm>
            <a:off x="5663089" y="5474067"/>
            <a:ext cx="56449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4038774"/>
            <a:ext cx="453335" cy="270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99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22" y="2435176"/>
            <a:ext cx="453335" cy="270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99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90" y="4366016"/>
            <a:ext cx="453335" cy="270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99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94" y="5007943"/>
            <a:ext cx="453335" cy="270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99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4790429"/>
            <a:ext cx="453335" cy="2700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99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24064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3" y="5481639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35656" y="3835695"/>
            <a:ext cx="3065171" cy="323165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1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Total Design Capacity= 4,130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5109" y="3777157"/>
            <a:ext cx="467622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720T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4523543"/>
            <a:ext cx="424308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750T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5683" y="5752105"/>
            <a:ext cx="457406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840T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3098" y="2171701"/>
            <a:ext cx="636810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1,000T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95" y="4647374"/>
            <a:ext cx="444336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500T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9349" y="2837864"/>
            <a:ext cx="509273" cy="219291"/>
          </a:xfrm>
          <a:prstGeom prst="rect">
            <a:avLst/>
          </a:prstGeom>
          <a:solidFill>
            <a:schemeClr val="bg2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320T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348" y="3046561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75" name="TextBox 74"/>
          <p:cNvSpPr txBox="1">
            <a:spLocks noChangeAspect="1"/>
          </p:cNvSpPr>
          <p:nvPr/>
        </p:nvSpPr>
        <p:spPr>
          <a:xfrm>
            <a:off x="5815011" y="5829398"/>
            <a:ext cx="60722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Art Annex</a:t>
            </a:r>
          </a:p>
        </p:txBody>
      </p:sp>
      <p:sp>
        <p:nvSpPr>
          <p:cNvPr id="88" name="TextBox 87"/>
          <p:cNvSpPr txBox="1">
            <a:spLocks noChangeAspect="1"/>
          </p:cNvSpPr>
          <p:nvPr/>
        </p:nvSpPr>
        <p:spPr>
          <a:xfrm rot="5400000">
            <a:off x="6101657" y="3709486"/>
            <a:ext cx="44934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Morris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9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41409292"/>
              </p:ext>
            </p:extLst>
          </p:nvPr>
        </p:nvGraphicFramePr>
        <p:xfrm>
          <a:off x="1267975" y="1873389"/>
          <a:ext cx="7232929" cy="3803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584813" y="504363"/>
            <a:ext cx="6115050" cy="113351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2775"/>
              </a:lnSpc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2004 Project - Impact on</a:t>
            </a:r>
          </a:p>
          <a:p>
            <a:pPr algn="ctr">
              <a:lnSpc>
                <a:spcPts val="2775"/>
              </a:lnSpc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Natural Gas Consumption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950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 animBg="0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>
            <a:off x="1885950" y="1714500"/>
            <a:ext cx="2000250" cy="35433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Can 11"/>
          <p:cNvSpPr/>
          <p:nvPr/>
        </p:nvSpPr>
        <p:spPr>
          <a:xfrm>
            <a:off x="2000250" y="2457450"/>
            <a:ext cx="1828800" cy="1714500"/>
          </a:xfrm>
          <a:prstGeom prst="can">
            <a:avLst/>
          </a:prstGeom>
          <a:gradFill>
            <a:gsLst>
              <a:gs pos="0">
                <a:srgbClr val="2517D9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1119499" y="2628900"/>
            <a:ext cx="65215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dirty="0"/>
              <a:t>#1 –</a:t>
            </a:r>
          </a:p>
          <a:p>
            <a:pPr eaLnBrk="1" hangingPunct="1"/>
            <a:r>
              <a:rPr lang="en-US" sz="1350" dirty="0"/>
              <a:t>#2 –</a:t>
            </a:r>
          </a:p>
          <a:p>
            <a:pPr eaLnBrk="1" hangingPunct="1"/>
            <a:r>
              <a:rPr lang="en-US" sz="1350" dirty="0"/>
              <a:t>#3 –</a:t>
            </a:r>
          </a:p>
          <a:p>
            <a:pPr eaLnBrk="1" hangingPunct="1"/>
            <a:r>
              <a:rPr lang="en-US" sz="1350" dirty="0"/>
              <a:t>#4 –</a:t>
            </a:r>
          </a:p>
          <a:p>
            <a:pPr eaLnBrk="1" hangingPunct="1"/>
            <a:r>
              <a:rPr lang="en-US" sz="1350" dirty="0"/>
              <a:t>#5 –</a:t>
            </a:r>
          </a:p>
          <a:p>
            <a:pPr eaLnBrk="1" hangingPunct="1"/>
            <a:endParaRPr lang="en-US" sz="1350" dirty="0"/>
          </a:p>
        </p:txBody>
      </p:sp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1119499" y="167607"/>
            <a:ext cx="7167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tx2"/>
                </a:solidFill>
              </a:rPr>
              <a:t>City Utilities</a:t>
            </a:r>
          </a:p>
          <a:p>
            <a:pPr algn="ctr" eaLnBrk="1" hangingPunct="1"/>
            <a:r>
              <a:rPr lang="en-US" sz="3600" b="1" dirty="0">
                <a:solidFill>
                  <a:schemeClr val="tx2"/>
                </a:solidFill>
              </a:rPr>
              <a:t>Top 10 Natural Gas Customers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076325" y="2060582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Missouri State University</a:t>
            </a:r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4047540" y="3827212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Dairy Farmers of America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4038600" y="423550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Springfield Board of Education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4033838" y="461955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Clariant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LSM-Missouri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4038600" y="504201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U.S. Medical Center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8" name="TextBox 24"/>
          <p:cNvSpPr txBox="1">
            <a:spLocks noChangeArrowheads="1"/>
          </p:cNvSpPr>
          <p:nvPr/>
        </p:nvSpPr>
        <p:spPr bwMode="auto">
          <a:xfrm>
            <a:off x="4033838" y="542606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Willow Brook Foods, Inc.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73370" y="2777034"/>
            <a:ext cx="487680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Cox Health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Kraft, Inc.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40" name="TextBox 19"/>
          <p:cNvSpPr txBox="1">
            <a:spLocks noChangeArrowheads="1"/>
          </p:cNvSpPr>
          <p:nvPr/>
        </p:nvSpPr>
        <p:spPr bwMode="auto">
          <a:xfrm>
            <a:off x="4076700" y="351802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Regal-Beloit Electric Motors</a:t>
            </a:r>
          </a:p>
        </p:txBody>
      </p:sp>
      <p:sp>
        <p:nvSpPr>
          <p:cNvPr id="41" name="TextBox 19"/>
          <p:cNvSpPr txBox="1">
            <a:spLocks noChangeArrowheads="1"/>
          </p:cNvSpPr>
          <p:nvPr/>
        </p:nvSpPr>
        <p:spPr bwMode="auto">
          <a:xfrm>
            <a:off x="4076700" y="239206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St. Johns Regional Health Center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278 0.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63 L -3.33333E-6 0.20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9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1783 L -0.00052 -0.053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35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2361 L -0.00208 -0.059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14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065 L -3.33333E-6 -0.0564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6392" grpId="0"/>
      <p:bldP spid="16393" grpId="0"/>
      <p:bldP spid="33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n 9"/>
          <p:cNvSpPr/>
          <p:nvPr/>
        </p:nvSpPr>
        <p:spPr>
          <a:xfrm>
            <a:off x="1885950" y="1714500"/>
            <a:ext cx="2000250" cy="35433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Can 11"/>
          <p:cNvSpPr/>
          <p:nvPr/>
        </p:nvSpPr>
        <p:spPr>
          <a:xfrm>
            <a:off x="2000250" y="2457450"/>
            <a:ext cx="1828800" cy="1714500"/>
          </a:xfrm>
          <a:prstGeom prst="can">
            <a:avLst/>
          </a:prstGeom>
          <a:gradFill>
            <a:gsLst>
              <a:gs pos="0">
                <a:srgbClr val="2517D9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763676" y="363423"/>
            <a:ext cx="80358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5E0009"/>
                </a:solidFill>
              </a:rPr>
              <a:t>2004 City Utilities</a:t>
            </a:r>
          </a:p>
          <a:p>
            <a:pPr algn="ctr" eaLnBrk="1" hangingPunct="1"/>
            <a:r>
              <a:rPr lang="en-US" sz="3600" b="1" dirty="0">
                <a:solidFill>
                  <a:srgbClr val="5E0009"/>
                </a:solidFill>
              </a:rPr>
              <a:t>Top 10 Natural Gas Customers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837616" y="366666"/>
            <a:ext cx="78879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5E0009"/>
                </a:solidFill>
              </a:rPr>
              <a:t>2006 City Utilities</a:t>
            </a:r>
          </a:p>
          <a:p>
            <a:pPr algn="ctr" eaLnBrk="1" hangingPunct="1"/>
            <a:r>
              <a:rPr lang="en-US" sz="3600" b="1" dirty="0">
                <a:solidFill>
                  <a:srgbClr val="5E0009"/>
                </a:solidFill>
              </a:rPr>
              <a:t>Top 10 Natural Gas Customers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4079439" y="3869744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6</a:t>
            </a:r>
            <a:endParaRPr lang="en-US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070499" y="423550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7</a:t>
            </a:r>
            <a:endParaRPr lang="en-US" dirty="0"/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4065737" y="461955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8</a:t>
            </a:r>
            <a:endParaRPr lang="en-US" dirty="0"/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4070499" y="504201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9</a:t>
            </a:r>
            <a:endParaRPr lang="en-US" dirty="0"/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4065737" y="542606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10</a:t>
            </a:r>
            <a:endParaRPr lang="en-US" dirty="0"/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4076700" y="239206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2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070499" y="2060582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1</a:t>
            </a:r>
            <a:endParaRPr lang="en-US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093534" y="2777034"/>
            <a:ext cx="487680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n-US" dirty="0" smtClean="0"/>
              <a:t>Customer # 2</a:t>
            </a:r>
            <a:endParaRPr lang="en-US" dirty="0"/>
          </a:p>
          <a:p>
            <a:pPr eaLnBrk="1" hangingPunct="1">
              <a:spcAft>
                <a:spcPts val="800"/>
              </a:spcAft>
            </a:pPr>
            <a:r>
              <a:rPr lang="en-US" dirty="0" smtClean="0"/>
              <a:t>Customer # 3</a:t>
            </a:r>
            <a:endParaRPr lang="en-US" dirty="0"/>
          </a:p>
        </p:txBody>
      </p:sp>
      <p:sp>
        <p:nvSpPr>
          <p:cNvPr id="32" name="TextBox 19"/>
          <p:cNvSpPr txBox="1">
            <a:spLocks noChangeArrowheads="1"/>
          </p:cNvSpPr>
          <p:nvPr/>
        </p:nvSpPr>
        <p:spPr bwMode="auto">
          <a:xfrm>
            <a:off x="4051971" y="350520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4</a:t>
            </a:r>
            <a:endParaRPr lang="en-US" dirty="0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076325" y="2060582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Missouri State University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073370" y="2777034"/>
            <a:ext cx="487680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n-US" dirty="0" smtClean="0"/>
              <a:t>Customer # 3</a:t>
            </a:r>
            <a:endParaRPr lang="en-US" dirty="0"/>
          </a:p>
          <a:p>
            <a:pPr eaLnBrk="1" hangingPunct="1">
              <a:spcAft>
                <a:spcPts val="800"/>
              </a:spcAft>
            </a:pPr>
            <a:r>
              <a:rPr lang="en-US" dirty="0" smtClean="0"/>
              <a:t>Customer # 4</a:t>
            </a:r>
            <a:endParaRPr lang="en-US" dirty="0"/>
          </a:p>
        </p:txBody>
      </p:sp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4076700" y="351802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Customer # 5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 L 0.00174 0.14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4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2361 L -0.00208 -0.059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065 L -3.33333E-6 -0.056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63 L -3.33333E-6 0.2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9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6393" grpId="0"/>
      <p:bldP spid="16393" grpId="1"/>
      <p:bldP spid="19" grpId="0"/>
      <p:bldP spid="28" grpId="0"/>
      <p:bldP spid="30" grpId="0"/>
      <p:bldP spid="31" grpId="0"/>
      <p:bldP spid="31" grpId="1"/>
      <p:bldP spid="32" grpId="0"/>
      <p:bldP spid="32" grpId="1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748413" y="2059233"/>
            <a:ext cx="6270171" cy="4009293"/>
          </a:xfrm>
        </p:spPr>
        <p:txBody>
          <a:bodyPr>
            <a:normAutofit fontScale="47500" lnSpcReduction="20000"/>
          </a:bodyPr>
          <a:lstStyle/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1996 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34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34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1999 Utility Master 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34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2000 Utility Tunnel Repairs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34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2002 Mechanical Upgrade to Hammons Student Center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34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>
                <a:solidFill>
                  <a:schemeClr val="bg1">
                    <a:lumMod val="50000"/>
                  </a:schemeClr>
                </a:solidFill>
              </a:rPr>
              <a:t>2004 Energy Project - $10.9M Chilled Water Loop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3400" spc="-15" dirty="0">
              <a:solidFill>
                <a:schemeClr val="bg1">
                  <a:lumMod val="65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3400" b="1" spc="-15" dirty="0"/>
              <a:t>2006 Utility Study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050" spc="-1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32781" y="577943"/>
            <a:ext cx="6229350" cy="13412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84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1863" y="458256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Rationale for a Study</a:t>
            </a:r>
            <a:endParaRPr lang="en-US" sz="3600" kern="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1" y="2057400"/>
            <a:ext cx="7300126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0779" indent="-257175">
              <a:lnSpc>
                <a:spcPct val="150000"/>
              </a:lnSpc>
              <a:spcBef>
                <a:spcPts val="225"/>
              </a:spcBef>
              <a:buFont typeface="Arial" pitchFamily="34" charset="0"/>
              <a:buChar char="•"/>
              <a:tabLst>
                <a:tab pos="685800" algn="l"/>
              </a:tabLst>
              <a:defRPr/>
            </a:pPr>
            <a:r>
              <a:rPr lang="en-US" sz="1600" dirty="0"/>
              <a:t>Last Utility Master Plan			    </a:t>
            </a:r>
            <a:r>
              <a:rPr lang="en-US" sz="1600" dirty="0" smtClean="0"/>
              <a:t>          1999</a:t>
            </a:r>
            <a:endParaRPr lang="en-US" sz="1600" dirty="0"/>
          </a:p>
          <a:p>
            <a:pPr marL="510779" indent="-257175">
              <a:lnSpc>
                <a:spcPct val="150000"/>
              </a:lnSpc>
              <a:spcBef>
                <a:spcPts val="225"/>
              </a:spcBef>
              <a:buFont typeface="Arial" pitchFamily="34" charset="0"/>
              <a:buChar char="•"/>
              <a:tabLst>
                <a:tab pos="685800" algn="l"/>
              </a:tabLst>
              <a:defRPr/>
            </a:pPr>
            <a:r>
              <a:rPr lang="en-US" sz="1600" dirty="0"/>
              <a:t>Landscape had changed</a:t>
            </a:r>
          </a:p>
          <a:p>
            <a:pPr marL="598885" lvl="2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Utility spine upgrades	         		</a:t>
            </a:r>
            <a:r>
              <a:rPr lang="en-US" sz="1600" dirty="0" smtClean="0"/>
              <a:t>        2000-03</a:t>
            </a:r>
            <a:endParaRPr lang="en-US" sz="1600" dirty="0"/>
          </a:p>
          <a:p>
            <a:pPr marL="598885" lvl="2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Chilled Water Loop Installation 		    </a:t>
            </a:r>
            <a:r>
              <a:rPr lang="en-US" sz="1600" dirty="0" smtClean="0"/>
              <a:t>          2006</a:t>
            </a:r>
            <a:endParaRPr lang="en-US" sz="1600" dirty="0"/>
          </a:p>
          <a:p>
            <a:pPr marL="598885" lvl="2" indent="88106"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1600" dirty="0"/>
              <a:t> Energy costs skyrocketed</a:t>
            </a:r>
          </a:p>
          <a:p>
            <a:pPr marL="1325166" lvl="3" indent="88106">
              <a:spcBef>
                <a:spcPts val="225"/>
              </a:spcBef>
              <a:buFont typeface="Arial" charset="0"/>
              <a:buChar char="•"/>
              <a:tabLst>
                <a:tab pos="5611416" algn="r"/>
              </a:tabLst>
              <a:defRPr/>
            </a:pPr>
            <a:r>
              <a:rPr lang="en-US" sz="1600" dirty="0"/>
              <a:t> Natural </a:t>
            </a:r>
            <a:r>
              <a:rPr lang="en-US" sz="1600" dirty="0" smtClean="0"/>
              <a:t>Gas rates </a:t>
            </a:r>
            <a:r>
              <a:rPr lang="en-US" sz="1600" dirty="0"/>
              <a:t>increased 	</a:t>
            </a:r>
            <a:r>
              <a:rPr lang="en-US" sz="1600" dirty="0" smtClean="0"/>
              <a:t>185</a:t>
            </a:r>
            <a:r>
              <a:rPr lang="en-US" sz="1600" dirty="0"/>
              <a:t>%</a:t>
            </a:r>
          </a:p>
          <a:p>
            <a:pPr marL="1325166" lvl="3" indent="88106">
              <a:spcBef>
                <a:spcPts val="225"/>
              </a:spcBef>
              <a:buFont typeface="Arial" charset="0"/>
              <a:buChar char="•"/>
              <a:tabLst>
                <a:tab pos="5611416" algn="r"/>
              </a:tabLst>
              <a:defRPr/>
            </a:pPr>
            <a:r>
              <a:rPr lang="en-US" sz="1600" dirty="0"/>
              <a:t> </a:t>
            </a:r>
            <a:r>
              <a:rPr lang="en-US" sz="1600" dirty="0" smtClean="0"/>
              <a:t>Electricity rates </a:t>
            </a:r>
            <a:r>
              <a:rPr lang="en-US" sz="1600" dirty="0"/>
              <a:t>increased	  </a:t>
            </a:r>
            <a:r>
              <a:rPr lang="en-US" sz="1600" dirty="0" smtClean="0"/>
              <a:t>47</a:t>
            </a:r>
            <a:r>
              <a:rPr lang="en-US" sz="1600" dirty="0"/>
              <a:t>% </a:t>
            </a:r>
          </a:p>
          <a:p>
            <a:pPr marL="297656" lvl="1" indent="128588">
              <a:spcBef>
                <a:spcPts val="900"/>
              </a:spcBef>
              <a:buFont typeface="Arial" charset="0"/>
              <a:buChar char="•"/>
              <a:tabLst>
                <a:tab pos="5575697" algn="r"/>
              </a:tabLst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9"/>
          <p:cNvSpPr>
            <a:spLocks noChangeArrowheads="1"/>
          </p:cNvSpPr>
          <p:nvPr/>
        </p:nvSpPr>
        <p:spPr bwMode="auto">
          <a:xfrm>
            <a:off x="1364694" y="421402"/>
            <a:ext cx="67806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Scope</a:t>
            </a:r>
            <a:r>
              <a:rPr lang="en-US" sz="3300" b="1" i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7350" name="Rectangle 10"/>
          <p:cNvSpPr>
            <a:spLocks noChangeArrowheads="1"/>
          </p:cNvSpPr>
          <p:nvPr/>
        </p:nvSpPr>
        <p:spPr bwMode="auto">
          <a:xfrm>
            <a:off x="1576335" y="1354016"/>
            <a:ext cx="6057900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defRPr/>
            </a:pPr>
            <a:endParaRPr lang="en-US" sz="2100" dirty="0"/>
          </a:p>
          <a:p>
            <a:pPr marL="257175" indent="-257175">
              <a:spcAft>
                <a:spcPts val="450"/>
              </a:spcAft>
              <a:buFont typeface="Wingdings" pitchFamily="2" charset="2"/>
              <a:buChar char="v"/>
              <a:defRPr/>
            </a:pPr>
            <a:r>
              <a:rPr lang="en-US" sz="2100" dirty="0"/>
              <a:t>   </a:t>
            </a:r>
            <a:r>
              <a:rPr lang="en-US" sz="2400" dirty="0"/>
              <a:t>Evaluate</a:t>
            </a:r>
            <a:r>
              <a:rPr lang="en-US" sz="2400" dirty="0" smtClean="0"/>
              <a:t>:</a:t>
            </a:r>
          </a:p>
          <a:p>
            <a:pPr>
              <a:spcAft>
                <a:spcPts val="450"/>
              </a:spcAft>
              <a:defRPr/>
            </a:pPr>
            <a:endParaRPr lang="en-US" sz="2400" dirty="0"/>
          </a:p>
          <a:p>
            <a:pPr marL="942975" lvl="2" indent="-257175">
              <a:spcAft>
                <a:spcPts val="450"/>
              </a:spcAft>
              <a:buFont typeface="Wingdings" pitchFamily="2" charset="2"/>
              <a:buChar char="Ø"/>
              <a:defRPr/>
            </a:pPr>
            <a:r>
              <a:rPr lang="en-US" sz="1600" dirty="0"/>
              <a:t>Boiler House and Steam Distribution </a:t>
            </a:r>
            <a:r>
              <a:rPr lang="en-US" sz="1600" dirty="0" smtClean="0"/>
              <a:t>System</a:t>
            </a:r>
          </a:p>
          <a:p>
            <a:pPr marL="685800" lvl="2">
              <a:spcAft>
                <a:spcPts val="450"/>
              </a:spcAft>
              <a:defRPr/>
            </a:pPr>
            <a:endParaRPr lang="en-US" sz="1600" dirty="0" smtClean="0"/>
          </a:p>
          <a:p>
            <a:pPr marL="942975" lvl="2" indent="-257175">
              <a:spcAft>
                <a:spcPts val="450"/>
              </a:spcAft>
              <a:buFont typeface="Wingdings" pitchFamily="2" charset="2"/>
              <a:buChar char="Ø"/>
              <a:defRPr/>
            </a:pPr>
            <a:r>
              <a:rPr lang="en-US" sz="1600" dirty="0" smtClean="0"/>
              <a:t>Chiller Water System</a:t>
            </a:r>
            <a:endParaRPr lang="en-US" sz="1600" dirty="0"/>
          </a:p>
          <a:p>
            <a:pPr marL="257175" indent="-257175">
              <a:spcAft>
                <a:spcPts val="450"/>
              </a:spcAft>
              <a:defRPr/>
            </a:pPr>
            <a:r>
              <a:rPr lang="en-US" sz="1600" dirty="0"/>
              <a:t>  			</a:t>
            </a:r>
          </a:p>
          <a:p>
            <a:pPr marL="685800" lvl="3">
              <a:spcAft>
                <a:spcPts val="450"/>
              </a:spcAft>
              <a:buFont typeface="Wingdings" pitchFamily="2" charset="2"/>
              <a:buChar char="Ø"/>
              <a:defRPr/>
            </a:pPr>
            <a:r>
              <a:rPr lang="en-US" sz="1600" dirty="0"/>
              <a:t> Building Systems</a:t>
            </a:r>
          </a:p>
          <a:p>
            <a:pPr marL="600075" lvl="1" indent="-257175">
              <a:spcAft>
                <a:spcPts val="450"/>
              </a:spcAft>
              <a:defRPr/>
            </a:pPr>
            <a:endParaRPr lang="en-US" dirty="0"/>
          </a:p>
          <a:p>
            <a:pPr marL="685800" lvl="3">
              <a:spcAft>
                <a:spcPts val="450"/>
              </a:spcAft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9"/>
          <p:cNvSpPr>
            <a:spLocks noChangeArrowheads="1"/>
          </p:cNvSpPr>
          <p:nvPr/>
        </p:nvSpPr>
        <p:spPr bwMode="auto">
          <a:xfrm>
            <a:off x="872196" y="672612"/>
            <a:ext cx="82718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</a:rPr>
              <a:t>2006 Utility Study </a:t>
            </a:r>
            <a:r>
              <a:rPr lang="en-US" sz="3600" b="1" dirty="0">
                <a:solidFill>
                  <a:schemeClr val="tx2"/>
                </a:solidFill>
              </a:rPr>
              <a:t>Recommendations</a:t>
            </a:r>
          </a:p>
        </p:txBody>
      </p:sp>
      <p:sp>
        <p:nvSpPr>
          <p:cNvPr id="57350" name="Rectangle 10"/>
          <p:cNvSpPr>
            <a:spLocks noChangeArrowheads="1"/>
          </p:cNvSpPr>
          <p:nvPr/>
        </p:nvSpPr>
        <p:spPr bwMode="auto">
          <a:xfrm>
            <a:off x="2125470" y="1826916"/>
            <a:ext cx="5600700" cy="21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dirty="0"/>
              <a:t>Chilled Water Loop Expansion</a:t>
            </a:r>
          </a:p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dirty="0"/>
              <a:t>Develop Sound Steam Distribution PM Program</a:t>
            </a:r>
          </a:p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dirty="0"/>
              <a:t>Cost-Center Accounting of Utilities</a:t>
            </a:r>
          </a:p>
          <a:p>
            <a:pPr marL="257175" indent="-257175">
              <a:lnSpc>
                <a:spcPct val="200000"/>
              </a:lnSpc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dirty="0"/>
              <a:t>Alternative Energy Options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843245" y="1585129"/>
            <a:ext cx="5372100" cy="94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1600" dirty="0"/>
              <a:t> Chilled Water Loop Expansion</a:t>
            </a:r>
          </a:p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318930" y="548590"/>
            <a:ext cx="2745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Action Taken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63020" y="987028"/>
            <a:ext cx="3043238" cy="300082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90511" y="4980090"/>
            <a:ext cx="51267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7943" y="4700587"/>
            <a:ext cx="561913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Siceluff</a:t>
            </a:r>
            <a:endParaRPr lang="en-US" sz="450" dirty="0"/>
          </a:p>
        </p:txBody>
      </p:sp>
      <p:sp>
        <p:nvSpPr>
          <p:cNvPr id="52" name="TextBox 51"/>
          <p:cNvSpPr txBox="1"/>
          <p:nvPr/>
        </p:nvSpPr>
        <p:spPr>
          <a:xfrm>
            <a:off x="6933909" y="4514851"/>
            <a:ext cx="374449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6366" y="5114330"/>
            <a:ext cx="503039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96459" y="4919833"/>
            <a:ext cx="446159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32263" y="4405000"/>
            <a:ext cx="525662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2263" y="5134571"/>
            <a:ext cx="525662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Pummill</a:t>
            </a:r>
            <a:endParaRPr lang="en-US" sz="450" dirty="0"/>
          </a:p>
        </p:txBody>
      </p:sp>
      <p:sp>
        <p:nvSpPr>
          <p:cNvPr id="63" name="TextBox 62"/>
          <p:cNvSpPr txBox="1"/>
          <p:nvPr/>
        </p:nvSpPr>
        <p:spPr>
          <a:xfrm>
            <a:off x="5828706" y="5628439"/>
            <a:ext cx="479227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Karls</a:t>
            </a:r>
            <a:endParaRPr lang="en-US" sz="450" dirty="0"/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8"/>
            <a:ext cx="54292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0798" y="5209580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72224" y="4308519"/>
            <a:ext cx="5143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79183" y="4141165"/>
            <a:ext cx="853082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Freudenberger</a:t>
            </a:r>
            <a:endParaRPr lang="en-US" sz="450" dirty="0"/>
          </a:p>
        </p:txBody>
      </p:sp>
      <p:sp>
        <p:nvSpPr>
          <p:cNvPr id="74" name="TextBox 73"/>
          <p:cNvSpPr txBox="1"/>
          <p:nvPr/>
        </p:nvSpPr>
        <p:spPr>
          <a:xfrm>
            <a:off x="6246963" y="3414714"/>
            <a:ext cx="542927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00CC00"/>
                </a:solidFill>
              </a:rPr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69652" y="2751998"/>
            <a:ext cx="628947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40793"/>
            <a:ext cx="479821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Garst</a:t>
            </a:r>
            <a:endParaRPr lang="en-US" sz="450" dirty="0"/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3"/>
            <a:ext cx="594122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Hammons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493720" y="5479586"/>
            <a:ext cx="71616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318272" y="3297000"/>
            <a:ext cx="0" cy="326073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62602" y="3623073"/>
            <a:ext cx="594" cy="141591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428655" y="3764665"/>
            <a:ext cx="400050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FF0000"/>
                </a:solidFill>
              </a:rPr>
              <a:t>Blair Shannon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06534" y="3145696"/>
            <a:ext cx="444104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FF0000"/>
                </a:solidFill>
              </a:rPr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584541" y="3214689"/>
            <a:ext cx="622193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>
                <a:solidFill>
                  <a:srgbClr val="FF0000"/>
                </a:solidFill>
              </a:rPr>
              <a:t>Hammons Stu </a:t>
            </a:r>
            <a:r>
              <a:rPr lang="en-US" sz="450" b="1" dirty="0" err="1">
                <a:solidFill>
                  <a:srgbClr val="FF0000"/>
                </a:solidFill>
              </a:rPr>
              <a:t>Ctr</a:t>
            </a:r>
            <a:endParaRPr lang="en-US" sz="450" b="1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44925" y="5350075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FF0000"/>
                </a:solidFill>
              </a:rPr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74400" y="5531674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FF0000"/>
                </a:solidFill>
              </a:rPr>
              <a:t>Kemper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06629" y="2975656"/>
            <a:ext cx="679252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>
                <a:solidFill>
                  <a:srgbClr val="FF0000"/>
                </a:solidFill>
              </a:rPr>
              <a:t>Greenwood</a:t>
            </a:r>
          </a:p>
          <a:p>
            <a:r>
              <a:rPr lang="en-US" sz="450" dirty="0">
                <a:solidFill>
                  <a:srgbClr val="FF0000"/>
                </a:solidFill>
              </a:rPr>
              <a:t>Lab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674425" y="5272440"/>
            <a:ext cx="0" cy="163037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025749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313786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85" name="TextBox 84"/>
          <p:cNvSpPr txBox="1"/>
          <p:nvPr/>
        </p:nvSpPr>
        <p:spPr>
          <a:xfrm>
            <a:off x="1535656" y="3835694"/>
            <a:ext cx="3065171" cy="3000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1350" b="1" dirty="0">
                <a:latin typeface="Arial" pitchFamily="34" charset="0"/>
                <a:cs typeface="Arial" pitchFamily="34" charset="0"/>
              </a:rPr>
              <a:t>Total Design Capacity= </a:t>
            </a:r>
            <a:r>
              <a:rPr lang="en-US" sz="1350" b="1" dirty="0" smtClean="0">
                <a:latin typeface="Arial" pitchFamily="34" charset="0"/>
                <a:cs typeface="Arial" pitchFamily="34" charset="0"/>
              </a:rPr>
              <a:t>5,030 </a:t>
            </a:r>
            <a:r>
              <a:rPr lang="en-US" sz="1350" b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163749" y="2766504"/>
            <a:ext cx="507204" cy="2192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cs typeface="Arial" pitchFamily="34" charset="0"/>
              </a:rPr>
              <a:t>900</a:t>
            </a: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4840288" y="611505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7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85" grpId="0" animBg="1"/>
      <p:bldP spid="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/>
          <p:cNvSpPr txBox="1">
            <a:spLocks/>
          </p:cNvSpPr>
          <p:nvPr/>
        </p:nvSpPr>
        <p:spPr>
          <a:xfrm>
            <a:off x="1366983" y="738909"/>
            <a:ext cx="6343774" cy="60203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rgbClr val="5E0009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E000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E000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E000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b="1" u="sng" spc="-15" dirty="0">
                <a:solidFill>
                  <a:prstClr val="black"/>
                </a:solidFill>
              </a:rPr>
              <a:t>Electricity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Provider:	City Utilities</a:t>
            </a:r>
          </a:p>
          <a:p>
            <a:pPr marL="42863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b="1" u="sng" spc="-15" dirty="0">
                <a:solidFill>
                  <a:prstClr val="black"/>
                </a:solidFill>
              </a:rPr>
              <a:t>Steam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Provider:	MSU Steam Generation Plant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Uses:	Heating:	</a:t>
            </a:r>
            <a:r>
              <a:rPr lang="en-US" sz="1500" spc="-15" dirty="0" smtClean="0">
                <a:solidFill>
                  <a:prstClr val="black"/>
                </a:solidFill>
              </a:rPr>
              <a:t>	24 </a:t>
            </a:r>
            <a:r>
              <a:rPr lang="en-US" sz="1500" spc="-15" dirty="0">
                <a:solidFill>
                  <a:prstClr val="black"/>
                </a:solidFill>
              </a:rPr>
              <a:t>buildings &amp; Rec </a:t>
            </a:r>
            <a:r>
              <a:rPr lang="en-US" sz="1500" spc="-15" dirty="0" err="1">
                <a:solidFill>
                  <a:prstClr val="black"/>
                </a:solidFill>
              </a:rPr>
              <a:t>Ctr</a:t>
            </a:r>
            <a:r>
              <a:rPr lang="en-US" sz="1500" spc="-15" dirty="0">
                <a:solidFill>
                  <a:prstClr val="black"/>
                </a:solidFill>
              </a:rPr>
              <a:t> pool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spc="-15" dirty="0">
                <a:solidFill>
                  <a:prstClr val="black"/>
                </a:solidFill>
              </a:rPr>
              <a:t>		Showers:  </a:t>
            </a:r>
            <a:r>
              <a:rPr lang="en-US" sz="1500" spc="-15" dirty="0" smtClean="0">
                <a:solidFill>
                  <a:prstClr val="black"/>
                </a:solidFill>
              </a:rPr>
              <a:t>	</a:t>
            </a:r>
            <a:r>
              <a:rPr lang="en-US" sz="1500" spc="-15" dirty="0">
                <a:solidFill>
                  <a:prstClr val="black"/>
                </a:solidFill>
              </a:rPr>
              <a:t>	Res Life, Athletics, Rec </a:t>
            </a:r>
            <a:r>
              <a:rPr lang="en-US" sz="1500" spc="-15" dirty="0" err="1">
                <a:solidFill>
                  <a:prstClr val="black"/>
                </a:solidFill>
              </a:rPr>
              <a:t>Ctr</a:t>
            </a:r>
            <a:endParaRPr lang="en-US" sz="1500" spc="-15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spc="-15" dirty="0">
                <a:solidFill>
                  <a:prstClr val="black"/>
                </a:solidFill>
              </a:rPr>
              <a:t>		Steam lines:  	Dining Halls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spc="-15" dirty="0">
                <a:solidFill>
                  <a:prstClr val="black"/>
                </a:solidFill>
              </a:rPr>
              <a:t>		Hot water:	</a:t>
            </a:r>
            <a:r>
              <a:rPr lang="en-US" sz="1500" spc="-15" dirty="0" smtClean="0">
                <a:solidFill>
                  <a:prstClr val="black"/>
                </a:solidFill>
              </a:rPr>
              <a:t>	Restrooms </a:t>
            </a:r>
            <a:endParaRPr lang="en-US" sz="1500" spc="-15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b="1" u="sng" spc="-15" dirty="0">
                <a:solidFill>
                  <a:prstClr val="black"/>
                </a:solidFill>
              </a:rPr>
              <a:t>Water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Provider:	City Utilities</a:t>
            </a:r>
          </a:p>
          <a:p>
            <a:pPr marL="42863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endParaRPr lang="en-US" sz="1500" b="1" u="sng" spc="-15" dirty="0">
              <a:solidFill>
                <a:prstClr val="black"/>
              </a:solidFill>
            </a:endParaRPr>
          </a:p>
          <a:p>
            <a:pPr marL="42863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b="1" u="sng" spc="-15" dirty="0">
                <a:solidFill>
                  <a:prstClr val="black"/>
                </a:solidFill>
              </a:rPr>
              <a:t>Chilled Water Loop</a:t>
            </a:r>
          </a:p>
          <a:p>
            <a:pPr marL="471488" lvl="1" indent="-12858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Provider</a:t>
            </a:r>
            <a:r>
              <a:rPr lang="en-US" sz="1500" spc="-15" dirty="0" smtClean="0">
                <a:solidFill>
                  <a:prstClr val="black"/>
                </a:solidFill>
              </a:rPr>
              <a:t>:	MSU </a:t>
            </a:r>
            <a:r>
              <a:rPr lang="en-US" sz="1500" spc="-15" dirty="0">
                <a:solidFill>
                  <a:prstClr val="black"/>
                </a:solidFill>
              </a:rPr>
              <a:t>Utilities</a:t>
            </a:r>
          </a:p>
          <a:p>
            <a:pPr marL="471488" lvl="1" indent="-12858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Capacity:	</a:t>
            </a:r>
            <a:r>
              <a:rPr lang="en-US" sz="1500" spc="-15" dirty="0" smtClean="0">
                <a:solidFill>
                  <a:prstClr val="black"/>
                </a:solidFill>
              </a:rPr>
              <a:t>5,930 </a:t>
            </a:r>
            <a:r>
              <a:rPr lang="en-US" sz="1500" spc="-15" dirty="0">
                <a:solidFill>
                  <a:prstClr val="black"/>
                </a:solidFill>
              </a:rPr>
              <a:t>tons</a:t>
            </a:r>
          </a:p>
          <a:p>
            <a:pPr marL="42863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endParaRPr lang="en-US" sz="1500" b="1" u="sng" spc="-15" dirty="0">
              <a:solidFill>
                <a:prstClr val="black"/>
              </a:solidFill>
            </a:endParaRPr>
          </a:p>
          <a:p>
            <a:pPr marL="42863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500" b="1" u="sng" spc="-15" dirty="0">
                <a:solidFill>
                  <a:prstClr val="black"/>
                </a:solidFill>
              </a:rPr>
              <a:t>Utilities Distribution Tunnel</a:t>
            </a:r>
          </a:p>
          <a:p>
            <a:pPr marL="471488" lvl="1" indent="-12858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500" spc="-15" dirty="0">
                <a:solidFill>
                  <a:prstClr val="black"/>
                </a:solidFill>
              </a:rPr>
              <a:t>1.75 miles underground tunnel system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1407" y="110259"/>
            <a:ext cx="622935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rgbClr val="5E0009"/>
                </a:solidFill>
              </a:rPr>
              <a:t>Utilities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114550" y="2057400"/>
            <a:ext cx="537210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Chilled Water Loop Expansion</a:t>
            </a:r>
          </a:p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Boiler House Modernization Project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50" dirty="0"/>
              <a:t> Upgraded two boilers </a:t>
            </a:r>
          </a:p>
          <a:p>
            <a:pPr marL="685800" lvl="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50" dirty="0"/>
              <a:t>Tubes, refractory, burners, skin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50" dirty="0"/>
              <a:t> Supervisory Controls and Data Acquisition (SCADA)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</a:pP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381573" y="543346"/>
            <a:ext cx="2745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Action Taken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8" y="1606842"/>
            <a:ext cx="6460342" cy="46016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23424" y="6276132"/>
            <a:ext cx="1970411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chemeClr val="tx2"/>
                </a:solidFill>
              </a:rPr>
              <a:t>Boiler Interior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3091752" y="501163"/>
            <a:ext cx="3058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Boiler House</a:t>
            </a:r>
          </a:p>
        </p:txBody>
      </p:sp>
      <p:pic>
        <p:nvPicPr>
          <p:cNvPr id="53255" name="Picture 13" descr="BoilerHse 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05" y="1272394"/>
            <a:ext cx="6127610" cy="493613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183352" y="591597"/>
            <a:ext cx="3058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New Boiler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32" y="1417428"/>
            <a:ext cx="6269356" cy="470201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842644" y="410157"/>
            <a:ext cx="64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Power House Condensate Tank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57" y="1451891"/>
            <a:ext cx="6063065" cy="461215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626473" y="340389"/>
            <a:ext cx="47428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New Condensate Pit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94" y="1415858"/>
            <a:ext cx="6190649" cy="464298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123047" y="247883"/>
            <a:ext cx="33270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Controls - 2007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23" y="1226920"/>
            <a:ext cx="6392007" cy="486238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874385" y="290147"/>
            <a:ext cx="422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New Control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71" y="1201810"/>
            <a:ext cx="6471042" cy="485328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014066" y="1595177"/>
            <a:ext cx="5372100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Chilled Water Loop Expansion</a:t>
            </a:r>
          </a:p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Boiler House Modernization Project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/>
              <a:t> Replacement of Insulation and Steam Traps</a:t>
            </a:r>
          </a:p>
          <a:p>
            <a:pPr marL="942975" lvl="2" indent="-257175">
              <a:buFont typeface="Arial" charset="0"/>
              <a:buChar char="•"/>
            </a:pPr>
            <a:r>
              <a:rPr lang="en-US" sz="1600" dirty="0"/>
              <a:t>Potentially $250,000/</a:t>
            </a:r>
            <a:r>
              <a:rPr lang="en-US" sz="1600" dirty="0" err="1"/>
              <a:t>yr</a:t>
            </a:r>
            <a:r>
              <a:rPr lang="en-US" sz="1600" dirty="0"/>
              <a:t> savings</a:t>
            </a:r>
          </a:p>
          <a:p>
            <a:pPr marL="257175" indent="-257175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427788" y="432129"/>
            <a:ext cx="2745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Action Taken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2806002" y="671983"/>
            <a:ext cx="4171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Insulation Issues</a:t>
            </a:r>
          </a:p>
        </p:txBody>
      </p:sp>
      <p:sp>
        <p:nvSpPr>
          <p:cNvPr id="66566" name="Rectangle 10"/>
          <p:cNvSpPr>
            <a:spLocks noChangeArrowheads="1"/>
          </p:cNvSpPr>
          <p:nvPr/>
        </p:nvSpPr>
        <p:spPr bwMode="auto">
          <a:xfrm>
            <a:off x="1885950" y="2057400"/>
            <a:ext cx="5829300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57175" indent="-257175"/>
            <a:r>
              <a:rPr lang="en-US" sz="1350"/>
              <a:t>   </a:t>
            </a:r>
            <a:endParaRPr lang="en-US" sz="2100"/>
          </a:p>
          <a:p>
            <a:pPr marL="257175" indent="-257175"/>
            <a:endParaRPr lang="en-US" sz="2100"/>
          </a:p>
          <a:p>
            <a:pPr marL="257175" indent="-257175">
              <a:buSzPct val="90000"/>
            </a:pPr>
            <a:endParaRPr lang="en-US" sz="2100"/>
          </a:p>
        </p:txBody>
      </p:sp>
      <p:pic>
        <p:nvPicPr>
          <p:cNvPr id="66568" name="Picture 14" descr="Carrington-Blair 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55" y="1607721"/>
            <a:ext cx="5855676" cy="439175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2743200" y="611693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chemeClr val="tx2"/>
                </a:solidFill>
              </a:rPr>
              <a:t>SteamTrap</a:t>
            </a:r>
            <a:r>
              <a:rPr lang="en-US" sz="3600" b="1" dirty="0">
                <a:solidFill>
                  <a:schemeClr val="tx2"/>
                </a:solidFill>
              </a:rPr>
              <a:t> Issues</a:t>
            </a:r>
          </a:p>
        </p:txBody>
      </p:sp>
      <p:sp>
        <p:nvSpPr>
          <p:cNvPr id="67590" name="Rectangle 10"/>
          <p:cNvSpPr>
            <a:spLocks noChangeArrowheads="1"/>
          </p:cNvSpPr>
          <p:nvPr/>
        </p:nvSpPr>
        <p:spPr bwMode="auto">
          <a:xfrm>
            <a:off x="1885950" y="2057400"/>
            <a:ext cx="5829300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57175" indent="-257175"/>
            <a:r>
              <a:rPr lang="en-US" sz="1350"/>
              <a:t>   </a:t>
            </a:r>
            <a:endParaRPr lang="en-US" sz="2100"/>
          </a:p>
          <a:p>
            <a:pPr marL="257175" indent="-257175"/>
            <a:endParaRPr lang="en-US" sz="2100"/>
          </a:p>
          <a:p>
            <a:pPr marL="257175" indent="-257175">
              <a:buSzPct val="90000"/>
            </a:pPr>
            <a:endParaRPr lang="en-US" sz="2100"/>
          </a:p>
        </p:txBody>
      </p:sp>
      <p:pic>
        <p:nvPicPr>
          <p:cNvPr id="67592" name="Picture 14" descr="Pwrhse-West-Strong 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67043"/>
            <a:ext cx="6056644" cy="454248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499388"/>
              </p:ext>
            </p:extLst>
          </p:nvPr>
        </p:nvGraphicFramePr>
        <p:xfrm>
          <a:off x="685093" y="717848"/>
          <a:ext cx="7587235" cy="5571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114550" y="2057401"/>
            <a:ext cx="53721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Chilled Water Loop Expansion</a:t>
            </a:r>
          </a:p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Boiler House Modernization Project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Replacement of Insulation and Steam Traps</a:t>
            </a:r>
          </a:p>
          <a:p>
            <a:pPr marL="942975" lvl="2" indent="-257175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Potentially $250,000/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yr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savings</a:t>
            </a:r>
          </a:p>
          <a:p>
            <a:pPr lvl="2"/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marL="257175" indent="-257175">
              <a:buFont typeface="Wingdings" pitchFamily="2" charset="2"/>
              <a:buChar char="§"/>
            </a:pPr>
            <a:r>
              <a:rPr lang="en-US" sz="1600" dirty="0"/>
              <a:t>Chilled Water System Enhancements</a:t>
            </a:r>
          </a:p>
          <a:p>
            <a:pPr marL="1028700" lvl="2" indent="-342900">
              <a:buFont typeface="Arial" pitchFamily="34" charset="0"/>
              <a:buChar char="•"/>
            </a:pPr>
            <a:r>
              <a:rPr lang="en-US" sz="1600" dirty="0"/>
              <a:t>Install Pressure Independent Valves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5285" y="954801"/>
            <a:ext cx="2745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Action Taken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0"/>
          <p:cNvSpPr txBox="1">
            <a:spLocks noChangeArrowheads="1"/>
          </p:cNvSpPr>
          <p:nvPr/>
        </p:nvSpPr>
        <p:spPr bwMode="auto">
          <a:xfrm>
            <a:off x="1586481" y="205234"/>
            <a:ext cx="6502442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schemeClr val="tx2"/>
                </a:solidFill>
              </a:rPr>
              <a:t>Building Pressure Independent Valves</a:t>
            </a:r>
          </a:p>
          <a:p>
            <a:pPr algn="ctr">
              <a:defRPr/>
            </a:pPr>
            <a:r>
              <a:rPr lang="en-US" sz="3300" b="1" dirty="0">
                <a:solidFill>
                  <a:schemeClr val="tx2"/>
                </a:solidFill>
              </a:rPr>
              <a:t>… restore capacity</a:t>
            </a:r>
          </a:p>
        </p:txBody>
      </p:sp>
      <p:grpSp>
        <p:nvGrpSpPr>
          <p:cNvPr id="21507" name="Group 32"/>
          <p:cNvGrpSpPr>
            <a:grpSpLocks/>
          </p:cNvGrpSpPr>
          <p:nvPr/>
        </p:nvGrpSpPr>
        <p:grpSpPr bwMode="auto">
          <a:xfrm>
            <a:off x="2000250" y="2000251"/>
            <a:ext cx="2971800" cy="1205507"/>
            <a:chOff x="571501" y="1600200"/>
            <a:chExt cx="4152899" cy="1754356"/>
          </a:xfrm>
        </p:grpSpPr>
        <p:grpSp>
          <p:nvGrpSpPr>
            <p:cNvPr id="21543" name="Group 3"/>
            <p:cNvGrpSpPr>
              <a:grpSpLocks/>
            </p:cNvGrpSpPr>
            <p:nvPr/>
          </p:nvGrpSpPr>
          <p:grpSpPr bwMode="auto">
            <a:xfrm>
              <a:off x="571501" y="1600200"/>
              <a:ext cx="4152899" cy="1754356"/>
              <a:chOff x="3630612" y="2587625"/>
              <a:chExt cx="3497289" cy="1757280"/>
            </a:xfrm>
          </p:grpSpPr>
          <p:pic>
            <p:nvPicPr>
              <p:cNvPr id="21549" name="Picture 2" descr="C:\Documents and Settings\fac51707\Local Settings\Temporary Internet Files\Content.IE5\QEHFMPR3\MCj04420800000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612" y="2587625"/>
                <a:ext cx="1882775" cy="137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2"/>
              <p:cNvSpPr/>
              <p:nvPr/>
            </p:nvSpPr>
            <p:spPr>
              <a:xfrm>
                <a:off x="5831831" y="2821060"/>
                <a:ext cx="1296070" cy="15238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grpSp>
          <p:nvGrpSpPr>
            <p:cNvPr id="21544" name="Group 25"/>
            <p:cNvGrpSpPr>
              <a:grpSpLocks/>
            </p:cNvGrpSpPr>
            <p:nvPr/>
          </p:nvGrpSpPr>
          <p:grpSpPr bwMode="auto">
            <a:xfrm>
              <a:off x="677986" y="1905155"/>
              <a:ext cx="1989931" cy="1296058"/>
              <a:chOff x="677986" y="1905155"/>
              <a:chExt cx="1989931" cy="129605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189955" y="2704796"/>
                <a:ext cx="989371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2135112" y="2666677"/>
                <a:ext cx="106561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0800000">
                <a:off x="677986" y="3199481"/>
                <a:ext cx="1989931" cy="1732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14249" y="1905155"/>
                <a:ext cx="1600597" cy="121808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</p:grpSp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1993106" y="3549849"/>
            <a:ext cx="2971379" cy="1045369"/>
            <a:chOff x="3630612" y="2553781"/>
            <a:chExt cx="3496794" cy="1523845"/>
          </a:xfrm>
        </p:grpSpPr>
        <p:pic>
          <p:nvPicPr>
            <p:cNvPr id="21541" name="Picture 2" descr="C:\Documents and Settings\fac51707\Local Settings\Temporary Internet Files\Content.IE5\QEHFMPR3\MCj04420800000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612" y="2587625"/>
              <a:ext cx="1882775" cy="1373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Oval 2"/>
            <p:cNvSpPr/>
            <p:nvPr/>
          </p:nvSpPr>
          <p:spPr>
            <a:xfrm>
              <a:off x="5831336" y="2553781"/>
              <a:ext cx="1296070" cy="152384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21509" name="Group 25"/>
          <p:cNvGrpSpPr>
            <a:grpSpLocks/>
          </p:cNvGrpSpPr>
          <p:nvPr/>
        </p:nvGrpSpPr>
        <p:grpSpPr bwMode="auto">
          <a:xfrm>
            <a:off x="2000251" y="3731420"/>
            <a:ext cx="1478756" cy="954881"/>
            <a:chOff x="677986" y="1905155"/>
            <a:chExt cx="1989931" cy="1296058"/>
          </a:xfrm>
        </p:grpSpPr>
        <p:cxnSp>
          <p:nvCxnSpPr>
            <p:cNvPr id="71" name="Straight Connector 70"/>
            <p:cNvCxnSpPr/>
            <p:nvPr/>
          </p:nvCxnSpPr>
          <p:spPr>
            <a:xfrm rot="5400000">
              <a:off x="189889" y="2705092"/>
              <a:ext cx="989012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2135434" y="2667115"/>
              <a:ext cx="1064966" cy="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677986" y="3199597"/>
              <a:ext cx="1989931" cy="1616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913510" y="1905155"/>
              <a:ext cx="1600596" cy="121848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79" name="Straight Connector 78"/>
          <p:cNvCxnSpPr/>
          <p:nvPr/>
        </p:nvCxnSpPr>
        <p:spPr>
          <a:xfrm>
            <a:off x="3443288" y="2971800"/>
            <a:ext cx="285750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2408635" y="3364706"/>
            <a:ext cx="2627709" cy="15479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3690574" y="4701779"/>
            <a:ext cx="2972991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435821" y="4504437"/>
            <a:ext cx="285750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714750" y="2057400"/>
            <a:ext cx="342900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V="1">
            <a:off x="6672263" y="4700588"/>
            <a:ext cx="400050" cy="1191"/>
          </a:xfrm>
          <a:prstGeom prst="straightConnector1">
            <a:avLst/>
          </a:prstGeom>
          <a:ln w="44450">
            <a:solidFill>
              <a:srgbClr val="3399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97"/>
          <p:cNvSpPr txBox="1">
            <a:spLocks noChangeArrowheads="1"/>
          </p:cNvSpPr>
          <p:nvPr/>
        </p:nvSpPr>
        <p:spPr bwMode="auto">
          <a:xfrm>
            <a:off x="4142908" y="2947849"/>
            <a:ext cx="25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 pitchFamily="34" charset="0"/>
              </a:rPr>
              <a:t>Chilled</a:t>
            </a:r>
          </a:p>
          <a:p>
            <a:pPr algn="ctr" eaLnBrk="1" hangingPunct="1"/>
            <a:r>
              <a:rPr lang="en-US" b="1" dirty="0">
                <a:latin typeface="Calibri" pitchFamily="34" charset="0"/>
              </a:rPr>
              <a:t>Water  Loop</a:t>
            </a:r>
          </a:p>
        </p:txBody>
      </p:sp>
      <p:sp>
        <p:nvSpPr>
          <p:cNvPr id="45" name="Parallelogram 44"/>
          <p:cNvSpPr/>
          <p:nvPr/>
        </p:nvSpPr>
        <p:spPr>
          <a:xfrm rot="19888216">
            <a:off x="1980010" y="3473848"/>
            <a:ext cx="560784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6" name="Parallelogram 45"/>
          <p:cNvSpPr/>
          <p:nvPr/>
        </p:nvSpPr>
        <p:spPr>
          <a:xfrm rot="19888216">
            <a:off x="1938339" y="1928814"/>
            <a:ext cx="560785" cy="330994"/>
          </a:xfrm>
          <a:prstGeom prst="parallelogram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51" name="Straight Connector 50"/>
          <p:cNvCxnSpPr/>
          <p:nvPr/>
        </p:nvCxnSpPr>
        <p:spPr>
          <a:xfrm>
            <a:off x="3108704" y="2967998"/>
            <a:ext cx="114300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97971" y="4503246"/>
            <a:ext cx="114300" cy="1191"/>
          </a:xfrm>
          <a:prstGeom prst="line">
            <a:avLst/>
          </a:prstGeom>
          <a:ln w="44450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343150" y="2343150"/>
            <a:ext cx="7429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2772371" y="2656880"/>
            <a:ext cx="6286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350294" y="2971800"/>
            <a:ext cx="7429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2029421" y="2656880"/>
            <a:ext cx="6286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343150" y="3886200"/>
            <a:ext cx="7429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2772371" y="4199930"/>
            <a:ext cx="6286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74" idx="1"/>
          </p:cNvCxnSpPr>
          <p:nvPr/>
        </p:nvCxnSpPr>
        <p:spPr>
          <a:xfrm rot="16200000" flipV="1">
            <a:off x="2024062" y="4188619"/>
            <a:ext cx="652463" cy="0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343150" y="4514850"/>
            <a:ext cx="742950" cy="1191"/>
          </a:xfrm>
          <a:prstGeom prst="line">
            <a:avLst/>
          </a:prstGeom>
          <a:ln w="22225">
            <a:solidFill>
              <a:srgbClr val="33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 bwMode="auto">
          <a:xfrm>
            <a:off x="2343151" y="2343150"/>
            <a:ext cx="742950" cy="6298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2651523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22" y="4188620"/>
            <a:ext cx="302419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indefinite" fill="remove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indefinite" fill="remove" nodeType="withEffect">
                                  <p:stCondLst>
                                    <p:cond delay="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nodeType="withEffect">
                                  <p:stCondLst>
                                    <p:cond delay="1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remove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71804" y="838121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46366" y="987028"/>
            <a:ext cx="3496796" cy="300082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Pressure Independent Valve Installation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6853375" y="4505399"/>
            <a:ext cx="50842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Cheek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60749" y="4917344"/>
            <a:ext cx="604879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Carrington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18355" y="5118970"/>
            <a:ext cx="606126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Pummill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24861" y="5579830"/>
            <a:ext cx="542926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Craig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60037" y="4120290"/>
            <a:ext cx="780284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 err="1"/>
              <a:t>Freudenberger</a:t>
            </a:r>
            <a:endParaRPr lang="en-US" sz="675" dirty="0"/>
          </a:p>
        </p:txBody>
      </p:sp>
      <p:sp>
        <p:nvSpPr>
          <p:cNvPr id="77" name="TextBox 76"/>
          <p:cNvSpPr txBox="1"/>
          <p:nvPr/>
        </p:nvSpPr>
        <p:spPr>
          <a:xfrm>
            <a:off x="5359736" y="2732075"/>
            <a:ext cx="664368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55080"/>
            <a:ext cx="47982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/>
              <a:t>Garst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87627" y="2724931"/>
            <a:ext cx="594122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318272" y="3297000"/>
            <a:ext cx="0" cy="326073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674425" y="5329833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2627503" y="3131511"/>
            <a:ext cx="622193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Hammons Stu </a:t>
            </a:r>
            <a:r>
              <a:rPr lang="en-US" sz="675" b="1" dirty="0" err="1">
                <a:solidFill>
                  <a:srgbClr val="00B050"/>
                </a:solidFill>
              </a:rPr>
              <a:t>Ctr</a:t>
            </a:r>
            <a:endParaRPr lang="en-US" sz="675" b="1" dirty="0">
              <a:solidFill>
                <a:srgbClr val="00B05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783149" y="5340623"/>
            <a:ext cx="400050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Ellis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300468" y="5504334"/>
            <a:ext cx="512207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Kemper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344853" y="2966204"/>
            <a:ext cx="679252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Greenwood</a:t>
            </a:r>
          </a:p>
          <a:p>
            <a:r>
              <a:rPr lang="en-US" sz="675" dirty="0">
                <a:solidFill>
                  <a:srgbClr val="00B050"/>
                </a:solidFill>
              </a:rPr>
              <a:t>Lab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305601" y="4261055"/>
            <a:ext cx="1959093" cy="2539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latin typeface="Berlin Sans FB Demi" pitchFamily="34" charset="0"/>
              </a:rPr>
              <a:t>    </a:t>
            </a:r>
            <a:r>
              <a:rPr lang="en-US" sz="1050" dirty="0" smtClean="0">
                <a:solidFill>
                  <a:prstClr val="black"/>
                </a:solidFill>
                <a:latin typeface="Berlin Sans FB Demi" pitchFamily="34" charset="0"/>
              </a:rPr>
              <a:t>Installations since 2009</a:t>
            </a:r>
            <a:endParaRPr lang="en-US" sz="1050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pic>
        <p:nvPicPr>
          <p:cNvPr id="100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1" y="4271898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4135777" y="5090167"/>
            <a:ext cx="48646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Temple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827067" y="5493419"/>
            <a:ext cx="777701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Plaster Sports Complex</a:t>
            </a:r>
          </a:p>
        </p:txBody>
      </p:sp>
      <p:pic>
        <p:nvPicPr>
          <p:cNvPr id="11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14" y="5560477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43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35" y="4033879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1" y="2507280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50" y="5058414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sp>
        <p:nvSpPr>
          <p:cNvPr id="81" name="TextBox 80"/>
          <p:cNvSpPr txBox="1"/>
          <p:nvPr/>
        </p:nvSpPr>
        <p:spPr>
          <a:xfrm>
            <a:off x="5581401" y="4418837"/>
            <a:ext cx="604879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Union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868411" y="5254300"/>
            <a:ext cx="604879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00B050"/>
                </a:solidFill>
              </a:rPr>
              <a:t>Strong</a:t>
            </a:r>
          </a:p>
        </p:txBody>
      </p:sp>
      <p:pic>
        <p:nvPicPr>
          <p:cNvPr id="106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82" y="2723435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0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46" y="5128421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0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26" y="5186029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55" y="5042010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2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42" y="4782776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5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62" y="5157225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6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47" y="5560477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17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50" y="3002460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2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04" y="4319877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22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33" y="4270137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2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89" y="2743410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13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49" y="2991252"/>
            <a:ext cx="172823" cy="214328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92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500" y="1005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2" grpId="0" animBg="1"/>
      <p:bldP spid="54" grpId="0" animBg="1"/>
      <p:bldP spid="62" grpId="0" animBg="1"/>
      <p:bldP spid="65" grpId="0" animBg="1"/>
      <p:bldP spid="71" grpId="0" animBg="1"/>
      <p:bldP spid="77" grpId="0" animBg="1"/>
      <p:bldP spid="78" grpId="0" animBg="1"/>
      <p:bldP spid="80" grpId="0" animBg="1"/>
      <p:bldP spid="123" grpId="0" animBg="1"/>
      <p:bldP spid="124" grpId="0" animBg="1"/>
      <p:bldP spid="125" grpId="0" animBg="1"/>
      <p:bldP spid="126" grpId="0" animBg="1"/>
      <p:bldP spid="98" grpId="0" animBg="1"/>
      <p:bldP spid="102" grpId="0" animBg="1"/>
      <p:bldP spid="103" grpId="0" animBg="1"/>
      <p:bldP spid="81" grpId="0" animBg="1"/>
      <p:bldP spid="8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2" y="3864720"/>
            <a:ext cx="1785938" cy="1128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80" y="2017541"/>
            <a:ext cx="1785938" cy="1078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77" y="2070337"/>
            <a:ext cx="1928404" cy="1025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2" y="1763316"/>
            <a:ext cx="1785938" cy="1343025"/>
          </a:xfrm>
          <a:prstGeom prst="rect">
            <a:avLst/>
          </a:prstGeom>
        </p:spPr>
      </p:pic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2093657" y="648611"/>
            <a:ext cx="5242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5E0009"/>
                </a:solidFill>
              </a:rPr>
              <a:t>PIV Installation Benefits</a:t>
            </a:r>
          </a:p>
        </p:txBody>
      </p:sp>
      <p:sp>
        <p:nvSpPr>
          <p:cNvPr id="44" name="Plus 43"/>
          <p:cNvSpPr/>
          <p:nvPr/>
        </p:nvSpPr>
        <p:spPr>
          <a:xfrm>
            <a:off x="3085976" y="3256149"/>
            <a:ext cx="228600" cy="285750"/>
          </a:xfrm>
          <a:prstGeom prst="mathPlus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5" name="Plus 44"/>
          <p:cNvSpPr/>
          <p:nvPr/>
        </p:nvSpPr>
        <p:spPr>
          <a:xfrm>
            <a:off x="5235304" y="3256149"/>
            <a:ext cx="228600" cy="285750"/>
          </a:xfrm>
          <a:prstGeom prst="mathPlus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6" name="Plus 45"/>
          <p:cNvSpPr/>
          <p:nvPr/>
        </p:nvSpPr>
        <p:spPr>
          <a:xfrm>
            <a:off x="7222331" y="3255938"/>
            <a:ext cx="228600" cy="285750"/>
          </a:xfrm>
          <a:prstGeom prst="mathPlus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3560" name="Picture 94" descr="See full 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98" y="5065910"/>
            <a:ext cx="400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Box 94"/>
          <p:cNvSpPr txBox="1">
            <a:spLocks noChangeArrowheads="1"/>
          </p:cNvSpPr>
          <p:nvPr/>
        </p:nvSpPr>
        <p:spPr bwMode="auto">
          <a:xfrm>
            <a:off x="3506262" y="3910871"/>
            <a:ext cx="283738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500" dirty="0"/>
              <a:t> </a:t>
            </a:r>
            <a:r>
              <a:rPr lang="en-US" sz="1500" dirty="0">
                <a:solidFill>
                  <a:schemeClr val="tx2"/>
                </a:solidFill>
                <a:cs typeface="Arial" charset="0"/>
              </a:rPr>
              <a:t>Loop Capacity Recaptured</a:t>
            </a:r>
            <a:endParaRPr lang="en-US" b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3596" name="TextBox 49"/>
          <p:cNvSpPr txBox="1">
            <a:spLocks noChangeArrowheads="1"/>
          </p:cNvSpPr>
          <p:nvPr/>
        </p:nvSpPr>
        <p:spPr bwMode="auto">
          <a:xfrm>
            <a:off x="3143250" y="4229101"/>
            <a:ext cx="469324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500" dirty="0">
                <a:cs typeface="Arial" charset="0"/>
              </a:rPr>
              <a:t>Therefore, </a:t>
            </a:r>
            <a:r>
              <a:rPr lang="en-US" sz="1500" u="sng" dirty="0">
                <a:cs typeface="Arial" charset="0"/>
              </a:rPr>
              <a:t>no</a:t>
            </a:r>
            <a:r>
              <a:rPr lang="en-US" sz="1500" dirty="0">
                <a:cs typeface="Arial" charset="0"/>
              </a:rPr>
              <a:t> chiller required for the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500" dirty="0">
                <a:cs typeface="Arial" charset="0"/>
              </a:rPr>
              <a:t>Foster Family Recreation Center! </a:t>
            </a:r>
          </a:p>
        </p:txBody>
      </p:sp>
      <p:sp>
        <p:nvSpPr>
          <p:cNvPr id="23579" name="TextBox 26"/>
          <p:cNvSpPr txBox="1">
            <a:spLocks noChangeArrowheads="1"/>
          </p:cNvSpPr>
          <p:nvPr/>
        </p:nvSpPr>
        <p:spPr bwMode="auto">
          <a:xfrm>
            <a:off x="6040990" y="1816733"/>
            <a:ext cx="701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00" b="1" dirty="0">
                <a:latin typeface="Calibri" pitchFamily="34" charset="0"/>
              </a:rPr>
              <a:t>Temple</a:t>
            </a:r>
          </a:p>
        </p:txBody>
      </p:sp>
      <p:sp>
        <p:nvSpPr>
          <p:cNvPr id="23580" name="TextBox 17"/>
          <p:cNvSpPr txBox="1">
            <a:spLocks noChangeArrowheads="1"/>
          </p:cNvSpPr>
          <p:nvPr/>
        </p:nvSpPr>
        <p:spPr bwMode="auto">
          <a:xfrm>
            <a:off x="3938393" y="1816733"/>
            <a:ext cx="742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00" b="1" dirty="0">
                <a:latin typeface="Calibri" pitchFamily="34" charset="0"/>
              </a:rPr>
              <a:t>Hill</a:t>
            </a:r>
          </a:p>
        </p:txBody>
      </p:sp>
      <p:sp>
        <p:nvSpPr>
          <p:cNvPr id="23581" name="TextBox 6"/>
          <p:cNvSpPr txBox="1">
            <a:spLocks noChangeArrowheads="1"/>
          </p:cNvSpPr>
          <p:nvPr/>
        </p:nvSpPr>
        <p:spPr bwMode="auto">
          <a:xfrm>
            <a:off x="1403693" y="1763625"/>
            <a:ext cx="55123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00" b="1" dirty="0">
                <a:latin typeface="Calibri" pitchFamily="34" charset="0"/>
              </a:rPr>
              <a:t>Craig</a:t>
            </a:r>
          </a:p>
        </p:txBody>
      </p:sp>
      <p:sp>
        <p:nvSpPr>
          <p:cNvPr id="23585" name="TextBox 88"/>
          <p:cNvSpPr txBox="1">
            <a:spLocks noChangeArrowheads="1"/>
          </p:cNvSpPr>
          <p:nvPr/>
        </p:nvSpPr>
        <p:spPr bwMode="auto">
          <a:xfrm>
            <a:off x="1362275" y="3122025"/>
            <a:ext cx="17022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dirty="0">
                <a:latin typeface="+mn-lt"/>
              </a:rPr>
              <a:t>#Valves                       10</a:t>
            </a:r>
          </a:p>
          <a:p>
            <a:pPr eaLnBrk="1" hangingPunct="1"/>
            <a:r>
              <a:rPr lang="en-US" sz="1050" dirty="0">
                <a:latin typeface="+mn-lt"/>
              </a:rPr>
              <a:t>Ton  A/C Saved         50T</a:t>
            </a:r>
          </a:p>
          <a:p>
            <a:pPr eaLnBrk="1" hangingPunct="1"/>
            <a:endParaRPr lang="en-US" sz="1050" dirty="0">
              <a:latin typeface="+mn-lt"/>
            </a:endParaRPr>
          </a:p>
        </p:txBody>
      </p:sp>
      <p:sp>
        <p:nvSpPr>
          <p:cNvPr id="23586" name="TextBox 92"/>
          <p:cNvSpPr txBox="1">
            <a:spLocks noChangeArrowheads="1"/>
          </p:cNvSpPr>
          <p:nvPr/>
        </p:nvSpPr>
        <p:spPr bwMode="auto">
          <a:xfrm>
            <a:off x="3439779" y="3096247"/>
            <a:ext cx="17277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dirty="0">
                <a:latin typeface="+mn-lt"/>
              </a:rPr>
              <a:t>#Valves                          6</a:t>
            </a:r>
          </a:p>
          <a:p>
            <a:pPr eaLnBrk="1" hangingPunct="1"/>
            <a:r>
              <a:rPr lang="en-US" sz="1050" dirty="0">
                <a:latin typeface="+mn-lt"/>
              </a:rPr>
              <a:t>Ton  A/C Saved          50T</a:t>
            </a:r>
          </a:p>
          <a:p>
            <a:pPr eaLnBrk="1" hangingPunct="1"/>
            <a:endParaRPr lang="en-US" sz="1050" dirty="0">
              <a:latin typeface="+mn-lt"/>
            </a:endParaRPr>
          </a:p>
        </p:txBody>
      </p:sp>
      <p:sp>
        <p:nvSpPr>
          <p:cNvPr id="23587" name="TextBox 95"/>
          <p:cNvSpPr txBox="1">
            <a:spLocks noChangeArrowheads="1"/>
          </p:cNvSpPr>
          <p:nvPr/>
        </p:nvSpPr>
        <p:spPr bwMode="auto">
          <a:xfrm>
            <a:off x="5471580" y="3122026"/>
            <a:ext cx="17859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dirty="0">
                <a:latin typeface="+mn-lt"/>
              </a:rPr>
              <a:t>#Valves                           17</a:t>
            </a:r>
          </a:p>
          <a:p>
            <a:pPr eaLnBrk="1" hangingPunct="1"/>
            <a:r>
              <a:rPr lang="en-US" sz="1050" dirty="0">
                <a:latin typeface="+mn-lt"/>
              </a:rPr>
              <a:t>Ton  A/C Saved          300T</a:t>
            </a:r>
          </a:p>
          <a:p>
            <a:pPr eaLnBrk="1" hangingPunct="1"/>
            <a:endParaRPr lang="en-US" sz="1050" dirty="0">
              <a:latin typeface="+mn-lt"/>
            </a:endParaRPr>
          </a:p>
        </p:txBody>
      </p:sp>
      <p:sp>
        <p:nvSpPr>
          <p:cNvPr id="23588" name="TextBox 96"/>
          <p:cNvSpPr txBox="1">
            <a:spLocks noChangeArrowheads="1"/>
          </p:cNvSpPr>
          <p:nvPr/>
        </p:nvSpPr>
        <p:spPr bwMode="auto">
          <a:xfrm>
            <a:off x="1403693" y="4955600"/>
            <a:ext cx="180098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dirty="0">
                <a:latin typeface="+mn-lt"/>
              </a:rPr>
              <a:t>#Valves                            7</a:t>
            </a:r>
          </a:p>
          <a:p>
            <a:pPr eaLnBrk="1" hangingPunct="1"/>
            <a:r>
              <a:rPr lang="en-US" sz="1050" dirty="0">
                <a:latin typeface="+mn-lt"/>
              </a:rPr>
              <a:t>Ton  A/C Saved            50T</a:t>
            </a:r>
          </a:p>
          <a:p>
            <a:pPr eaLnBrk="1" hangingPunct="1"/>
            <a:endParaRPr lang="en-US" sz="1050" dirty="0">
              <a:latin typeface="+mn-lt"/>
            </a:endParaRPr>
          </a:p>
        </p:txBody>
      </p:sp>
      <p:sp>
        <p:nvSpPr>
          <p:cNvPr id="23589" name="TextBox 97"/>
          <p:cNvSpPr txBox="1">
            <a:spLocks noChangeArrowheads="1"/>
          </p:cNvSpPr>
          <p:nvPr/>
        </p:nvSpPr>
        <p:spPr bwMode="auto">
          <a:xfrm>
            <a:off x="3672471" y="4993433"/>
            <a:ext cx="127479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dirty="0">
                <a:latin typeface="+mn-lt"/>
              </a:rPr>
              <a:t> 40 Valves</a:t>
            </a:r>
          </a:p>
          <a:p>
            <a:pPr eaLnBrk="1" hangingPunct="1"/>
            <a:r>
              <a:rPr lang="en-US" sz="1050" dirty="0">
                <a:latin typeface="+mn-lt"/>
              </a:rPr>
              <a:t> 450T</a:t>
            </a:r>
          </a:p>
          <a:p>
            <a:pPr eaLnBrk="1" hangingPunct="1"/>
            <a:endParaRPr lang="en-US" sz="1050" dirty="0">
              <a:latin typeface="+mn-lt"/>
            </a:endParaRPr>
          </a:p>
        </p:txBody>
      </p:sp>
      <p:sp>
        <p:nvSpPr>
          <p:cNvPr id="67" name="TextBox 6"/>
          <p:cNvSpPr txBox="1">
            <a:spLocks noChangeArrowheads="1"/>
          </p:cNvSpPr>
          <p:nvPr/>
        </p:nvSpPr>
        <p:spPr bwMode="auto">
          <a:xfrm>
            <a:off x="1410712" y="3864721"/>
            <a:ext cx="473188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00" b="1" dirty="0">
                <a:latin typeface="Calibri" pitchFamily="34" charset="0"/>
              </a:rPr>
              <a:t>Ellis</a:t>
            </a:r>
          </a:p>
        </p:txBody>
      </p:sp>
      <p:sp>
        <p:nvSpPr>
          <p:cNvPr id="26" name="TextBox 94"/>
          <p:cNvSpPr txBox="1">
            <a:spLocks noChangeArrowheads="1"/>
          </p:cNvSpPr>
          <p:nvPr/>
        </p:nvSpPr>
        <p:spPr bwMode="auto">
          <a:xfrm>
            <a:off x="6098599" y="3910886"/>
            <a:ext cx="26595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500" b="1" dirty="0">
                <a:latin typeface="+mn-lt"/>
              </a:rPr>
              <a:t>=</a:t>
            </a:r>
            <a:endParaRPr lang="en-US" b="1" dirty="0">
              <a:latin typeface="+mn-lt"/>
              <a:cs typeface="Arial" charset="0"/>
            </a:endParaRPr>
          </a:p>
        </p:txBody>
      </p:sp>
      <p:sp>
        <p:nvSpPr>
          <p:cNvPr id="27" name="TextBox 94"/>
          <p:cNvSpPr txBox="1">
            <a:spLocks noChangeArrowheads="1"/>
          </p:cNvSpPr>
          <p:nvPr/>
        </p:nvSpPr>
        <p:spPr bwMode="auto">
          <a:xfrm>
            <a:off x="6328830" y="3876262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  <a:cs typeface="Arial" charset="0"/>
              </a:rPr>
              <a:t>450 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2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4000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remove"/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remove"/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23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7" dur="50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4" grpId="0" animBg="1"/>
      <p:bldP spid="45" grpId="0" animBg="1"/>
      <p:bldP spid="46" grpId="0" animBg="1"/>
      <p:bldP spid="23579" grpId="0"/>
      <p:bldP spid="23580" grpId="0"/>
      <p:bldP spid="23581" grpId="0"/>
      <p:bldP spid="23585" grpId="0"/>
      <p:bldP spid="23586" grpId="0"/>
      <p:bldP spid="23587" grpId="0"/>
      <p:bldP spid="23588" grpId="0"/>
      <p:bldP spid="23589" grpId="0"/>
      <p:bldP spid="67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0131" y="834725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46366" y="987028"/>
            <a:ext cx="3496796" cy="300082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Pressure Independent Valve Installation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6915151" y="4514850"/>
            <a:ext cx="50842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Cheek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22525" y="4926795"/>
            <a:ext cx="604879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Carrington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80131" y="5128421"/>
            <a:ext cx="606126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Pummill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86637" y="5589281"/>
            <a:ext cx="542926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Craig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60037" y="4120290"/>
            <a:ext cx="780284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 err="1"/>
              <a:t>Freudenberger</a:t>
            </a:r>
            <a:endParaRPr lang="en-US" sz="675" dirty="0"/>
          </a:p>
        </p:txBody>
      </p:sp>
      <p:sp>
        <p:nvSpPr>
          <p:cNvPr id="77" name="TextBox 76"/>
          <p:cNvSpPr txBox="1"/>
          <p:nvPr/>
        </p:nvSpPr>
        <p:spPr>
          <a:xfrm>
            <a:off x="5421512" y="2741526"/>
            <a:ext cx="664368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55080"/>
            <a:ext cx="47982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/>
              <a:t>Garst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2"/>
            <a:ext cx="594122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318272" y="3297000"/>
            <a:ext cx="0" cy="326073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674425" y="5329833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2689279" y="3140962"/>
            <a:ext cx="622193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C00000"/>
                </a:solidFill>
              </a:rPr>
              <a:t>Hammons Stu </a:t>
            </a:r>
            <a:r>
              <a:rPr lang="en-US" sz="675" b="1" dirty="0" err="1">
                <a:solidFill>
                  <a:srgbClr val="C00000"/>
                </a:solidFill>
              </a:rPr>
              <a:t>Ctr</a:t>
            </a:r>
            <a:endParaRPr lang="en-US" sz="675" b="1" dirty="0">
              <a:solidFill>
                <a:srgbClr val="C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844925" y="5350074"/>
            <a:ext cx="400050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Ellis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362244" y="5513785"/>
            <a:ext cx="512207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Kemper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406629" y="2975655"/>
            <a:ext cx="679252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Greenwood</a:t>
            </a:r>
          </a:p>
          <a:p>
            <a:r>
              <a:rPr lang="en-US" sz="675" dirty="0">
                <a:solidFill>
                  <a:srgbClr val="C00000"/>
                </a:solidFill>
              </a:rPr>
              <a:t>Lab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294586" y="3872096"/>
            <a:ext cx="1970108" cy="2539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latin typeface="Berlin Sans FB Demi" pitchFamily="34" charset="0"/>
              </a:rPr>
              <a:t>    Recently Installed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305601" y="4261055"/>
            <a:ext cx="1959093" cy="2539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latin typeface="Berlin Sans FB Demi" pitchFamily="34" charset="0"/>
              </a:rPr>
              <a:t>    Proposed Installations</a:t>
            </a:r>
          </a:p>
        </p:txBody>
      </p:sp>
      <p:pic>
        <p:nvPicPr>
          <p:cNvPr id="96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6" y="3889860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6" y="4264309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4197553" y="5099618"/>
            <a:ext cx="486461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Temple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888843" y="5502870"/>
            <a:ext cx="777701" cy="30008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Plaster Sports Complex</a:t>
            </a:r>
          </a:p>
        </p:txBody>
      </p:sp>
      <p:pic>
        <p:nvPicPr>
          <p:cNvPr id="104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95" y="5128421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75" y="5186029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04" y="5042010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14" y="5560477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91" y="4782776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97" y="2968140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19" y="4293112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11" y="5157225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96" y="5560477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35" y="4033879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1" y="2507280"/>
            <a:ext cx="172823" cy="214328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8" y="4243372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50" y="5058414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643177" y="4428288"/>
            <a:ext cx="604879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Union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930187" y="5263751"/>
            <a:ext cx="604879" cy="19620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675" dirty="0">
                <a:solidFill>
                  <a:srgbClr val="C00000"/>
                </a:solidFill>
              </a:rPr>
              <a:t>Strong</a:t>
            </a:r>
          </a:p>
        </p:txBody>
      </p:sp>
      <p:pic>
        <p:nvPicPr>
          <p:cNvPr id="85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04" y="2716645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48" y="2696670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 descr="C:\Documents and Settings\fac51707\Local Settings\Temporary Internet Files\Content.IE5\HADN7BHC\MCj0320206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64" y="2964487"/>
            <a:ext cx="172823" cy="21432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511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500" y="1005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2" grpId="0" animBg="1"/>
      <p:bldP spid="54" grpId="0" animBg="1"/>
      <p:bldP spid="62" grpId="0" animBg="1"/>
      <p:bldP spid="65" grpId="0" animBg="1"/>
      <p:bldP spid="71" grpId="0" animBg="1"/>
      <p:bldP spid="77" grpId="0" animBg="1"/>
      <p:bldP spid="78" grpId="0" animBg="1"/>
      <p:bldP spid="80" grpId="0" animBg="1"/>
      <p:bldP spid="123" grpId="0" animBg="1"/>
      <p:bldP spid="124" grpId="0" animBg="1"/>
      <p:bldP spid="125" grpId="0" animBg="1"/>
      <p:bldP spid="126" grpId="0" animBg="1"/>
      <p:bldP spid="97" grpId="0" animBg="1"/>
      <p:bldP spid="98" grpId="0" animBg="1"/>
      <p:bldP spid="102" grpId="0" animBg="1"/>
      <p:bldP spid="103" grpId="0" animBg="1"/>
      <p:bldP spid="81" grpId="0" animBg="1"/>
      <p:bldP spid="8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114549" y="1807507"/>
            <a:ext cx="5372100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Chilled Water Loop Expansion</a:t>
            </a:r>
          </a:p>
          <a:p>
            <a:pPr marL="0" lvl="1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Boiler House Modernization Project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Replacement of Insulation and Steam Traps</a:t>
            </a:r>
          </a:p>
          <a:p>
            <a:pPr marL="942975" lvl="2" indent="-257175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Potentially $250,000/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yr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savings</a:t>
            </a:r>
          </a:p>
          <a:p>
            <a:pPr lvl="2"/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57175" indent="-257175">
              <a:buFont typeface="Wingdings" pitchFamily="2" charset="2"/>
              <a:buChar char="§"/>
            </a:pPr>
            <a:r>
              <a:rPr lang="en-US" sz="1600" dirty="0"/>
              <a:t>Chilled Water System Enhancements</a:t>
            </a:r>
          </a:p>
          <a:p>
            <a:pPr marL="10287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Install Pressure Independent Valves</a:t>
            </a:r>
          </a:p>
          <a:p>
            <a:pPr marL="1028700" lvl="2" indent="-342900">
              <a:buFont typeface="Arial" pitchFamily="34" charset="0"/>
              <a:buChar char="•"/>
            </a:pPr>
            <a:r>
              <a:rPr lang="en-US" sz="1600" dirty="0"/>
              <a:t>Air &amp; Dirt Separators</a:t>
            </a:r>
          </a:p>
          <a:p>
            <a:pPr lvl="2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427788" y="535075"/>
            <a:ext cx="2745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Action Taken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jd1811\AppData\Local\Microsoft\Windows\Temporary Internet Files\Content.Outlook\LD09RAYX\IMG_3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20" y="1296725"/>
            <a:ext cx="6330324" cy="47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0948" y="551709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 &amp; Dirt Separator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lowchart: Direct Access Storage 65"/>
          <p:cNvSpPr/>
          <p:nvPr/>
        </p:nvSpPr>
        <p:spPr>
          <a:xfrm>
            <a:off x="1721570" y="1688934"/>
            <a:ext cx="3600468" cy="1123346"/>
          </a:xfrm>
          <a:prstGeom prst="flowChartMagneticDrum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Flowchart: Direct Access Storage 64"/>
          <p:cNvSpPr/>
          <p:nvPr/>
        </p:nvSpPr>
        <p:spPr>
          <a:xfrm>
            <a:off x="1726338" y="1684516"/>
            <a:ext cx="3600468" cy="1123346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lowchart: Direct Access Storage 3"/>
          <p:cNvSpPr/>
          <p:nvPr/>
        </p:nvSpPr>
        <p:spPr>
          <a:xfrm>
            <a:off x="1721570" y="1688934"/>
            <a:ext cx="3600468" cy="1123346"/>
          </a:xfrm>
          <a:prstGeom prst="flowChartMagneticDrum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404585" y="2881729"/>
            <a:ext cx="193179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Dirt Removed</a:t>
            </a:r>
          </a:p>
          <a:p>
            <a:pPr>
              <a:defRPr/>
            </a:pPr>
            <a:endParaRPr lang="en-US" sz="33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3964692" y="2881729"/>
            <a:ext cx="345888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Eliminates Contaminants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3218224" y="2919911"/>
            <a:ext cx="457200" cy="1922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Rectangle 62"/>
          <p:cNvSpPr/>
          <p:nvPr/>
        </p:nvSpPr>
        <p:spPr>
          <a:xfrm>
            <a:off x="1441892" y="4187945"/>
            <a:ext cx="3201020" cy="15453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6" name="Group 95"/>
          <p:cNvGrpSpPr/>
          <p:nvPr/>
        </p:nvGrpSpPr>
        <p:grpSpPr>
          <a:xfrm>
            <a:off x="1329773" y="4453594"/>
            <a:ext cx="3431450" cy="1116431"/>
            <a:chOff x="1264099" y="3505811"/>
            <a:chExt cx="4575266" cy="1488574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1264099" y="3505811"/>
              <a:ext cx="407600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693527" y="3889860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700515" y="4233288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700515" y="4619555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11584" y="4994385"/>
              <a:ext cx="412778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340100" y="3505811"/>
              <a:ext cx="0" cy="384049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1716075" y="3889860"/>
              <a:ext cx="1611" cy="343428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346522" y="4233288"/>
              <a:ext cx="0" cy="384049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726923" y="4635623"/>
              <a:ext cx="0" cy="35876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itle 1"/>
          <p:cNvSpPr txBox="1">
            <a:spLocks/>
          </p:cNvSpPr>
          <p:nvPr/>
        </p:nvSpPr>
        <p:spPr>
          <a:xfrm>
            <a:off x="1396216" y="3266224"/>
            <a:ext cx="193179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 Removed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3189420" y="3256177"/>
            <a:ext cx="457200" cy="1922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3964692" y="3189806"/>
            <a:ext cx="345888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Makes Denser Water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" name="Picture 2" descr="C:\Users\kjd1811\AppData\Local\Microsoft\Windows\Temporary Internet Files\Content.IE5\A35ZQ6OK\MP900201746[1]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19" y="2273753"/>
            <a:ext cx="2484090" cy="579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itle 1"/>
          <p:cNvSpPr txBox="1">
            <a:spLocks/>
          </p:cNvSpPr>
          <p:nvPr/>
        </p:nvSpPr>
        <p:spPr>
          <a:xfrm>
            <a:off x="1432832" y="3803449"/>
            <a:ext cx="185855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This means…</a:t>
            </a:r>
          </a:p>
        </p:txBody>
      </p:sp>
      <p:cxnSp>
        <p:nvCxnSpPr>
          <p:cNvPr id="125" name="Straight Connector 124"/>
          <p:cNvCxnSpPr/>
          <p:nvPr/>
        </p:nvCxnSpPr>
        <p:spPr>
          <a:xfrm>
            <a:off x="1329504" y="4453595"/>
            <a:ext cx="305700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651575" y="4741631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656816" y="4999202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656816" y="5288903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665117" y="5570025"/>
            <a:ext cx="309583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4386503" y="4453596"/>
            <a:ext cx="0" cy="2880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668486" y="4741631"/>
            <a:ext cx="1208" cy="25757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391320" y="4999203"/>
            <a:ext cx="0" cy="2880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676621" y="5300953"/>
            <a:ext cx="0" cy="2690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4" name="Title 1"/>
          <p:cNvSpPr txBox="1">
            <a:spLocks/>
          </p:cNvSpPr>
          <p:nvPr/>
        </p:nvSpPr>
        <p:spPr>
          <a:xfrm>
            <a:off x="3103009" y="3803449"/>
            <a:ext cx="188827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cleaner coils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51154" y="189228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/>
          <p:cNvSpPr/>
          <p:nvPr/>
        </p:nvSpPr>
        <p:spPr>
          <a:xfrm>
            <a:off x="2109241" y="2014309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/>
          <p:cNvSpPr/>
          <p:nvPr/>
        </p:nvSpPr>
        <p:spPr>
          <a:xfrm>
            <a:off x="2853563" y="1792958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/>
          <p:cNvSpPr/>
          <p:nvPr/>
        </p:nvSpPr>
        <p:spPr>
          <a:xfrm>
            <a:off x="2716183" y="2220692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/>
          <p:cNvSpPr/>
          <p:nvPr/>
        </p:nvSpPr>
        <p:spPr>
          <a:xfrm>
            <a:off x="2312871" y="2216145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/>
          <p:cNvSpPr/>
          <p:nvPr/>
        </p:nvSpPr>
        <p:spPr>
          <a:xfrm>
            <a:off x="2618611" y="19590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/>
          <p:cNvSpPr/>
          <p:nvPr/>
        </p:nvSpPr>
        <p:spPr>
          <a:xfrm>
            <a:off x="3066627" y="2044027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/>
          <p:cNvSpPr/>
          <p:nvPr/>
        </p:nvSpPr>
        <p:spPr>
          <a:xfrm>
            <a:off x="3468965" y="2160296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/>
          <p:cNvSpPr/>
          <p:nvPr/>
        </p:nvSpPr>
        <p:spPr>
          <a:xfrm>
            <a:off x="3138866" y="2286963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/>
          <p:cNvSpPr/>
          <p:nvPr/>
        </p:nvSpPr>
        <p:spPr>
          <a:xfrm>
            <a:off x="2528614" y="1774481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/>
          <p:cNvSpPr/>
          <p:nvPr/>
        </p:nvSpPr>
        <p:spPr>
          <a:xfrm>
            <a:off x="3354541" y="1908173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/>
          <p:cNvSpPr/>
          <p:nvPr/>
        </p:nvSpPr>
        <p:spPr>
          <a:xfrm>
            <a:off x="3621733" y="17847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/>
          <p:cNvSpPr/>
          <p:nvPr/>
        </p:nvSpPr>
        <p:spPr>
          <a:xfrm>
            <a:off x="3907083" y="221790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/>
          <p:cNvSpPr/>
          <p:nvPr/>
        </p:nvSpPr>
        <p:spPr>
          <a:xfrm>
            <a:off x="3753342" y="2047669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4053275" y="17847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Title 1"/>
          <p:cNvSpPr txBox="1">
            <a:spLocks/>
          </p:cNvSpPr>
          <p:nvPr/>
        </p:nvSpPr>
        <p:spPr>
          <a:xfrm>
            <a:off x="4658411" y="3803449"/>
            <a:ext cx="319721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…better heat transfer</a:t>
            </a:r>
          </a:p>
        </p:txBody>
      </p:sp>
      <p:sp>
        <p:nvSpPr>
          <p:cNvPr id="140" name="Title 1"/>
          <p:cNvSpPr txBox="1">
            <a:spLocks/>
          </p:cNvSpPr>
          <p:nvPr/>
        </p:nvSpPr>
        <p:spPr>
          <a:xfrm>
            <a:off x="4658411" y="4698940"/>
            <a:ext cx="3197216" cy="31426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…less costly chiller run time</a:t>
            </a: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658411" y="5087277"/>
            <a:ext cx="3197216" cy="99166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1500" u="sng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more</a:t>
            </a: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savings and less </a:t>
            </a:r>
          </a:p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maintenance</a:t>
            </a:r>
            <a:endParaRPr lang="en-US" sz="1500" u="sng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64" name="TextBox 11263"/>
          <p:cNvSpPr txBox="1"/>
          <p:nvPr/>
        </p:nvSpPr>
        <p:spPr>
          <a:xfrm>
            <a:off x="3952791" y="2600113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Hobo Std" pitchFamily="34" charset="0"/>
              </a:rPr>
              <a:t>DIRT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753342" y="1700424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Hobo Std" pitchFamily="34" charset="0"/>
              </a:rPr>
              <a:t>AIR</a:t>
            </a:r>
          </a:p>
        </p:txBody>
      </p:sp>
      <p:sp>
        <p:nvSpPr>
          <p:cNvPr id="146" name="Title 1"/>
          <p:cNvSpPr txBox="1">
            <a:spLocks/>
          </p:cNvSpPr>
          <p:nvPr/>
        </p:nvSpPr>
        <p:spPr>
          <a:xfrm>
            <a:off x="4642912" y="4283066"/>
            <a:ext cx="319721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…less chilled water</a:t>
            </a:r>
          </a:p>
        </p:txBody>
      </p:sp>
      <p:pic>
        <p:nvPicPr>
          <p:cNvPr id="11269" name="Picture 4" descr="C:\Users\kjd1811\AppData\Local\Microsoft\Windows\Temporary Internet Files\Content.IE5\LNI819QD\MP900448623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14" y="4050990"/>
            <a:ext cx="268720" cy="4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itle 1"/>
          <p:cNvSpPr txBox="1">
            <a:spLocks/>
          </p:cNvSpPr>
          <p:nvPr/>
        </p:nvSpPr>
        <p:spPr>
          <a:xfrm>
            <a:off x="5349616" y="1470346"/>
            <a:ext cx="2506012" cy="133751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Air-Dirt Separator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737711" y="4167851"/>
            <a:ext cx="117180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Coil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83007" y="2044027"/>
            <a:ext cx="117180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Pipeline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169 L -0.04375 0.0511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17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4392 0.078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39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0.01713 L -0.02448 -0.027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-0.07291 L -0.00052 0.00463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386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2726 0.0567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28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2101 0.0766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381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9948 -0.0011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" y="-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00712 -0.0590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9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2 0.01273 L -0.00503 -0.03218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444 L 1.94444E-6 2.59259E-6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5" grpId="1" animBg="1"/>
      <p:bldP spid="4" grpId="0" animBg="1"/>
      <p:bldP spid="62" grpId="0" animBg="1"/>
      <p:bldP spid="63" grpId="0" animBg="1"/>
      <p:bldP spid="98" grpId="0" animBg="1"/>
      <p:bldP spid="117" grpId="0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1264" grpId="0"/>
      <p:bldP spid="1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lowchart: Direct Access Storage 65"/>
          <p:cNvSpPr/>
          <p:nvPr/>
        </p:nvSpPr>
        <p:spPr>
          <a:xfrm>
            <a:off x="1721570" y="1688934"/>
            <a:ext cx="3600468" cy="1123346"/>
          </a:xfrm>
          <a:prstGeom prst="flowChartMagneticDrum">
            <a:avLst/>
          </a:prstGeom>
          <a:solidFill>
            <a:schemeClr val="accent6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Flowchart: Direct Access Storage 64"/>
          <p:cNvSpPr/>
          <p:nvPr/>
        </p:nvSpPr>
        <p:spPr>
          <a:xfrm>
            <a:off x="1726338" y="1685871"/>
            <a:ext cx="3600468" cy="1123346"/>
          </a:xfrm>
          <a:prstGeom prst="flowChartMagneticDrum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lowchart: Direct Access Storage 3"/>
          <p:cNvSpPr/>
          <p:nvPr/>
        </p:nvSpPr>
        <p:spPr>
          <a:xfrm>
            <a:off x="1716802" y="1688934"/>
            <a:ext cx="3600468" cy="1123346"/>
          </a:xfrm>
          <a:prstGeom prst="flowChartMagneticDrum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404585" y="2881729"/>
            <a:ext cx="193179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Dirt Removed</a:t>
            </a:r>
          </a:p>
          <a:p>
            <a:pPr>
              <a:defRPr/>
            </a:pPr>
            <a:endParaRPr lang="en-US" sz="33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3964692" y="2881729"/>
            <a:ext cx="345888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Eliminates Contaminants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3218224" y="2919911"/>
            <a:ext cx="457200" cy="1922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Rectangle 62"/>
          <p:cNvSpPr/>
          <p:nvPr/>
        </p:nvSpPr>
        <p:spPr>
          <a:xfrm>
            <a:off x="1441892" y="4187945"/>
            <a:ext cx="3201020" cy="15453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6" name="Group 95"/>
          <p:cNvGrpSpPr/>
          <p:nvPr/>
        </p:nvGrpSpPr>
        <p:grpSpPr>
          <a:xfrm>
            <a:off x="1329773" y="4453594"/>
            <a:ext cx="3431450" cy="1116431"/>
            <a:chOff x="1264099" y="3505811"/>
            <a:chExt cx="4575266" cy="1488574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1264099" y="3505811"/>
              <a:ext cx="407600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693527" y="3889860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700515" y="4233288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700515" y="4619555"/>
              <a:ext cx="3665057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11584" y="4994385"/>
              <a:ext cx="412778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340100" y="3505811"/>
              <a:ext cx="0" cy="384049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1716075" y="3889860"/>
              <a:ext cx="1611" cy="343428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346522" y="4233288"/>
              <a:ext cx="0" cy="384049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726923" y="4635623"/>
              <a:ext cx="0" cy="35876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itle 1"/>
          <p:cNvSpPr txBox="1">
            <a:spLocks/>
          </p:cNvSpPr>
          <p:nvPr/>
        </p:nvSpPr>
        <p:spPr>
          <a:xfrm>
            <a:off x="1396216" y="3266224"/>
            <a:ext cx="193179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 Removed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3189420" y="3256177"/>
            <a:ext cx="457200" cy="19224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3964692" y="3189806"/>
            <a:ext cx="3458881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Makes Denser Water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" name="Picture 2" descr="C:\Users\kjd1811\AppData\Local\Microsoft\Windows\Temporary Internet Files\Content.IE5\A35ZQ6OK\MP900201746[1]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19" y="2273753"/>
            <a:ext cx="2484090" cy="579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itle 1"/>
          <p:cNvSpPr txBox="1">
            <a:spLocks/>
          </p:cNvSpPr>
          <p:nvPr/>
        </p:nvSpPr>
        <p:spPr>
          <a:xfrm>
            <a:off x="1432832" y="3803449"/>
            <a:ext cx="185855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This means…</a:t>
            </a:r>
          </a:p>
        </p:txBody>
      </p:sp>
      <p:cxnSp>
        <p:nvCxnSpPr>
          <p:cNvPr id="125" name="Straight Connector 124"/>
          <p:cNvCxnSpPr/>
          <p:nvPr/>
        </p:nvCxnSpPr>
        <p:spPr>
          <a:xfrm>
            <a:off x="1329504" y="4453595"/>
            <a:ext cx="305700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651575" y="4741631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656816" y="4999202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656816" y="5288903"/>
            <a:ext cx="274879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665117" y="5570025"/>
            <a:ext cx="309583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4386503" y="4453596"/>
            <a:ext cx="0" cy="2880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668486" y="4741631"/>
            <a:ext cx="1208" cy="25757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391320" y="4999203"/>
            <a:ext cx="0" cy="2880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676621" y="5300953"/>
            <a:ext cx="0" cy="2690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4" name="Title 1"/>
          <p:cNvSpPr txBox="1">
            <a:spLocks/>
          </p:cNvSpPr>
          <p:nvPr/>
        </p:nvSpPr>
        <p:spPr>
          <a:xfrm>
            <a:off x="3103009" y="3803449"/>
            <a:ext cx="188827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cleaner </a:t>
            </a:r>
            <a:r>
              <a:rPr lang="en-US" sz="15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coils =</a:t>
            </a: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51154" y="189228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/>
          <p:cNvSpPr/>
          <p:nvPr/>
        </p:nvSpPr>
        <p:spPr>
          <a:xfrm>
            <a:off x="2109241" y="2014309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/>
          <p:cNvSpPr/>
          <p:nvPr/>
        </p:nvSpPr>
        <p:spPr>
          <a:xfrm>
            <a:off x="2853563" y="1792958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/>
          <p:cNvSpPr/>
          <p:nvPr/>
        </p:nvSpPr>
        <p:spPr>
          <a:xfrm>
            <a:off x="2716183" y="2220692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/>
          <p:cNvSpPr/>
          <p:nvPr/>
        </p:nvSpPr>
        <p:spPr>
          <a:xfrm>
            <a:off x="2312871" y="2216145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/>
          <p:cNvSpPr/>
          <p:nvPr/>
        </p:nvSpPr>
        <p:spPr>
          <a:xfrm>
            <a:off x="2618611" y="19590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/>
          <p:cNvSpPr/>
          <p:nvPr/>
        </p:nvSpPr>
        <p:spPr>
          <a:xfrm>
            <a:off x="3066627" y="2044027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/>
          <p:cNvSpPr/>
          <p:nvPr/>
        </p:nvSpPr>
        <p:spPr>
          <a:xfrm>
            <a:off x="3468965" y="2160296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/>
          <p:cNvSpPr/>
          <p:nvPr/>
        </p:nvSpPr>
        <p:spPr>
          <a:xfrm>
            <a:off x="3138866" y="2286963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/>
          <p:cNvSpPr/>
          <p:nvPr/>
        </p:nvSpPr>
        <p:spPr>
          <a:xfrm>
            <a:off x="2528614" y="1774481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/>
          <p:cNvSpPr/>
          <p:nvPr/>
        </p:nvSpPr>
        <p:spPr>
          <a:xfrm>
            <a:off x="3354541" y="1908173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/>
          <p:cNvSpPr/>
          <p:nvPr/>
        </p:nvSpPr>
        <p:spPr>
          <a:xfrm>
            <a:off x="3621733" y="17847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/>
          <p:cNvSpPr/>
          <p:nvPr/>
        </p:nvSpPr>
        <p:spPr>
          <a:xfrm>
            <a:off x="3907083" y="221790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/>
          <p:cNvSpPr/>
          <p:nvPr/>
        </p:nvSpPr>
        <p:spPr>
          <a:xfrm>
            <a:off x="3753342" y="2047669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4053275" y="1784794"/>
            <a:ext cx="115215" cy="1152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Title 1"/>
          <p:cNvSpPr txBox="1">
            <a:spLocks/>
          </p:cNvSpPr>
          <p:nvPr/>
        </p:nvSpPr>
        <p:spPr>
          <a:xfrm>
            <a:off x="4658411" y="3803449"/>
            <a:ext cx="319721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…better heat transfer</a:t>
            </a:r>
          </a:p>
        </p:txBody>
      </p:sp>
      <p:sp>
        <p:nvSpPr>
          <p:cNvPr id="140" name="Title 1"/>
          <p:cNvSpPr txBox="1">
            <a:spLocks/>
          </p:cNvSpPr>
          <p:nvPr/>
        </p:nvSpPr>
        <p:spPr>
          <a:xfrm>
            <a:off x="4658411" y="4698940"/>
            <a:ext cx="3197216" cy="31426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…less costly chiller run time</a:t>
            </a: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658411" y="5087277"/>
            <a:ext cx="3197216" cy="99166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1500" u="sng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more</a:t>
            </a: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savings and less </a:t>
            </a:r>
          </a:p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maintenance</a:t>
            </a:r>
            <a:endParaRPr lang="en-US" sz="1500" u="sng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64" name="TextBox 11263"/>
          <p:cNvSpPr txBox="1"/>
          <p:nvPr/>
        </p:nvSpPr>
        <p:spPr>
          <a:xfrm>
            <a:off x="3952791" y="2600113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Hobo Std" pitchFamily="34" charset="0"/>
              </a:rPr>
              <a:t>DIRT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753342" y="1700424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Hobo Std" pitchFamily="34" charset="0"/>
              </a:rPr>
              <a:t>AIR</a:t>
            </a:r>
          </a:p>
        </p:txBody>
      </p:sp>
      <p:sp>
        <p:nvSpPr>
          <p:cNvPr id="146" name="Title 1"/>
          <p:cNvSpPr txBox="1">
            <a:spLocks/>
          </p:cNvSpPr>
          <p:nvPr/>
        </p:nvSpPr>
        <p:spPr>
          <a:xfrm>
            <a:off x="4642912" y="4283066"/>
            <a:ext cx="3197216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…less chilled water</a:t>
            </a:r>
          </a:p>
        </p:txBody>
      </p:sp>
      <p:pic>
        <p:nvPicPr>
          <p:cNvPr id="11269" name="Picture 4" descr="C:\Users\kjd1811\AppData\Local\Microsoft\Windows\Temporary Internet Files\Content.IE5\LNI819QD\MP900448623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14" y="4050990"/>
            <a:ext cx="268720" cy="4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itle 1"/>
          <p:cNvSpPr txBox="1">
            <a:spLocks/>
          </p:cNvSpPr>
          <p:nvPr/>
        </p:nvSpPr>
        <p:spPr>
          <a:xfrm>
            <a:off x="5876420" y="1490484"/>
            <a:ext cx="2506012" cy="133751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Air-Dirt Separator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737711" y="4167851"/>
            <a:ext cx="117180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Coil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70657" y="2044027"/>
            <a:ext cx="1171804" cy="384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5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Pipeline</a:t>
            </a:r>
          </a:p>
          <a:p>
            <a:pPr>
              <a:defRPr/>
            </a:pPr>
            <a:endParaRPr lang="en-US" sz="15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0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169 L -0.04375 0.0511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17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4392 0.078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39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0.01713 L -0.02448 -0.027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-0.07291 L -0.00052 0.00463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386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2726 0.0567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28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2101 0.0766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381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9948 -0.0011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" y="-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00712 -0.0590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9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2 0.01273 L -0.00503 -0.03218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444 L 1.94444E-6 2.59259E-6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5" grpId="1" animBg="1"/>
      <p:bldP spid="4" grpId="0" animBg="1"/>
      <p:bldP spid="62" grpId="0" animBg="1"/>
      <p:bldP spid="63" grpId="0" animBg="1"/>
      <p:bldP spid="98" grpId="0" animBg="1"/>
      <p:bldP spid="117" grpId="0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1264" grpId="0"/>
      <p:bldP spid="14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0131" y="834725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14812" y="987028"/>
            <a:ext cx="3043238" cy="300082"/>
          </a:xfrm>
          <a:prstGeom prst="rect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Air/Dirt Separators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11903" y="4941258"/>
            <a:ext cx="51267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Strong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6415440" y="4658916"/>
            <a:ext cx="44412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Siceluff</a:t>
            </a:r>
            <a:endParaRPr lang="en-US" sz="450" dirty="0"/>
          </a:p>
        </p:txBody>
      </p:sp>
      <p:sp>
        <p:nvSpPr>
          <p:cNvPr id="52" name="TextBox 51"/>
          <p:cNvSpPr txBox="1"/>
          <p:nvPr/>
        </p:nvSpPr>
        <p:spPr>
          <a:xfrm>
            <a:off x="6915151" y="4514851"/>
            <a:ext cx="508421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6366" y="5114330"/>
            <a:ext cx="503039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11512" y="4896193"/>
            <a:ext cx="444695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36432" y="4343401"/>
            <a:ext cx="521494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40016" y="5128422"/>
            <a:ext cx="375046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Pummill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29310" y="5578078"/>
            <a:ext cx="464343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Karls</a:t>
            </a:r>
            <a:endParaRPr lang="en-US" sz="450" dirty="0"/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8"/>
            <a:ext cx="54292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7941" y="5164436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72224" y="4308519"/>
            <a:ext cx="5143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57455" y="4156472"/>
            <a:ext cx="87897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Freudenberger</a:t>
            </a:r>
            <a:endParaRPr lang="en-US" sz="450" dirty="0"/>
          </a:p>
        </p:txBody>
      </p:sp>
      <p:sp>
        <p:nvSpPr>
          <p:cNvPr id="74" name="TextBox 73"/>
          <p:cNvSpPr txBox="1"/>
          <p:nvPr/>
        </p:nvSpPr>
        <p:spPr>
          <a:xfrm>
            <a:off x="6222205" y="3324100"/>
            <a:ext cx="542927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21512" y="2741527"/>
            <a:ext cx="664368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55080"/>
            <a:ext cx="479821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/>
              <a:t>Garst</a:t>
            </a:r>
            <a:endParaRPr lang="en-US" sz="450" dirty="0"/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3"/>
            <a:ext cx="594122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Hammons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815012" y="5829397"/>
            <a:ext cx="714376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Art Annex</a:t>
            </a:r>
          </a:p>
        </p:txBody>
      </p:sp>
      <p:sp>
        <p:nvSpPr>
          <p:cNvPr id="88" name="TextBox 87"/>
          <p:cNvSpPr txBox="1"/>
          <p:nvPr/>
        </p:nvSpPr>
        <p:spPr>
          <a:xfrm rot="5400000">
            <a:off x="6087911" y="3825661"/>
            <a:ext cx="416135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Morris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318272" y="3297000"/>
            <a:ext cx="0" cy="326073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674425" y="5301244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428655" y="3764665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BLSH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406534" y="3145696"/>
            <a:ext cx="444104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JQH Arena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584541" y="3214689"/>
            <a:ext cx="622193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" b="1" dirty="0">
                <a:solidFill>
                  <a:srgbClr val="009900"/>
                </a:solidFill>
              </a:rPr>
              <a:t>Hammons Stu </a:t>
            </a:r>
            <a:r>
              <a:rPr lang="en-US" sz="450" b="1" dirty="0" err="1">
                <a:solidFill>
                  <a:srgbClr val="009900"/>
                </a:solidFill>
              </a:rPr>
              <a:t>Ctr</a:t>
            </a:r>
            <a:endParaRPr lang="en-US" sz="450" b="1" dirty="0">
              <a:solidFill>
                <a:srgbClr val="0099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844925" y="5350075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Ellis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474400" y="5513785"/>
            <a:ext cx="400050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Kemp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406629" y="2975656"/>
            <a:ext cx="679252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Greenwood</a:t>
            </a:r>
          </a:p>
          <a:p>
            <a:r>
              <a:rPr lang="en-US" sz="450" dirty="0"/>
              <a:t>Lab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02983" y="5465257"/>
            <a:ext cx="516953" cy="1615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450" dirty="0"/>
              <a:t>Powerhouse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294586" y="3872096"/>
            <a:ext cx="2111948" cy="2539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latin typeface="Berlin Sans FB Demi" pitchFamily="34" charset="0"/>
              </a:rPr>
              <a:t>    </a:t>
            </a:r>
            <a:r>
              <a:rPr lang="en-US" sz="1050" dirty="0" smtClean="0">
                <a:latin typeface="Berlin Sans FB Demi" pitchFamily="34" charset="0"/>
              </a:rPr>
              <a:t>Installation since 2009</a:t>
            </a:r>
            <a:endParaRPr lang="en-US" sz="1050" dirty="0">
              <a:latin typeface="Berlin Sans FB Demi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5293205" y="2363261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Flowchart: Connector 98"/>
          <p:cNvSpPr/>
          <p:nvPr/>
        </p:nvSpPr>
        <p:spPr>
          <a:xfrm>
            <a:off x="1348463" y="3933679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Flowchart: Connector 104"/>
          <p:cNvSpPr/>
          <p:nvPr/>
        </p:nvSpPr>
        <p:spPr>
          <a:xfrm>
            <a:off x="5497850" y="3073750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Flowchart: Connector 105"/>
          <p:cNvSpPr/>
          <p:nvPr/>
        </p:nvSpPr>
        <p:spPr>
          <a:xfrm>
            <a:off x="6101954" y="4797415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7" name="Flowchart: Connector 106"/>
          <p:cNvSpPr/>
          <p:nvPr/>
        </p:nvSpPr>
        <p:spPr>
          <a:xfrm>
            <a:off x="3291319" y="3025697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Flowchart: Connector 107"/>
          <p:cNvSpPr/>
          <p:nvPr/>
        </p:nvSpPr>
        <p:spPr>
          <a:xfrm>
            <a:off x="6416618" y="4672013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0" name="Flowchart: Connector 109"/>
          <p:cNvSpPr/>
          <p:nvPr/>
        </p:nvSpPr>
        <p:spPr>
          <a:xfrm>
            <a:off x="6937195" y="4522379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Flowchart: Connector 110"/>
          <p:cNvSpPr/>
          <p:nvPr/>
        </p:nvSpPr>
        <p:spPr>
          <a:xfrm>
            <a:off x="3713835" y="5468882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2" name="Flowchart: Connector 111"/>
          <p:cNvSpPr/>
          <p:nvPr/>
        </p:nvSpPr>
        <p:spPr>
          <a:xfrm>
            <a:off x="3429953" y="4968218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5" name="Flowchart: Connector 114"/>
          <p:cNvSpPr/>
          <p:nvPr/>
        </p:nvSpPr>
        <p:spPr>
          <a:xfrm>
            <a:off x="5952824" y="5247865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Flowchart: Connector 115"/>
          <p:cNvSpPr/>
          <p:nvPr/>
        </p:nvSpPr>
        <p:spPr>
          <a:xfrm>
            <a:off x="6550358" y="5593495"/>
            <a:ext cx="115215" cy="1076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Flowchart: Connector 132"/>
          <p:cNvSpPr/>
          <p:nvPr/>
        </p:nvSpPr>
        <p:spPr>
          <a:xfrm>
            <a:off x="4906633" y="3710425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4" name="Flowchart: Connector 133"/>
          <p:cNvSpPr/>
          <p:nvPr/>
        </p:nvSpPr>
        <p:spPr>
          <a:xfrm>
            <a:off x="6250324" y="3662367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5" name="Flowchart: Connector 134"/>
          <p:cNvSpPr/>
          <p:nvPr/>
        </p:nvSpPr>
        <p:spPr>
          <a:xfrm>
            <a:off x="4403309" y="5251441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6" name="Flowchart: Connector 135"/>
          <p:cNvSpPr/>
          <p:nvPr/>
        </p:nvSpPr>
        <p:spPr>
          <a:xfrm>
            <a:off x="6907829" y="5273995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7" name="Flowchart: Connector 136"/>
          <p:cNvSpPr/>
          <p:nvPr/>
        </p:nvSpPr>
        <p:spPr>
          <a:xfrm>
            <a:off x="6685487" y="5213089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8" name="Flowchart: Connector 137"/>
          <p:cNvSpPr/>
          <p:nvPr/>
        </p:nvSpPr>
        <p:spPr>
          <a:xfrm>
            <a:off x="5764673" y="5064423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39" name="Flowchart: Connector 138"/>
          <p:cNvSpPr/>
          <p:nvPr/>
        </p:nvSpPr>
        <p:spPr>
          <a:xfrm>
            <a:off x="6571792" y="4415879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40" name="Flowchart: Connector 139"/>
          <p:cNvSpPr/>
          <p:nvPr/>
        </p:nvSpPr>
        <p:spPr>
          <a:xfrm>
            <a:off x="5942685" y="4256918"/>
            <a:ext cx="115215" cy="107664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00"/>
              </a:solidFill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54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500" y="1005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97" grpId="0" animBg="1"/>
      <p:bldP spid="2" grpId="0" animBg="1"/>
      <p:bldP spid="99" grpId="0" animBg="1"/>
      <p:bldP spid="105" grpId="0" animBg="1"/>
      <p:bldP spid="106" grpId="0" animBg="1"/>
      <p:bldP spid="107" grpId="0" animBg="1"/>
      <p:bldP spid="108" grpId="0" animBg="1"/>
      <p:bldP spid="110" grpId="0" animBg="1"/>
      <p:bldP spid="111" grpId="0" animBg="1"/>
      <p:bldP spid="112" grpId="0" animBg="1"/>
      <p:bldP spid="115" grpId="0" animBg="1"/>
      <p:bldP spid="116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38896" y="2743200"/>
            <a:ext cx="4800600" cy="2628900"/>
          </a:xfrm>
        </p:spPr>
        <p:txBody>
          <a:bodyPr/>
          <a:lstStyle/>
          <a:p>
            <a:pPr marL="85725" indent="-85725">
              <a:spcBef>
                <a:spcPts val="0"/>
              </a:spcBef>
              <a:buNone/>
              <a:defRPr/>
            </a:pPr>
            <a:endParaRPr lang="en-US" b="1" spc="-15" dirty="0">
              <a:solidFill>
                <a:schemeClr val="bg1">
                  <a:lumMod val="65000"/>
                </a:schemeClr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050" spc="-15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63969" y="784376"/>
            <a:ext cx="6229350" cy="101014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1916" y="698972"/>
            <a:ext cx="622935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Initiatives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960419" y="1327622"/>
            <a:ext cx="6020847" cy="5431616"/>
          </a:xfrm>
        </p:spPr>
        <p:txBody>
          <a:bodyPr>
            <a:normAutofit fontScale="77500" lnSpcReduction="20000"/>
          </a:bodyPr>
          <a:lstStyle/>
          <a:p>
            <a:pPr marL="85725" indent="-85725">
              <a:spcBef>
                <a:spcPts val="0"/>
              </a:spcBef>
              <a:defRPr/>
            </a:pPr>
            <a:endParaRPr lang="en-US" sz="2600" b="1" spc="-15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1996 </a:t>
            </a: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1999 Utility Master 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2000 Utility Tunnel Repairs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2002 Mechanical Upgrade to Hammons Student </a:t>
            </a:r>
            <a:r>
              <a:rPr lang="en-US" sz="2600" b="1" spc="-15" dirty="0" err="1" smtClean="0">
                <a:solidFill>
                  <a:schemeClr val="bg1">
                    <a:lumMod val="50000"/>
                  </a:schemeClr>
                </a:solidFill>
              </a:rPr>
              <a:t>Ctr</a:t>
            </a: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2004 Energy Project - $10.9M Chilled Water Loop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2006 Utility Master </a:t>
            </a: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b="1" spc="-15" dirty="0" smtClean="0"/>
              <a:t>2007 – 2013  </a:t>
            </a:r>
            <a:r>
              <a:rPr lang="en-US" sz="2600" b="1" spc="-15" dirty="0" err="1" smtClean="0"/>
              <a:t>Add’l</a:t>
            </a:r>
            <a:r>
              <a:rPr lang="en-US" sz="2600" b="1" spc="-15" dirty="0" smtClean="0"/>
              <a:t> Energy Conservation Measures</a:t>
            </a:r>
            <a:endParaRPr lang="en-US" sz="2600" b="1" spc="-15" dirty="0"/>
          </a:p>
          <a:p>
            <a:pPr indent="0">
              <a:spcBef>
                <a:spcPts val="0"/>
              </a:spcBef>
              <a:buNone/>
              <a:defRPr/>
            </a:pPr>
            <a:endParaRPr lang="en-US" sz="2600" b="1" spc="-15" dirty="0"/>
          </a:p>
          <a:p>
            <a:pPr marL="85725" indent="-85725">
              <a:spcBef>
                <a:spcPts val="0"/>
              </a:spcBef>
              <a:defRPr/>
            </a:pPr>
            <a:endParaRPr lang="en-US" sz="1050" spc="-1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9044" y="779010"/>
            <a:ext cx="7949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schemeClr val="tx2"/>
                </a:solidFill>
              </a:rPr>
              <a:t>Add’l</a:t>
            </a:r>
            <a:r>
              <a:rPr lang="en-US" sz="3600" b="1" kern="0" dirty="0" smtClean="0">
                <a:solidFill>
                  <a:schemeClr val="tx2"/>
                </a:solidFill>
              </a:rPr>
              <a:t> Energy Conservation Measures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770021" y="1916155"/>
            <a:ext cx="548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/>
              <a:t> Occupancy </a:t>
            </a:r>
            <a:r>
              <a:rPr lang="en-US" sz="1600" dirty="0"/>
              <a:t>Sensors &amp; </a:t>
            </a:r>
            <a:r>
              <a:rPr lang="en-US" sz="1600" dirty="0" err="1"/>
              <a:t>Relamping</a:t>
            </a:r>
            <a:r>
              <a:rPr lang="en-US" sz="1600" dirty="0"/>
              <a:t> via DNR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 2009 Campus-wide Occupancy Sensors	</a:t>
            </a:r>
            <a:endParaRPr lang="en-US" sz="1600" dirty="0">
              <a:solidFill>
                <a:srgbClr val="FF0000"/>
              </a:solidFill>
            </a:endParaRP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 2010 Campus-wide </a:t>
            </a:r>
            <a:r>
              <a:rPr lang="en-US" sz="1600" dirty="0" err="1"/>
              <a:t>Relamping</a:t>
            </a:r>
            <a:endParaRPr lang="en-US" sz="1600" dirty="0"/>
          </a:p>
          <a:p>
            <a:pPr marL="342900" lvl="2">
              <a:lnSpc>
                <a:spcPct val="150000"/>
              </a:lnSpc>
              <a:defRPr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063690" y="779010"/>
            <a:ext cx="7875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schemeClr val="tx2"/>
                </a:solidFill>
              </a:rPr>
              <a:t>Add’l</a:t>
            </a:r>
            <a:r>
              <a:rPr lang="en-US" sz="3600" b="1" kern="0" dirty="0" smtClean="0">
                <a:solidFill>
                  <a:schemeClr val="tx2"/>
                </a:solidFill>
              </a:rPr>
              <a:t> Energy Conservation Measures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770021" y="1916155"/>
            <a:ext cx="548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 Occupancy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Sensors &amp;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Relamping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via DNR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 Sensors paid off in one year</a:t>
            </a:r>
          </a:p>
          <a:p>
            <a:pPr marL="0" lvl="1" indent="-1143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Moved Electrical Feed to reduce demand rates</a:t>
            </a:r>
          </a:p>
          <a:p>
            <a:pPr marL="342900" lvl="2">
              <a:lnSpc>
                <a:spcPct val="150000"/>
              </a:lnSpc>
              <a:defRPr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19672" y="779010"/>
            <a:ext cx="7819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schemeClr val="tx2"/>
                </a:solidFill>
              </a:rPr>
              <a:t>Add’l</a:t>
            </a:r>
            <a:r>
              <a:rPr lang="en-US" sz="3600" b="1" kern="0" dirty="0" smtClean="0">
                <a:solidFill>
                  <a:schemeClr val="tx2"/>
                </a:solidFill>
              </a:rPr>
              <a:t> Energy Conservation Measures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770021" y="1916155"/>
            <a:ext cx="5486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 Occupancy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Sensors &amp;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Relamping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via DNR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 Sensors paid off in one year</a:t>
            </a:r>
          </a:p>
          <a:p>
            <a:pPr marL="0" lvl="1" indent="-1143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Moved Electrical Feed to reduce demand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rates</a:t>
            </a:r>
          </a:p>
          <a:p>
            <a:pPr marL="0" lvl="1" indent="-1143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Boiler replacement to match summer load</a:t>
            </a:r>
          </a:p>
          <a:p>
            <a:pPr marL="342900" lvl="2">
              <a:lnSpc>
                <a:spcPct val="150000"/>
              </a:lnSpc>
              <a:defRPr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0"/>
          <a:stretch/>
        </p:blipFill>
        <p:spPr>
          <a:xfrm rot="16200000">
            <a:off x="2213893" y="704660"/>
            <a:ext cx="5061861" cy="5530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5"/>
          <a:stretch/>
        </p:blipFill>
        <p:spPr>
          <a:xfrm rot="16200000">
            <a:off x="2163801" y="652528"/>
            <a:ext cx="5133245" cy="5559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67833"/>
            <a:ext cx="6858000" cy="5122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19672" y="687916"/>
            <a:ext cx="7819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schemeClr val="tx2"/>
                </a:solidFill>
              </a:rPr>
              <a:t>Add’l</a:t>
            </a:r>
            <a:r>
              <a:rPr lang="en-US" sz="3600" b="1" kern="0" dirty="0" smtClean="0">
                <a:solidFill>
                  <a:schemeClr val="tx2"/>
                </a:solidFill>
              </a:rPr>
              <a:t> Energy Conservation Measures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995375" y="1972342"/>
            <a:ext cx="5486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Occupancy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Sensors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Relamping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via DNR Loan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Sensors paid off in one year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Moved Electrical Feed to reduce demand rates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Boiler replacement to match summer load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 CW Loop Improvements</a:t>
            </a:r>
          </a:p>
          <a:p>
            <a:pPr marL="342900" lvl="2">
              <a:lnSpc>
                <a:spcPct val="150000"/>
              </a:lnSpc>
              <a:defRPr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26122" y="987029"/>
            <a:ext cx="3043238" cy="3000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911943" y="4962778"/>
            <a:ext cx="512676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30576" y="4765212"/>
            <a:ext cx="561913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 err="1">
                <a:solidFill>
                  <a:srgbClr val="00CC00"/>
                </a:solidFill>
              </a:rPr>
              <a:t>Siceluff</a:t>
            </a:r>
            <a:endParaRPr lang="en-US" sz="600" b="1" dirty="0">
              <a:solidFill>
                <a:srgbClr val="00CC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15151" y="4514850"/>
            <a:ext cx="508421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74941" y="5028605"/>
            <a:ext cx="503039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20630" y="4919833"/>
            <a:ext cx="716161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rgbClr val="00CC00"/>
                </a:solidFill>
              </a:rPr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17976" y="4426431"/>
            <a:ext cx="52566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rgbClr val="00CC00"/>
                </a:solidFill>
              </a:rPr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03688" y="5134570"/>
            <a:ext cx="525662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 err="1">
                <a:solidFill>
                  <a:srgbClr val="00CC00"/>
                </a:solidFill>
              </a:rPr>
              <a:t>Pummill</a:t>
            </a:r>
            <a:endParaRPr lang="en-US" sz="600" b="1" dirty="0">
              <a:solidFill>
                <a:srgbClr val="00CC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49803" y="5628438"/>
            <a:ext cx="479227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 err="1">
                <a:solidFill>
                  <a:srgbClr val="00CC00"/>
                </a:solidFill>
              </a:rPr>
              <a:t>Karls</a:t>
            </a:r>
            <a:endParaRPr lang="en-US" sz="675" b="1" dirty="0">
              <a:solidFill>
                <a:srgbClr val="00CC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7"/>
            <a:ext cx="542926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0798" y="5209580"/>
            <a:ext cx="400050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36506" y="4322806"/>
            <a:ext cx="514350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67161" y="4041480"/>
            <a:ext cx="728655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 err="1">
                <a:solidFill>
                  <a:srgbClr val="00CC00"/>
                </a:solidFill>
              </a:rPr>
              <a:t>Freudenberger</a:t>
            </a:r>
            <a:endParaRPr lang="en-US" sz="600" b="1" dirty="0">
              <a:solidFill>
                <a:srgbClr val="00CC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242619" y="3429000"/>
            <a:ext cx="542927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93720" y="2766212"/>
            <a:ext cx="628947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80132" y="2593390"/>
            <a:ext cx="479821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 err="1">
                <a:solidFill>
                  <a:srgbClr val="00CC00"/>
                </a:solidFill>
              </a:rPr>
              <a:t>Garst</a:t>
            </a:r>
            <a:endParaRPr lang="en-US" sz="675" b="1" dirty="0">
              <a:solidFill>
                <a:srgbClr val="00CC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49403" y="2795016"/>
            <a:ext cx="594122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Hammons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526458" y="5472112"/>
            <a:ext cx="716160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rgbClr val="00CC00"/>
                </a:solidFill>
              </a:rPr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318272" y="3297000"/>
            <a:ext cx="0" cy="326073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62602" y="3623073"/>
            <a:ext cx="594" cy="141591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78505" y="3745842"/>
            <a:ext cx="400050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BLSH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06534" y="3145695"/>
            <a:ext cx="44410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91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32894" y="3214688"/>
            <a:ext cx="622193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Hammons Stu </a:t>
            </a:r>
            <a:r>
              <a:rPr lang="en-US" sz="675" b="1" dirty="0" err="1">
                <a:solidFill>
                  <a:srgbClr val="00CC00"/>
                </a:solidFill>
              </a:rPr>
              <a:t>Ctr</a:t>
            </a:r>
            <a:endParaRPr lang="en-US" sz="675" b="1" dirty="0">
              <a:solidFill>
                <a:srgbClr val="00CC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44925" y="5350075"/>
            <a:ext cx="400050" cy="196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517262" y="5520929"/>
            <a:ext cx="400050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CC00"/>
                </a:solidFill>
              </a:rPr>
              <a:t>Kemp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06629" y="3059870"/>
            <a:ext cx="67925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rgbClr val="00CC00"/>
                </a:solidFill>
              </a:rPr>
              <a:t>Greenwood</a:t>
            </a:r>
          </a:p>
          <a:p>
            <a:pPr algn="ctr">
              <a:defRPr/>
            </a:pPr>
            <a:r>
              <a:rPr lang="en-US" sz="600" b="1" dirty="0">
                <a:solidFill>
                  <a:srgbClr val="00CC00"/>
                </a:solidFill>
              </a:rPr>
              <a:t>Lab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674425" y="5308402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438738" y="3976272"/>
            <a:ext cx="594122" cy="173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dirty="0">
                <a:solidFill>
                  <a:srgbClr val="009900"/>
                </a:solidFill>
              </a:rPr>
              <a:t>Rec Center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6786" y="3693870"/>
            <a:ext cx="589679" cy="291061"/>
          </a:xfrm>
          <a:custGeom>
            <a:avLst/>
            <a:gdLst>
              <a:gd name="connsiteX0" fmla="*/ 0 w 376729"/>
              <a:gd name="connsiteY0" fmla="*/ 0 h 331186"/>
              <a:gd name="connsiteX1" fmla="*/ 376729 w 376729"/>
              <a:gd name="connsiteY1" fmla="*/ 0 h 331186"/>
              <a:gd name="connsiteX2" fmla="*/ 376729 w 376729"/>
              <a:gd name="connsiteY2" fmla="*/ 331186 h 331186"/>
              <a:gd name="connsiteX3" fmla="*/ 0 w 376729"/>
              <a:gd name="connsiteY3" fmla="*/ 331186 h 331186"/>
              <a:gd name="connsiteX4" fmla="*/ 0 w 376729"/>
              <a:gd name="connsiteY4" fmla="*/ 0 h 331186"/>
              <a:gd name="connsiteX0" fmla="*/ 0 w 376729"/>
              <a:gd name="connsiteY0" fmla="*/ 0 h 334409"/>
              <a:gd name="connsiteX1" fmla="*/ 376729 w 376729"/>
              <a:gd name="connsiteY1" fmla="*/ 0 h 334409"/>
              <a:gd name="connsiteX2" fmla="*/ 376729 w 376729"/>
              <a:gd name="connsiteY2" fmla="*/ 331186 h 334409"/>
              <a:gd name="connsiteX3" fmla="*/ 227501 w 376729"/>
              <a:gd name="connsiteY3" fmla="*/ 333974 h 334409"/>
              <a:gd name="connsiteX4" fmla="*/ 0 w 376729"/>
              <a:gd name="connsiteY4" fmla="*/ 331186 h 334409"/>
              <a:gd name="connsiteX5" fmla="*/ 0 w 376729"/>
              <a:gd name="connsiteY5" fmla="*/ 0 h 334409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29" h="334002">
                <a:moveTo>
                  <a:pt x="0" y="0"/>
                </a:moveTo>
                <a:lnTo>
                  <a:pt x="376729" y="0"/>
                </a:lnTo>
                <a:cubicBezTo>
                  <a:pt x="335454" y="69120"/>
                  <a:pt x="437054" y="223966"/>
                  <a:pt x="252904" y="207361"/>
                </a:cubicBezTo>
                <a:cubicBezTo>
                  <a:pt x="206336" y="205115"/>
                  <a:pt x="235969" y="336220"/>
                  <a:pt x="227501" y="333974"/>
                </a:cubicBezTo>
                <a:lnTo>
                  <a:pt x="0" y="331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5" name="Straight Connector 74"/>
          <p:cNvCxnSpPr>
            <a:stCxn id="43" idx="21"/>
          </p:cNvCxnSpPr>
          <p:nvPr/>
        </p:nvCxnSpPr>
        <p:spPr>
          <a:xfrm flipH="1" flipV="1">
            <a:off x="5116266" y="3638630"/>
            <a:ext cx="8308" cy="1764932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10982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4840288" y="611505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249856" y="1298537"/>
            <a:ext cx="2890982" cy="300082"/>
          </a:xfrm>
          <a:prstGeom prst="rect">
            <a:avLst/>
          </a:prstGeom>
          <a:solidFill>
            <a:srgbClr val="5E00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North-South CW Leg</a:t>
            </a:r>
            <a:endParaRPr lang="en-US" sz="1350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1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63020" y="987028"/>
            <a:ext cx="3043238" cy="3000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90511" y="4974321"/>
            <a:ext cx="51267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7943" y="4700588"/>
            <a:ext cx="56191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Siceluff</a:t>
            </a:r>
            <a:endParaRPr lang="en-US" sz="525" dirty="0"/>
          </a:p>
        </p:txBody>
      </p:sp>
      <p:sp>
        <p:nvSpPr>
          <p:cNvPr id="52" name="TextBox 51"/>
          <p:cNvSpPr txBox="1"/>
          <p:nvPr/>
        </p:nvSpPr>
        <p:spPr>
          <a:xfrm>
            <a:off x="6933909" y="4514851"/>
            <a:ext cx="37444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6366" y="5114330"/>
            <a:ext cx="503039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95348" y="4919834"/>
            <a:ext cx="506186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32263" y="4405001"/>
            <a:ext cx="52566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2263" y="5134571"/>
            <a:ext cx="52566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Pummill</a:t>
            </a:r>
            <a:endParaRPr lang="en-US" sz="525" dirty="0"/>
          </a:p>
        </p:txBody>
      </p:sp>
      <p:sp>
        <p:nvSpPr>
          <p:cNvPr id="63" name="TextBox 62"/>
          <p:cNvSpPr txBox="1"/>
          <p:nvPr/>
        </p:nvSpPr>
        <p:spPr>
          <a:xfrm>
            <a:off x="5828706" y="5628439"/>
            <a:ext cx="4792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Karls</a:t>
            </a:r>
            <a:endParaRPr lang="en-US" sz="525" dirty="0"/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8"/>
            <a:ext cx="54292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0798" y="5209580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72224" y="4308519"/>
            <a:ext cx="5143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15088" y="4141166"/>
            <a:ext cx="85308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Freudenberger</a:t>
            </a:r>
            <a:endParaRPr lang="en-US" sz="525" dirty="0"/>
          </a:p>
        </p:txBody>
      </p:sp>
      <p:sp>
        <p:nvSpPr>
          <p:cNvPr id="74" name="TextBox 73"/>
          <p:cNvSpPr txBox="1"/>
          <p:nvPr/>
        </p:nvSpPr>
        <p:spPr>
          <a:xfrm>
            <a:off x="6246963" y="3414714"/>
            <a:ext cx="5429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69652" y="2751998"/>
            <a:ext cx="62894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40793"/>
            <a:ext cx="479821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Garst</a:t>
            </a:r>
            <a:endParaRPr lang="en-US" sz="525" dirty="0"/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3"/>
            <a:ext cx="59412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Hammons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493720" y="5479586"/>
            <a:ext cx="71616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318272" y="3160784"/>
            <a:ext cx="0" cy="46229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62602" y="3623073"/>
            <a:ext cx="594" cy="141591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43525" y="3764665"/>
            <a:ext cx="48518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Blair Shannon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06534" y="3145696"/>
            <a:ext cx="444104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584541" y="3214689"/>
            <a:ext cx="622193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Hammons 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Stu </a:t>
            </a:r>
            <a:r>
              <a:rPr lang="en-US" sz="525" b="1" dirty="0" err="1">
                <a:solidFill>
                  <a:srgbClr val="009900"/>
                </a:solidFill>
              </a:rPr>
              <a:t>Ctr</a:t>
            </a:r>
            <a:endParaRPr lang="en-US" sz="525" b="1" dirty="0">
              <a:solidFill>
                <a:srgbClr val="0099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44925" y="5350075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74400" y="5531675"/>
            <a:ext cx="40005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Kemper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06629" y="2975656"/>
            <a:ext cx="67925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Greenwood</a:t>
            </a:r>
          </a:p>
          <a:p>
            <a:r>
              <a:rPr lang="en-US" sz="525" dirty="0"/>
              <a:t>Lab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674425" y="5272440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025749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313786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85" name="TextBox 84"/>
          <p:cNvSpPr txBox="1"/>
          <p:nvPr/>
        </p:nvSpPr>
        <p:spPr>
          <a:xfrm>
            <a:off x="1535656" y="3835694"/>
            <a:ext cx="3065171" cy="3000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Total Design Capacity= </a:t>
            </a:r>
            <a:r>
              <a:rPr lang="en-US" sz="13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5,030 </a:t>
            </a: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163749" y="2766504"/>
            <a:ext cx="507204" cy="219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cs typeface="Arial" pitchFamily="34" charset="0"/>
              </a:rPr>
              <a:t>900</a:t>
            </a: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01457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4840288" y="611505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600804" y="4408328"/>
            <a:ext cx="44615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FF0000"/>
                </a:solidFill>
              </a:rPr>
              <a:t>Forsythe</a:t>
            </a:r>
          </a:p>
        </p:txBody>
      </p:sp>
      <p:cxnSp>
        <p:nvCxnSpPr>
          <p:cNvPr id="88" name="Straight Connector 87"/>
          <p:cNvCxnSpPr/>
          <p:nvPr/>
        </p:nvCxnSpPr>
        <p:spPr>
          <a:xfrm rot="10800000" flipV="1">
            <a:off x="4989314" y="4474250"/>
            <a:ext cx="1143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119271" y="3623073"/>
            <a:ext cx="0" cy="1764506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4249856" y="1298539"/>
            <a:ext cx="2890982" cy="507831"/>
          </a:xfrm>
          <a:prstGeom prst="rect">
            <a:avLst/>
          </a:prstGeom>
          <a:solidFill>
            <a:srgbClr val="5E00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Forsythe 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Connects to CW Loop</a:t>
            </a:r>
            <a:endParaRPr lang="en-US" sz="1350" dirty="0"/>
          </a:p>
        </p:txBody>
      </p:sp>
      <p:sp>
        <p:nvSpPr>
          <p:cNvPr id="121" name="TextBox 120"/>
          <p:cNvSpPr txBox="1"/>
          <p:nvPr/>
        </p:nvSpPr>
        <p:spPr>
          <a:xfrm>
            <a:off x="4438738" y="3976271"/>
            <a:ext cx="594122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Rec Center</a:t>
            </a:r>
          </a:p>
        </p:txBody>
      </p:sp>
      <p:sp>
        <p:nvSpPr>
          <p:cNvPr id="122" name="Rectangle 4"/>
          <p:cNvSpPr/>
          <p:nvPr/>
        </p:nvSpPr>
        <p:spPr>
          <a:xfrm>
            <a:off x="4438738" y="3693870"/>
            <a:ext cx="589679" cy="291061"/>
          </a:xfrm>
          <a:custGeom>
            <a:avLst/>
            <a:gdLst>
              <a:gd name="connsiteX0" fmla="*/ 0 w 376729"/>
              <a:gd name="connsiteY0" fmla="*/ 0 h 331186"/>
              <a:gd name="connsiteX1" fmla="*/ 376729 w 376729"/>
              <a:gd name="connsiteY1" fmla="*/ 0 h 331186"/>
              <a:gd name="connsiteX2" fmla="*/ 376729 w 376729"/>
              <a:gd name="connsiteY2" fmla="*/ 331186 h 331186"/>
              <a:gd name="connsiteX3" fmla="*/ 0 w 376729"/>
              <a:gd name="connsiteY3" fmla="*/ 331186 h 331186"/>
              <a:gd name="connsiteX4" fmla="*/ 0 w 376729"/>
              <a:gd name="connsiteY4" fmla="*/ 0 h 331186"/>
              <a:gd name="connsiteX0" fmla="*/ 0 w 376729"/>
              <a:gd name="connsiteY0" fmla="*/ 0 h 334409"/>
              <a:gd name="connsiteX1" fmla="*/ 376729 w 376729"/>
              <a:gd name="connsiteY1" fmla="*/ 0 h 334409"/>
              <a:gd name="connsiteX2" fmla="*/ 376729 w 376729"/>
              <a:gd name="connsiteY2" fmla="*/ 331186 h 334409"/>
              <a:gd name="connsiteX3" fmla="*/ 227501 w 376729"/>
              <a:gd name="connsiteY3" fmla="*/ 333974 h 334409"/>
              <a:gd name="connsiteX4" fmla="*/ 0 w 376729"/>
              <a:gd name="connsiteY4" fmla="*/ 331186 h 334409"/>
              <a:gd name="connsiteX5" fmla="*/ 0 w 376729"/>
              <a:gd name="connsiteY5" fmla="*/ 0 h 334409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29" h="334002">
                <a:moveTo>
                  <a:pt x="0" y="0"/>
                </a:moveTo>
                <a:lnTo>
                  <a:pt x="376729" y="0"/>
                </a:lnTo>
                <a:cubicBezTo>
                  <a:pt x="335454" y="69120"/>
                  <a:pt x="437054" y="223966"/>
                  <a:pt x="252904" y="207361"/>
                </a:cubicBezTo>
                <a:cubicBezTo>
                  <a:pt x="206336" y="205115"/>
                  <a:pt x="235969" y="336220"/>
                  <a:pt x="227501" y="333974"/>
                </a:cubicBezTo>
                <a:lnTo>
                  <a:pt x="0" y="331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5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38896" y="1989574"/>
            <a:ext cx="4800600" cy="1225899"/>
          </a:xfrm>
        </p:spPr>
        <p:txBody>
          <a:bodyPr/>
          <a:lstStyle/>
          <a:p>
            <a:pPr marL="85725" indent="-85725">
              <a:spcBef>
                <a:spcPts val="0"/>
              </a:spcBef>
              <a:defRPr/>
            </a:pPr>
            <a:r>
              <a:rPr lang="en-US" b="1" spc="-15" dirty="0" smtClean="0"/>
              <a:t>1996 </a:t>
            </a:r>
            <a:r>
              <a:rPr lang="en-US" b="1" spc="-15" dirty="0"/>
              <a:t>Energy Project</a:t>
            </a:r>
            <a:endParaRPr lang="en-US" b="1" spc="-15" dirty="0">
              <a:solidFill>
                <a:schemeClr val="bg1">
                  <a:lumMod val="65000"/>
                </a:schemeClr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defRPr/>
            </a:pPr>
            <a:endParaRPr lang="en-US" b="1" spc="-15" dirty="0"/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1050" spc="-15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63969" y="784376"/>
            <a:ext cx="6229350" cy="101014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Initiatives</a:t>
            </a:r>
          </a:p>
          <a:p>
            <a:pPr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1996-2014</a:t>
            </a:r>
            <a:endParaRPr lang="en-US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59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63020" y="987028"/>
            <a:ext cx="3043238" cy="3000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90511" y="4974321"/>
            <a:ext cx="51267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7943" y="4700588"/>
            <a:ext cx="56191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Siceluff</a:t>
            </a:r>
            <a:endParaRPr lang="en-US" sz="525" dirty="0"/>
          </a:p>
        </p:txBody>
      </p:sp>
      <p:sp>
        <p:nvSpPr>
          <p:cNvPr id="52" name="TextBox 51"/>
          <p:cNvSpPr txBox="1"/>
          <p:nvPr/>
        </p:nvSpPr>
        <p:spPr>
          <a:xfrm>
            <a:off x="6933909" y="4514851"/>
            <a:ext cx="37444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6366" y="5114330"/>
            <a:ext cx="503039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95348" y="4919834"/>
            <a:ext cx="506186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32263" y="4405001"/>
            <a:ext cx="52566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2263" y="5134571"/>
            <a:ext cx="52566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Pummill</a:t>
            </a:r>
            <a:endParaRPr lang="en-US" sz="525" dirty="0"/>
          </a:p>
        </p:txBody>
      </p:sp>
      <p:sp>
        <p:nvSpPr>
          <p:cNvPr id="63" name="TextBox 62"/>
          <p:cNvSpPr txBox="1"/>
          <p:nvPr/>
        </p:nvSpPr>
        <p:spPr>
          <a:xfrm>
            <a:off x="5828706" y="5628439"/>
            <a:ext cx="4792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Karls</a:t>
            </a:r>
            <a:endParaRPr lang="en-US" sz="525" dirty="0"/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8"/>
            <a:ext cx="54292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0798" y="5209580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72224" y="4308519"/>
            <a:ext cx="5143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15088" y="4141166"/>
            <a:ext cx="85308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Freudenberger</a:t>
            </a:r>
            <a:endParaRPr lang="en-US" sz="525" dirty="0"/>
          </a:p>
        </p:txBody>
      </p:sp>
      <p:sp>
        <p:nvSpPr>
          <p:cNvPr id="74" name="TextBox 73"/>
          <p:cNvSpPr txBox="1"/>
          <p:nvPr/>
        </p:nvSpPr>
        <p:spPr>
          <a:xfrm>
            <a:off x="6246963" y="3414714"/>
            <a:ext cx="5429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69652" y="2751998"/>
            <a:ext cx="62894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40793"/>
            <a:ext cx="479821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Garst</a:t>
            </a:r>
            <a:endParaRPr lang="en-US" sz="525" dirty="0"/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3"/>
            <a:ext cx="59412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Hammons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493720" y="5479586"/>
            <a:ext cx="71616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318272" y="3160784"/>
            <a:ext cx="0" cy="46229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62602" y="3623073"/>
            <a:ext cx="594" cy="141591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43525" y="3764665"/>
            <a:ext cx="48518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Blair Shannon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06534" y="3145696"/>
            <a:ext cx="444104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584541" y="3214689"/>
            <a:ext cx="622193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Hammons 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Stu </a:t>
            </a:r>
            <a:r>
              <a:rPr lang="en-US" sz="525" b="1" dirty="0" err="1">
                <a:solidFill>
                  <a:srgbClr val="009900"/>
                </a:solidFill>
              </a:rPr>
              <a:t>Ctr</a:t>
            </a:r>
            <a:endParaRPr lang="en-US" sz="525" b="1" dirty="0">
              <a:solidFill>
                <a:srgbClr val="0099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44925" y="5350075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74400" y="5531675"/>
            <a:ext cx="40005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Kemper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06629" y="2975656"/>
            <a:ext cx="67925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Greenwood</a:t>
            </a:r>
          </a:p>
          <a:p>
            <a:r>
              <a:rPr lang="en-US" sz="525" dirty="0"/>
              <a:t>Lab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674425" y="5272440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025749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313786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85" name="TextBox 84"/>
          <p:cNvSpPr txBox="1"/>
          <p:nvPr/>
        </p:nvSpPr>
        <p:spPr>
          <a:xfrm>
            <a:off x="1535656" y="3835694"/>
            <a:ext cx="3065171" cy="3000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Total Design Capacity= </a:t>
            </a:r>
            <a:r>
              <a:rPr lang="en-US" sz="13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5,030 </a:t>
            </a: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163749" y="2766504"/>
            <a:ext cx="507204" cy="219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cs typeface="Arial" pitchFamily="34" charset="0"/>
              </a:rPr>
              <a:t>900</a:t>
            </a: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01457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4840288" y="611505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563454" y="4408328"/>
            <a:ext cx="483509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FF0000"/>
                </a:solidFill>
              </a:rPr>
              <a:t>Forsythe</a:t>
            </a:r>
          </a:p>
        </p:txBody>
      </p:sp>
      <p:cxnSp>
        <p:nvCxnSpPr>
          <p:cNvPr id="88" name="Straight Connector 87"/>
          <p:cNvCxnSpPr/>
          <p:nvPr/>
        </p:nvCxnSpPr>
        <p:spPr>
          <a:xfrm rot="10800000" flipV="1">
            <a:off x="4989314" y="4474250"/>
            <a:ext cx="11430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273187" y="2948328"/>
            <a:ext cx="146447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303727" y="2691479"/>
            <a:ext cx="146447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412555" y="2139353"/>
            <a:ext cx="146447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>
            <a:spLocks noChangeAspect="1"/>
          </p:cNvSpPr>
          <p:nvPr/>
        </p:nvSpPr>
        <p:spPr>
          <a:xfrm>
            <a:off x="3511655" y="1931699"/>
            <a:ext cx="46148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FF0000"/>
                </a:solidFill>
              </a:rPr>
              <a:t>HHPA</a:t>
            </a:r>
          </a:p>
        </p:txBody>
      </p:sp>
      <p:sp>
        <p:nvSpPr>
          <p:cNvPr id="98" name="TextBox 97"/>
          <p:cNvSpPr txBox="1">
            <a:spLocks noChangeAspect="1"/>
          </p:cNvSpPr>
          <p:nvPr/>
        </p:nvSpPr>
        <p:spPr>
          <a:xfrm>
            <a:off x="2841085" y="2628900"/>
            <a:ext cx="46148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>
                <a:solidFill>
                  <a:srgbClr val="FF0000"/>
                </a:solidFill>
              </a:rPr>
              <a:t>Wehr</a:t>
            </a:r>
            <a:endParaRPr lang="en-US" sz="525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>
            <a:spLocks noChangeAspect="1"/>
          </p:cNvSpPr>
          <p:nvPr/>
        </p:nvSpPr>
        <p:spPr>
          <a:xfrm>
            <a:off x="3623515" y="1486463"/>
            <a:ext cx="381272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>
                <a:solidFill>
                  <a:srgbClr val="FF0000"/>
                </a:solidFill>
              </a:rPr>
              <a:t>Sunvilla</a:t>
            </a:r>
            <a:endParaRPr lang="en-US" sz="450" dirty="0">
              <a:solidFill>
                <a:srgbClr val="FF0000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H="1" flipV="1">
            <a:off x="3412554" y="1314450"/>
            <a:ext cx="5160" cy="74472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11037" y="1329031"/>
            <a:ext cx="403115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9" idx="0"/>
          </p:cNvCxnSpPr>
          <p:nvPr/>
        </p:nvCxnSpPr>
        <p:spPr>
          <a:xfrm flipV="1">
            <a:off x="3814151" y="1314451"/>
            <a:ext cx="0" cy="1720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3419633" y="2057401"/>
            <a:ext cx="6470" cy="921509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3302279" y="2972440"/>
            <a:ext cx="2897" cy="59658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4249856" y="1298538"/>
            <a:ext cx="2890982" cy="300082"/>
          </a:xfrm>
          <a:prstGeom prst="rect">
            <a:avLst/>
          </a:prstGeom>
          <a:solidFill>
            <a:srgbClr val="5E00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HHPA </a:t>
            </a:r>
            <a:r>
              <a:rPr lang="en-US" sz="1350" b="1" dirty="0">
                <a:solidFill>
                  <a:schemeClr val="bg1"/>
                </a:solidFill>
              </a:rPr>
              <a:t>&amp; </a:t>
            </a:r>
            <a:r>
              <a:rPr lang="en-US" sz="1350" b="1" dirty="0" err="1">
                <a:solidFill>
                  <a:schemeClr val="bg1"/>
                </a:solidFill>
              </a:rPr>
              <a:t>Wehr</a:t>
            </a:r>
            <a:r>
              <a:rPr lang="en-US" sz="1350" b="1" dirty="0">
                <a:solidFill>
                  <a:schemeClr val="bg1"/>
                </a:solidFill>
              </a:rPr>
              <a:t>  Band </a:t>
            </a:r>
            <a:r>
              <a:rPr lang="en-US" sz="1350" b="1" dirty="0" smtClean="0">
                <a:solidFill>
                  <a:schemeClr val="bg1"/>
                </a:solidFill>
              </a:rPr>
              <a:t>Hall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438738" y="3976271"/>
            <a:ext cx="594122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Rec Center</a:t>
            </a:r>
          </a:p>
        </p:txBody>
      </p:sp>
      <p:sp>
        <p:nvSpPr>
          <p:cNvPr id="122" name="Rectangle 4"/>
          <p:cNvSpPr/>
          <p:nvPr/>
        </p:nvSpPr>
        <p:spPr>
          <a:xfrm>
            <a:off x="4438738" y="3693870"/>
            <a:ext cx="589679" cy="291061"/>
          </a:xfrm>
          <a:custGeom>
            <a:avLst/>
            <a:gdLst>
              <a:gd name="connsiteX0" fmla="*/ 0 w 376729"/>
              <a:gd name="connsiteY0" fmla="*/ 0 h 331186"/>
              <a:gd name="connsiteX1" fmla="*/ 376729 w 376729"/>
              <a:gd name="connsiteY1" fmla="*/ 0 h 331186"/>
              <a:gd name="connsiteX2" fmla="*/ 376729 w 376729"/>
              <a:gd name="connsiteY2" fmla="*/ 331186 h 331186"/>
              <a:gd name="connsiteX3" fmla="*/ 0 w 376729"/>
              <a:gd name="connsiteY3" fmla="*/ 331186 h 331186"/>
              <a:gd name="connsiteX4" fmla="*/ 0 w 376729"/>
              <a:gd name="connsiteY4" fmla="*/ 0 h 331186"/>
              <a:gd name="connsiteX0" fmla="*/ 0 w 376729"/>
              <a:gd name="connsiteY0" fmla="*/ 0 h 334409"/>
              <a:gd name="connsiteX1" fmla="*/ 376729 w 376729"/>
              <a:gd name="connsiteY1" fmla="*/ 0 h 334409"/>
              <a:gd name="connsiteX2" fmla="*/ 376729 w 376729"/>
              <a:gd name="connsiteY2" fmla="*/ 331186 h 334409"/>
              <a:gd name="connsiteX3" fmla="*/ 227501 w 376729"/>
              <a:gd name="connsiteY3" fmla="*/ 333974 h 334409"/>
              <a:gd name="connsiteX4" fmla="*/ 0 w 376729"/>
              <a:gd name="connsiteY4" fmla="*/ 331186 h 334409"/>
              <a:gd name="connsiteX5" fmla="*/ 0 w 376729"/>
              <a:gd name="connsiteY5" fmla="*/ 0 h 334409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29" h="334002">
                <a:moveTo>
                  <a:pt x="0" y="0"/>
                </a:moveTo>
                <a:lnTo>
                  <a:pt x="376729" y="0"/>
                </a:lnTo>
                <a:cubicBezTo>
                  <a:pt x="335454" y="69120"/>
                  <a:pt x="437054" y="223966"/>
                  <a:pt x="252904" y="207361"/>
                </a:cubicBezTo>
                <a:cubicBezTo>
                  <a:pt x="206336" y="205115"/>
                  <a:pt x="235969" y="336220"/>
                  <a:pt x="227501" y="333974"/>
                </a:cubicBezTo>
                <a:lnTo>
                  <a:pt x="0" y="331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5119271" y="3623073"/>
            <a:ext cx="0" cy="1764506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1143000" y="877838"/>
            <a:ext cx="6858000" cy="514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63020" y="987028"/>
            <a:ext cx="3043238" cy="3000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schemeClr val="bg1"/>
                </a:solidFill>
                <a:latin typeface="Berlin Sans FB Demi" pitchFamily="34" charset="0"/>
              </a:rPr>
              <a:t>Chilled Water Distribution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21794" y="1828800"/>
            <a:ext cx="34290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00350" y="5429250"/>
            <a:ext cx="400050" cy="2857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3773091" y="1714500"/>
            <a:ext cx="113109" cy="11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90511" y="4974321"/>
            <a:ext cx="51267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Strong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7943" y="4700588"/>
            <a:ext cx="561913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Siceluff</a:t>
            </a:r>
            <a:endParaRPr lang="en-US" sz="525" dirty="0"/>
          </a:p>
        </p:txBody>
      </p:sp>
      <p:sp>
        <p:nvSpPr>
          <p:cNvPr id="52" name="TextBox 51"/>
          <p:cNvSpPr txBox="1"/>
          <p:nvPr/>
        </p:nvSpPr>
        <p:spPr>
          <a:xfrm>
            <a:off x="6933909" y="4514851"/>
            <a:ext cx="37444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Cheek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6366" y="5114330"/>
            <a:ext cx="503039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Temple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95348" y="4919834"/>
            <a:ext cx="506186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Carrington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32263" y="4405001"/>
            <a:ext cx="52566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Student Union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2263" y="5134571"/>
            <a:ext cx="52566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Pummill</a:t>
            </a:r>
            <a:endParaRPr lang="en-US" sz="525" dirty="0"/>
          </a:p>
        </p:txBody>
      </p:sp>
      <p:sp>
        <p:nvSpPr>
          <p:cNvPr id="63" name="TextBox 62"/>
          <p:cNvSpPr txBox="1"/>
          <p:nvPr/>
        </p:nvSpPr>
        <p:spPr>
          <a:xfrm>
            <a:off x="5828706" y="5628439"/>
            <a:ext cx="4792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Karls</a:t>
            </a:r>
            <a:endParaRPr lang="en-US" sz="525" dirty="0"/>
          </a:p>
        </p:txBody>
      </p:sp>
      <p:sp>
        <p:nvSpPr>
          <p:cNvPr id="65" name="TextBox 64"/>
          <p:cNvSpPr txBox="1"/>
          <p:nvPr/>
        </p:nvSpPr>
        <p:spPr>
          <a:xfrm>
            <a:off x="6515099" y="5578078"/>
            <a:ext cx="542926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Craig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00798" y="5209580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Hill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72224" y="4308519"/>
            <a:ext cx="5143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Wells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15088" y="4141166"/>
            <a:ext cx="85308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Freudenberger</a:t>
            </a:r>
            <a:endParaRPr lang="en-US" sz="525" dirty="0"/>
          </a:p>
        </p:txBody>
      </p:sp>
      <p:sp>
        <p:nvSpPr>
          <p:cNvPr id="74" name="TextBox 73"/>
          <p:cNvSpPr txBox="1"/>
          <p:nvPr/>
        </p:nvSpPr>
        <p:spPr>
          <a:xfrm>
            <a:off x="6246963" y="3414714"/>
            <a:ext cx="54292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Woods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69652" y="2751998"/>
            <a:ext cx="62894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Hutchens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629" y="2540793"/>
            <a:ext cx="479821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/>
              <a:t>Garst</a:t>
            </a:r>
            <a:endParaRPr lang="en-US" sz="525" dirty="0"/>
          </a:p>
        </p:txBody>
      </p:sp>
      <p:sp>
        <p:nvSpPr>
          <p:cNvPr id="80" name="TextBox 79"/>
          <p:cNvSpPr txBox="1"/>
          <p:nvPr/>
        </p:nvSpPr>
        <p:spPr>
          <a:xfrm>
            <a:off x="4749403" y="2734383"/>
            <a:ext cx="594122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Hammons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493720" y="5479586"/>
            <a:ext cx="71616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Powerhouse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>
            <a:off x="5736431" y="4221956"/>
            <a:ext cx="406895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3318272" y="3160784"/>
            <a:ext cx="0" cy="46229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562602" y="3623073"/>
            <a:ext cx="594" cy="141591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62602" y="3229571"/>
            <a:ext cx="0" cy="36060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307933" y="5403084"/>
            <a:ext cx="554246" cy="12474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282555" y="3281958"/>
            <a:ext cx="11073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5886450" y="3501276"/>
            <a:ext cx="284561" cy="12179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43525" y="3764665"/>
            <a:ext cx="48518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Blair Shannon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06534" y="3145696"/>
            <a:ext cx="444104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JQH Arena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584541" y="3214689"/>
            <a:ext cx="622193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Hammons </a:t>
            </a:r>
          </a:p>
          <a:p>
            <a:pPr algn="ctr">
              <a:defRPr/>
            </a:pPr>
            <a:r>
              <a:rPr lang="en-US" sz="525" b="1" dirty="0">
                <a:solidFill>
                  <a:srgbClr val="009900"/>
                </a:solidFill>
              </a:rPr>
              <a:t>Stu </a:t>
            </a:r>
            <a:r>
              <a:rPr lang="en-US" sz="525" b="1" dirty="0" err="1">
                <a:solidFill>
                  <a:srgbClr val="009900"/>
                </a:solidFill>
              </a:rPr>
              <a:t>Ctr</a:t>
            </a:r>
            <a:endParaRPr lang="en-US" sz="525" b="1" dirty="0">
              <a:solidFill>
                <a:srgbClr val="0099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844925" y="5350075"/>
            <a:ext cx="400050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Ellis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74400" y="5531675"/>
            <a:ext cx="400050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Kemper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06629" y="2975656"/>
            <a:ext cx="679252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/>
              <a:t>Greenwood</a:t>
            </a:r>
          </a:p>
          <a:p>
            <a:r>
              <a:rPr lang="en-US" sz="525" dirty="0"/>
              <a:t>Lab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674425" y="5272440"/>
            <a:ext cx="0" cy="163037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025749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89" y="3313786"/>
            <a:ext cx="453335" cy="2700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85" name="TextBox 84"/>
          <p:cNvSpPr txBox="1"/>
          <p:nvPr/>
        </p:nvSpPr>
        <p:spPr>
          <a:xfrm>
            <a:off x="1535656" y="3835694"/>
            <a:ext cx="3065171" cy="3000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Total Design Capacity= </a:t>
            </a:r>
            <a:r>
              <a:rPr lang="en-US" sz="135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5,930 </a:t>
            </a:r>
            <a:r>
              <a:rPr lang="en-US" sz="135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163749" y="2766504"/>
            <a:ext cx="507204" cy="219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en-US" sz="825" b="1" dirty="0">
                <a:solidFill>
                  <a:srgbClr val="000099"/>
                </a:solidFill>
                <a:cs typeface="Arial" pitchFamily="34" charset="0"/>
              </a:rPr>
              <a:t>900</a:t>
            </a:r>
            <a:r>
              <a:rPr lang="en-US" sz="825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05175" y="2499123"/>
            <a:ext cx="3609975" cy="3102769"/>
            <a:chOff x="2882900" y="2189163"/>
            <a:chExt cx="4813300" cy="41370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5301457" y="2347119"/>
              <a:ext cx="3048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5408613" y="2209800"/>
              <a:ext cx="1144587" cy="11113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5628482" y="3437731"/>
              <a:ext cx="215265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6734175" y="4495800"/>
              <a:ext cx="1524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5980906" y="5372894"/>
              <a:ext cx="1754188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>
              <a:off x="6858000" y="6219825"/>
              <a:ext cx="2286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 flipH="1" flipV="1">
              <a:off x="7010401" y="624840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6705600" y="46482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695032" y="5904706"/>
              <a:ext cx="228600" cy="1587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4840288" y="6115050"/>
              <a:ext cx="152400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0800000" flipV="1">
              <a:off x="6705600" y="550545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6858000" y="4953000"/>
              <a:ext cx="8382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>
              <a:off x="6705600" y="3733800"/>
              <a:ext cx="76200" cy="1588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6858000" y="5876925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H="1">
              <a:off x="6497638" y="2189163"/>
              <a:ext cx="228600" cy="22860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6858000" y="51054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7391400" y="48768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7010400" y="4953000"/>
              <a:ext cx="152400" cy="0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029200" y="2438400"/>
              <a:ext cx="884238" cy="3175"/>
            </a:xfrm>
            <a:prstGeom prst="line">
              <a:avLst/>
            </a:pr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82900" y="5700713"/>
              <a:ext cx="2509838" cy="547687"/>
            </a:xfrm>
            <a:custGeom>
              <a:avLst/>
              <a:gdLst>
                <a:gd name="connsiteX0" fmla="*/ 0 w 2509935"/>
                <a:gd name="connsiteY0" fmla="*/ 9331 h 636952"/>
                <a:gd name="connsiteX1" fmla="*/ 307910 w 2509935"/>
                <a:gd name="connsiteY1" fmla="*/ 0 h 636952"/>
                <a:gd name="connsiteX2" fmla="*/ 335902 w 2509935"/>
                <a:gd name="connsiteY2" fmla="*/ 9331 h 636952"/>
                <a:gd name="connsiteX3" fmla="*/ 354563 w 2509935"/>
                <a:gd name="connsiteY3" fmla="*/ 65314 h 636952"/>
                <a:gd name="connsiteX4" fmla="*/ 363894 w 2509935"/>
                <a:gd name="connsiteY4" fmla="*/ 93306 h 636952"/>
                <a:gd name="connsiteX5" fmla="*/ 410547 w 2509935"/>
                <a:gd name="connsiteY5" fmla="*/ 130629 h 636952"/>
                <a:gd name="connsiteX6" fmla="*/ 438539 w 2509935"/>
                <a:gd name="connsiteY6" fmla="*/ 177282 h 636952"/>
                <a:gd name="connsiteX7" fmla="*/ 466531 w 2509935"/>
                <a:gd name="connsiteY7" fmla="*/ 233265 h 636952"/>
                <a:gd name="connsiteX8" fmla="*/ 494523 w 2509935"/>
                <a:gd name="connsiteY8" fmla="*/ 242596 h 636952"/>
                <a:gd name="connsiteX9" fmla="*/ 550506 w 2509935"/>
                <a:gd name="connsiteY9" fmla="*/ 279918 h 636952"/>
                <a:gd name="connsiteX10" fmla="*/ 578498 w 2509935"/>
                <a:gd name="connsiteY10" fmla="*/ 298580 h 636952"/>
                <a:gd name="connsiteX11" fmla="*/ 793102 w 2509935"/>
                <a:gd name="connsiteY11" fmla="*/ 307910 h 636952"/>
                <a:gd name="connsiteX12" fmla="*/ 970384 w 2509935"/>
                <a:gd name="connsiteY12" fmla="*/ 317241 h 636952"/>
                <a:gd name="connsiteX13" fmla="*/ 979714 w 2509935"/>
                <a:gd name="connsiteY13" fmla="*/ 345233 h 636952"/>
                <a:gd name="connsiteX14" fmla="*/ 1474237 w 2509935"/>
                <a:gd name="connsiteY14" fmla="*/ 466531 h 636952"/>
                <a:gd name="connsiteX15" fmla="*/ 1614196 w 2509935"/>
                <a:gd name="connsiteY15" fmla="*/ 457200 h 636952"/>
                <a:gd name="connsiteX16" fmla="*/ 1670180 w 2509935"/>
                <a:gd name="connsiteY16" fmla="*/ 419878 h 636952"/>
                <a:gd name="connsiteX17" fmla="*/ 1763486 w 2509935"/>
                <a:gd name="connsiteY17" fmla="*/ 391886 h 636952"/>
                <a:gd name="connsiteX18" fmla="*/ 1875453 w 2509935"/>
                <a:gd name="connsiteY18" fmla="*/ 382555 h 636952"/>
                <a:gd name="connsiteX19" fmla="*/ 2313992 w 2509935"/>
                <a:gd name="connsiteY19" fmla="*/ 401216 h 636952"/>
                <a:gd name="connsiteX20" fmla="*/ 2351314 w 2509935"/>
                <a:gd name="connsiteY20" fmla="*/ 410547 h 636952"/>
                <a:gd name="connsiteX21" fmla="*/ 2425959 w 2509935"/>
                <a:gd name="connsiteY21" fmla="*/ 419878 h 636952"/>
                <a:gd name="connsiteX22" fmla="*/ 2509935 w 2509935"/>
                <a:gd name="connsiteY22" fmla="*/ 447869 h 63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09935" h="636952">
                  <a:moveTo>
                    <a:pt x="0" y="9331"/>
                  </a:moveTo>
                  <a:cubicBezTo>
                    <a:pt x="102637" y="6221"/>
                    <a:pt x="205226" y="0"/>
                    <a:pt x="307910" y="0"/>
                  </a:cubicBezTo>
                  <a:cubicBezTo>
                    <a:pt x="317745" y="0"/>
                    <a:pt x="330185" y="1328"/>
                    <a:pt x="335902" y="9331"/>
                  </a:cubicBezTo>
                  <a:cubicBezTo>
                    <a:pt x="347335" y="25337"/>
                    <a:pt x="348343" y="46653"/>
                    <a:pt x="354563" y="65314"/>
                  </a:cubicBezTo>
                  <a:cubicBezTo>
                    <a:pt x="357673" y="74645"/>
                    <a:pt x="355710" y="87850"/>
                    <a:pt x="363894" y="93306"/>
                  </a:cubicBezTo>
                  <a:cubicBezTo>
                    <a:pt x="399206" y="116847"/>
                    <a:pt x="383957" y="104037"/>
                    <a:pt x="410547" y="130629"/>
                  </a:cubicBezTo>
                  <a:cubicBezTo>
                    <a:pt x="436981" y="209925"/>
                    <a:pt x="400114" y="113240"/>
                    <a:pt x="438539" y="177282"/>
                  </a:cubicBezTo>
                  <a:cubicBezTo>
                    <a:pt x="454141" y="203286"/>
                    <a:pt x="439308" y="211487"/>
                    <a:pt x="466531" y="233265"/>
                  </a:cubicBezTo>
                  <a:cubicBezTo>
                    <a:pt x="474211" y="239409"/>
                    <a:pt x="485925" y="237819"/>
                    <a:pt x="494523" y="242596"/>
                  </a:cubicBezTo>
                  <a:cubicBezTo>
                    <a:pt x="514128" y="253488"/>
                    <a:pt x="531845" y="267477"/>
                    <a:pt x="550506" y="279918"/>
                  </a:cubicBezTo>
                  <a:cubicBezTo>
                    <a:pt x="559837" y="286139"/>
                    <a:pt x="567294" y="298093"/>
                    <a:pt x="578498" y="298580"/>
                  </a:cubicBezTo>
                  <a:lnTo>
                    <a:pt x="793102" y="307910"/>
                  </a:lnTo>
                  <a:lnTo>
                    <a:pt x="970384" y="317241"/>
                  </a:lnTo>
                  <a:cubicBezTo>
                    <a:pt x="973494" y="326572"/>
                    <a:pt x="978565" y="335465"/>
                    <a:pt x="979714" y="345233"/>
                  </a:cubicBezTo>
                  <a:cubicBezTo>
                    <a:pt x="1014034" y="636952"/>
                    <a:pt x="895512" y="477660"/>
                    <a:pt x="1474237" y="466531"/>
                  </a:cubicBezTo>
                  <a:cubicBezTo>
                    <a:pt x="1520890" y="463421"/>
                    <a:pt x="1568711" y="468030"/>
                    <a:pt x="1614196" y="457200"/>
                  </a:cubicBezTo>
                  <a:cubicBezTo>
                    <a:pt x="1636014" y="452005"/>
                    <a:pt x="1648903" y="426971"/>
                    <a:pt x="1670180" y="419878"/>
                  </a:cubicBezTo>
                  <a:cubicBezTo>
                    <a:pt x="1686428" y="414462"/>
                    <a:pt x="1740915" y="394707"/>
                    <a:pt x="1763486" y="391886"/>
                  </a:cubicBezTo>
                  <a:cubicBezTo>
                    <a:pt x="1800649" y="387241"/>
                    <a:pt x="1838131" y="385665"/>
                    <a:pt x="1875453" y="382555"/>
                  </a:cubicBezTo>
                  <a:lnTo>
                    <a:pt x="2313992" y="401216"/>
                  </a:lnTo>
                  <a:cubicBezTo>
                    <a:pt x="2326793" y="401969"/>
                    <a:pt x="2338665" y="408439"/>
                    <a:pt x="2351314" y="410547"/>
                  </a:cubicBezTo>
                  <a:cubicBezTo>
                    <a:pt x="2376048" y="414670"/>
                    <a:pt x="2401077" y="416768"/>
                    <a:pt x="2425959" y="419878"/>
                  </a:cubicBezTo>
                  <a:lnTo>
                    <a:pt x="2509935" y="447869"/>
                  </a:lnTo>
                </a:path>
              </a:pathLst>
            </a:custGeom>
            <a:ln w="793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72088" y="5989638"/>
              <a:ext cx="1566862" cy="176212"/>
            </a:xfrm>
            <a:custGeom>
              <a:avLst/>
              <a:gdLst>
                <a:gd name="connsiteX0" fmla="*/ 1567543 w 1567543"/>
                <a:gd name="connsiteY0" fmla="*/ 0 h 175832"/>
                <a:gd name="connsiteX1" fmla="*/ 1464906 w 1567543"/>
                <a:gd name="connsiteY1" fmla="*/ 18661 h 175832"/>
                <a:gd name="connsiteX2" fmla="*/ 1446245 w 1567543"/>
                <a:gd name="connsiteY2" fmla="*/ 37323 h 175832"/>
                <a:gd name="connsiteX3" fmla="*/ 1362269 w 1567543"/>
                <a:gd name="connsiteY3" fmla="*/ 83976 h 175832"/>
                <a:gd name="connsiteX4" fmla="*/ 1035698 w 1567543"/>
                <a:gd name="connsiteY4" fmla="*/ 93306 h 175832"/>
                <a:gd name="connsiteX5" fmla="*/ 317241 w 1567543"/>
                <a:gd name="connsiteY5" fmla="*/ 111967 h 175832"/>
                <a:gd name="connsiteX6" fmla="*/ 289249 w 1567543"/>
                <a:gd name="connsiteY6" fmla="*/ 121298 h 175832"/>
                <a:gd name="connsiteX7" fmla="*/ 0 w 1567543"/>
                <a:gd name="connsiteY7" fmla="*/ 121298 h 1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43" h="175832">
                  <a:moveTo>
                    <a:pt x="1567543" y="0"/>
                  </a:moveTo>
                  <a:cubicBezTo>
                    <a:pt x="1557261" y="1285"/>
                    <a:pt x="1487614" y="5036"/>
                    <a:pt x="1464906" y="18661"/>
                  </a:cubicBezTo>
                  <a:cubicBezTo>
                    <a:pt x="1457363" y="23187"/>
                    <a:pt x="1453283" y="32045"/>
                    <a:pt x="1446245" y="37323"/>
                  </a:cubicBezTo>
                  <a:cubicBezTo>
                    <a:pt x="1434971" y="45779"/>
                    <a:pt x="1388342" y="82604"/>
                    <a:pt x="1362269" y="83976"/>
                  </a:cubicBezTo>
                  <a:cubicBezTo>
                    <a:pt x="1253518" y="89700"/>
                    <a:pt x="1144555" y="90196"/>
                    <a:pt x="1035698" y="93306"/>
                  </a:cubicBezTo>
                  <a:cubicBezTo>
                    <a:pt x="788130" y="175832"/>
                    <a:pt x="1045931" y="93040"/>
                    <a:pt x="317241" y="111967"/>
                  </a:cubicBezTo>
                  <a:cubicBezTo>
                    <a:pt x="307409" y="112222"/>
                    <a:pt x="299080" y="121009"/>
                    <a:pt x="289249" y="121298"/>
                  </a:cubicBezTo>
                  <a:cubicBezTo>
                    <a:pt x="192874" y="124133"/>
                    <a:pt x="96416" y="121298"/>
                    <a:pt x="0" y="121298"/>
                  </a:cubicBezTo>
                </a:path>
              </a:pathLst>
            </a:custGeom>
            <a:ln w="825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3305176" y="3623073"/>
            <a:ext cx="2602706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600804" y="4408328"/>
            <a:ext cx="44615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00B050"/>
                </a:solidFill>
              </a:rPr>
              <a:t>Forsythe</a:t>
            </a:r>
          </a:p>
        </p:txBody>
      </p:sp>
      <p:cxnSp>
        <p:nvCxnSpPr>
          <p:cNvPr id="88" name="Straight Connector 87"/>
          <p:cNvCxnSpPr/>
          <p:nvPr/>
        </p:nvCxnSpPr>
        <p:spPr>
          <a:xfrm rot="10800000" flipV="1">
            <a:off x="4989314" y="4474250"/>
            <a:ext cx="114300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119271" y="3623073"/>
            <a:ext cx="0" cy="1764506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273187" y="2948328"/>
            <a:ext cx="146447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303727" y="2691479"/>
            <a:ext cx="146447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438433" y="2139353"/>
            <a:ext cx="146447" cy="0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>
            <a:spLocks noChangeAspect="1"/>
          </p:cNvSpPr>
          <p:nvPr/>
        </p:nvSpPr>
        <p:spPr>
          <a:xfrm>
            <a:off x="3511655" y="1931699"/>
            <a:ext cx="46148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00B050"/>
                </a:solidFill>
              </a:rPr>
              <a:t>HHPA</a:t>
            </a:r>
          </a:p>
        </p:txBody>
      </p:sp>
      <p:sp>
        <p:nvSpPr>
          <p:cNvPr id="98" name="TextBox 97"/>
          <p:cNvSpPr txBox="1">
            <a:spLocks noChangeAspect="1"/>
          </p:cNvSpPr>
          <p:nvPr/>
        </p:nvSpPr>
        <p:spPr>
          <a:xfrm>
            <a:off x="2847858" y="2609101"/>
            <a:ext cx="461487" cy="1731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525" dirty="0" err="1">
                <a:solidFill>
                  <a:srgbClr val="00B050"/>
                </a:solidFill>
              </a:rPr>
              <a:t>Wehr</a:t>
            </a:r>
            <a:endParaRPr lang="en-US" sz="525" dirty="0">
              <a:solidFill>
                <a:srgbClr val="00B050"/>
              </a:solidFill>
            </a:endParaRPr>
          </a:p>
        </p:txBody>
      </p:sp>
      <p:sp>
        <p:nvSpPr>
          <p:cNvPr id="99" name="TextBox 98"/>
          <p:cNvSpPr txBox="1">
            <a:spLocks noChangeAspect="1"/>
          </p:cNvSpPr>
          <p:nvPr/>
        </p:nvSpPr>
        <p:spPr>
          <a:xfrm>
            <a:off x="3623515" y="1486463"/>
            <a:ext cx="381272" cy="2308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76200" dist="50800" dir="2154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700" b="1">
                <a:solidFill>
                  <a:srgbClr val="009900"/>
                </a:solidFill>
              </a:defRPr>
            </a:lvl1pPr>
          </a:lstStyle>
          <a:p>
            <a:r>
              <a:rPr lang="en-US" sz="450" dirty="0" err="1">
                <a:solidFill>
                  <a:srgbClr val="00B050"/>
                </a:solidFill>
              </a:rPr>
              <a:t>Sunvilla</a:t>
            </a:r>
            <a:endParaRPr lang="en-US" sz="450" dirty="0">
              <a:solidFill>
                <a:srgbClr val="00B050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H="1" flipV="1">
            <a:off x="3412554" y="1314450"/>
            <a:ext cx="5160" cy="744728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11037" y="1329031"/>
            <a:ext cx="403115" cy="0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9" idx="0"/>
          </p:cNvCxnSpPr>
          <p:nvPr/>
        </p:nvCxnSpPr>
        <p:spPr>
          <a:xfrm flipV="1">
            <a:off x="3814151" y="1314451"/>
            <a:ext cx="0" cy="172012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3419633" y="2057401"/>
            <a:ext cx="6470" cy="921509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3302279" y="2972440"/>
            <a:ext cx="2897" cy="59658"/>
          </a:xfrm>
          <a:prstGeom prst="line">
            <a:avLst/>
          </a:prstGeom>
          <a:ln w="825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4249856" y="1298539"/>
            <a:ext cx="2890982" cy="507831"/>
          </a:xfrm>
          <a:prstGeom prst="rect">
            <a:avLst/>
          </a:prstGeom>
          <a:solidFill>
            <a:srgbClr val="5E00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Meyer Library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Connects to CW Loop</a:t>
            </a:r>
            <a:endParaRPr lang="en-US" sz="1350" dirty="0"/>
          </a:p>
        </p:txBody>
      </p:sp>
      <p:sp>
        <p:nvSpPr>
          <p:cNvPr id="121" name="TextBox 120"/>
          <p:cNvSpPr txBox="1"/>
          <p:nvPr/>
        </p:nvSpPr>
        <p:spPr>
          <a:xfrm>
            <a:off x="4438738" y="3976271"/>
            <a:ext cx="594122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b="1" dirty="0">
                <a:solidFill>
                  <a:srgbClr val="00B050"/>
                </a:solidFill>
              </a:rPr>
              <a:t>Rec Center</a:t>
            </a:r>
          </a:p>
        </p:txBody>
      </p:sp>
      <p:sp>
        <p:nvSpPr>
          <p:cNvPr id="122" name="Rectangle 4"/>
          <p:cNvSpPr/>
          <p:nvPr/>
        </p:nvSpPr>
        <p:spPr>
          <a:xfrm>
            <a:off x="4438738" y="3693870"/>
            <a:ext cx="589679" cy="291061"/>
          </a:xfrm>
          <a:custGeom>
            <a:avLst/>
            <a:gdLst>
              <a:gd name="connsiteX0" fmla="*/ 0 w 376729"/>
              <a:gd name="connsiteY0" fmla="*/ 0 h 331186"/>
              <a:gd name="connsiteX1" fmla="*/ 376729 w 376729"/>
              <a:gd name="connsiteY1" fmla="*/ 0 h 331186"/>
              <a:gd name="connsiteX2" fmla="*/ 376729 w 376729"/>
              <a:gd name="connsiteY2" fmla="*/ 331186 h 331186"/>
              <a:gd name="connsiteX3" fmla="*/ 0 w 376729"/>
              <a:gd name="connsiteY3" fmla="*/ 331186 h 331186"/>
              <a:gd name="connsiteX4" fmla="*/ 0 w 376729"/>
              <a:gd name="connsiteY4" fmla="*/ 0 h 331186"/>
              <a:gd name="connsiteX0" fmla="*/ 0 w 376729"/>
              <a:gd name="connsiteY0" fmla="*/ 0 h 334409"/>
              <a:gd name="connsiteX1" fmla="*/ 376729 w 376729"/>
              <a:gd name="connsiteY1" fmla="*/ 0 h 334409"/>
              <a:gd name="connsiteX2" fmla="*/ 376729 w 376729"/>
              <a:gd name="connsiteY2" fmla="*/ 331186 h 334409"/>
              <a:gd name="connsiteX3" fmla="*/ 227501 w 376729"/>
              <a:gd name="connsiteY3" fmla="*/ 333974 h 334409"/>
              <a:gd name="connsiteX4" fmla="*/ 0 w 376729"/>
              <a:gd name="connsiteY4" fmla="*/ 331186 h 334409"/>
              <a:gd name="connsiteX5" fmla="*/ 0 w 376729"/>
              <a:gd name="connsiteY5" fmla="*/ 0 h 334409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  <a:gd name="connsiteX0" fmla="*/ 0 w 376729"/>
              <a:gd name="connsiteY0" fmla="*/ 0 h 334002"/>
              <a:gd name="connsiteX1" fmla="*/ 376729 w 376729"/>
              <a:gd name="connsiteY1" fmla="*/ 0 h 334002"/>
              <a:gd name="connsiteX2" fmla="*/ 252904 w 376729"/>
              <a:gd name="connsiteY2" fmla="*/ 207361 h 334002"/>
              <a:gd name="connsiteX3" fmla="*/ 227501 w 376729"/>
              <a:gd name="connsiteY3" fmla="*/ 333974 h 334002"/>
              <a:gd name="connsiteX4" fmla="*/ 0 w 376729"/>
              <a:gd name="connsiteY4" fmla="*/ 331186 h 334002"/>
              <a:gd name="connsiteX5" fmla="*/ 0 w 376729"/>
              <a:gd name="connsiteY5" fmla="*/ 0 h 33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29" h="334002">
                <a:moveTo>
                  <a:pt x="0" y="0"/>
                </a:moveTo>
                <a:lnTo>
                  <a:pt x="376729" y="0"/>
                </a:lnTo>
                <a:cubicBezTo>
                  <a:pt x="335454" y="69120"/>
                  <a:pt x="437054" y="223966"/>
                  <a:pt x="252904" y="207361"/>
                </a:cubicBezTo>
                <a:cubicBezTo>
                  <a:pt x="206336" y="205115"/>
                  <a:pt x="235969" y="336220"/>
                  <a:pt x="227501" y="333974"/>
                </a:cubicBezTo>
                <a:lnTo>
                  <a:pt x="0" y="3311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2" name="Straight Connector 91"/>
          <p:cNvCxnSpPr/>
          <p:nvPr/>
        </p:nvCxnSpPr>
        <p:spPr>
          <a:xfrm rot="10800000" flipV="1">
            <a:off x="4975710" y="4700587"/>
            <a:ext cx="1143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468915" y="4659016"/>
            <a:ext cx="446159" cy="2539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00" b="1">
                <a:solidFill>
                  <a:srgbClr val="009900"/>
                </a:solidFill>
              </a:defRPr>
            </a:lvl1pPr>
          </a:lstStyle>
          <a:p>
            <a:r>
              <a:rPr lang="en-US" sz="525" dirty="0">
                <a:solidFill>
                  <a:srgbClr val="FF0000"/>
                </a:solidFill>
              </a:rPr>
              <a:t>Meyer Library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25948" y="687916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</a:rPr>
              <a:t>Completed </a:t>
            </a:r>
            <a:r>
              <a:rPr lang="en-US" sz="3600" b="1" kern="0" dirty="0">
                <a:solidFill>
                  <a:schemeClr val="tx2"/>
                </a:solidFill>
              </a:rPr>
              <a:t>Initiatives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995375" y="1902403"/>
            <a:ext cx="5486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Occupancy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Sensors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Relamping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via DNR Loan</a:t>
            </a:r>
          </a:p>
          <a:p>
            <a:pPr marL="342900" lvl="2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Sensors paid off in one year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Moved Electrical Feed to reduce demand rates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Boiler replacement to match summer load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CW Loop additional leg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Continued Replacement of PIVs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600" dirty="0"/>
              <a:t>  Outdoor LED 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779" r="50006" b="9897"/>
          <a:stretch/>
        </p:blipFill>
        <p:spPr>
          <a:xfrm>
            <a:off x="1778794" y="1300163"/>
            <a:ext cx="3193257" cy="20788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8" t="3011" r="807" b="9743"/>
          <a:stretch/>
        </p:blipFill>
        <p:spPr bwMode="auto">
          <a:xfrm>
            <a:off x="4057650" y="3593307"/>
            <a:ext cx="3214688" cy="215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7593" y="1440575"/>
            <a:ext cx="2421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/>
              </a:rPr>
              <a:t>Installation of </a:t>
            </a:r>
          </a:p>
          <a:p>
            <a:pPr algn="ctr"/>
            <a:r>
              <a:rPr lang="en-US" sz="2100" b="1" dirty="0">
                <a:latin typeface="Arial"/>
              </a:rPr>
              <a:t>LED Lights in </a:t>
            </a:r>
          </a:p>
          <a:p>
            <a:pPr algn="ctr"/>
            <a:r>
              <a:rPr lang="en-US" sz="2100" b="1" dirty="0">
                <a:latin typeface="Arial"/>
              </a:rPr>
              <a:t>Visitor </a:t>
            </a:r>
          </a:p>
          <a:p>
            <a:pPr algn="ctr"/>
            <a:r>
              <a:rPr lang="en-US" sz="2100" b="1" dirty="0">
                <a:latin typeface="Arial"/>
              </a:rPr>
              <a:t>Parking Lot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500" y="3543300"/>
            <a:ext cx="11287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Arial"/>
              </a:rPr>
              <a:t>     </a:t>
            </a:r>
            <a:r>
              <a:rPr lang="en-US" sz="1350" b="1" dirty="0">
                <a:solidFill>
                  <a:prstClr val="white"/>
                </a:solidFill>
                <a:latin typeface="Arial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2560" y="5466577"/>
            <a:ext cx="575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white"/>
                </a:solidFill>
                <a:latin typeface="Arial"/>
              </a:rPr>
              <a:t>After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1916" y="698972"/>
            <a:ext cx="622935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History of Energy Initiatives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960419" y="1327622"/>
            <a:ext cx="6020847" cy="5431616"/>
          </a:xfrm>
        </p:spPr>
        <p:txBody>
          <a:bodyPr>
            <a:normAutofit fontScale="70000" lnSpcReduction="20000"/>
          </a:bodyPr>
          <a:lstStyle/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1996 Energy Project  –  $5.5M Energy Improvements</a:t>
            </a:r>
          </a:p>
          <a:p>
            <a:pPr marL="85725" indent="-85725">
              <a:spcBef>
                <a:spcPts val="0"/>
              </a:spcBef>
              <a:buNone/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1998 Electrical Distributions System Testing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1999 Utility Master 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2000 Utility Tunnel Repairs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2002 Mechanical Upgrade to Hammons Student Center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2004 Energy Project - $10.9M Chilled Water Loop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>
                <a:solidFill>
                  <a:schemeClr val="bg1">
                    <a:lumMod val="50000"/>
                  </a:schemeClr>
                </a:solidFill>
              </a:rPr>
              <a:t>2006 Utility Master </a:t>
            </a: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Plan</a:t>
            </a:r>
          </a:p>
          <a:p>
            <a:pPr marL="85725" indent="-85725">
              <a:spcBef>
                <a:spcPts val="0"/>
              </a:spcBef>
              <a:defRPr/>
            </a:pP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 2007 – 2013  </a:t>
            </a:r>
            <a:r>
              <a:rPr lang="en-US" sz="2600" b="1" spc="-15" dirty="0" err="1" smtClean="0">
                <a:solidFill>
                  <a:schemeClr val="bg1">
                    <a:lumMod val="50000"/>
                  </a:schemeClr>
                </a:solidFill>
              </a:rPr>
              <a:t>Add’l</a:t>
            </a:r>
            <a:r>
              <a:rPr lang="en-US" sz="2600" b="1" spc="-15" dirty="0" smtClean="0">
                <a:solidFill>
                  <a:schemeClr val="bg1">
                    <a:lumMod val="50000"/>
                  </a:schemeClr>
                </a:solidFill>
              </a:rPr>
              <a:t> Energy Conservation Measures</a:t>
            </a:r>
            <a:endParaRPr lang="en-US" sz="2600" b="1" spc="-15" dirty="0">
              <a:solidFill>
                <a:schemeClr val="bg1">
                  <a:lumMod val="50000"/>
                </a:schemeClr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endParaRPr lang="en-US" sz="2600" b="1" spc="-15" dirty="0"/>
          </a:p>
          <a:p>
            <a:pPr marL="85725" indent="-85725">
              <a:spcBef>
                <a:spcPts val="0"/>
              </a:spcBef>
              <a:defRPr/>
            </a:pPr>
            <a:r>
              <a:rPr lang="en-US" sz="2600" b="1" spc="-15" dirty="0"/>
              <a:t>2009 - </a:t>
            </a:r>
            <a:r>
              <a:rPr lang="en-US" sz="2600" b="1" spc="-15" dirty="0" smtClean="0"/>
              <a:t>2014  Heating &amp; Cooling Efficiencies</a:t>
            </a:r>
            <a:endParaRPr lang="en-US" sz="2600" b="1" spc="-15" dirty="0"/>
          </a:p>
          <a:p>
            <a:pPr marL="85725" indent="-85725">
              <a:spcBef>
                <a:spcPts val="0"/>
              </a:spcBef>
              <a:defRPr/>
            </a:pPr>
            <a:endParaRPr lang="en-US" sz="1050" spc="-1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2645" y="559358"/>
            <a:ext cx="7397809" cy="68081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Heating &amp; Cooling Efficiencies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665226" y="1887834"/>
            <a:ext cx="6196905" cy="320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At the Power House</a:t>
            </a:r>
          </a:p>
          <a:p>
            <a:pPr marL="585788" lvl="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Policy &amp; PM Enforcement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Matching Equipment to the Campus Demand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 New Synergy in Energy Conservation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35" y="830054"/>
            <a:ext cx="6682967" cy="5012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137" r="10184" b="7389"/>
          <a:stretch/>
        </p:blipFill>
        <p:spPr>
          <a:xfrm>
            <a:off x="1516166" y="703605"/>
            <a:ext cx="6705600" cy="510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0355" y="583963"/>
            <a:ext cx="6551776" cy="6295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Heating &amp; Cooling Efficiencies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85900" y="2400300"/>
            <a:ext cx="6196905" cy="3200400"/>
          </a:xfrm>
        </p:spPr>
        <p:txBody>
          <a:bodyPr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 the Power House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Policy &amp; PM Enforcement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Matching Equipment to the Campus Demand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New Synergy in Energy Conservation</a:t>
            </a:r>
          </a:p>
          <a:p>
            <a:pPr marL="342900" lvl="1" indent="0">
              <a:buNone/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b="1" dirty="0" smtClean="0"/>
              <a:t>Utility Distribution through the Tunnels</a:t>
            </a:r>
          </a:p>
          <a:p>
            <a:pPr lvl="1"/>
            <a:r>
              <a:rPr lang="en-US" dirty="0" smtClean="0"/>
              <a:t>Cleaning up Past Sins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71" y="1300163"/>
            <a:ext cx="2735305" cy="2078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5557" y="3593307"/>
            <a:ext cx="2878874" cy="2150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7106" y="1300163"/>
            <a:ext cx="296340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+mj-lt"/>
              </a:rPr>
              <a:t>Carrington</a:t>
            </a:r>
          </a:p>
          <a:p>
            <a:pPr algn="ctr"/>
            <a:r>
              <a:rPr lang="en-US" sz="3300" b="1" dirty="0">
                <a:latin typeface="+mj-lt"/>
              </a:rPr>
              <a:t>Tunnel</a:t>
            </a:r>
          </a:p>
          <a:p>
            <a:pPr algn="ctr"/>
            <a:r>
              <a:rPr lang="en-US" sz="3300" b="1" dirty="0">
                <a:latin typeface="+mj-lt"/>
              </a:rPr>
              <a:t>2008-Present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500" y="3543300"/>
            <a:ext cx="11287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Arial"/>
              </a:rPr>
              <a:t>     </a:t>
            </a:r>
            <a:r>
              <a:rPr lang="en-US" sz="1350" b="1" dirty="0">
                <a:solidFill>
                  <a:prstClr val="white"/>
                </a:solidFill>
                <a:latin typeface="Arial"/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5066" y="5466577"/>
            <a:ext cx="8353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white"/>
                </a:solidFill>
                <a:latin typeface="Arial"/>
              </a:rPr>
              <a:t>Present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76877" y="178274"/>
            <a:ext cx="4813160" cy="1171354"/>
          </a:xfrm>
          <a:noFill/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High Energy Usage (1994)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209648012"/>
              </p:ext>
            </p:extLst>
          </p:nvPr>
        </p:nvGraphicFramePr>
        <p:xfrm>
          <a:off x="964642" y="2372751"/>
          <a:ext cx="7744118" cy="346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hart" r:id="rId4" imgW="9210730" imgH="4124299" progId="MSGraph.Chart.8">
                  <p:embed followColorScheme="full"/>
                </p:oleObj>
              </mc:Choice>
              <mc:Fallback>
                <p:oleObj name="Chart" r:id="rId4" imgW="9210730" imgH="4124299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642" y="2372751"/>
                        <a:ext cx="7744118" cy="34676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5731645" y="3551084"/>
            <a:ext cx="1405548" cy="1657350"/>
          </a:xfrm>
          <a:prstGeom prst="rect">
            <a:avLst/>
          </a:prstGeom>
          <a:solidFill>
            <a:srgbClr val="006F6C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t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129,075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4131709" y="4194284"/>
            <a:ext cx="1468991" cy="103268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t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95,167</a:t>
            </a: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2450454" y="2926801"/>
            <a:ext cx="1530530" cy="231723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sz="675" b="1" dirty="0">
              <a:solidFill>
                <a:schemeClr val="bg1"/>
              </a:solidFill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171,610</a:t>
            </a:r>
          </a:p>
        </p:txBody>
      </p:sp>
      <p:sp>
        <p:nvSpPr>
          <p:cNvPr id="1031" name="Text Box 22"/>
          <p:cNvSpPr txBox="1">
            <a:spLocks noChangeArrowheads="1"/>
          </p:cNvSpPr>
          <p:nvPr/>
        </p:nvSpPr>
        <p:spPr bwMode="auto">
          <a:xfrm>
            <a:off x="2743200" y="4490995"/>
            <a:ext cx="1085850" cy="6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75" b="1" dirty="0">
                <a:solidFill>
                  <a:schemeClr val="bg1"/>
                </a:solidFill>
              </a:rPr>
              <a:t>Missouri</a:t>
            </a:r>
          </a:p>
          <a:p>
            <a:pPr algn="ctr" eaLnBrk="1" hangingPunct="1"/>
            <a:r>
              <a:rPr lang="en-US" sz="1275" b="1" dirty="0">
                <a:solidFill>
                  <a:schemeClr val="bg1"/>
                </a:solidFill>
              </a:rPr>
              <a:t>State</a:t>
            </a:r>
          </a:p>
          <a:p>
            <a:pPr algn="ctr" eaLnBrk="1" hangingPunct="1"/>
            <a:r>
              <a:rPr lang="en-US" sz="1275" b="1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1034" name="TextBox 16"/>
          <p:cNvSpPr txBox="1">
            <a:spLocks noChangeArrowheads="1"/>
          </p:cNvSpPr>
          <p:nvPr/>
        </p:nvSpPr>
        <p:spPr bwMode="auto">
          <a:xfrm>
            <a:off x="1530101" y="2242614"/>
            <a:ext cx="125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900" b="1" dirty="0">
                <a:latin typeface="Arial Narrow" pitchFamily="34" charset="0"/>
              </a:rPr>
              <a:t>BTU/</a:t>
            </a:r>
            <a:r>
              <a:rPr lang="en-US" sz="900" b="1" dirty="0" err="1">
                <a:latin typeface="Arial Narrow" pitchFamily="34" charset="0"/>
              </a:rPr>
              <a:t>Sq</a:t>
            </a:r>
            <a:r>
              <a:rPr lang="en-US" sz="900" b="1" dirty="0">
                <a:latin typeface="Arial Narrow" pitchFamily="34" charset="0"/>
              </a:rPr>
              <a:t> Ft/Year</a:t>
            </a:r>
          </a:p>
        </p:txBody>
      </p:sp>
      <p:sp>
        <p:nvSpPr>
          <p:cNvPr id="4" name="Curved Down Arrow 3"/>
          <p:cNvSpPr/>
          <p:nvPr/>
        </p:nvSpPr>
        <p:spPr>
          <a:xfrm flipH="1">
            <a:off x="3005506" y="1670642"/>
            <a:ext cx="1977951" cy="687388"/>
          </a:xfrm>
          <a:prstGeom prst="curvedDownArrow">
            <a:avLst>
              <a:gd name="adj1" fmla="val 25000"/>
              <a:gd name="adj2" fmla="val 52758"/>
              <a:gd name="adj3" fmla="val 25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1035" name="Group 12"/>
          <p:cNvGrpSpPr>
            <a:grpSpLocks/>
          </p:cNvGrpSpPr>
          <p:nvPr/>
        </p:nvGrpSpPr>
        <p:grpSpPr bwMode="auto">
          <a:xfrm>
            <a:off x="4417195" y="1982437"/>
            <a:ext cx="2114550" cy="1490864"/>
            <a:chOff x="2526508" y="1242126"/>
            <a:chExt cx="2819400" cy="1676400"/>
          </a:xfrm>
          <a:solidFill>
            <a:schemeClr val="bg1">
              <a:lumMod val="65000"/>
            </a:schemeClr>
          </a:solidFill>
        </p:grpSpPr>
        <p:sp>
          <p:nvSpPr>
            <p:cNvPr id="11" name="Wave 10"/>
            <p:cNvSpPr/>
            <p:nvPr/>
          </p:nvSpPr>
          <p:spPr>
            <a:xfrm>
              <a:off x="2526508" y="1242126"/>
              <a:ext cx="2819400" cy="1676400"/>
            </a:xfrm>
            <a:prstGeom prst="wave">
              <a:avLst/>
            </a:prstGeom>
            <a:grpFill/>
            <a:ln w="12700">
              <a:solidFill>
                <a:schemeClr val="tx1"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043" name="TextBox 11"/>
            <p:cNvSpPr txBox="1">
              <a:spLocks noChangeArrowheads="1"/>
            </p:cNvSpPr>
            <p:nvPr/>
          </p:nvSpPr>
          <p:spPr bwMode="auto">
            <a:xfrm>
              <a:off x="2656715" y="1701423"/>
              <a:ext cx="2628901" cy="7469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i="1" dirty="0">
                  <a:latin typeface="Calibri" pitchFamily="34" charset="0"/>
                </a:rPr>
                <a:t>  </a:t>
              </a:r>
              <a:r>
                <a:rPr lang="en-US" sz="1500" b="1" i="1" dirty="0">
                  <a:latin typeface="Calibri" pitchFamily="34" charset="0"/>
                </a:rPr>
                <a:t>80% Above Regional</a:t>
              </a:r>
            </a:p>
            <a:p>
              <a:pPr eaLnBrk="1" hangingPunct="1">
                <a:spcBef>
                  <a:spcPts val="450"/>
                </a:spcBef>
              </a:pPr>
              <a:r>
                <a:rPr lang="en-US" sz="1500" b="1" i="1" dirty="0">
                  <a:latin typeface="Calibri" pitchFamily="34" charset="0"/>
                </a:rPr>
                <a:t>  33% Above National</a:t>
              </a:r>
            </a:p>
          </p:txBody>
        </p:sp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4343400" y="4670410"/>
            <a:ext cx="108585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75" b="1" dirty="0">
                <a:solidFill>
                  <a:schemeClr val="bg1"/>
                </a:solidFill>
              </a:rPr>
              <a:t>Regional </a:t>
            </a:r>
          </a:p>
          <a:p>
            <a:pPr algn="ctr" eaLnBrk="1" hangingPunct="1"/>
            <a:r>
              <a:rPr lang="en-US" sz="1275" b="1" dirty="0" err="1">
                <a:solidFill>
                  <a:schemeClr val="bg1"/>
                </a:solidFill>
              </a:rPr>
              <a:t>Avg</a:t>
            </a:r>
            <a:endParaRPr lang="en-US" sz="1275" b="1" dirty="0">
              <a:solidFill>
                <a:schemeClr val="bg1"/>
              </a:solidFill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943600" y="4675650"/>
            <a:ext cx="108585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275" b="1" dirty="0">
                <a:solidFill>
                  <a:schemeClr val="bg1"/>
                </a:solidFill>
              </a:rPr>
              <a:t>National </a:t>
            </a:r>
          </a:p>
          <a:p>
            <a:pPr algn="ctr" eaLnBrk="1" hangingPunct="1"/>
            <a:r>
              <a:rPr lang="en-US" sz="1275" b="1" dirty="0" err="1">
                <a:solidFill>
                  <a:schemeClr val="bg1"/>
                </a:solidFill>
              </a:rPr>
              <a:t>Avg</a:t>
            </a:r>
            <a:endParaRPr lang="en-US" sz="1275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0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3225" y="589503"/>
            <a:ext cx="7320897" cy="66372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Heating &amp; Cooling Efficiencies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73548" y="2171700"/>
            <a:ext cx="6645520" cy="4036824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 the Power House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Policy &amp; PM Enforcement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Matching Equipment to the Campus Demand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New Synergy in Energy Conservation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Utility Distribution through the Tunnels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Cleaning up Past Sins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/>
              <a:t>At the Building</a:t>
            </a:r>
          </a:p>
          <a:p>
            <a:pPr lvl="1"/>
            <a:r>
              <a:rPr lang="en-US" dirty="0" smtClean="0"/>
              <a:t>Improving Heat Transfer &amp; Reducing Flow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24932" y="2334458"/>
            <a:ext cx="7546312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Benefits of Energy Improvements </a:t>
            </a:r>
          </a:p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1997-2014    </a:t>
            </a:r>
            <a:endParaRPr 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3368" y="433978"/>
            <a:ext cx="549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Electrical Consumption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890983" y="5486458"/>
            <a:ext cx="3314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dirty="0">
                <a:solidFill>
                  <a:schemeClr val="bg1"/>
                </a:solidFill>
              </a:rPr>
              <a:t>Energy</a:t>
            </a: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1326850" y="1406658"/>
          <a:ext cx="7298110" cy="469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68753" y="3006384"/>
            <a:ext cx="1307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Would have been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27138" y="428000"/>
            <a:ext cx="592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Natural Gas Consumption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371334844"/>
              </p:ext>
            </p:extLst>
          </p:nvPr>
        </p:nvGraphicFramePr>
        <p:xfrm>
          <a:off x="1371599" y="1467059"/>
          <a:ext cx="7567301" cy="410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04057" y="2363261"/>
            <a:ext cx="1307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Would have been 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5299811" y="3552517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Actual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3731" y="333480"/>
            <a:ext cx="521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Total Energy Savings</a:t>
            </a: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1034980" y="1386673"/>
          <a:ext cx="7707086" cy="422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3"/>
          <p:cNvSpPr txBox="1"/>
          <p:nvPr/>
        </p:nvSpPr>
        <p:spPr>
          <a:xfrm>
            <a:off x="4545190" y="3670755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Actual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4223" y="2655651"/>
            <a:ext cx="1307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Would have been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sp>
        <p:nvSpPr>
          <p:cNvPr id="7" name="TextBox 11"/>
          <p:cNvSpPr txBox="1"/>
          <p:nvPr/>
        </p:nvSpPr>
        <p:spPr>
          <a:xfrm rot="16200000">
            <a:off x="1605697" y="4486815"/>
            <a:ext cx="887700" cy="21849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Baseline Year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185705" y="698989"/>
            <a:ext cx="76467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pc="-15" dirty="0">
                <a:solidFill>
                  <a:schemeClr val="tx2"/>
                </a:solidFill>
                <a:latin typeface="Arial"/>
                <a:cs typeface="Times New Roman" pitchFamily="18" charset="0"/>
              </a:rPr>
              <a:t>Utility (Energy) Expenditures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483093278"/>
              </p:ext>
            </p:extLst>
          </p:nvPr>
        </p:nvGraphicFramePr>
        <p:xfrm>
          <a:off x="994787" y="1808703"/>
          <a:ext cx="7606601" cy="351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834381"/>
              </p:ext>
            </p:extLst>
          </p:nvPr>
        </p:nvGraphicFramePr>
        <p:xfrm>
          <a:off x="979010" y="1386444"/>
          <a:ext cx="7750970" cy="471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>
            <a:off x="979010" y="424347"/>
            <a:ext cx="8024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2"/>
                </a:solidFill>
              </a:rPr>
              <a:t>Academic Building Growth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600" b="1" dirty="0">
                <a:solidFill>
                  <a:schemeClr val="tx2"/>
                </a:solidFill>
              </a:rPr>
              <a:t>Gross Square Footage, Springfield Campus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96435" y="2499980"/>
            <a:ext cx="6599294" cy="1270160"/>
            <a:chOff x="2066075" y="2346841"/>
            <a:chExt cx="6599294" cy="127016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066075" y="3546505"/>
              <a:ext cx="4366494" cy="55318"/>
            </a:xfrm>
            <a:prstGeom prst="line">
              <a:avLst/>
            </a:prstGeom>
            <a:ln w="19050">
              <a:solidFill>
                <a:srgbClr val="000099"/>
              </a:solidFill>
              <a:tailEnd type="triangle"/>
            </a:ln>
            <a:effectLst>
              <a:outerShdw blurRad="50800" dist="38100" dir="5400000" algn="t" rotWithShape="0">
                <a:srgbClr val="FF33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0"/>
            <p:cNvSpPr txBox="1">
              <a:spLocks noChangeArrowheads="1"/>
            </p:cNvSpPr>
            <p:nvPr/>
          </p:nvSpPr>
          <p:spPr bwMode="auto">
            <a:xfrm>
              <a:off x="5985705" y="3316919"/>
              <a:ext cx="2679664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1350" b="1" dirty="0" smtClean="0">
                  <a:solidFill>
                    <a:srgbClr val="00009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95% </a:t>
              </a:r>
              <a:r>
                <a:rPr lang="en-US" sz="1350" b="1" dirty="0">
                  <a:solidFill>
                    <a:srgbClr val="00009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Increase From 1994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235728" y="2346841"/>
              <a:ext cx="0" cy="980870"/>
            </a:xfrm>
            <a:prstGeom prst="line">
              <a:avLst/>
            </a:prstGeom>
            <a:ln w="19050">
              <a:solidFill>
                <a:srgbClr val="000099"/>
              </a:solidFill>
              <a:headEnd type="triangle"/>
              <a:tailEnd type="none"/>
            </a:ln>
            <a:effectLst>
              <a:outerShdw blurRad="50800" dist="38100" dir="5400000" algn="t" rotWithShape="0">
                <a:srgbClr val="FF000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437214" y="3401305"/>
            <a:ext cx="4727736" cy="2473715"/>
            <a:chOff x="2437214" y="3276061"/>
            <a:chExt cx="4727736" cy="2473715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437214" y="3276061"/>
              <a:ext cx="4556937" cy="2473715"/>
              <a:chOff x="1346191" y="2098496"/>
              <a:chExt cx="6073282" cy="3296022"/>
            </a:xfrm>
          </p:grpSpPr>
          <p:sp>
            <p:nvSpPr>
              <p:cNvPr id="8" name="TextBox 1"/>
              <p:cNvSpPr txBox="1"/>
              <p:nvPr/>
            </p:nvSpPr>
            <p:spPr>
              <a:xfrm rot="18601141">
                <a:off x="774863" y="3616613"/>
                <a:ext cx="3296022" cy="259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750"/>
                  </a:lnSpc>
                  <a:spcBef>
                    <a:spcPts val="375"/>
                  </a:spcBef>
                </a:pPr>
                <a:r>
                  <a:rPr lang="en-US" sz="750" b="1" dirty="0" err="1">
                    <a:latin typeface="Arial" pitchFamily="34" charset="0"/>
                    <a:cs typeface="Arial" pitchFamily="34" charset="0"/>
                  </a:rPr>
                  <a:t>Wehr</a:t>
                </a: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 Band 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Hall, Taylor Health Addition, Forsythe</a:t>
                </a:r>
                <a:endParaRPr lang="en-US" sz="75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1"/>
              <p:cNvSpPr txBox="1"/>
              <p:nvPr/>
            </p:nvSpPr>
            <p:spPr>
              <a:xfrm rot="18547197">
                <a:off x="1548703" y="4126198"/>
                <a:ext cx="1882579" cy="259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750"/>
                  </a:lnSpc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Strong 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Hall, </a:t>
                </a:r>
                <a:r>
                  <a:rPr lang="en-US" sz="750" b="1" dirty="0" err="1" smtClean="0">
                    <a:latin typeface="Arial" pitchFamily="34" charset="0"/>
                    <a:cs typeface="Arial" pitchFamily="34" charset="0"/>
                  </a:rPr>
                  <a:t>Karls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 Addition</a:t>
                </a:r>
                <a:endParaRPr lang="en-US" sz="75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"/>
              <p:cNvSpPr txBox="1"/>
              <p:nvPr/>
            </p:nvSpPr>
            <p:spPr>
              <a:xfrm rot="18533217">
                <a:off x="2192666" y="3760367"/>
                <a:ext cx="2712618" cy="27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Physical 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Therapy, CDL, Student </a:t>
                </a: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Union</a:t>
                </a:r>
              </a:p>
            </p:txBody>
          </p:sp>
          <p:sp>
            <p:nvSpPr>
              <p:cNvPr id="12" name="TextBox 1"/>
              <p:cNvSpPr txBox="1"/>
              <p:nvPr/>
            </p:nvSpPr>
            <p:spPr>
              <a:xfrm rot="18296902">
                <a:off x="3381132" y="4150494"/>
                <a:ext cx="1689096" cy="27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Meyer Library 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Addition</a:t>
                </a:r>
                <a:endParaRPr lang="en-US" sz="75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"/>
              <p:cNvSpPr txBox="1"/>
              <p:nvPr/>
            </p:nvSpPr>
            <p:spPr>
              <a:xfrm rot="18349671">
                <a:off x="5327002" y="4293332"/>
                <a:ext cx="1304027" cy="27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Bear Park South</a:t>
                </a:r>
              </a:p>
            </p:txBody>
          </p:sp>
          <p:sp>
            <p:nvSpPr>
              <p:cNvPr id="14" name="TextBox 1"/>
              <p:cNvSpPr txBox="1"/>
              <p:nvPr/>
            </p:nvSpPr>
            <p:spPr>
              <a:xfrm rot="18247006">
                <a:off x="5878216" y="4511812"/>
                <a:ext cx="685329" cy="27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JVIC</a:t>
                </a:r>
              </a:p>
            </p:txBody>
          </p:sp>
          <p:sp>
            <p:nvSpPr>
              <p:cNvPr id="15" name="TextBox 1"/>
              <p:cNvSpPr txBox="1"/>
              <p:nvPr/>
            </p:nvSpPr>
            <p:spPr>
              <a:xfrm rot="18106151">
                <a:off x="6579240" y="4203614"/>
                <a:ext cx="1403587" cy="27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Willow Brook</a:t>
                </a:r>
              </a:p>
            </p:txBody>
          </p:sp>
          <p:sp>
            <p:nvSpPr>
              <p:cNvPr id="16" name="TextBox 10"/>
              <p:cNvSpPr txBox="1"/>
              <p:nvPr/>
            </p:nvSpPr>
            <p:spPr>
              <a:xfrm rot="18649472">
                <a:off x="508126" y="4081892"/>
                <a:ext cx="1935917" cy="259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750"/>
                  </a:lnSpc>
                  <a:spcBef>
                    <a:spcPts val="375"/>
                  </a:spcBef>
                </a:pP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Bear Park </a:t>
                </a:r>
                <a:r>
                  <a:rPr lang="en-US" sz="750" b="1" dirty="0" smtClean="0">
                    <a:latin typeface="Arial" pitchFamily="34" charset="0"/>
                    <a:cs typeface="Arial" pitchFamily="34" charset="0"/>
                  </a:rPr>
                  <a:t>North, J.D</a:t>
                </a:r>
                <a:r>
                  <a:rPr lang="en-US" sz="750" b="1" dirty="0">
                    <a:latin typeface="Arial" pitchFamily="34" charset="0"/>
                    <a:cs typeface="Arial" pitchFamily="34" charset="0"/>
                  </a:rPr>
                  <a:t>. Morris</a:t>
                </a:r>
              </a:p>
            </p:txBody>
          </p:sp>
        </p:grpSp>
        <p:sp>
          <p:nvSpPr>
            <p:cNvPr id="28" name="TextBox 1"/>
            <p:cNvSpPr txBox="1"/>
            <p:nvPr/>
          </p:nvSpPr>
          <p:spPr>
            <a:xfrm rot="18196053">
              <a:off x="6737914" y="5029647"/>
              <a:ext cx="672439" cy="1816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375"/>
                </a:spcBef>
              </a:pPr>
              <a:r>
                <a:rPr lang="en-US" sz="750" b="1" dirty="0">
                  <a:latin typeface="Arial" pitchFamily="34" charset="0"/>
                  <a:cs typeface="Arial" pitchFamily="34" charset="0"/>
                </a:rPr>
                <a:t>Bond </a:t>
              </a:r>
              <a:r>
                <a:rPr lang="en-US" sz="750" b="1" dirty="0" err="1" smtClean="0">
                  <a:latin typeface="Arial" pitchFamily="34" charset="0"/>
                  <a:cs typeface="Arial" pitchFamily="34" charset="0"/>
                </a:rPr>
                <a:t>Ctr</a:t>
              </a:r>
              <a:endParaRPr lang="en-US" sz="75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1"/>
          <p:cNvSpPr txBox="1"/>
          <p:nvPr/>
        </p:nvSpPr>
        <p:spPr>
          <a:xfrm rot="18076789">
            <a:off x="6945443" y="4914492"/>
            <a:ext cx="1269283" cy="212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75"/>
              </a:spcBef>
            </a:pPr>
            <a:r>
              <a:rPr lang="en-US" sz="750" b="1" dirty="0" err="1" smtClean="0">
                <a:latin typeface="Arial" pitchFamily="34" charset="0"/>
                <a:cs typeface="Arial" pitchFamily="34" charset="0"/>
              </a:rPr>
              <a:t>McQueary</a:t>
            </a:r>
            <a:r>
              <a:rPr lang="en-US" sz="750" b="1" dirty="0" smtClean="0">
                <a:latin typeface="Arial" pitchFamily="34" charset="0"/>
                <a:cs typeface="Arial" pitchFamily="34" charset="0"/>
              </a:rPr>
              <a:t>, Greenwood</a:t>
            </a:r>
            <a:endParaRPr lang="en-US" sz="75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75"/>
              </a:spcBef>
            </a:pPr>
            <a:endParaRPr lang="en-US" sz="7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 rot="18086619">
            <a:off x="7712707" y="5148091"/>
            <a:ext cx="730717" cy="167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75"/>
              </a:spcBef>
            </a:pPr>
            <a:r>
              <a:rPr lang="en-US" sz="750" b="1" dirty="0" smtClean="0">
                <a:latin typeface="Arial" pitchFamily="34" charset="0"/>
                <a:cs typeface="Arial" pitchFamily="34" charset="0"/>
              </a:rPr>
              <a:t>Plaster </a:t>
            </a:r>
            <a:r>
              <a:rPr lang="en-US" sz="750" b="1" dirty="0" err="1" smtClean="0">
                <a:latin typeface="Arial" pitchFamily="34" charset="0"/>
                <a:cs typeface="Arial" pitchFamily="34" charset="0"/>
              </a:rPr>
              <a:t>Ctr</a:t>
            </a:r>
            <a:endParaRPr lang="en-US" sz="75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75"/>
              </a:spcBef>
            </a:pPr>
            <a:endParaRPr lang="en-US" sz="75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98812696"/>
              </p:ext>
            </p:extLst>
          </p:nvPr>
        </p:nvGraphicFramePr>
        <p:xfrm>
          <a:off x="1068224" y="1135464"/>
          <a:ext cx="7503020" cy="435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755910"/>
              </p:ext>
            </p:extLst>
          </p:nvPr>
        </p:nvGraphicFramePr>
        <p:xfrm>
          <a:off x="820397" y="1247687"/>
          <a:ext cx="7990318" cy="396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4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2358042" y="1891649"/>
            <a:ext cx="440055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339725" indent="117475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1350" dirty="0"/>
              <a:t> </a:t>
            </a:r>
            <a:r>
              <a:rPr lang="en-US" b="1" dirty="0"/>
              <a:t>Feasibility Study Revealed</a:t>
            </a:r>
          </a:p>
          <a:p>
            <a:pPr lvl="1" eaLnBrk="1" hangingPunct="1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sz="1200" dirty="0"/>
              <a:t> </a:t>
            </a:r>
            <a:r>
              <a:rPr lang="en-US" sz="1350" dirty="0"/>
              <a:t>No centralized control of occupied buildings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1350" dirty="0"/>
              <a:t> Inefficient lighting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1350" dirty="0"/>
              <a:t> No sub-metering to manage high energy use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1350" dirty="0">
                <a:solidFill>
                  <a:srgbClr val="00B0F0"/>
                </a:solidFill>
              </a:rPr>
              <a:t> Energy waste</a:t>
            </a:r>
            <a:r>
              <a:rPr lang="en-US" sz="1350" dirty="0"/>
              <a:t>: $60K-$80K/</a:t>
            </a:r>
            <a:r>
              <a:rPr lang="en-US" sz="1350" dirty="0" err="1"/>
              <a:t>mo</a:t>
            </a:r>
            <a:endParaRPr lang="en-US" sz="1200" dirty="0"/>
          </a:p>
          <a:p>
            <a:pPr eaLnBrk="1" hangingPunct="1">
              <a:lnSpc>
                <a:spcPts val="1200"/>
              </a:lnSpc>
              <a:buFont typeface="Wingdings" pitchFamily="2" charset="2"/>
              <a:buChar char="v"/>
            </a:pPr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2358042" y="594929"/>
            <a:ext cx="44528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en-US" sz="3600" b="1" spc="-15" dirty="0">
                <a:solidFill>
                  <a:schemeClr val="tx2"/>
                </a:solidFill>
              </a:rPr>
              <a:t> </a:t>
            </a:r>
            <a:r>
              <a:rPr lang="en-US" sz="3600" b="1" spc="-15" dirty="0" smtClean="0">
                <a:solidFill>
                  <a:schemeClr val="tx2"/>
                </a:solidFill>
              </a:rPr>
              <a:t>1996 Energy </a:t>
            </a:r>
            <a:r>
              <a:rPr lang="en-US" sz="3600" b="1" spc="-15" dirty="0">
                <a:solidFill>
                  <a:schemeClr val="tx2"/>
                </a:solidFill>
              </a:rPr>
              <a:t>Review</a:t>
            </a:r>
          </a:p>
          <a:p>
            <a:pPr marL="85725" indent="-85725">
              <a:defRPr/>
            </a:pPr>
            <a:endParaRPr lang="en-US" sz="3000" b="1" spc="-15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65165" y="401576"/>
            <a:ext cx="6515100" cy="5715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3600"/>
              </a:lnSpc>
              <a:defRPr/>
            </a:pPr>
            <a:r>
              <a:rPr lang="en-US" sz="3600" b="1" kern="0" dirty="0">
                <a:solidFill>
                  <a:srgbClr val="5E0009"/>
                </a:solidFill>
                <a:ea typeface="+mj-ea"/>
                <a:cs typeface="+mj-cs"/>
              </a:rPr>
              <a:t>Increases Since </a:t>
            </a:r>
            <a:r>
              <a:rPr lang="en-US" sz="3600" b="1" kern="0" dirty="0" smtClean="0">
                <a:solidFill>
                  <a:srgbClr val="5E0009"/>
                </a:solidFill>
                <a:ea typeface="+mj-ea"/>
                <a:cs typeface="+mj-cs"/>
              </a:rPr>
              <a:t>1994</a:t>
            </a:r>
            <a:endParaRPr lang="en-US" sz="3600" b="1" kern="0" dirty="0">
              <a:solidFill>
                <a:srgbClr val="5E0009"/>
              </a:solidFill>
              <a:ea typeface="+mj-ea"/>
              <a:cs typeface="+mj-cs"/>
            </a:endParaRPr>
          </a:p>
          <a:p>
            <a:pPr algn="ctr">
              <a:lnSpc>
                <a:spcPts val="3600"/>
              </a:lnSpc>
              <a:defRPr/>
            </a:pPr>
            <a:endParaRPr lang="en-US" sz="2475" b="1" kern="0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1165165" y="1130211"/>
            <a:ext cx="728610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/>
              <a:t> Building Growth since 1994:     	            	</a:t>
            </a:r>
            <a:r>
              <a:rPr lang="en-US" b="1" dirty="0" smtClean="0">
                <a:solidFill>
                  <a:schemeClr val="accent5"/>
                </a:solidFill>
              </a:rPr>
              <a:t>95%</a:t>
            </a:r>
            <a:r>
              <a:rPr lang="en-US" dirty="0">
                <a:solidFill>
                  <a:schemeClr val="accent5"/>
                </a:solidFill>
              </a:rPr>
              <a:t>	</a:t>
            </a:r>
            <a:r>
              <a:rPr lang="en-US" b="1" dirty="0" smtClean="0">
                <a:solidFill>
                  <a:schemeClr val="accent5"/>
                </a:solidFill>
              </a:rPr>
              <a:t>1,710,127 </a:t>
            </a:r>
            <a:r>
              <a:rPr lang="en-US" b="1" dirty="0">
                <a:solidFill>
                  <a:schemeClr val="accent5"/>
                </a:solidFill>
              </a:rPr>
              <a:t>sf</a:t>
            </a:r>
          </a:p>
          <a:p>
            <a:pPr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 Utility Rate increases:</a:t>
            </a:r>
          </a:p>
          <a:p>
            <a:pPr marL="346472" indent="165497">
              <a:buFont typeface="Arial" pitchFamily="34" charset="0"/>
              <a:buChar char="•"/>
              <a:defRPr/>
            </a:pPr>
            <a:r>
              <a:rPr lang="en-US" dirty="0"/>
              <a:t>Natural Gas                        		</a:t>
            </a:r>
            <a:r>
              <a:rPr lang="en-US" dirty="0" smtClean="0"/>
              <a:t>	</a:t>
            </a:r>
            <a:r>
              <a:rPr lang="en-US" b="1" dirty="0" smtClean="0">
                <a:solidFill>
                  <a:schemeClr val="accent5"/>
                </a:solidFill>
              </a:rPr>
              <a:t>91</a:t>
            </a:r>
            <a:r>
              <a:rPr lang="en-US" b="1" dirty="0">
                <a:solidFill>
                  <a:schemeClr val="accent5"/>
                </a:solidFill>
              </a:rPr>
              <a:t>%</a:t>
            </a:r>
          </a:p>
          <a:p>
            <a:pPr marL="346472" indent="165497">
              <a:buFont typeface="Arial" pitchFamily="34" charset="0"/>
              <a:buChar char="•"/>
              <a:defRPr/>
            </a:pPr>
            <a:r>
              <a:rPr lang="en-US" dirty="0"/>
              <a:t>Electric</a:t>
            </a: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/>
              <a:t>	  	</a:t>
            </a:r>
            <a:r>
              <a:rPr lang="en-US" dirty="0" smtClean="0"/>
              <a:t>	</a:t>
            </a:r>
            <a:r>
              <a:rPr lang="en-US" b="1" dirty="0" smtClean="0">
                <a:solidFill>
                  <a:schemeClr val="accent5"/>
                </a:solidFill>
              </a:rPr>
              <a:t>46</a:t>
            </a:r>
            <a:r>
              <a:rPr lang="en-US" b="1" dirty="0">
                <a:solidFill>
                  <a:schemeClr val="accent5"/>
                </a:solidFill>
              </a:rPr>
              <a:t>%</a:t>
            </a:r>
          </a:p>
          <a:p>
            <a:pPr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 “Plug Growth”… increase in: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Computers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Refrigerators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Copiers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Microwaves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Vending Machines</a:t>
            </a:r>
          </a:p>
          <a:p>
            <a:pPr marL="346472" lvl="7" indent="128588">
              <a:buFont typeface="Arial" charset="0"/>
              <a:buChar char="•"/>
              <a:defRPr/>
            </a:pPr>
            <a:r>
              <a:rPr lang="en-US" dirty="0"/>
              <a:t> Cell phones</a:t>
            </a:r>
          </a:p>
          <a:p>
            <a:pPr>
              <a:defRPr/>
            </a:pPr>
            <a:endParaRPr lang="en-US" dirty="0"/>
          </a:p>
          <a:p>
            <a:pPr>
              <a:buFont typeface="Wingdings" pitchFamily="2" charset="2"/>
              <a:buChar char="§"/>
              <a:defRPr/>
            </a:pPr>
            <a:r>
              <a:rPr lang="en-US" dirty="0"/>
              <a:t> Campus population increase:	             	</a:t>
            </a:r>
            <a:r>
              <a:rPr lang="en-US" b="1" dirty="0">
                <a:solidFill>
                  <a:schemeClr val="accent5"/>
                </a:solidFill>
              </a:rPr>
              <a:t>20%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  Additional heat load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  Increases in exterior door openings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486968" y="192251"/>
            <a:ext cx="640080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Energy Efficiencies</a:t>
            </a:r>
            <a:endParaRPr 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507410"/>
              </p:ext>
            </p:extLst>
          </p:nvPr>
        </p:nvGraphicFramePr>
        <p:xfrm>
          <a:off x="1316052" y="820901"/>
          <a:ext cx="6383709" cy="4819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984702"/>
              </p:ext>
            </p:extLst>
          </p:nvPr>
        </p:nvGraphicFramePr>
        <p:xfrm>
          <a:off x="1709158" y="1469877"/>
          <a:ext cx="6084606" cy="352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Box 30"/>
          <p:cNvSpPr txBox="1"/>
          <p:nvPr/>
        </p:nvSpPr>
        <p:spPr>
          <a:xfrm rot="21009979">
            <a:off x="5158986" y="1751591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Campus</a:t>
            </a:r>
            <a:r>
              <a:rPr lang="en-US" sz="675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Growth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33505" y="717026"/>
            <a:ext cx="681597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 err="1">
                <a:solidFill>
                  <a:srgbClr val="000000"/>
                </a:solidFill>
                <a:latin typeface="Arial"/>
              </a:rPr>
              <a:t>kbtu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/</a:t>
            </a:r>
            <a:r>
              <a:rPr lang="en-US" sz="750" dirty="0" err="1">
                <a:solidFill>
                  <a:srgbClr val="000000"/>
                </a:solidFill>
                <a:latin typeface="Arial"/>
              </a:rPr>
              <a:t>sf</a:t>
            </a:r>
            <a:r>
              <a:rPr lang="en-US" sz="750" dirty="0">
                <a:solidFill>
                  <a:srgbClr val="000000"/>
                </a:solidFill>
                <a:latin typeface="Arial"/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5736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23741" y="385985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Utility Bill Savings</a:t>
            </a:r>
            <a:endParaRPr lang="en-US" sz="3600" b="1" dirty="0">
              <a:solidFill>
                <a:schemeClr val="tx2"/>
              </a:solidFill>
            </a:endParaRP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794758" y="1606608"/>
          <a:ext cx="8044441" cy="4413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3"/>
          <p:cNvSpPr txBox="1"/>
          <p:nvPr/>
        </p:nvSpPr>
        <p:spPr>
          <a:xfrm>
            <a:off x="4080777" y="404187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Actual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2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950" y="164461"/>
            <a:ext cx="8401050" cy="76200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ts val="4800"/>
              </a:lnSpc>
              <a:defRPr/>
            </a:pPr>
            <a:r>
              <a:rPr lang="en-US" sz="3600" b="1" kern="0" dirty="0">
                <a:solidFill>
                  <a:srgbClr val="5E0009"/>
                </a:solidFill>
                <a:latin typeface="Arial Narrow" pitchFamily="34" charset="0"/>
              </a:rPr>
              <a:t>Net Energy </a:t>
            </a:r>
            <a:r>
              <a:rPr lang="en-US" sz="3600" b="1" kern="0" dirty="0" smtClean="0">
                <a:solidFill>
                  <a:srgbClr val="5E0009"/>
                </a:solidFill>
                <a:latin typeface="Arial Narrow" pitchFamily="34" charset="0"/>
              </a:rPr>
              <a:t>Savings</a:t>
            </a:r>
            <a:endParaRPr lang="en-US" sz="3600" b="1" kern="0" dirty="0">
              <a:solidFill>
                <a:srgbClr val="5E0009"/>
              </a:solidFill>
              <a:latin typeface="Arial Narrow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41063" y="5547151"/>
            <a:ext cx="838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sz="2200" dirty="0" smtClean="0">
                <a:solidFill>
                  <a:prstClr val="black"/>
                </a:solidFill>
              </a:rPr>
              <a:t>From 1997-2014:</a:t>
            </a:r>
            <a:endParaRPr lang="en-US" sz="2200" dirty="0">
              <a:solidFill>
                <a:prstClr val="black"/>
              </a:solidFill>
            </a:endParaRP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sz="2400" dirty="0" smtClean="0">
                <a:solidFill>
                  <a:prstClr val="black"/>
                </a:solidFill>
              </a:rPr>
              <a:t>Energy </a:t>
            </a:r>
            <a:r>
              <a:rPr lang="en-US" sz="2400" dirty="0">
                <a:solidFill>
                  <a:prstClr val="black"/>
                </a:solidFill>
              </a:rPr>
              <a:t>Costs Avoided:	 </a:t>
            </a:r>
            <a:r>
              <a:rPr lang="en-US" sz="2400" dirty="0" smtClean="0">
                <a:solidFill>
                  <a:prstClr val="black"/>
                </a:solidFill>
              </a:rPr>
              <a:t>$ 32M</a:t>
            </a:r>
            <a:endParaRPr lang="en-US" sz="2400" dirty="0">
              <a:solidFill>
                <a:prstClr val="black"/>
              </a:solidFill>
            </a:endParaRPr>
          </a:p>
          <a:p>
            <a:pPr eaLnBrk="1" hangingPunct="1"/>
            <a:r>
              <a:rPr lang="en-US" sz="2400" dirty="0">
                <a:solidFill>
                  <a:prstClr val="black"/>
                </a:solidFill>
              </a:rPr>
              <a:t>		</a:t>
            </a:r>
            <a:r>
              <a:rPr lang="en-US" sz="2400" b="1" dirty="0" smtClean="0">
                <a:solidFill>
                  <a:srgbClr val="007E39"/>
                </a:solidFill>
              </a:rPr>
              <a:t>Net </a:t>
            </a:r>
            <a:r>
              <a:rPr lang="en-US" sz="2400" b="1" dirty="0">
                <a:solidFill>
                  <a:srgbClr val="007E39"/>
                </a:solidFill>
              </a:rPr>
              <a:t>Savings:		 </a:t>
            </a:r>
            <a:r>
              <a:rPr lang="en-US" sz="2400" b="1" dirty="0" smtClean="0">
                <a:solidFill>
                  <a:srgbClr val="007E39"/>
                </a:solidFill>
              </a:rPr>
              <a:t>$ 12.3M !</a:t>
            </a:r>
            <a:endParaRPr lang="en-US" sz="2400" dirty="0">
              <a:solidFill>
                <a:srgbClr val="007E3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65006" y="4668095"/>
            <a:ext cx="3881214" cy="77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2429"/>
            <a:ext cx="9143999" cy="351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1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1200150" y="1954190"/>
          <a:ext cx="6629400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hart" r:id="rId4" imgW="9258223" imgH="4162412" progId="MSGraph.Chart.8">
                  <p:embed followColorScheme="full"/>
                </p:oleObj>
              </mc:Choice>
              <mc:Fallback>
                <p:oleObj name="Chart" r:id="rId4" imgW="9258223" imgH="4162412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954190"/>
                        <a:ext cx="6629400" cy="371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6457951" y="4857750"/>
            <a:ext cx="3722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b="1">
                <a:solidFill>
                  <a:schemeClr val="bg1"/>
                </a:solidFill>
              </a:rPr>
              <a:t>‘98</a:t>
            </a:r>
          </a:p>
        </p:txBody>
      </p:sp>
      <p:sp>
        <p:nvSpPr>
          <p:cNvPr id="2054" name="Text Box 10"/>
          <p:cNvSpPr txBox="1">
            <a:spLocks noChangeArrowheads="1"/>
          </p:cNvSpPr>
          <p:nvPr/>
        </p:nvSpPr>
        <p:spPr bwMode="auto">
          <a:xfrm>
            <a:off x="6915151" y="4857750"/>
            <a:ext cx="65755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50" b="1">
                <a:solidFill>
                  <a:schemeClr val="bg1"/>
                </a:solidFill>
              </a:rPr>
              <a:t>’07(est)</a:t>
            </a: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6198678" y="3256179"/>
            <a:ext cx="677623" cy="1915774"/>
          </a:xfrm>
          <a:prstGeom prst="rect">
            <a:avLst/>
          </a:prstGeom>
          <a:solidFill>
            <a:srgbClr val="00808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tIns="68580" anchor="t" anchorCtr="0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129,075</a:t>
            </a:r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2296504" y="2504368"/>
            <a:ext cx="571500" cy="268605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171,610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4736769" y="4310700"/>
            <a:ext cx="645852" cy="878513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tIns="68580" anchor="t" anchorCtr="0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95,167</a:t>
            </a:r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2865475" y="3429001"/>
            <a:ext cx="571500" cy="1761418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126,043</a:t>
            </a: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059" name="Rectangle 15"/>
          <p:cNvSpPr>
            <a:spLocks noChangeArrowheads="1"/>
          </p:cNvSpPr>
          <p:nvPr/>
        </p:nvSpPr>
        <p:spPr bwMode="auto">
          <a:xfrm>
            <a:off x="3439375" y="4062912"/>
            <a:ext cx="514350" cy="1130049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105,037</a:t>
            </a:r>
          </a:p>
        </p:txBody>
      </p:sp>
      <p:sp>
        <p:nvSpPr>
          <p:cNvPr id="2060" name="Text Box 22"/>
          <p:cNvSpPr txBox="1">
            <a:spLocks noChangeArrowheads="1"/>
          </p:cNvSpPr>
          <p:nvPr/>
        </p:nvSpPr>
        <p:spPr bwMode="auto">
          <a:xfrm>
            <a:off x="2267700" y="4522335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b="1" dirty="0">
                <a:solidFill>
                  <a:schemeClr val="bg1"/>
                </a:solidFill>
              </a:rPr>
              <a:t>Missouri</a:t>
            </a:r>
          </a:p>
          <a:p>
            <a:pPr eaLnBrk="1" hangingPunct="1"/>
            <a:r>
              <a:rPr lang="en-US" sz="1350" b="1" dirty="0">
                <a:solidFill>
                  <a:schemeClr val="bg1"/>
                </a:solidFill>
              </a:rPr>
              <a:t>State</a:t>
            </a:r>
          </a:p>
          <a:p>
            <a:pPr eaLnBrk="1" hangingPunct="1"/>
            <a:r>
              <a:rPr lang="en-US" sz="1350" b="1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2065" name="TextBox 16"/>
          <p:cNvSpPr txBox="1">
            <a:spLocks noChangeArrowheads="1"/>
          </p:cNvSpPr>
          <p:nvPr/>
        </p:nvSpPr>
        <p:spPr bwMode="auto">
          <a:xfrm>
            <a:off x="1657350" y="1943101"/>
            <a:ext cx="125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900" b="1" dirty="0">
                <a:latin typeface="Arial Narrow" pitchFamily="34" charset="0"/>
              </a:rPr>
              <a:t>BTU/</a:t>
            </a:r>
            <a:r>
              <a:rPr lang="en-US" sz="900" b="1" dirty="0" err="1">
                <a:latin typeface="Arial Narrow" pitchFamily="34" charset="0"/>
              </a:rPr>
              <a:t>Sq</a:t>
            </a:r>
            <a:r>
              <a:rPr lang="en-US" sz="900" b="1" dirty="0">
                <a:latin typeface="Arial Narrow" pitchFamily="34" charset="0"/>
              </a:rPr>
              <a:t> Ft/Year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3953725" y="4574111"/>
            <a:ext cx="514350" cy="617138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87,000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2371061" y="636773"/>
            <a:ext cx="5045015" cy="1040606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rgbClr val="5E0009"/>
                </a:solidFill>
                <a:latin typeface="Arial Black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300" b="1" dirty="0">
                <a:solidFill>
                  <a:schemeClr val="tx2"/>
                </a:solidFill>
                <a:latin typeface="+mn-lt"/>
              </a:rPr>
              <a:t>Impact of </a:t>
            </a:r>
            <a:br>
              <a:rPr lang="en-US" sz="3300" b="1" dirty="0">
                <a:solidFill>
                  <a:schemeClr val="tx2"/>
                </a:solidFill>
                <a:latin typeface="+mn-lt"/>
              </a:rPr>
            </a:br>
            <a:r>
              <a:rPr lang="en-US" sz="3300" b="1" dirty="0">
                <a:solidFill>
                  <a:schemeClr val="tx2"/>
                </a:solidFill>
                <a:latin typeface="+mn-lt"/>
              </a:rPr>
              <a:t>Energy Initiatives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71061" y="5160056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1994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5373585" y="4383993"/>
            <a:ext cx="646196" cy="799021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tIns="68580" anchor="t" anchorCtr="0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94,480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4655218" y="4762241"/>
            <a:ext cx="1143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125" b="1" dirty="0">
                <a:solidFill>
                  <a:schemeClr val="bg1"/>
                </a:solidFill>
              </a:rPr>
              <a:t>Regional </a:t>
            </a:r>
          </a:p>
          <a:p>
            <a:pPr eaLnBrk="1" hangingPunct="1"/>
            <a:r>
              <a:rPr lang="en-US" sz="1125" b="1" dirty="0" err="1">
                <a:solidFill>
                  <a:schemeClr val="bg1"/>
                </a:solidFill>
              </a:rPr>
              <a:t>Avg</a:t>
            </a:r>
            <a:endParaRPr lang="en-US" sz="1125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94050" y="5157226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1998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58406" y="5159494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2007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53725" y="5174470"/>
            <a:ext cx="514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2014</a:t>
            </a:r>
          </a:p>
          <a:p>
            <a:pPr>
              <a:defRPr/>
            </a:pPr>
            <a:endParaRPr lang="en-US" sz="9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806548" y="5151103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1994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11426" y="5146353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2014</a:t>
            </a: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6876300" y="4186175"/>
            <a:ext cx="633683" cy="985775"/>
          </a:xfrm>
          <a:prstGeom prst="rect">
            <a:avLst/>
          </a:prstGeom>
          <a:solidFill>
            <a:srgbClr val="00808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tIns="68580" anchor="t" anchorCtr="0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97,800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185010" y="4734622"/>
            <a:ext cx="1143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125" b="1" dirty="0">
                <a:solidFill>
                  <a:schemeClr val="bg1"/>
                </a:solidFill>
              </a:rPr>
              <a:t>National </a:t>
            </a:r>
          </a:p>
          <a:p>
            <a:pPr eaLnBrk="1" hangingPunct="1"/>
            <a:r>
              <a:rPr lang="en-US" sz="1125" b="1" dirty="0" err="1">
                <a:solidFill>
                  <a:schemeClr val="bg1"/>
                </a:solidFill>
              </a:rPr>
              <a:t>Avg</a:t>
            </a:r>
            <a:endParaRPr lang="en-US" sz="1125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33146" y="5151103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1994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95633" y="5160056"/>
            <a:ext cx="5143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b="1" dirty="0"/>
              <a:t>2014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628775" y="950197"/>
            <a:ext cx="640080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Benefits Beyond Savings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49" y="2286001"/>
            <a:ext cx="6029325" cy="138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1600" dirty="0"/>
              <a:t> University &amp; Community Involvement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The Sustainability Movement</a:t>
            </a:r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 Board Initiatives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Energy Sub-Committee</a:t>
            </a:r>
          </a:p>
          <a:p>
            <a:pPr marL="639366" lvl="1" indent="88106">
              <a:spcBef>
                <a:spcPts val="225"/>
              </a:spcBef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739" y="1978083"/>
            <a:ext cx="6217037" cy="410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pPr lvl="3"/>
            <a:r>
              <a:rPr lang="en-US" sz="2000" dirty="0"/>
              <a:t>Members:</a:t>
            </a:r>
          </a:p>
          <a:p>
            <a:pPr lvl="3"/>
            <a:endParaRPr lang="en-US" sz="2000" dirty="0"/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Associate Director </a:t>
            </a:r>
            <a:r>
              <a:rPr lang="en-US" sz="2000" dirty="0" err="1"/>
              <a:t>Fac</a:t>
            </a:r>
            <a:r>
              <a:rPr lang="en-US" sz="2000" dirty="0"/>
              <a:t> </a:t>
            </a:r>
            <a:r>
              <a:rPr lang="en-US" sz="2000" dirty="0" err="1"/>
              <a:t>Mgmt</a:t>
            </a:r>
            <a:r>
              <a:rPr lang="en-US" sz="2000" dirty="0"/>
              <a:t> (Chair)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Energy Manager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Associate VP of </a:t>
            </a:r>
            <a:r>
              <a:rPr lang="en-US" sz="2000" dirty="0" smtClean="0"/>
              <a:t>AIS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 smtClean="0"/>
              <a:t>Sustainability Coordinator</a:t>
            </a:r>
            <a:endParaRPr lang="en-US" sz="2000" dirty="0"/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Students</a:t>
            </a:r>
          </a:p>
          <a:p>
            <a:pPr marL="1928813" lvl="5" indent="-214313">
              <a:buFont typeface="Arial" pitchFamily="34" charset="0"/>
              <a:buChar char="•"/>
            </a:pPr>
            <a:r>
              <a:rPr lang="en-US" sz="2000" dirty="0"/>
              <a:t>Sustainability Committee members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Faculty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City Public Works</a:t>
            </a:r>
          </a:p>
          <a:p>
            <a:pPr marL="1585913" lvl="4" indent="-214313">
              <a:buFont typeface="Arial" pitchFamily="34" charset="0"/>
              <a:buChar char="•"/>
            </a:pPr>
            <a:r>
              <a:rPr lang="en-US" sz="2000" dirty="0"/>
              <a:t>City Utilities</a:t>
            </a:r>
          </a:p>
          <a:p>
            <a:pPr marL="557213" lvl="1" indent="-214313">
              <a:buFont typeface="Arial" pitchFamily="34" charset="0"/>
              <a:buChar char="•"/>
            </a:pPr>
            <a:endParaRPr lang="en-US" sz="1350" dirty="0"/>
          </a:p>
          <a:p>
            <a:pPr marL="557213" lvl="1" indent="-214313">
              <a:buFont typeface="Arial" pitchFamily="34" charset="0"/>
              <a:buChar char="•"/>
            </a:pPr>
            <a:endParaRPr lang="en-US" sz="135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83099" y="568360"/>
            <a:ext cx="6400800" cy="9690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Energy Sub-Committee</a:t>
            </a:r>
          </a:p>
          <a:p>
            <a:pPr algn="ctr">
              <a:defRPr/>
            </a:pPr>
            <a:r>
              <a:rPr lang="en-US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 the Presidentially-Appointed Sustainability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713244" y="809520"/>
            <a:ext cx="640080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Benefits Beyond Savings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49" y="2286001"/>
            <a:ext cx="5861881" cy="284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2000" dirty="0"/>
              <a:t> University &amp; Community Involvement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2000" dirty="0"/>
              <a:t> The Sustainability Movement</a:t>
            </a:r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2000" dirty="0"/>
              <a:t> </a:t>
            </a:r>
            <a:r>
              <a:rPr lang="en-US" sz="2000" dirty="0" smtClean="0"/>
              <a:t>Board </a:t>
            </a:r>
            <a:r>
              <a:rPr lang="en-US" sz="2000" dirty="0"/>
              <a:t>Initiatives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2000" dirty="0"/>
              <a:t>Energy Sub-Committee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2000" dirty="0"/>
              <a:t>Revolving Fund for new Energy </a:t>
            </a:r>
            <a:r>
              <a:rPr lang="en-US" sz="2000" dirty="0" smtClean="0"/>
              <a:t>      Projects</a:t>
            </a:r>
            <a:endParaRPr lang="en-US" sz="2000" dirty="0"/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2000" dirty="0"/>
              <a:t> Environmentally-Friendly</a:t>
            </a:r>
          </a:p>
          <a:p>
            <a:pPr marL="982266" lvl="2">
              <a:spcBef>
                <a:spcPts val="225"/>
              </a:spcBef>
              <a:defRPr/>
            </a:pPr>
            <a:endParaRPr lang="en-US" sz="1350" dirty="0"/>
          </a:p>
          <a:p>
            <a:pPr marL="639366" lvl="1" indent="88106">
              <a:spcBef>
                <a:spcPts val="225"/>
              </a:spcBef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40556" y="581548"/>
            <a:ext cx="6629400" cy="5715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3600"/>
              </a:lnSpc>
              <a:defRPr/>
            </a:pPr>
            <a:r>
              <a:rPr lang="en-US" sz="3600" b="1" kern="0" dirty="0">
                <a:solidFill>
                  <a:srgbClr val="5E0009"/>
                </a:solidFill>
                <a:ea typeface="+mj-ea"/>
                <a:cs typeface="+mj-cs"/>
              </a:rPr>
              <a:t>Environmental Impact </a:t>
            </a:r>
          </a:p>
          <a:p>
            <a:pPr algn="ctr">
              <a:lnSpc>
                <a:spcPts val="3600"/>
              </a:lnSpc>
              <a:defRPr/>
            </a:pPr>
            <a:r>
              <a:rPr lang="en-US" sz="3600" b="1" kern="0" dirty="0">
                <a:solidFill>
                  <a:srgbClr val="5E0009"/>
                </a:solidFill>
                <a:ea typeface="+mj-ea"/>
                <a:cs typeface="+mj-cs"/>
              </a:rPr>
              <a:t>(</a:t>
            </a:r>
            <a:r>
              <a:rPr lang="en-US" sz="3600" b="1" kern="0" dirty="0" smtClean="0">
                <a:solidFill>
                  <a:srgbClr val="5E0009"/>
                </a:solidFill>
                <a:ea typeface="+mj-ea"/>
                <a:cs typeface="+mj-cs"/>
              </a:rPr>
              <a:t>1997 </a:t>
            </a:r>
            <a:r>
              <a:rPr lang="en-US" sz="3600" b="1" kern="0" dirty="0">
                <a:solidFill>
                  <a:srgbClr val="5E0009"/>
                </a:solidFill>
                <a:ea typeface="+mj-ea"/>
                <a:cs typeface="+mj-cs"/>
              </a:rPr>
              <a:t>- 2014)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772150" y="2505600"/>
            <a:ext cx="2286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b="1" dirty="0">
                <a:solidFill>
                  <a:schemeClr val="accent2"/>
                </a:solidFill>
                <a:latin typeface="+mj-lt"/>
              </a:rPr>
              <a:t>The volume could fill: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668030" y="2607469"/>
            <a:ext cx="2628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b="1" dirty="0"/>
              <a:t>POLLUTION REDUCTION: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665161" y="3169767"/>
            <a:ext cx="365760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68775" algn="r"/>
              </a:tabLs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50" dirty="0"/>
              <a:t>Carbon Dioxide:	293,827 Tons</a:t>
            </a:r>
          </a:p>
          <a:p>
            <a:pPr eaLnBrk="1" hangingPunct="1"/>
            <a:endParaRPr lang="en-US" sz="1350" dirty="0"/>
          </a:p>
          <a:p>
            <a:pPr eaLnBrk="1" hangingPunct="1"/>
            <a:endParaRPr lang="en-US" sz="1350" dirty="0"/>
          </a:p>
          <a:p>
            <a:pPr eaLnBrk="1" hangingPunct="1"/>
            <a:r>
              <a:rPr lang="en-US" sz="1350" dirty="0"/>
              <a:t>Nitrous Oxide (Acid Rain): 	        784 Tons</a:t>
            </a:r>
          </a:p>
          <a:p>
            <a:pPr eaLnBrk="1" hangingPunct="1"/>
            <a:endParaRPr lang="en-US" sz="1350" dirty="0"/>
          </a:p>
          <a:p>
            <a:pPr eaLnBrk="1" hangingPunct="1"/>
            <a:endParaRPr lang="en-US" sz="1350" dirty="0"/>
          </a:p>
          <a:p>
            <a:pPr eaLnBrk="1" hangingPunct="1"/>
            <a:r>
              <a:rPr lang="en-US" sz="1350" dirty="0"/>
              <a:t>Sulfur Dioxide:	667 Tons</a:t>
            </a:r>
          </a:p>
        </p:txBody>
      </p:sp>
      <p:pic>
        <p:nvPicPr>
          <p:cNvPr id="11" name="Picture 8" descr="C:\Documents and Settings\fac51707\Local Settings\Temporary Internet Files\Content.IE5\I2XQYZS9\MCj0188287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43550" y="3486150"/>
            <a:ext cx="2000250" cy="833133"/>
          </a:xfrm>
          <a:prstGeom prst="rect">
            <a:avLst/>
          </a:prstGeom>
          <a:noFill/>
        </p:spPr>
      </p:pic>
      <p:pic>
        <p:nvPicPr>
          <p:cNvPr id="12" name="Picture 8" descr="C:\Documents and Settings\fac51707\Local Settings\Temporary Internet Files\Content.IE5\I2XQYZS9\MCj0188287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33785" y="4217042"/>
            <a:ext cx="2000250" cy="833133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6400800" y="3657600"/>
            <a:ext cx="102870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343650" y="4388492"/>
            <a:ext cx="102870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6355317" y="4319283"/>
            <a:ext cx="10287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350" dirty="0"/>
              <a:t>49</a:t>
            </a:r>
          </a:p>
          <a:p>
            <a:pPr algn="ctr" eaLnBrk="1" hangingPunct="1"/>
            <a:r>
              <a:rPr lang="en-US" sz="900" dirty="0"/>
              <a:t>Goodyear Blimps</a:t>
            </a:r>
          </a:p>
        </p:txBody>
      </p:sp>
      <p:pic>
        <p:nvPicPr>
          <p:cNvPr id="16" name="Picture 8" descr="C:\Documents and Settings\fac51707\Local Settings\Temporary Internet Files\Content.IE5\I2XQYZS9\MCj0188287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98066" y="2911231"/>
            <a:ext cx="2000250" cy="833133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6355316" y="3082681"/>
            <a:ext cx="102870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286500" y="3025531"/>
            <a:ext cx="10287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350" dirty="0"/>
              <a:t>21,765</a:t>
            </a:r>
          </a:p>
          <a:p>
            <a:pPr algn="ctr" eaLnBrk="1" hangingPunct="1"/>
            <a:r>
              <a:rPr lang="en-US" sz="900" dirty="0"/>
              <a:t>Goodyear Blimps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286500" y="3600450"/>
            <a:ext cx="10287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350" dirty="0"/>
              <a:t>58</a:t>
            </a:r>
          </a:p>
          <a:p>
            <a:pPr algn="ctr" eaLnBrk="1" hangingPunct="1"/>
            <a:r>
              <a:rPr lang="en-US" sz="900" dirty="0"/>
              <a:t>Goodyear Blimps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0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6600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6600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12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2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2" decel="4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7" presetClass="emph" presetSubtype="0" repeatCount="indefinite" fill="remove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5" dur="50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07" dur="50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0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12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2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7" presetClass="emph" presetSubtype="0" repeatCount="2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500" autoRev="1" fill="remov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animClr clrSpc="rgb" dir="cw">
                                      <p:cBhvr>
                                        <p:cTn id="200" dur="500" autoRev="1" fill="remov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set>
                                      <p:cBhvr>
                                        <p:cTn id="201" dur="500" autoRev="1" fill="remov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autoRev="1" fill="remov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7" presetClass="emph" presetSubtype="0" repeatCount="2000" fill="remove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set>
                                      <p:cBhvr>
                                        <p:cTn id="206" dur="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7" presetClass="emph" presetSubtype="0" repeatCount="2000" fill="remove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9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animClr clrSpc="rgb" dir="cw">
                                      <p:cBhvr>
                                        <p:cTn id="210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set>
                                      <p:cBhvr>
                                        <p:cTn id="211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1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1" ac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1" accel="4000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1" accel="4000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" presetClass="exit" presetSubtype="1" accel="2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" presetClass="exit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6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6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6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  <p:bldP spid="13" grpId="0" animBg="1"/>
      <p:bldP spid="13" grpId="1" animBg="1"/>
      <p:bldP spid="14" grpId="0" animBg="1"/>
      <p:bldP spid="14" grpId="1" animBg="1"/>
      <p:bldP spid="14" grpId="2" animBg="1"/>
      <p:bldP spid="15" grpId="0" build="allAtOnce"/>
      <p:bldP spid="15" grpId="1" build="allAtOnce"/>
      <p:bldP spid="15" grpId="2" build="allAtOnce"/>
      <p:bldP spid="15" grpId="3" build="allAtOnce"/>
      <p:bldP spid="17" grpId="0" animBg="1"/>
      <p:bldP spid="17" grpId="1" animBg="1"/>
      <p:bldP spid="17" grpId="2" animBg="1"/>
      <p:bldP spid="18" grpId="0"/>
      <p:bldP spid="18" grpId="1"/>
      <p:bldP spid="18" grpId="2"/>
      <p:bldP spid="18" grpId="3"/>
      <p:bldP spid="19" grpId="0"/>
      <p:bldP spid="19" grpId="1"/>
      <p:bldP spid="19" grpId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61331" y="739182"/>
            <a:ext cx="6400800" cy="62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Benefits Beyond Savings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298" y="2034791"/>
            <a:ext cx="6008286" cy="247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1600" dirty="0"/>
              <a:t> University &amp; Community Involvement</a:t>
            </a:r>
          </a:p>
          <a:p>
            <a:pPr marL="639366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600" dirty="0"/>
              <a:t> The Sustainability Movement</a:t>
            </a:r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 </a:t>
            </a:r>
            <a:r>
              <a:rPr lang="en-US" sz="1600" dirty="0" smtClean="0"/>
              <a:t>Board </a:t>
            </a:r>
            <a:r>
              <a:rPr lang="en-US" sz="1600" dirty="0"/>
              <a:t>Initiatives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Energy Sub-Committee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Revolving Fund for new Energy Projects</a:t>
            </a:r>
          </a:p>
          <a:p>
            <a:pPr marL="1325166" lvl="3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Energy Audit</a:t>
            </a:r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 Concern for the Environment</a:t>
            </a:r>
          </a:p>
          <a:p>
            <a:pPr marL="982266" lvl="2" indent="88106">
              <a:spcBef>
                <a:spcPts val="225"/>
              </a:spcBef>
              <a:buFont typeface="Wingdings" pitchFamily="2" charset="2"/>
              <a:buChar char="Ø"/>
              <a:defRPr/>
            </a:pPr>
            <a:r>
              <a:rPr lang="en-US" sz="1600" dirty="0"/>
              <a:t> Energy Awareness </a:t>
            </a:r>
          </a:p>
          <a:p>
            <a:pPr marL="639366" lvl="1" indent="88106">
              <a:spcBef>
                <a:spcPts val="225"/>
              </a:spcBef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50842" y="1722494"/>
            <a:ext cx="6293444" cy="375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1350" dirty="0"/>
              <a:t> </a:t>
            </a:r>
            <a:r>
              <a:rPr lang="en-US" b="1" dirty="0"/>
              <a:t>Solution Option: “Energy Performance Contract”</a:t>
            </a:r>
            <a:endParaRPr lang="en-US" sz="1350" dirty="0"/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350" dirty="0"/>
              <a:t> MSU borrows funds</a:t>
            </a:r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350" dirty="0"/>
              <a:t> Install energy improvements</a:t>
            </a:r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350" dirty="0"/>
              <a:t> Debt service paid with generated savings</a:t>
            </a:r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r>
              <a:rPr lang="en-US" sz="1350" dirty="0"/>
              <a:t> If “</a:t>
            </a:r>
            <a:r>
              <a:rPr lang="en-US" sz="1350" i="1" dirty="0"/>
              <a:t>guarantee</a:t>
            </a:r>
            <a:r>
              <a:rPr lang="en-US" sz="1350" dirty="0"/>
              <a:t>” not met, contractor must pay</a:t>
            </a:r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endParaRPr lang="en-US" sz="1350" dirty="0"/>
          </a:p>
          <a:p>
            <a:pPr>
              <a:buFont typeface="Wingdings" pitchFamily="2" charset="2"/>
              <a:buChar char="v"/>
              <a:defRPr/>
            </a:pPr>
            <a:r>
              <a:rPr lang="en-US" b="1" dirty="0"/>
              <a:t>Energy Performance Contract” Executed</a:t>
            </a:r>
          </a:p>
          <a:p>
            <a:pPr marL="254794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 $5.5M of energy improvements</a:t>
            </a:r>
          </a:p>
          <a:p>
            <a:pPr marL="254794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 Scope of work: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	15,000 Lighting retrofits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	Variable speed drive </a:t>
            </a:r>
            <a:r>
              <a:rPr lang="en-US" sz="1350" dirty="0" smtClean="0"/>
              <a:t>motors</a:t>
            </a:r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 </a:t>
            </a:r>
            <a:r>
              <a:rPr lang="en-US" sz="1350" dirty="0" smtClean="0"/>
              <a:t>        Electric Meters in all major </a:t>
            </a:r>
            <a:r>
              <a:rPr lang="en-US" sz="1350" dirty="0" err="1" smtClean="0"/>
              <a:t>buldings</a:t>
            </a:r>
            <a:endParaRPr lang="en-US" sz="1350" dirty="0"/>
          </a:p>
          <a:p>
            <a:pPr marL="510779" lvl="1" indent="88106">
              <a:spcAft>
                <a:spcPts val="225"/>
              </a:spcAft>
              <a:buFont typeface="Arial" pitchFamily="34" charset="0"/>
              <a:buChar char="•"/>
              <a:defRPr/>
            </a:pPr>
            <a:r>
              <a:rPr lang="en-US" sz="1350" dirty="0"/>
              <a:t>	Central Energy Management System</a:t>
            </a:r>
          </a:p>
          <a:p>
            <a:pPr marL="254794" lvl="1" indent="88106">
              <a:spcBef>
                <a:spcPts val="225"/>
              </a:spcBef>
              <a:buFont typeface="Arial" charset="0"/>
              <a:buChar char="•"/>
              <a:defRPr/>
            </a:pPr>
            <a:endParaRPr lang="en-US" sz="1350" dirty="0"/>
          </a:p>
          <a:p>
            <a:pPr marL="254794" lvl="1">
              <a:lnSpc>
                <a:spcPct val="150000"/>
              </a:lnSpc>
              <a:defRPr/>
            </a:pPr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35837" y="276217"/>
            <a:ext cx="40651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</a:rPr>
              <a:t>Energy </a:t>
            </a:r>
            <a:r>
              <a:rPr lang="en-US" sz="3600" b="1" dirty="0">
                <a:solidFill>
                  <a:srgbClr val="00B050"/>
                </a:solidFill>
              </a:rPr>
              <a:t>Green</a:t>
            </a:r>
            <a:r>
              <a:rPr lang="en-US" sz="3600" b="1" dirty="0">
                <a:solidFill>
                  <a:schemeClr val="tx2"/>
                </a:solidFill>
              </a:rPr>
              <a:t> Kiosk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8252" y="1894344"/>
            <a:ext cx="36957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206" indent="-126206" algn="ctr">
              <a:defRPr/>
            </a:pPr>
            <a:r>
              <a:rPr lang="en-US" sz="1350" b="1" dirty="0"/>
              <a:t> </a:t>
            </a:r>
            <a:r>
              <a:rPr lang="en-US" sz="1600" b="1" dirty="0"/>
              <a:t>TIPS TO SAVE:</a:t>
            </a:r>
          </a:p>
          <a:p>
            <a:pPr marL="126206" indent="-126206" algn="ctr">
              <a:defRPr/>
            </a:pPr>
            <a:endParaRPr lang="en-US" sz="1600" b="1" dirty="0"/>
          </a:p>
          <a:p>
            <a:pPr marL="126206" indent="-126206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1600" dirty="0"/>
              <a:t>Turn out the lights when departing</a:t>
            </a:r>
          </a:p>
          <a:p>
            <a:pPr marL="126206" indent="-126206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1600" dirty="0"/>
              <a:t> Adjust thermostat</a:t>
            </a:r>
          </a:p>
          <a:p>
            <a:pPr marL="126206" indent="-126206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1600" dirty="0"/>
              <a:t> Close windows during hot/cold seasons</a:t>
            </a:r>
          </a:p>
          <a:p>
            <a:pPr marL="126206" indent="-126206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1600" dirty="0"/>
              <a:t> Turn off computer when not in use</a:t>
            </a:r>
          </a:p>
          <a:p>
            <a:pPr marL="126206" indent="-126206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1600" dirty="0"/>
              <a:t> Space heaters off when unattended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380"/>
            <a:ext cx="5458295" cy="3511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24" r="8919" b="26729"/>
          <a:stretch/>
        </p:blipFill>
        <p:spPr>
          <a:xfrm>
            <a:off x="222191" y="0"/>
            <a:ext cx="8562885" cy="68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3" r="1110" b="17832"/>
          <a:stretch/>
        </p:blipFill>
        <p:spPr>
          <a:xfrm>
            <a:off x="-1" y="0"/>
            <a:ext cx="9174079" cy="6858000"/>
          </a:xfrm>
          <a:prstGeom prst="rect">
            <a:avLst/>
          </a:prstGeom>
        </p:spPr>
      </p:pic>
      <p:pic>
        <p:nvPicPr>
          <p:cNvPr id="3074" name="Picture 3" descr="cid:_com_android_email_attachmentprovider_1_37653_RAW@sec.galaxy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434"/>
            <a:ext cx="9144000" cy="24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0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61331" y="428633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</a:rPr>
              <a:t>Building Efficiencies Forward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846934" y="1629057"/>
            <a:ext cx="5486400" cy="74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LEED Buildings  </a:t>
            </a:r>
          </a:p>
          <a:p>
            <a:pPr marL="0" lvl="1">
              <a:lnSpc>
                <a:spcPct val="150000"/>
              </a:lnSpc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5"/>
          <p:cNvSpPr>
            <a:spLocks noGrp="1"/>
          </p:cNvSpPr>
          <p:nvPr>
            <p:ph type="title"/>
          </p:nvPr>
        </p:nvSpPr>
        <p:spPr>
          <a:xfrm>
            <a:off x="1855377" y="505557"/>
            <a:ext cx="6006754" cy="85725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Darr</a:t>
            </a:r>
            <a:r>
              <a:rPr lang="en-US" sz="3600" b="1" dirty="0">
                <a:solidFill>
                  <a:schemeClr val="tx2"/>
                </a:solidFill>
              </a:rPr>
              <a:t> Ag Learning Center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26" y="1758384"/>
            <a:ext cx="6527926" cy="4351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 txBox="1">
            <a:spLocks/>
          </p:cNvSpPr>
          <p:nvPr/>
        </p:nvSpPr>
        <p:spPr bwMode="auto">
          <a:xfrm>
            <a:off x="1493363" y="647744"/>
            <a:ext cx="711807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ts val="2775"/>
              </a:lnSpc>
            </a:pPr>
            <a:r>
              <a:rPr lang="en-US" sz="3600" b="1" dirty="0">
                <a:solidFill>
                  <a:schemeClr val="tx2"/>
                </a:solidFill>
                <a:latin typeface="+mj-lt"/>
              </a:rPr>
              <a:t>University Recreation Center</a:t>
            </a:r>
          </a:p>
          <a:p>
            <a:pPr algn="ctr" eaLnBrk="1" hangingPunct="1">
              <a:lnSpc>
                <a:spcPts val="2775"/>
              </a:lnSpc>
            </a:pPr>
            <a:endParaRPr lang="en-US" sz="2400" b="1" dirty="0">
              <a:latin typeface="Arial Black" pitchFamily="34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236" y="1504994"/>
            <a:ext cx="6649848" cy="4433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61331" y="428633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</a:rPr>
              <a:t>Building Efficiencies Forward</a:t>
            </a:r>
            <a:endParaRPr lang="en-US" sz="3600" b="1" kern="0" dirty="0">
              <a:solidFill>
                <a:schemeClr val="tx2"/>
              </a:solidFill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846934" y="1629057"/>
            <a:ext cx="5486400" cy="175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LEED Buildings </a:t>
            </a:r>
          </a:p>
          <a:p>
            <a:pPr marL="57150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57150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Class Consolidation </a:t>
            </a:r>
          </a:p>
          <a:p>
            <a:pPr marL="0" lvl="1">
              <a:lnSpc>
                <a:spcPct val="150000"/>
              </a:lnSpc>
              <a:defRPr/>
            </a:pP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8038" r="18514" b="30218"/>
          <a:stretch/>
        </p:blipFill>
        <p:spPr>
          <a:xfrm>
            <a:off x="7862131" y="6208524"/>
            <a:ext cx="1076769" cy="5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6" y="0"/>
            <a:ext cx="91536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2871" y="1507621"/>
            <a:ext cx="2286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8" y="0"/>
            <a:ext cx="9161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1447800"/>
            <a:ext cx="2286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6" y="0"/>
            <a:ext cx="91745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6600" y="1447800"/>
            <a:ext cx="1905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8">
      <a:dk1>
        <a:sysClr val="windowText" lastClr="000000"/>
      </a:dk1>
      <a:lt1>
        <a:sysClr val="window" lastClr="FFFFFF"/>
      </a:lt1>
      <a:dk2>
        <a:srgbClr val="5E0009"/>
      </a:dk2>
      <a:lt2>
        <a:srgbClr val="DEDEDE"/>
      </a:lt2>
      <a:accent1>
        <a:srgbClr val="5E0009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2384</TotalTime>
  <Words>2599</Words>
  <Application>Microsoft Office PowerPoint</Application>
  <PresentationFormat>On-screen Show (4:3)</PresentationFormat>
  <Paragraphs>1076</Paragraphs>
  <Slides>120</Slides>
  <Notes>75</Notes>
  <HiddenSlides>6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32" baseType="lpstr">
      <vt:lpstr>Arial</vt:lpstr>
      <vt:lpstr>Arial Black</vt:lpstr>
      <vt:lpstr>Arial Narrow</vt:lpstr>
      <vt:lpstr>Berlin Sans FB Demi</vt:lpstr>
      <vt:lpstr>Calibri</vt:lpstr>
      <vt:lpstr>Corbel</vt:lpstr>
      <vt:lpstr>Hobo Std</vt:lpstr>
      <vt:lpstr>Times New Roman</vt:lpstr>
      <vt:lpstr>Wingdings</vt:lpstr>
      <vt:lpstr>Parallax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Energy Usage (1994)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Heating &amp; Cooling Efficiencies</vt:lpstr>
      <vt:lpstr>PowerPoint Presentation</vt:lpstr>
      <vt:lpstr>PowerPoint Presentation</vt:lpstr>
      <vt:lpstr>Heating &amp; Cooling Efficiencies</vt:lpstr>
      <vt:lpstr>PowerPoint Presentation</vt:lpstr>
      <vt:lpstr>Heating &amp; Cooling Efficiencies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Darr Ag Learning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Consolidation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Consolidation-  Emissions Reductions</vt:lpstr>
      <vt:lpstr>PowerPoint Presentation</vt:lpstr>
    </vt:vector>
  </TitlesOfParts>
  <Company>Missouri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Dixon, Kimberly J</dc:creator>
  <cp:lastModifiedBy>Dixon, Kimberly J</cp:lastModifiedBy>
  <cp:revision>115</cp:revision>
  <cp:lastPrinted>2014-11-11T19:50:15Z</cp:lastPrinted>
  <dcterms:created xsi:type="dcterms:W3CDTF">2014-10-01T19:25:23Z</dcterms:created>
  <dcterms:modified xsi:type="dcterms:W3CDTF">2014-11-19T19:22:05Z</dcterms:modified>
</cp:coreProperties>
</file>