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A80"/>
    <a:srgbClr val="6BA4B8"/>
    <a:srgbClr val="5E0009"/>
    <a:srgbClr val="425563"/>
    <a:srgbClr val="325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8"/>
    <p:restoredTop sz="94631"/>
  </p:normalViewPr>
  <p:slideViewPr>
    <p:cSldViewPr snapToGrid="0" snapToObjects="1">
      <p:cViewPr varScale="1">
        <p:scale>
          <a:sx n="76" d="100"/>
          <a:sy n="76" d="100"/>
        </p:scale>
        <p:origin x="17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0" t="1884" r="7107" b="30206"/>
          <a:stretch/>
        </p:blipFill>
        <p:spPr>
          <a:xfrm>
            <a:off x="184971" y="181087"/>
            <a:ext cx="8790435" cy="6525981"/>
          </a:xfrm>
          <a:prstGeom prst="rect">
            <a:avLst/>
          </a:prstGeom>
        </p:spPr>
      </p:pic>
      <p:sp>
        <p:nvSpPr>
          <p:cNvPr id="12" name="Snip Single Corner Rectangle 11"/>
          <p:cNvSpPr/>
          <p:nvPr userDrawn="1"/>
        </p:nvSpPr>
        <p:spPr>
          <a:xfrm rot="5400000">
            <a:off x="1312337" y="-982518"/>
            <a:ext cx="6507128" cy="8790433"/>
          </a:xfrm>
          <a:prstGeom prst="snip1Rect">
            <a:avLst/>
          </a:prstGeom>
          <a:noFill/>
          <a:ln w="317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7660248" y="5376908"/>
            <a:ext cx="1697924" cy="126667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3564566" y="647390"/>
            <a:ext cx="4986629" cy="177683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>
              <a:lnSpc>
                <a:spcPct val="90000"/>
              </a:lnSpc>
              <a:defRPr sz="45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229101" y="3053618"/>
            <a:ext cx="4322093" cy="11390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885297" y="2669926"/>
            <a:ext cx="633339" cy="129836"/>
          </a:xfrm>
          <a:prstGeom prst="rect">
            <a:avLst/>
          </a:prstGeom>
          <a:solidFill>
            <a:srgbClr val="406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73" y="647390"/>
            <a:ext cx="1405579" cy="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3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30263" r="48130" b="2912"/>
          <a:stretch/>
        </p:blipFill>
        <p:spPr>
          <a:xfrm rot="10800000">
            <a:off x="170684" y="107465"/>
            <a:ext cx="8790434" cy="6610463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rot="5400000">
            <a:off x="1312337" y="-982518"/>
            <a:ext cx="6507128" cy="8790433"/>
          </a:xfrm>
          <a:prstGeom prst="snip1Rect">
            <a:avLst/>
          </a:prstGeom>
          <a:noFill/>
          <a:ln w="317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ight Triangle 9"/>
          <p:cNvSpPr/>
          <p:nvPr userDrawn="1"/>
        </p:nvSpPr>
        <p:spPr>
          <a:xfrm rot="16200000">
            <a:off x="7660248" y="5376908"/>
            <a:ext cx="1697924" cy="126667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656579" y="2559857"/>
            <a:ext cx="79582" cy="1675829"/>
          </a:xfrm>
          <a:prstGeom prst="rect">
            <a:avLst/>
          </a:prstGeom>
          <a:solidFill>
            <a:srgbClr val="6B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19" y="2559561"/>
            <a:ext cx="1229581" cy="1676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92820" y="2543980"/>
            <a:ext cx="2861670" cy="17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34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1" y="532744"/>
            <a:ext cx="6713807" cy="3284293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57679" y="4356767"/>
            <a:ext cx="5815451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rgbClr val="6BA4B8"/>
                </a:solidFill>
              </a:defRPr>
            </a:lvl1pPr>
          </a:lstStyle>
          <a:p>
            <a:pPr lvl="0"/>
            <a:r>
              <a:rPr lang="en-US" dirty="0"/>
              <a:t>Click to edit section subtitle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757679" y="4021984"/>
            <a:ext cx="633339" cy="129836"/>
          </a:xfrm>
          <a:prstGeom prst="rect">
            <a:avLst/>
          </a:prstGeom>
          <a:solidFill>
            <a:srgbClr val="406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4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0265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0265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5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1031" y="1690688"/>
            <a:ext cx="3867150" cy="66391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6BA4B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347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90688"/>
            <a:ext cx="3887391" cy="66215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6BA4B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3347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83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3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1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89319"/>
            <a:ext cx="2949178" cy="1368083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03651"/>
          </a:xfrm>
        </p:spPr>
        <p:txBody>
          <a:bodyPr/>
          <a:lstStyle>
            <a:lvl1pPr marL="0" indent="0">
              <a:buNone/>
              <a:defRPr sz="1200">
                <a:solidFill>
                  <a:srgbClr val="6BA4B8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3867150" y="688978"/>
            <a:ext cx="4648200" cy="517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01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 rot="5400000">
            <a:off x="1496283" y="-812777"/>
            <a:ext cx="6132578" cy="8465274"/>
          </a:xfrm>
          <a:prstGeom prst="snip1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93974" y="6005931"/>
            <a:ext cx="401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7" y="6053124"/>
            <a:ext cx="1405579" cy="271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89319"/>
            <a:ext cx="2949178" cy="1368083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03651"/>
          </a:xfrm>
        </p:spPr>
        <p:txBody>
          <a:bodyPr/>
          <a:lstStyle>
            <a:lvl1pPr marL="0" indent="0">
              <a:buNone/>
              <a:defRPr sz="1200">
                <a:solidFill>
                  <a:srgbClr val="6BA4B8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867150" y="688978"/>
            <a:ext cx="4648200" cy="517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2519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8979" y="682286"/>
            <a:ext cx="7866042" cy="10084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825628"/>
            <a:ext cx="7866042" cy="3921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8343" y="6004391"/>
            <a:ext cx="6866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46" indent="-171446" algn="l" defTabSz="685783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3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Affirmative Action </a:t>
            </a:r>
            <a:r>
              <a:rPr lang="en-US"/>
              <a:t>Plan 2018-2019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29101" y="3053618"/>
            <a:ext cx="4322093" cy="11390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Office for Institutional Equity and Compliance</a:t>
            </a:r>
          </a:p>
          <a:p>
            <a:r>
              <a:rPr lang="en-US" sz="1800" dirty="0"/>
              <a:t>Park Central Office Building , Suite 111</a:t>
            </a:r>
          </a:p>
          <a:p>
            <a:r>
              <a:rPr lang="en-US" sz="1800" dirty="0"/>
              <a:t>417-836-4252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1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C8A1-74BB-4BA1-B05A-5DF41CE5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should you do if there is a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20D5C-C0B5-419F-B501-940575435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a placement goal is set, the unit must develop action-oriented steps to increase the recruitment and training for minorities and women, or both.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action-oriented steps (outreach efforts) developed by the unit must be provided in writing to the Office for Institutional Equity and Compliance for internal auditing and reporting purposes.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73A0E-B74B-42F6-877A-165B5C42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1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D245-1687-4FB1-B5FB-FB5BBE25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Outreach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0378-E14A-4228-9EDC-583F63FC6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Action-oriented plans work best if they are…</a:t>
            </a:r>
          </a:p>
          <a:p>
            <a:r>
              <a:rPr lang="en-US" dirty="0"/>
              <a:t>Specific, results-oriented and well executed,  including: what the actions are, who will accomplish them, how and when they will be accomplished;</a:t>
            </a:r>
          </a:p>
          <a:p>
            <a:r>
              <a:rPr lang="en-US" dirty="0"/>
              <a:t>Developed based on skill requirements and focused on needs of the targeted population;</a:t>
            </a:r>
          </a:p>
          <a:p>
            <a:r>
              <a:rPr lang="en-US" dirty="0"/>
              <a:t>Designed to include defined procedures for monitoring and follow-up.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2146A-3664-4346-BF1C-EB9CD2DD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6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E0E0-15A0-4354-ADC1-EDBEA768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Action-Oriented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47A2-51A8-456F-A1A3-DE05DBFF5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Recruitment of applicants in professional publications or journals focusing on women, ethnic/racial minorities, veterans, and or persons with disabilities;</a:t>
            </a:r>
          </a:p>
          <a:p>
            <a:r>
              <a:rPr lang="en-US" dirty="0"/>
              <a:t>Mentoring program focused on developing women, ethnic/racial minorities, veterans and/or persons with disabilities;</a:t>
            </a:r>
          </a:p>
          <a:p>
            <a:r>
              <a:rPr lang="en-US" dirty="0"/>
              <a:t>Inclusion of EO/AA and reasonable accommodation language in announcements.</a:t>
            </a:r>
          </a:p>
          <a:p>
            <a:r>
              <a:rPr lang="en-US" dirty="0"/>
              <a:t>Be sure to tell us what you are doing!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25EE8-FA78-4463-89B7-09EF95E7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71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DA43-369E-406C-984C-E1F28416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Related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260EE-5CEA-4070-93C0-35E784D20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Nondiscrimination Policy</a:t>
            </a:r>
          </a:p>
          <a:p>
            <a:r>
              <a:rPr lang="en-US" dirty="0"/>
              <a:t>Policy Prohibiting Discrimination and Harassment</a:t>
            </a:r>
          </a:p>
          <a:p>
            <a:r>
              <a:rPr lang="en-US" dirty="0"/>
              <a:t>Equal Opportunity Publication Policy</a:t>
            </a:r>
          </a:p>
          <a:p>
            <a:r>
              <a:rPr lang="en-US" dirty="0"/>
              <a:t>Office for Institutional Equity and Compliance Complaint Procedures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u="sng" dirty="0"/>
              <a:t>Available Online at:</a:t>
            </a:r>
          </a:p>
          <a:p>
            <a:pPr marL="0" indent="0" algn="ctr">
              <a:buNone/>
            </a:pPr>
            <a:r>
              <a:rPr lang="en-US" dirty="0"/>
              <a:t>http://www.missouristate.edu/equity/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A834-1F30-4946-8439-394B5DEE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3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0A9F-8A86-4161-862C-CEE9A640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Related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21E85-0004-4244-A46B-30739F486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Diversity Hiring Program</a:t>
            </a:r>
          </a:p>
          <a:p>
            <a:r>
              <a:rPr lang="en-US" dirty="0"/>
              <a:t>Dual Career Assistance Program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u="sng" dirty="0"/>
              <a:t>Available online at:</a:t>
            </a:r>
          </a:p>
          <a:p>
            <a:pPr marL="0" indent="0" algn="ctr">
              <a:buNone/>
            </a:pPr>
            <a:r>
              <a:rPr lang="en-US" dirty="0"/>
              <a:t>http://www.missouristate.edu/equity/47477.htm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BB37D-E323-4E38-98C4-48769B87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5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1785-D625-45DC-BCC1-976B5EC1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and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20BF0-E0D1-4162-9BBD-3B47708B3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additional information:</a:t>
            </a:r>
          </a:p>
          <a:p>
            <a:pPr marL="0" indent="0" algn="ctr">
              <a:buNone/>
            </a:pPr>
            <a:r>
              <a:rPr lang="en-US" dirty="0"/>
              <a:t>Office for Institutional Equity and Compliance</a:t>
            </a:r>
          </a:p>
          <a:p>
            <a:pPr marL="0" indent="0" algn="ctr">
              <a:buNone/>
            </a:pPr>
            <a:r>
              <a:rPr lang="en-US" dirty="0"/>
              <a:t>417/836-4252 equity@missouristate.edu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EAB96-0FB7-4897-A17E-93380293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0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52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772A-DDA1-40B8-895B-05A1A949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Meeting 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87023-7708-4954-A5AF-4399A5A93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Affirmative Action?</a:t>
            </a:r>
          </a:p>
          <a:p>
            <a:r>
              <a:rPr lang="en-US" dirty="0"/>
              <a:t>What is an Affirmative Action Plan (AAP)?</a:t>
            </a:r>
          </a:p>
          <a:p>
            <a:r>
              <a:rPr lang="en-US" dirty="0"/>
              <a:t>The different sections of an AAP</a:t>
            </a:r>
          </a:p>
          <a:p>
            <a:r>
              <a:rPr lang="en-US" dirty="0"/>
              <a:t>What is a goal?</a:t>
            </a:r>
          </a:p>
          <a:p>
            <a:r>
              <a:rPr lang="en-US" dirty="0"/>
              <a:t>How do you use the AAP to determine if there is a goal?</a:t>
            </a:r>
          </a:p>
          <a:p>
            <a:r>
              <a:rPr lang="en-US" dirty="0"/>
              <a:t>What should you do if there is a goal?</a:t>
            </a:r>
          </a:p>
          <a:p>
            <a:r>
              <a:rPr lang="en-US" dirty="0"/>
              <a:t>Outreach efforts</a:t>
            </a:r>
          </a:p>
          <a:p>
            <a:r>
              <a:rPr lang="en-US" dirty="0"/>
              <a:t>Questions and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A9BCD-B6F7-41B2-9444-322B74C3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0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E4EB-46CE-4597-A7C0-2B07B35A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Affirmative Action </a:t>
            </a:r>
            <a:r>
              <a:rPr lang="en-US" i="1" dirty="0"/>
              <a:t>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FEAA4-64F0-4B64-8043-EF665315F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 having and abiding by an equal opportunity policy;</a:t>
            </a:r>
          </a:p>
          <a:p>
            <a:r>
              <a:rPr lang="en-US" dirty="0"/>
              <a:t>Organization analyzing its workforce to assess possible underutilization of women and minorities; </a:t>
            </a:r>
          </a:p>
          <a:p>
            <a:r>
              <a:rPr lang="en-US" dirty="0"/>
              <a:t>Organization developing a plan of action to eliminate underutilization and making a good faith effort to execute the plan.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The goal of AA is a diverse workforce!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093BC-B0AB-4042-91DA-CDF15B3E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6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1530-7528-4280-8067-A5370989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Affirmative Action does </a:t>
            </a:r>
            <a:r>
              <a:rPr lang="en-US" i="1" dirty="0"/>
              <a:t>not </a:t>
            </a:r>
            <a:r>
              <a:rPr lang="en-US" dirty="0"/>
              <a:t>allow…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93FD3-7BE6-423F-9AB9-2AB5918E5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Quotas</a:t>
            </a:r>
          </a:p>
          <a:p>
            <a:r>
              <a:rPr lang="en-US" dirty="0"/>
              <a:t>Extending preferences to any individual based on race, color, religion, sexual orientation, gender identity, disability, veterans status,  or national origin</a:t>
            </a:r>
          </a:p>
          <a:p>
            <a:r>
              <a:rPr lang="en-US" dirty="0"/>
              <a:t>Merit selection procedures to be superseded by affirmative action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DEE07-C1FB-4C2B-92E8-3E0F3639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9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6101-E83A-4ECC-B253-0C6ACE47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an AAP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B7C48-E127-46CD-9BA8-C22C0C908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AAP is a management tool designed to ensure equal employment opportunity</a:t>
            </a:r>
          </a:p>
          <a:p>
            <a:r>
              <a:rPr lang="en-US" dirty="0"/>
              <a:t>AAPs contain a diagnostic component designed to evaluate the composition of the University’s workforce and compare it to the composition of the relevant labor pool</a:t>
            </a:r>
          </a:p>
          <a:p>
            <a:r>
              <a:rPr lang="en-US" dirty="0"/>
              <a:t>AAPs also include action-oriented programs designed to address the underutilization of underrepresented groups</a:t>
            </a:r>
          </a:p>
          <a:p>
            <a:r>
              <a:rPr lang="en-US" dirty="0"/>
              <a:t>AAPs include internal auditing and reporting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2318-26EC-4DD1-A31E-EC18BDF8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1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2970-28A5-4B57-A73D-5E740E31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Sections of an AAP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38D75-0915-48D9-8727-5B19F16E6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/>
              <a:t>Quantitative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Workforce Analysis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Job Group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Availability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Utilization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Personnel Action Analyses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Compensation Analysis</a:t>
            </a:r>
          </a:p>
          <a:p>
            <a:pPr marL="342891" lvl="1" indent="0">
              <a:buNone/>
            </a:pPr>
            <a:endParaRPr lang="en-US" dirty="0"/>
          </a:p>
          <a:p>
            <a:pPr marL="342891" lvl="1" indent="0">
              <a:buNone/>
            </a:pPr>
            <a:endParaRPr lang="en-US" dirty="0"/>
          </a:p>
          <a:p>
            <a:pPr marL="342891" lvl="1" indent="0">
              <a:buNone/>
            </a:pPr>
            <a:endParaRPr lang="en-US" dirty="0"/>
          </a:p>
          <a:p>
            <a:pPr marL="342891" lvl="1" indent="0">
              <a:buNone/>
            </a:pPr>
            <a:r>
              <a:rPr lang="en-US" b="1" dirty="0"/>
              <a:t>Qualitative (Narrative)</a:t>
            </a:r>
          </a:p>
          <a:p>
            <a:pPr lvl="1"/>
            <a:r>
              <a:rPr lang="en-US" dirty="0"/>
              <a:t>Responsibility for the AAP</a:t>
            </a:r>
          </a:p>
          <a:p>
            <a:pPr lvl="1"/>
            <a:r>
              <a:rPr lang="en-US" dirty="0"/>
              <a:t>Identification of a Problem Areas</a:t>
            </a:r>
          </a:p>
          <a:p>
            <a:pPr lvl="1"/>
            <a:r>
              <a:rPr lang="en-US" dirty="0"/>
              <a:t>Action-Oriented Programs</a:t>
            </a:r>
          </a:p>
          <a:p>
            <a:pPr lvl="1"/>
            <a:r>
              <a:rPr lang="en-US" dirty="0"/>
              <a:t>Internal Audit and Reporting Systems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CBEBD-B5B0-4FD1-8100-572B04E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4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333D-AC91-4E89-BD37-483B68A4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B1AC-5F67-4564-A653-CA259BA0C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goal is established when the percentage of minorities or women employed in a particular job group is less than would reasonably be expected given their availability percentage in that particular job group</a:t>
            </a:r>
          </a:p>
          <a:p>
            <a:r>
              <a:rPr lang="en-US" dirty="0"/>
              <a:t>Placement goals serve as targets reasonably attainable by applying every good faith effort to make the AAP work</a:t>
            </a:r>
          </a:p>
          <a:p>
            <a:r>
              <a:rPr lang="en-US" dirty="0"/>
              <a:t> Placement goals are also used to measure progress toward achieving equal employment opportunity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C6C88-F00E-429C-9D8F-D5B4C3F4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4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9CD7-F16C-4649-9A77-07672593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goal is </a:t>
            </a:r>
            <a:r>
              <a:rPr lang="en-US" b="1" i="1" dirty="0"/>
              <a:t>NOT/ </a:t>
            </a:r>
            <a:r>
              <a:rPr lang="en-US" dirty="0"/>
              <a:t>does </a:t>
            </a:r>
            <a:r>
              <a:rPr lang="en-US" b="1" i="1" dirty="0"/>
              <a:t>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C8957-C8CF-4451-B665-353345E8A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Quotas</a:t>
            </a:r>
          </a:p>
          <a:p>
            <a:r>
              <a:rPr lang="en-US" dirty="0"/>
              <a:t>Provide the University with a justification to extend preference to any individual</a:t>
            </a:r>
          </a:p>
          <a:p>
            <a:r>
              <a:rPr lang="en-US" dirty="0"/>
              <a:t>Create set-asides for specific groups</a:t>
            </a:r>
          </a:p>
          <a:p>
            <a:r>
              <a:rPr lang="en-US" dirty="0"/>
              <a:t>Supersede merit selection principles</a:t>
            </a:r>
          </a:p>
          <a:p>
            <a:r>
              <a:rPr lang="en-US" dirty="0"/>
              <a:t>Require the University to hire a person who lacks the minimum qualifications for a job, or hire a less-qualified person in preference to a more-qualified person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FC91F-B315-46DB-A3D7-6CDAC803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3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1CA7-CE04-4B4B-A926-DABBD580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you find out if there is a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28A26-F752-4396-9FEB-79EE7F7CC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/>
              <a:t>First, </a:t>
            </a:r>
            <a:r>
              <a:rPr lang="en-US" dirty="0"/>
              <a:t>in the </a:t>
            </a:r>
            <a:r>
              <a:rPr lang="en-US" b="1" dirty="0"/>
              <a:t>JOB GROUP ANALYSIS</a:t>
            </a:r>
            <a:r>
              <a:rPr lang="en-US" dirty="0"/>
              <a:t>, locate the position and determine which job group the position is in.</a:t>
            </a:r>
          </a:p>
          <a:p>
            <a:r>
              <a:rPr lang="en-US" u="sng" dirty="0"/>
              <a:t>Then, </a:t>
            </a:r>
            <a:r>
              <a:rPr lang="en-US" dirty="0"/>
              <a:t>in the </a:t>
            </a:r>
            <a:r>
              <a:rPr lang="en-US" b="1" dirty="0"/>
              <a:t>PLACEMENT GOALS </a:t>
            </a:r>
            <a:r>
              <a:rPr lang="en-US" dirty="0"/>
              <a:t>report, locate the specific job group. If a goal is in place, there will be a YES in the right-hand column.</a:t>
            </a:r>
          </a:p>
          <a:p>
            <a:r>
              <a:rPr lang="en-US" dirty="0"/>
              <a:t>Note: These reports are posted on the OIEC website at https://www.missouristate.edu/equity/ </a:t>
            </a:r>
          </a:p>
          <a:p>
            <a:pPr marL="0" indent="0">
              <a:buNone/>
            </a:pPr>
            <a:r>
              <a:rPr lang="en-US" dirty="0"/>
              <a:t> Additional Information:</a:t>
            </a:r>
          </a:p>
          <a:p>
            <a:r>
              <a:rPr lang="en-US" dirty="0"/>
              <a:t>Use the </a:t>
            </a:r>
            <a:r>
              <a:rPr lang="en-US" b="1" dirty="0"/>
              <a:t>INCUMBENCY vs ESTIMATED AVAILABILITY </a:t>
            </a:r>
            <a:r>
              <a:rPr lang="en-US" dirty="0"/>
              <a:t>report to compare University employment percentages to the percentage of available minorities or females for that job group.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C443F-5AD7-42DC-B4DD-4FEEDA54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55126"/>
      </p:ext>
    </p:extLst>
  </p:cSld>
  <p:clrMapOvr>
    <a:masterClrMapping/>
  </p:clrMapOvr>
</p:sld>
</file>

<file path=ppt/theme/theme1.xml><?xml version="1.0" encoding="utf-8"?>
<a:theme xmlns:a="http://schemas.openxmlformats.org/drawingml/2006/main" name="Carrington">
  <a:themeElements>
    <a:clrScheme name="Carrington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Carringt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arringto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carrington-dark-standard" id="{EF440F50-7EFB-414A-AF7F-B4DFA903BDD3}" vid="{45F2BF87-76E8-6343-8614-DEE535EEDE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carrington-dark-standard</Template>
  <TotalTime>108</TotalTime>
  <Words>776</Words>
  <Application>Microsoft Office PowerPoint</Application>
  <PresentationFormat>On-screen Show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Georgia</vt:lpstr>
      <vt:lpstr>Carrington</vt:lpstr>
      <vt:lpstr>Affirmative Action Plan 2018-2019</vt:lpstr>
      <vt:lpstr>Meeting Agenda </vt:lpstr>
      <vt:lpstr>Affirmative Action is…</vt:lpstr>
      <vt:lpstr>Affirmative Action does not allow…</vt:lpstr>
      <vt:lpstr>What is an AAP</vt:lpstr>
      <vt:lpstr>Sections of an AAP</vt:lpstr>
      <vt:lpstr>What is a goal?</vt:lpstr>
      <vt:lpstr>A goal is NOT/ does NOT</vt:lpstr>
      <vt:lpstr>How do you find out if there is a goal?</vt:lpstr>
      <vt:lpstr>What should you do if there is a goal?</vt:lpstr>
      <vt:lpstr>Outreach Efforts</vt:lpstr>
      <vt:lpstr>Examples of Action-Oriented Programs</vt:lpstr>
      <vt:lpstr>Overview of Related Policies</vt:lpstr>
      <vt:lpstr>Related Programs</vt:lpstr>
      <vt:lpstr>Questions and Answers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Plan 2017-2018</dc:title>
  <dc:creator>Breshears, Andrea M</dc:creator>
  <cp:lastModifiedBy>Breshears, Andrea M</cp:lastModifiedBy>
  <cp:revision>17</cp:revision>
  <dcterms:created xsi:type="dcterms:W3CDTF">2017-10-31T17:43:09Z</dcterms:created>
  <dcterms:modified xsi:type="dcterms:W3CDTF">2018-11-08T15:49:51Z</dcterms:modified>
</cp:coreProperties>
</file>