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99" r:id="rId3"/>
    <p:sldId id="398" r:id="rId4"/>
    <p:sldId id="258" r:id="rId5"/>
    <p:sldId id="259" r:id="rId6"/>
    <p:sldId id="357" r:id="rId7"/>
    <p:sldId id="260" r:id="rId8"/>
    <p:sldId id="349" r:id="rId9"/>
    <p:sldId id="270" r:id="rId10"/>
    <p:sldId id="272" r:id="rId11"/>
    <p:sldId id="404" r:id="rId12"/>
    <p:sldId id="268" r:id="rId13"/>
    <p:sldId id="271" r:id="rId14"/>
    <p:sldId id="274" r:id="rId15"/>
    <p:sldId id="275" r:id="rId16"/>
    <p:sldId id="358" r:id="rId17"/>
    <p:sldId id="375" r:id="rId18"/>
    <p:sldId id="391" r:id="rId19"/>
    <p:sldId id="393" r:id="rId20"/>
    <p:sldId id="394" r:id="rId21"/>
    <p:sldId id="392" r:id="rId22"/>
    <p:sldId id="395" r:id="rId23"/>
    <p:sldId id="396" r:id="rId24"/>
    <p:sldId id="351" r:id="rId25"/>
    <p:sldId id="381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52" r:id="rId34"/>
    <p:sldId id="406" r:id="rId35"/>
    <p:sldId id="397" r:id="rId36"/>
    <p:sldId id="400" r:id="rId37"/>
  </p:sldIdLst>
  <p:sldSz cx="9144000" cy="6858000" type="screen4x3"/>
  <p:notesSz cx="6954838" cy="9240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11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99CCFF"/>
    <a:srgbClr val="FFFF00"/>
    <a:srgbClr val="4A0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89586" autoAdjust="0"/>
  </p:normalViewPr>
  <p:slideViewPr>
    <p:cSldViewPr>
      <p:cViewPr varScale="1">
        <p:scale>
          <a:sx n="101" d="100"/>
          <a:sy n="101" d="100"/>
        </p:scale>
        <p:origin x="-13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9858"/>
    </p:cViewPr>
  </p:sorterViewPr>
  <p:notesViewPr>
    <p:cSldViewPr>
      <p:cViewPr varScale="1">
        <p:scale>
          <a:sx n="59" d="100"/>
          <a:sy n="59" d="100"/>
        </p:scale>
        <p:origin x="-1086" y="-90"/>
      </p:cViewPr>
      <p:guideLst>
        <p:guide orient="horz" pos="2911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 smtClean="0">
                <a:effectLst/>
              </a:rPr>
              <a:t>Total Headcount Enrollment, Fall 1985 to Fall 2012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6709271538426126"/>
          <c:y val="7.788471633353527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338429571303589"/>
          <c:y val="0.32510416666666686"/>
          <c:w val="0.85718584519040397"/>
          <c:h val="0.5865944881889766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4.3859649122807024E-3"/>
                  <c:y val="-4.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619883040935676E-3"/>
                  <c:y val="2.34375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619883040936212E-3"/>
                  <c:y val="1.562500000000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2.083333333333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2389257263894661E-2"/>
                  <c:y val="-0.13802083333333334"/>
                </c:manualLayout>
              </c:layout>
              <c:tx>
                <c:rich>
                  <a:bodyPr rot="0"/>
                  <a:lstStyle/>
                  <a:p>
                    <a:pPr>
                      <a:defRPr sz="1000"/>
                    </a:pPr>
                    <a:r>
                      <a:rPr lang="en-US" sz="1000" b="1" i="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rPr>
                      <a:t> 19,521 </a:t>
                    </a:r>
                    <a:endPara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  <a:effectLst/>
                    </a:endParaRPr>
                  </a:p>
                  <a:p>
                    <a:pPr>
                      <a:defRPr sz="1000"/>
                    </a:pPr>
                    <a:r>
                      <a:rPr lang="en-US" sz="1000" b="1" i="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rPr>
                      <a:t>Start of 3 year 10%</a:t>
                    </a:r>
                    <a:endPara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  <a:effectLst/>
                    </a:endParaRPr>
                  </a:p>
                  <a:p>
                    <a:pPr>
                      <a:defRPr sz="1000"/>
                    </a:pPr>
                    <a:r>
                      <a:rPr lang="en-US" sz="1000" b="1" i="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rPr>
                      <a:t>decline in MO HS grads</a:t>
                    </a:r>
                    <a:endPara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  <a:effectLst/>
                    </a:endParaRPr>
                  </a:p>
                  <a:p>
                    <a:pPr>
                      <a:defRPr sz="1000"/>
                    </a:pPr>
                    <a:r>
                      <a:rPr lang="en-US" sz="1000" b="1" i="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rPr>
                      <a:t>Minimum ACT </a:t>
                    </a:r>
                    <a:endParaRPr lang="en-US" b="1" dirty="0" smtClean="0">
                      <a:solidFill>
                        <a:schemeClr val="accent1">
                          <a:lumMod val="75000"/>
                        </a:schemeClr>
                      </a:solidFill>
                      <a:effectLst/>
                    </a:endParaRPr>
                  </a:p>
                  <a:p>
                    <a:pPr>
                      <a:defRPr sz="1000"/>
                    </a:pPr>
                    <a:r>
                      <a:rPr lang="en-US" sz="1000" b="1" i="0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rPr>
                      <a:t>Requirement imposed</a:t>
                    </a:r>
                    <a:endParaRPr lang="en-US" b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4108532486070821E-2"/>
                  <c:y val="-0.28475373195538056"/>
                </c:manualLayout>
              </c:layout>
              <c:tx>
                <c:rich>
                  <a:bodyPr rot="0"/>
                  <a:lstStyle/>
                  <a:p>
                    <a:pPr>
                      <a:defRPr sz="1000"/>
                    </a:pPr>
                    <a:r>
                      <a:rPr lang="en-US" sz="1000" b="1" dirty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sz="1000" b="1" i="0" kern="1200" baseline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rPr>
                      <a:t> 16,470</a:t>
                    </a:r>
                    <a:endParaRPr lang="en-US" sz="1000" b="1" dirty="0" smtClean="0">
                      <a:solidFill>
                        <a:schemeClr val="accent3">
                          <a:lumMod val="75000"/>
                        </a:schemeClr>
                      </a:solidFill>
                      <a:effectLst/>
                    </a:endParaRPr>
                  </a:p>
                  <a:p>
                    <a:pPr>
                      <a:defRPr sz="1000"/>
                    </a:pPr>
                    <a:r>
                      <a:rPr lang="en-US" sz="1000" b="1" i="0" kern="1200" baseline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</a:rPr>
                      <a:t>Began implementation of selective admission policy</a:t>
                    </a:r>
                    <a:r>
                      <a:rPr lang="en-US" sz="10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a:t> </a:t>
                    </a:r>
                    <a:endParaRPr lang="en-US" sz="1000" b="1" dirty="0">
                      <a:solidFill>
                        <a:schemeClr val="accent3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21771975871437133"/>
                  <c:y val="-0.29048289862204751"/>
                </c:manualLayout>
              </c:layout>
              <c:tx>
                <c:rich>
                  <a:bodyPr rot="0"/>
                  <a:lstStyle/>
                  <a:p>
                    <a:pPr>
                      <a:defRPr sz="1000"/>
                    </a:pPr>
                    <a:r>
                      <a:rPr lang="en-US" b="1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n-US" sz="1000" b="1" i="0" kern="120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rPr>
                      <a:t>16,416</a:t>
                    </a:r>
                    <a:endParaRPr lang="en-US" b="1" dirty="0" smtClean="0">
                      <a:solidFill>
                        <a:schemeClr val="accent4">
                          <a:lumMod val="75000"/>
                        </a:schemeClr>
                      </a:solidFill>
                      <a:effectLst/>
                    </a:endParaRPr>
                  </a:p>
                  <a:p>
                    <a:pPr>
                      <a:defRPr sz="1000"/>
                    </a:pPr>
                    <a:r>
                      <a:rPr lang="en-US" sz="1000" b="1" i="0" kern="1200" baseline="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rPr>
                      <a:t>Began implementation of core curriculum requirement </a:t>
                    </a:r>
                    <a:endParaRPr lang="en-US" b="1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8.7719298245615106E-3"/>
                  <c:y val="-2.6041871719160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3000000"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Sheet1!$B$10:$B$36</c:f>
              <c:numCache>
                <c:formatCode>General</c:formatCode>
                <c:ptCount val="27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</c:numCache>
            </c:numRef>
          </c:cat>
          <c:val>
            <c:numRef>
              <c:f>Sheet1!$A$10:$A$36</c:f>
              <c:numCache>
                <c:formatCode>_(* #,##0_);_(* \(#,##0\);_(* "-"??_);_(@_)</c:formatCode>
                <c:ptCount val="27"/>
                <c:pt idx="0">
                  <c:v>15482</c:v>
                </c:pt>
                <c:pt idx="1">
                  <c:v>16342</c:v>
                </c:pt>
                <c:pt idx="2">
                  <c:v>17318</c:v>
                </c:pt>
                <c:pt idx="3">
                  <c:v>18734</c:v>
                </c:pt>
                <c:pt idx="4">
                  <c:v>19523</c:v>
                </c:pt>
                <c:pt idx="5">
                  <c:v>19521</c:v>
                </c:pt>
                <c:pt idx="6">
                  <c:v>19010</c:v>
                </c:pt>
                <c:pt idx="7">
                  <c:v>18171</c:v>
                </c:pt>
                <c:pt idx="8">
                  <c:v>17337</c:v>
                </c:pt>
                <c:pt idx="9">
                  <c:v>16470</c:v>
                </c:pt>
                <c:pt idx="10">
                  <c:v>16416</c:v>
                </c:pt>
                <c:pt idx="11">
                  <c:v>16516</c:v>
                </c:pt>
                <c:pt idx="12">
                  <c:v>16838</c:v>
                </c:pt>
                <c:pt idx="13">
                  <c:v>17565</c:v>
                </c:pt>
                <c:pt idx="14">
                  <c:v>17846</c:v>
                </c:pt>
                <c:pt idx="15">
                  <c:v>18468</c:v>
                </c:pt>
                <c:pt idx="16">
                  <c:v>18916</c:v>
                </c:pt>
                <c:pt idx="17">
                  <c:v>19116</c:v>
                </c:pt>
                <c:pt idx="18">
                  <c:v>19330</c:v>
                </c:pt>
                <c:pt idx="19">
                  <c:v>19165</c:v>
                </c:pt>
                <c:pt idx="20">
                  <c:v>19464</c:v>
                </c:pt>
                <c:pt idx="21" formatCode="#,##0">
                  <c:v>19705</c:v>
                </c:pt>
                <c:pt idx="22" formatCode="#,##0">
                  <c:v>19925</c:v>
                </c:pt>
                <c:pt idx="23" formatCode="#,##0">
                  <c:v>20842</c:v>
                </c:pt>
                <c:pt idx="24" formatCode="#,##0">
                  <c:v>20949</c:v>
                </c:pt>
                <c:pt idx="25" formatCode="#,##0">
                  <c:v>20802</c:v>
                </c:pt>
                <c:pt idx="26" formatCode="#,##0">
                  <c:v>21059</c:v>
                </c:pt>
              </c:numCache>
            </c:numRef>
          </c:val>
        </c:ser>
        <c:ser>
          <c:idx val="1"/>
          <c:order val="1"/>
          <c:invertIfNegative val="0"/>
          <c:cat>
            <c:numRef>
              <c:f>Sheet1!$B$10:$B$36</c:f>
              <c:numCache>
                <c:formatCode>General</c:formatCode>
                <c:ptCount val="27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</c:numCache>
            </c:numRef>
          </c:cat>
          <c:val>
            <c:numRef>
              <c:f>Sheet1!$B$10:$B$36</c:f>
              <c:numCache>
                <c:formatCode>General</c:formatCode>
                <c:ptCount val="27"/>
                <c:pt idx="0">
                  <c:v>1986</c:v>
                </c:pt>
                <c:pt idx="1">
                  <c:v>1987</c:v>
                </c:pt>
                <c:pt idx="2">
                  <c:v>1988</c:v>
                </c:pt>
                <c:pt idx="3">
                  <c:v>1989</c:v>
                </c:pt>
                <c:pt idx="4">
                  <c:v>1990</c:v>
                </c:pt>
                <c:pt idx="5">
                  <c:v>1991</c:v>
                </c:pt>
                <c:pt idx="6">
                  <c:v>1992</c:v>
                </c:pt>
                <c:pt idx="7">
                  <c:v>1993</c:v>
                </c:pt>
                <c:pt idx="8">
                  <c:v>1994</c:v>
                </c:pt>
                <c:pt idx="9">
                  <c:v>1995</c:v>
                </c:pt>
                <c:pt idx="10">
                  <c:v>1996</c:v>
                </c:pt>
                <c:pt idx="11">
                  <c:v>1997</c:v>
                </c:pt>
                <c:pt idx="12">
                  <c:v>1998</c:v>
                </c:pt>
                <c:pt idx="13">
                  <c:v>1999</c:v>
                </c:pt>
                <c:pt idx="14">
                  <c:v>2000</c:v>
                </c:pt>
                <c:pt idx="15">
                  <c:v>2001</c:v>
                </c:pt>
                <c:pt idx="16">
                  <c:v>2002</c:v>
                </c:pt>
                <c:pt idx="17">
                  <c:v>2003</c:v>
                </c:pt>
                <c:pt idx="18">
                  <c:v>2004</c:v>
                </c:pt>
                <c:pt idx="19">
                  <c:v>2005</c:v>
                </c:pt>
                <c:pt idx="20">
                  <c:v>2006</c:v>
                </c:pt>
                <c:pt idx="21">
                  <c:v>2007</c:v>
                </c:pt>
                <c:pt idx="22">
                  <c:v>2008</c:v>
                </c:pt>
                <c:pt idx="23">
                  <c:v>2009</c:v>
                </c:pt>
                <c:pt idx="24">
                  <c:v>2010</c:v>
                </c:pt>
                <c:pt idx="25">
                  <c:v>2011</c:v>
                </c:pt>
                <c:pt idx="26">
                  <c:v>2012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98368"/>
        <c:axId val="36243136"/>
      </c:barChart>
      <c:catAx>
        <c:axId val="9029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000" baseline="0"/>
            </a:pPr>
            <a:endParaRPr lang="en-US"/>
          </a:p>
        </c:txPr>
        <c:crossAx val="36243136"/>
        <c:crosses val="autoZero"/>
        <c:auto val="1"/>
        <c:lblAlgn val="ctr"/>
        <c:lblOffset val="100"/>
        <c:noMultiLvlLbl val="0"/>
      </c:catAx>
      <c:valAx>
        <c:axId val="36243136"/>
        <c:scaling>
          <c:orientation val="minMax"/>
          <c:max val="22000"/>
          <c:min val="10000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90298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0.32456</cdr:x>
      <cdr:y>0.32813</cdr:y>
    </cdr:from>
    <cdr:to>
      <cdr:x>0.34211</cdr:x>
      <cdr:y>0.39063</cdr:y>
    </cdr:to>
    <cdr:sp macro="" textlink="">
      <cdr:nvSpPr>
        <cdr:cNvPr id="2" name="Up Arrow 1"/>
        <cdr:cNvSpPr/>
      </cdr:nvSpPr>
      <cdr:spPr>
        <a:xfrm xmlns:a="http://schemas.openxmlformats.org/drawingml/2006/main">
          <a:off x="2819400" y="1600200"/>
          <a:ext cx="152400" cy="304800"/>
        </a:xfrm>
        <a:prstGeom xmlns:a="http://schemas.openxmlformats.org/drawingml/2006/main" prst="upArrow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0.44915</cdr:x>
      <cdr:y>0.31818</cdr:y>
    </cdr:from>
    <cdr:to>
      <cdr:x>0.45866</cdr:x>
      <cdr:y>0.45518</cdr:y>
    </cdr:to>
    <cdr:sp macro="" textlink="">
      <cdr:nvSpPr>
        <cdr:cNvPr id="3" name="Up Arrow 2"/>
        <cdr:cNvSpPr/>
      </cdr:nvSpPr>
      <cdr:spPr>
        <a:xfrm xmlns:a="http://schemas.openxmlformats.org/drawingml/2006/main">
          <a:off x="4038600" y="2133600"/>
          <a:ext cx="85463" cy="918645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 w="19050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0.53797</cdr:x>
      <cdr:y>0.21924</cdr:y>
    </cdr:from>
    <cdr:to>
      <cdr:x>0.55261</cdr:x>
      <cdr:y>0.47055</cdr:y>
    </cdr:to>
    <cdr:sp macro="" textlink="">
      <cdr:nvSpPr>
        <cdr:cNvPr id="4" name="Up Arrow 3"/>
        <cdr:cNvSpPr/>
      </cdr:nvSpPr>
      <cdr:spPr>
        <a:xfrm xmlns:a="http://schemas.openxmlformats.org/drawingml/2006/main" rot="2220000">
          <a:off x="4837238" y="1470121"/>
          <a:ext cx="131567" cy="1685185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4">
            <a:lumMod val="75000"/>
          </a:schemeClr>
        </a:solidFill>
        <a:ln xmlns:a="http://schemas.openxmlformats.org/drawingml/2006/main" w="12700" cap="rnd" cmpd="dbl">
          <a:solidFill>
            <a:schemeClr val="accent4">
              <a:lumMod val="75000"/>
            </a:schemeClr>
          </a:solidFill>
          <a:prstDash val="solid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1075" y="0"/>
            <a:ext cx="301376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8481"/>
            <a:ext cx="3013763" cy="4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1075" y="8778481"/>
            <a:ext cx="3013763" cy="46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B6F1BE8-DFF6-445D-A83D-5C7FE5C2EC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14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466" y="0"/>
            <a:ext cx="301376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21212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484" y="4390030"/>
            <a:ext cx="5563870" cy="415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6902"/>
            <a:ext cx="301376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466" y="8776902"/>
            <a:ext cx="3013763" cy="462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6F27941-8841-4F80-A8EF-60288981124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49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ED77A-2926-4A2E-A84F-B788CF2CC073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1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78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Fall 13</a:t>
            </a:r>
            <a:r>
              <a:rPr lang="en-US" baseline="0" dirty="0" smtClean="0"/>
              <a:t> enrollment was an all-time record (1,754)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27941-8841-4F80-A8EF-60288981124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5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27941-8841-4F80-A8EF-6028898112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81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8476A-1470-4E6C-8A3C-28CD0BE7F200}" type="slidenum">
              <a:rPr lang="en-US"/>
              <a:pPr/>
              <a:t>18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550501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CEA74-E014-4E32-BEAE-66D57E48D302}" type="slidenum">
              <a:rPr lang="en-US"/>
              <a:pPr/>
              <a:t>19</a:t>
            </a:fld>
            <a:endParaRPr lang="en-US"/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80637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83D18-2D1D-4A12-BD3C-548E663EE55A}" type="slidenum">
              <a:rPr lang="en-US"/>
              <a:pPr/>
              <a:t>20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42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1613C9-BD23-482C-A6A8-379B313C962A}" type="slidenum">
              <a:rPr lang="en-US"/>
              <a:pPr/>
              <a:t>21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77885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E63C93-4D42-4257-825D-A8D24611B8F3}" type="slidenum">
              <a:rPr lang="en-US"/>
              <a:pPr/>
              <a:t>22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49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E477B-7236-47BB-856D-F1A3D1E182AA}" type="slidenum">
              <a:rPr lang="en-US"/>
              <a:pPr/>
              <a:t>24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616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1B15C-6B60-4E47-90C1-C9B91BAC3918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8038" cy="3462337"/>
          </a:xfrm>
          <a:ln w="12700" cap="flat"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97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29A051-AFD4-47EF-9CD5-46E528C2FCFD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8038" cy="3462337"/>
          </a:xfrm>
          <a:ln w="12700" cap="flat"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08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056D1-0F8A-4C9F-9EF3-B48D8290A81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82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49F59A-F7E3-4AA5-8D24-0B29712435A2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8038" cy="3462337"/>
          </a:xfrm>
          <a:ln w="12700" cap="flat"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10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1B7DB-3BB0-4C7F-B323-579E117F9BAA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8038" cy="3462337"/>
          </a:xfrm>
          <a:ln w="12700" cap="flat"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89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65134-BE79-452E-9C31-36E14F2C5018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8038" cy="3462337"/>
          </a:xfrm>
          <a:ln w="12700" cap="flat"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496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65134-BE79-452E-9C31-36E14F2C5018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8038" cy="3462337"/>
          </a:xfrm>
          <a:ln w="12700" cap="flat"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67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7DEC0-D237-4ECC-BE08-23E2A73F5298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8038" cy="3462337"/>
          </a:xfrm>
          <a:ln w="12700" cap="flat"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03121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7DEC0-D237-4ECC-BE08-23E2A73F5298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18038" cy="3462337"/>
          </a:xfrm>
          <a:ln w="12700" cap="flat"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62145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7C3848-DE50-4014-A4F7-CA63C2C9BC0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9050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236F1B-CC2C-44FF-AD7E-22ED70AD6FAC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growth from Illinois (for trivia quiz at end).  Also catalog done </a:t>
            </a:r>
            <a:r>
              <a:rPr lang="en-US" baseline="0" smtClean="0"/>
              <a:t>by registrar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158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27941-8841-4F80-A8EF-60288981124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01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C3168-2367-4235-9685-CC44F978FDFC}" type="slidenum">
              <a:rPr lang="en-US"/>
              <a:pPr/>
              <a:t>10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84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27941-8841-4F80-A8EF-6028898112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86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DEAA3-0847-4612-9F7A-686D91D7BCBF}" type="slidenum">
              <a:rPr lang="en-US"/>
              <a:pPr/>
              <a:t>13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01818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F2E3A-7901-41DB-9D69-8C6F57DFD179}" type="slidenum">
              <a:rPr lang="en-US"/>
              <a:pPr/>
              <a:t>14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9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0F4F8-D449-41B0-B5BA-2C8B11B3A891}" type="slidenum">
              <a:rPr lang="en-US"/>
              <a:pPr/>
              <a:t>15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9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roonbackground.bmp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514600" y="1981200"/>
            <a:ext cx="6400800" cy="1828800"/>
          </a:xfrm>
          <a:prstGeom prst="rect">
            <a:avLst/>
          </a:prstGeom>
          <a:noFill/>
        </p:spPr>
        <p:txBody>
          <a:bodyPr wrap="square" lIns="91440" tIns="182880" bIns="182880" anchor="b">
            <a:normAutofit/>
          </a:bodyPr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algn="l"/>
            <a:r>
              <a:rPr lang="en-US" sz="60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Title here</a:t>
            </a:r>
            <a:endParaRPr lang="en-US" sz="60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Subtitle 11"/>
          <p:cNvSpPr>
            <a:spLocks noGrp="1"/>
          </p:cNvSpPr>
          <p:nvPr>
            <p:ph type="subTitle" idx="1" hasCustomPrompt="1"/>
          </p:nvPr>
        </p:nvSpPr>
        <p:spPr>
          <a:xfrm>
            <a:off x="2514600" y="3810000"/>
            <a:ext cx="6400800" cy="1676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buNone/>
              <a:defRPr sz="3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algn="l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Subtitle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010400" y="1143000"/>
            <a:ext cx="1676400" cy="5105400"/>
          </a:xfrm>
          <a:prstGeom prst="rect">
            <a:avLst/>
          </a:prstGeom>
        </p:spPr>
        <p:txBody>
          <a:bodyPr vert="eaVert"/>
          <a:lstStyle>
            <a:lvl1pPr algn="ctr">
              <a:defRPr sz="4400"/>
            </a:lvl1pPr>
          </a:lstStyle>
          <a:p>
            <a:r>
              <a:rPr lang="en-US" sz="4500" dirty="0" smtClean="0">
                <a:latin typeface="Arial Black" pitchFamily="34" charset="0"/>
                <a:cs typeface="Arial" pitchFamily="34" charset="0"/>
              </a:rPr>
              <a:t>Title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6705600" cy="5105400"/>
          </a:xfrm>
          <a:prstGeom prst="rect">
            <a:avLst/>
          </a:prstGeom>
        </p:spPr>
        <p:txBody>
          <a:bodyPr vert="vert"/>
          <a:lstStyle>
            <a:lvl1pPr marL="0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lang="en-US" sz="25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D865111-70AC-4559-A908-F288EA0D4EA0}" type="datetime1">
              <a:rPr lang="en-US" b="1" smtClean="0">
                <a:solidFill>
                  <a:srgbClr val="4A0010"/>
                </a:solidFill>
                <a:cs typeface="Arial" pitchFamily="34" charset="0"/>
              </a:rPr>
              <a:pPr algn="r"/>
              <a:t>10/31/2013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E9BF9-0DB9-49B8-82AD-011243E0D26E}" type="slidenum">
              <a:rPr lang="en-US" b="1" smtClean="0">
                <a:solidFill>
                  <a:srgbClr val="4A0010"/>
                </a:solidFill>
                <a:cs typeface="Arial" pitchFamily="34" charset="0"/>
              </a:rPr>
              <a:pPr/>
              <a:t>‹#›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A0010"/>
                </a:solidFill>
                <a:cs typeface="Arial" pitchFamily="34" charset="0"/>
              </a:rPr>
              <a:t>Office/Department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05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roonBackgroundslide2.b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" y="0"/>
            <a:ext cx="9144000" cy="3626982"/>
          </a:xfrm>
          <a:prstGeom prst="rect">
            <a:avLst/>
          </a:prstGeom>
        </p:spPr>
      </p:pic>
      <p:sp>
        <p:nvSpPr>
          <p:cNvPr id="2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362200"/>
            <a:ext cx="8305800" cy="3992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lang="en-US" sz="25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itle 33"/>
          <p:cNvSpPr>
            <a:spLocks noGrp="1"/>
          </p:cNvSpPr>
          <p:nvPr>
            <p:ph type="title" hasCustomPrompt="1"/>
          </p:nvPr>
        </p:nvSpPr>
        <p:spPr>
          <a:xfrm>
            <a:off x="381000" y="1143000"/>
            <a:ext cx="8305800" cy="1143000"/>
          </a:xfrm>
          <a:prstGeom prst="rect">
            <a:avLst/>
          </a:prstGeom>
        </p:spPr>
        <p:txBody>
          <a:bodyPr anchor="ctr"/>
          <a:lstStyle>
            <a:lvl1pPr algn="l">
              <a:defRPr sz="4500" b="1" i="0" baseline="0">
                <a:latin typeface="Arial Black" pitchFamily="34" charset="0"/>
              </a:defRPr>
            </a:lvl1pPr>
          </a:lstStyle>
          <a:p>
            <a:r>
              <a:rPr lang="en-US" sz="4500" dirty="0" smtClean="0">
                <a:latin typeface="Arial Black" pitchFamily="34" charset="0"/>
                <a:cs typeface="Arial" pitchFamily="34" charset="0"/>
              </a:rPr>
              <a:t>Title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D865111-70AC-4559-A908-F288EA0D4EA0}" type="datetime1">
              <a:rPr lang="en-US" b="1" smtClean="0">
                <a:solidFill>
                  <a:srgbClr val="4A0010"/>
                </a:solidFill>
                <a:cs typeface="Arial" pitchFamily="34" charset="0"/>
              </a:rPr>
              <a:pPr algn="r"/>
              <a:t>10/31/2013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E9BF9-0DB9-49B8-82AD-011243E0D26E}" type="slidenum">
              <a:rPr lang="en-US" b="1" smtClean="0">
                <a:solidFill>
                  <a:srgbClr val="4A0010"/>
                </a:solidFill>
                <a:cs typeface="Arial" pitchFamily="34" charset="0"/>
              </a:rPr>
              <a:pPr/>
              <a:t>‹#›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A0010"/>
                </a:solidFill>
                <a:cs typeface="Arial" pitchFamily="34" charset="0"/>
              </a:rPr>
              <a:t>Office/Department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457200" y="472440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rPr lang="en-US" sz="4500" dirty="0" smtClean="0">
                <a:latin typeface="Arial Black" pitchFamily="34" charset="0"/>
                <a:cs typeface="Arial" pitchFamily="34" charset="0"/>
              </a:rPr>
              <a:t>Title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D865111-70AC-4559-A908-F288EA0D4EA0}" type="datetime1">
              <a:rPr lang="en-US" b="1" smtClean="0">
                <a:solidFill>
                  <a:srgbClr val="4A0010"/>
                </a:solidFill>
                <a:cs typeface="Arial" pitchFamily="34" charset="0"/>
              </a:rPr>
              <a:pPr algn="r"/>
              <a:t>10/31/2013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E9BF9-0DB9-49B8-82AD-011243E0D26E}" type="slidenum">
              <a:rPr lang="en-US" b="1" smtClean="0">
                <a:solidFill>
                  <a:srgbClr val="4A0010"/>
                </a:solidFill>
                <a:cs typeface="Arial" pitchFamily="34" charset="0"/>
              </a:rPr>
              <a:pPr/>
              <a:t>‹#›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A0010"/>
                </a:solidFill>
                <a:cs typeface="Arial" pitchFamily="34" charset="0"/>
              </a:rPr>
              <a:t>Office/Department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114800" cy="42672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lang="en-US" sz="25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2057400"/>
            <a:ext cx="4038600" cy="42672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lang="en-US" sz="25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838200"/>
          </a:xfrm>
          <a:prstGeom prst="rect">
            <a:avLst/>
          </a:prstGeom>
        </p:spPr>
        <p:txBody>
          <a:bodyPr anchor="ctr"/>
          <a:lstStyle>
            <a:lvl1pPr algn="l">
              <a:defRPr sz="4500" b="1">
                <a:latin typeface="Arial Black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6D865111-70AC-4559-A908-F288EA0D4EA0}" type="datetime1">
              <a:rPr lang="en-US" b="1" smtClean="0">
                <a:solidFill>
                  <a:srgbClr val="4A0010"/>
                </a:solidFill>
                <a:cs typeface="Arial" pitchFamily="34" charset="0"/>
              </a:rPr>
              <a:pPr algn="r"/>
              <a:t>10/31/2013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7E9BF9-0DB9-49B8-82AD-011243E0D26E}" type="slidenum">
              <a:rPr lang="en-US" b="1" smtClean="0">
                <a:solidFill>
                  <a:srgbClr val="4A0010"/>
                </a:solidFill>
                <a:cs typeface="Arial" pitchFamily="34" charset="0"/>
              </a:rPr>
              <a:pPr/>
              <a:t>‹#›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A0010"/>
                </a:solidFill>
                <a:cs typeface="Arial" pitchFamily="34" charset="0"/>
              </a:rPr>
              <a:t>Office/Department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2057400"/>
            <a:ext cx="4038600" cy="42973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lang="en-US" sz="25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057400"/>
            <a:ext cx="4038600" cy="42973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ts val="500"/>
              </a:spcBef>
              <a:buFont typeface="Arial" pitchFamily="34" charset="0"/>
              <a:buNone/>
              <a:defRPr lang="en-US" sz="25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itle 24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838200"/>
          </a:xfrm>
          <a:prstGeom prst="rect">
            <a:avLst/>
          </a:prstGeom>
        </p:spPr>
        <p:txBody>
          <a:bodyPr anchor="ctr"/>
          <a:lstStyle>
            <a:lvl1pPr algn="l">
              <a:defRPr sz="4400" b="1"/>
            </a:lvl1pPr>
          </a:lstStyle>
          <a:p>
            <a:r>
              <a:rPr lang="en-US" sz="4500" dirty="0" smtClean="0">
                <a:latin typeface="Arial Black" pitchFamily="34" charset="0"/>
                <a:cs typeface="Arial" pitchFamily="34" charset="0"/>
              </a:rPr>
              <a:t>Title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6D865111-70AC-4559-A908-F288EA0D4EA0}" type="datetime1">
              <a:rPr lang="en-US" b="1" smtClean="0">
                <a:solidFill>
                  <a:srgbClr val="4A0010"/>
                </a:solidFill>
                <a:cs typeface="Arial" pitchFamily="34" charset="0"/>
              </a:rPr>
              <a:pPr algn="r"/>
              <a:t>10/31/2013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D7E9BF9-0DB9-49B8-82AD-011243E0D26E}" type="slidenum">
              <a:rPr lang="en-US" b="1" smtClean="0">
                <a:solidFill>
                  <a:srgbClr val="4A0010"/>
                </a:solidFill>
                <a:cs typeface="Arial" pitchFamily="34" charset="0"/>
              </a:rPr>
              <a:pPr/>
              <a:t>‹#›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A0010"/>
                </a:solidFill>
                <a:cs typeface="Arial" pitchFamily="34" charset="0"/>
              </a:rPr>
              <a:t>Office/Department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D865111-70AC-4559-A908-F288EA0D4EA0}" type="datetime1">
              <a:rPr lang="en-US" b="1" smtClean="0">
                <a:solidFill>
                  <a:srgbClr val="4A0010"/>
                </a:solidFill>
                <a:cs typeface="Arial" pitchFamily="34" charset="0"/>
              </a:rPr>
              <a:pPr algn="r"/>
              <a:t>10/31/2013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E9BF9-0DB9-49B8-82AD-011243E0D26E}" type="slidenum">
              <a:rPr lang="en-US" b="1" smtClean="0">
                <a:solidFill>
                  <a:srgbClr val="4A0010"/>
                </a:solidFill>
                <a:cs typeface="Arial" pitchFamily="34" charset="0"/>
              </a:rPr>
              <a:pPr/>
              <a:t>‹#›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A0010"/>
                </a:solidFill>
                <a:cs typeface="Arial" pitchFamily="34" charset="0"/>
              </a:rPr>
              <a:t>Office/Department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48000" cy="1066800"/>
          </a:xfrm>
          <a:prstGeom prst="rect">
            <a:avLst/>
          </a:prstGeom>
        </p:spPr>
        <p:txBody>
          <a:bodyPr anchor="ctr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48000" cy="396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14"/>
          <p:cNvSpPr txBox="1">
            <a:spLocks/>
          </p:cNvSpPr>
          <p:nvPr/>
        </p:nvSpPr>
        <p:spPr>
          <a:xfrm>
            <a:off x="685800" y="6400800"/>
            <a:ext cx="1143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2B83E1-A54D-4CBF-92C9-8C94EE1B25D5}" type="datetime1">
              <a:rPr kumimoji="0" lang="en-US" sz="125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10/31/2013</a:t>
            </a:fld>
            <a:endParaRPr kumimoji="0" lang="en-US" sz="12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ooter Placeholder 15"/>
          <p:cNvSpPr txBox="1">
            <a:spLocks/>
          </p:cNvSpPr>
          <p:nvPr/>
        </p:nvSpPr>
        <p:spPr>
          <a:xfrm>
            <a:off x="5791200" y="6400800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Office/Department</a:t>
            </a:r>
            <a:endParaRPr kumimoji="0" lang="en-US" sz="12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>
          <a:xfrm>
            <a:off x="152400" y="6400800"/>
            <a:ext cx="533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7E9BF9-0DB9-49B8-82AD-011243E0D26E}" type="slidenum">
              <a:rPr kumimoji="0" lang="en-US" sz="125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581400" y="1143000"/>
            <a:ext cx="5181600" cy="51054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lang="en-US" sz="25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D865111-70AC-4559-A908-F288EA0D4EA0}" type="datetime1">
              <a:rPr lang="en-US" b="1" smtClean="0">
                <a:solidFill>
                  <a:srgbClr val="4A0010"/>
                </a:solidFill>
                <a:cs typeface="Arial" pitchFamily="34" charset="0"/>
              </a:rPr>
              <a:pPr algn="r"/>
              <a:t>10/31/2013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E9BF9-0DB9-49B8-82AD-011243E0D26E}" type="slidenum">
              <a:rPr lang="en-US" b="1" smtClean="0">
                <a:solidFill>
                  <a:srgbClr val="4A0010"/>
                </a:solidFill>
                <a:cs typeface="Arial" pitchFamily="34" charset="0"/>
              </a:rPr>
              <a:pPr/>
              <a:t>‹#›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A0010"/>
                </a:solidFill>
                <a:cs typeface="Arial" pitchFamily="34" charset="0"/>
              </a:rPr>
              <a:t>Office/Department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9530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486400" cy="3736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197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D865111-70AC-4559-A908-F288EA0D4EA0}" type="datetime1">
              <a:rPr lang="en-US" b="1" smtClean="0">
                <a:solidFill>
                  <a:srgbClr val="4A0010"/>
                </a:solidFill>
                <a:cs typeface="Arial" pitchFamily="34" charset="0"/>
              </a:rPr>
              <a:pPr algn="r"/>
              <a:t>10/31/2013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E9BF9-0DB9-49B8-82AD-011243E0D26E}" type="slidenum">
              <a:rPr lang="en-US" b="1" smtClean="0">
                <a:solidFill>
                  <a:srgbClr val="4A0010"/>
                </a:solidFill>
                <a:cs typeface="Arial" pitchFamily="34" charset="0"/>
              </a:rPr>
              <a:pPr/>
              <a:t>‹#›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A0010"/>
                </a:solidFill>
                <a:cs typeface="Arial" pitchFamily="34" charset="0"/>
              </a:rPr>
              <a:t>Office/Department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229600" cy="4144963"/>
          </a:xfrm>
          <a:prstGeom prst="rect">
            <a:avLst/>
          </a:prstGeom>
        </p:spPr>
        <p:txBody>
          <a:bodyPr vert="vert"/>
          <a:lstStyle>
            <a:lvl1pPr marL="0" algn="l" defTabSz="914400" rtl="0" eaLnBrk="1" latinLnBrk="0" hangingPunct="1">
              <a:spcBef>
                <a:spcPts val="500"/>
              </a:spcBef>
              <a:buFont typeface="Arial" pitchFamily="34" charset="0"/>
              <a:buChar char="•"/>
              <a:defRPr lang="en-US" sz="25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457200" y="1143000"/>
            <a:ext cx="8229600" cy="914400"/>
          </a:xfrm>
          <a:prstGeom prst="rect">
            <a:avLst/>
          </a:prstGeom>
        </p:spPr>
        <p:txBody>
          <a:bodyPr anchor="ctr"/>
          <a:lstStyle>
            <a:lvl1pPr algn="l">
              <a:defRPr sz="4500" b="1"/>
            </a:lvl1pPr>
          </a:lstStyle>
          <a:p>
            <a:r>
              <a:rPr lang="en-US" sz="4500" dirty="0" smtClean="0">
                <a:latin typeface="Arial Black" pitchFamily="34" charset="0"/>
                <a:cs typeface="Arial" pitchFamily="34" charset="0"/>
              </a:rPr>
              <a:t>Title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6D865111-70AC-4559-A908-F288EA0D4EA0}" type="datetime1">
              <a:rPr lang="en-US" b="1" smtClean="0">
                <a:solidFill>
                  <a:srgbClr val="4A0010"/>
                </a:solidFill>
                <a:cs typeface="Arial" pitchFamily="34" charset="0"/>
              </a:rPr>
              <a:pPr algn="r"/>
              <a:t>10/31/2013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E9BF9-0DB9-49B8-82AD-011243E0D26E}" type="slidenum">
              <a:rPr lang="en-US" b="1" smtClean="0">
                <a:solidFill>
                  <a:srgbClr val="4A0010"/>
                </a:solidFill>
                <a:cs typeface="Arial" pitchFamily="34" charset="0"/>
              </a:rPr>
              <a:pPr/>
              <a:t>‹#›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A0010"/>
                </a:solidFill>
                <a:cs typeface="Arial" pitchFamily="34" charset="0"/>
              </a:rPr>
              <a:t>Office/Department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roonBackgroundslide2.bmp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-2" y="0"/>
            <a:ext cx="9144000" cy="3626982"/>
          </a:xfrm>
          <a:prstGeom prst="rect">
            <a:avLst/>
          </a:prstGeom>
        </p:spPr>
      </p:pic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7467600" y="6492875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6D865111-70AC-4559-A908-F288EA0D4EA0}" type="datetime1">
              <a:rPr lang="en-US" b="1" smtClean="0">
                <a:solidFill>
                  <a:srgbClr val="4A0010"/>
                </a:solidFill>
                <a:cs typeface="Arial" pitchFamily="34" charset="0"/>
              </a:rPr>
              <a:pPr algn="r"/>
              <a:t>10/31/2013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0" y="6477000"/>
            <a:ext cx="5334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E9BF9-0DB9-49B8-82AD-011243E0D26E}" type="slidenum">
              <a:rPr lang="en-US" b="1" smtClean="0">
                <a:solidFill>
                  <a:srgbClr val="4A0010"/>
                </a:solidFill>
                <a:cs typeface="Arial" pitchFamily="34" charset="0"/>
              </a:rPr>
              <a:pPr/>
              <a:t>‹#›</a:t>
            </a:fld>
            <a:endParaRPr lang="en-US" b="1" dirty="0">
              <a:solidFill>
                <a:srgbClr val="4A0010"/>
              </a:solidFill>
              <a:cs typeface="Arial" pitchFamily="34" charset="0"/>
            </a:endParaRPr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828800" y="6492875"/>
            <a:ext cx="5486400" cy="365125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r>
              <a:rPr lang="en-US" b="1" dirty="0" smtClean="0">
                <a:solidFill>
                  <a:srgbClr val="4A0010"/>
                </a:solidFill>
                <a:cs typeface="Arial" pitchFamily="34" charset="0"/>
              </a:rPr>
              <a:t>Office/Department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Black (Heading)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Arial Blac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ir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missouristate.edu/registrar/degreecheck.htm" TargetMode="External"/><Relationship Id="rId7" Type="http://schemas.openxmlformats.org/officeDocument/2006/relationships/hyperlink" Target="http://www.missouristate.edu/registrar/registration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missouristate.edu/registrar/records.htm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514600"/>
            <a:ext cx="8991600" cy="1584325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Enrollment Management</a:t>
            </a:r>
            <a:br>
              <a:rPr lang="en-US" sz="4500" dirty="0"/>
            </a:br>
            <a:r>
              <a:rPr lang="en-US" sz="4500" dirty="0"/>
              <a:t>and Services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114800"/>
            <a:ext cx="5486400" cy="2514600"/>
          </a:xfrm>
        </p:spPr>
        <p:txBody>
          <a:bodyPr/>
          <a:lstStyle/>
          <a:p>
            <a:pPr algn="ctr"/>
            <a:r>
              <a:rPr lang="en-US" dirty="0"/>
              <a:t>Presentation </a:t>
            </a:r>
            <a:r>
              <a:rPr lang="en-US" dirty="0" smtClean="0"/>
              <a:t>to</a:t>
            </a:r>
            <a:endParaRPr lang="en-US" dirty="0"/>
          </a:p>
          <a:p>
            <a:pPr algn="ctr"/>
            <a:endParaRPr lang="en-US" sz="1200" dirty="0"/>
          </a:p>
          <a:p>
            <a:pPr algn="ctr"/>
            <a:r>
              <a:rPr lang="en-US" sz="4500" dirty="0"/>
              <a:t>USA Class of </a:t>
            </a:r>
            <a:r>
              <a:rPr lang="en-US" sz="4500" dirty="0" smtClean="0"/>
              <a:t>2014</a:t>
            </a:r>
            <a:endParaRPr lang="en-US" sz="4500" dirty="0"/>
          </a:p>
          <a:p>
            <a:pPr algn="ctr"/>
            <a:r>
              <a:rPr lang="en-US" dirty="0"/>
              <a:t>November </a:t>
            </a:r>
            <a:r>
              <a:rPr lang="en-US" dirty="0" smtClean="0"/>
              <a:t>1, 2013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2057400"/>
            <a:ext cx="8229600" cy="4572000"/>
          </a:xfrm>
        </p:spPr>
        <p:txBody>
          <a:bodyPr/>
          <a:lstStyle/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/>
              <a:t>High school and community college relations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/>
              <a:t>School visits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/>
              <a:t>Publications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Communications plan (mailings and email)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 smtClean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Campus visit program/special events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err="1" smtClean="0"/>
              <a:t>Telecounseling</a:t>
            </a:r>
            <a:endParaRPr lang="en-US" sz="2800" dirty="0" smtClean="0"/>
          </a:p>
          <a:p>
            <a:pPr indent="0">
              <a:buClr>
                <a:srgbClr val="4A0010"/>
              </a:buClr>
              <a:buSzPct val="80000"/>
              <a:buNone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/>
              <a:t>Web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305800" cy="1143000"/>
          </a:xfrm>
        </p:spPr>
        <p:txBody>
          <a:bodyPr/>
          <a:lstStyle/>
          <a:p>
            <a:pPr algn="ctr"/>
            <a:r>
              <a:rPr lang="en-US" dirty="0"/>
              <a:t>Recruitment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81000" y="2667000"/>
            <a:ext cx="8305800" cy="39925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Marketing Message</a:t>
            </a:r>
          </a:p>
          <a:p>
            <a:pPr>
              <a:buNone/>
            </a:pPr>
            <a:endParaRPr lang="en-US" u="sng" dirty="0"/>
          </a:p>
          <a:p>
            <a:r>
              <a:rPr lang="en-US" dirty="0" smtClean="0"/>
              <a:t>Distinctive Mission, Remarkable Education</a:t>
            </a:r>
          </a:p>
          <a:p>
            <a:r>
              <a:rPr lang="en-US" dirty="0" smtClean="0"/>
              <a:t>Affordable Choice, Unbeatable Value</a:t>
            </a:r>
          </a:p>
          <a:p>
            <a:r>
              <a:rPr lang="en-US" dirty="0" smtClean="0"/>
              <a:t>Memorable Experiences, Lifetime Success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305800" cy="1143000"/>
          </a:xfrm>
        </p:spPr>
        <p:txBody>
          <a:bodyPr/>
          <a:lstStyle/>
          <a:p>
            <a:r>
              <a:rPr lang="en-US" sz="2800" u="sng" dirty="0" smtClean="0">
                <a:latin typeface="+mn-lt"/>
              </a:rPr>
              <a:t>Brand Statement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i="1" dirty="0" smtClean="0">
                <a:solidFill>
                  <a:srgbClr val="990033"/>
                </a:solidFill>
                <a:latin typeface="+mn-lt"/>
              </a:rPr>
              <a:t>Follow Your Passion, Find Your Place</a:t>
            </a:r>
            <a:endParaRPr lang="en-US" sz="2800" i="1" dirty="0">
              <a:solidFill>
                <a:srgbClr val="990033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90600" y="2514600"/>
            <a:ext cx="7543800" cy="3810000"/>
          </a:xfrm>
        </p:spPr>
        <p:txBody>
          <a:bodyPr/>
          <a:lstStyle/>
          <a:p>
            <a:pPr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Competition</a:t>
            </a:r>
          </a:p>
          <a:p>
            <a:pPr>
              <a:buClr>
                <a:srgbClr val="4A0010"/>
              </a:buClr>
              <a:buSzPct val="80000"/>
              <a:buNone/>
            </a:pPr>
            <a:endParaRPr lang="en-US" sz="1000" dirty="0" smtClean="0"/>
          </a:p>
          <a:p>
            <a:pPr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Demographics (fewer high school grads)</a:t>
            </a:r>
            <a:endParaRPr lang="en-US" sz="2800" dirty="0"/>
          </a:p>
          <a:p>
            <a:pPr>
              <a:buClr>
                <a:srgbClr val="4A0010"/>
              </a:buClr>
              <a:buSzPct val="80000"/>
              <a:buNone/>
            </a:pPr>
            <a:endParaRPr lang="en-US" sz="1000" dirty="0"/>
          </a:p>
          <a:p>
            <a:pPr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Economy</a:t>
            </a:r>
            <a:endParaRPr lang="en-US" sz="2800" dirty="0"/>
          </a:p>
          <a:p>
            <a:pPr>
              <a:buClr>
                <a:srgbClr val="4A0010"/>
              </a:buClr>
              <a:buSzPct val="80000"/>
              <a:buNone/>
            </a:pPr>
            <a:endParaRPr lang="en-US" sz="1000" dirty="0"/>
          </a:p>
          <a:p>
            <a:pPr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/>
              <a:t>Higher admission </a:t>
            </a:r>
            <a:r>
              <a:rPr lang="en-US" sz="2800" dirty="0" smtClean="0"/>
              <a:t>standards</a:t>
            </a:r>
          </a:p>
          <a:p>
            <a:pPr>
              <a:buClr>
                <a:srgbClr val="4A0010"/>
              </a:buClr>
              <a:buSzPct val="80000"/>
              <a:buNone/>
            </a:pPr>
            <a:endParaRPr lang="en-US" sz="1000" dirty="0"/>
          </a:p>
          <a:p>
            <a:pPr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Location</a:t>
            </a:r>
            <a:endParaRPr 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458200" cy="1295400"/>
          </a:xfrm>
        </p:spPr>
        <p:txBody>
          <a:bodyPr/>
          <a:lstStyle/>
          <a:p>
            <a:pPr algn="ctr"/>
            <a:r>
              <a:rPr lang="en-US" dirty="0"/>
              <a:t>Challenges to recruitment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362200"/>
            <a:ext cx="7772400" cy="3992563"/>
          </a:xfrm>
        </p:spPr>
        <p:txBody>
          <a:bodyPr/>
          <a:lstStyle/>
          <a:p>
            <a:pPr>
              <a:buClr>
                <a:srgbClr val="4A0010"/>
              </a:buClr>
              <a:buSzPct val="80000"/>
              <a:buNone/>
            </a:pPr>
            <a:r>
              <a:rPr lang="en-US" dirty="0"/>
              <a:t>Survey of entering freshmen for the </a:t>
            </a:r>
            <a:r>
              <a:rPr lang="en-US" dirty="0" smtClean="0"/>
              <a:t>Fall 2013 semester -</a:t>
            </a:r>
          </a:p>
          <a:p>
            <a:pPr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000" dirty="0"/>
          </a:p>
          <a:p>
            <a:pPr marL="857250" lvl="2" indent="-45720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/>
              <a:t>Main competition is University of </a:t>
            </a:r>
            <a:r>
              <a:rPr lang="en-US" sz="2800" dirty="0" smtClean="0"/>
              <a:t>Missouri</a:t>
            </a:r>
          </a:p>
          <a:p>
            <a:pPr marL="857250" lvl="2" indent="-45720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000" dirty="0"/>
          </a:p>
          <a:p>
            <a:pPr marL="857250" lvl="2" indent="-45720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88% </a:t>
            </a:r>
            <a:r>
              <a:rPr lang="en-US" sz="2800" dirty="0"/>
              <a:t>said quality of major was very important in choice of college</a:t>
            </a:r>
          </a:p>
          <a:p>
            <a:pPr marL="857250" lvl="2" indent="-45720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000" dirty="0" smtClean="0"/>
          </a:p>
          <a:p>
            <a:pPr marL="857250" lvl="2" indent="-45720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99% </a:t>
            </a:r>
            <a:r>
              <a:rPr lang="en-US" sz="2800" dirty="0"/>
              <a:t>used our website to obtain information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Research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14400" y="2514600"/>
            <a:ext cx="7467600" cy="3733800"/>
          </a:xfrm>
        </p:spPr>
        <p:txBody>
          <a:bodyPr/>
          <a:lstStyle/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Processing applications – over </a:t>
            </a:r>
            <a:r>
              <a:rPr lang="en-US" dirty="0" smtClean="0"/>
              <a:t>16,000 </a:t>
            </a:r>
            <a:r>
              <a:rPr lang="en-US" dirty="0"/>
              <a:t>from freshmen, transfers, and undergraduate readmits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Transfer credit evaluations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Residency for fee </a:t>
            </a:r>
            <a:r>
              <a:rPr lang="en-US" dirty="0" smtClean="0">
                <a:solidFill>
                  <a:srgbClr val="FF0000"/>
                </a:solidFill>
              </a:rPr>
              <a:t>purposes (</a:t>
            </a:r>
            <a:r>
              <a:rPr lang="en-US" dirty="0" smtClean="0">
                <a:solidFill>
                  <a:srgbClr val="FF0000"/>
                </a:solidFill>
              </a:rPr>
              <a:t>Q5: 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Admission Operations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66800" y="2438400"/>
            <a:ext cx="7543800" cy="4191000"/>
          </a:xfrm>
        </p:spPr>
        <p:txBody>
          <a:bodyPr/>
          <a:lstStyle/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Community college visits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Development of articulation agreements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Maintenance of transfer equivalencies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Special programs and services for </a:t>
            </a:r>
            <a:r>
              <a:rPr lang="en-US" dirty="0" smtClean="0"/>
              <a:t>transfers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Transfer credit re-evaluation and preapproval system</a:t>
            </a:r>
            <a:endParaRPr lang="en-US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143000"/>
            <a:ext cx="8458200" cy="1143000"/>
          </a:xfrm>
        </p:spPr>
        <p:txBody>
          <a:bodyPr/>
          <a:lstStyle/>
          <a:p>
            <a:r>
              <a:rPr lang="en-US" dirty="0"/>
              <a:t>Transfer Student Services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7467600" cy="3992563"/>
          </a:xfrm>
        </p:spPr>
        <p:txBody>
          <a:bodyPr/>
          <a:lstStyle/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This calendar year, </a:t>
            </a:r>
            <a:r>
              <a:rPr lang="en-US" dirty="0" smtClean="0">
                <a:solidFill>
                  <a:srgbClr val="FF0000"/>
                </a:solidFill>
              </a:rPr>
              <a:t>46.6 percent of our total </a:t>
            </a:r>
            <a:r>
              <a:rPr lang="en-US" dirty="0" smtClean="0">
                <a:solidFill>
                  <a:srgbClr val="FF0000"/>
                </a:solidFill>
              </a:rPr>
              <a:t>(Q6:D) </a:t>
            </a:r>
            <a:r>
              <a:rPr lang="en-US" dirty="0" smtClean="0"/>
              <a:t>enrollment </a:t>
            </a:r>
            <a:r>
              <a:rPr lang="en-US" dirty="0" smtClean="0"/>
              <a:t>of degree-seeking undergraduate students started as transfer students.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200" dirty="0" smtClean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That percentage has increased from 34.2 in 2006.</a:t>
            </a:r>
            <a:endParaRPr lang="en-US" dirty="0"/>
          </a:p>
          <a:p>
            <a:pPr indent="0">
              <a:buClr>
                <a:srgbClr val="4A0010"/>
              </a:buClr>
              <a:buSzPct val="80000"/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Did you know?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Traditional recruitment</a:t>
            </a:r>
          </a:p>
          <a:p>
            <a:endParaRPr lang="en-US" dirty="0" smtClean="0"/>
          </a:p>
          <a:p>
            <a:r>
              <a:rPr lang="en-US" dirty="0" smtClean="0"/>
              <a:t>Community outreach</a:t>
            </a:r>
          </a:p>
          <a:p>
            <a:endParaRPr lang="en-US" dirty="0" smtClean="0"/>
          </a:p>
          <a:p>
            <a:r>
              <a:rPr lang="en-US" dirty="0" smtClean="0"/>
              <a:t>Special programming</a:t>
            </a:r>
          </a:p>
          <a:p>
            <a:endParaRPr lang="en-US" dirty="0"/>
          </a:p>
          <a:p>
            <a:pPr marL="342900"/>
            <a:r>
              <a:rPr lang="en-US" dirty="0" smtClean="0"/>
              <a:t>Enrollment </a:t>
            </a:r>
            <a:r>
              <a:rPr lang="en-US" dirty="0"/>
              <a:t>of underrepresented students has grown </a:t>
            </a:r>
            <a:r>
              <a:rPr lang="en-US" dirty="0" smtClean="0"/>
              <a:t>by 818 </a:t>
            </a:r>
            <a:r>
              <a:rPr lang="en-US" dirty="0"/>
              <a:t>(51.3</a:t>
            </a:r>
            <a:r>
              <a:rPr lang="en-US" dirty="0" smtClean="0"/>
              <a:t>%) since the fall 2009 semester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Diversity Outreach and Recruitment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28800"/>
            <a:ext cx="88392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Student Financial Aid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6400800" cy="2895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Carrington 101</a:t>
            </a:r>
          </a:p>
          <a:p>
            <a:pPr algn="ctr">
              <a:lnSpc>
                <a:spcPct val="90000"/>
              </a:lnSpc>
            </a:pPr>
            <a:endParaRPr lang="en-US" sz="800" dirty="0"/>
          </a:p>
          <a:p>
            <a:pPr algn="ctr">
              <a:lnSpc>
                <a:spcPct val="90000"/>
              </a:lnSpc>
            </a:pPr>
            <a:r>
              <a:rPr lang="en-US" dirty="0"/>
              <a:t>Carrington 401</a:t>
            </a:r>
          </a:p>
          <a:p>
            <a:pPr algn="ctr">
              <a:lnSpc>
                <a:spcPct val="90000"/>
              </a:lnSpc>
            </a:pPr>
            <a:endParaRPr lang="en-US" sz="800" dirty="0"/>
          </a:p>
          <a:p>
            <a:pPr algn="ctr">
              <a:lnSpc>
                <a:spcPct val="90000"/>
              </a:lnSpc>
            </a:pPr>
            <a:r>
              <a:rPr lang="en-US" dirty="0" smtClean="0"/>
              <a:t>Carrington </a:t>
            </a:r>
            <a:r>
              <a:rPr lang="en-US" dirty="0"/>
              <a:t>419</a:t>
            </a:r>
          </a:p>
          <a:p>
            <a:pPr algn="ctr">
              <a:lnSpc>
                <a:spcPct val="90000"/>
              </a:lnSpc>
            </a:pPr>
            <a:endParaRPr lang="en-US" sz="900" dirty="0"/>
          </a:p>
          <a:p>
            <a:pPr algn="ctr">
              <a:lnSpc>
                <a:spcPct val="90000"/>
              </a:lnSpc>
            </a:pPr>
            <a:r>
              <a:rPr lang="en-US" dirty="0"/>
              <a:t>Blair-Shannon 113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33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2895600"/>
            <a:ext cx="4267200" cy="3276600"/>
          </a:xfrm>
        </p:spPr>
        <p:txBody>
          <a:bodyPr/>
          <a:lstStyle/>
          <a:p>
            <a:pPr>
              <a:buClr>
                <a:schemeClr val="accent1"/>
              </a:buClr>
              <a:buNone/>
            </a:pPr>
            <a:r>
              <a:rPr lang="en-US" dirty="0"/>
              <a:t>Missouri </a:t>
            </a:r>
            <a:r>
              <a:rPr lang="en-US" dirty="0" smtClean="0"/>
              <a:t>resident</a:t>
            </a:r>
            <a:endParaRPr lang="en-US" dirty="0"/>
          </a:p>
          <a:p>
            <a:pPr>
              <a:buClr>
                <a:srgbClr val="4A0010"/>
              </a:buClr>
              <a:buSzPct val="80000"/>
              <a:buNone/>
            </a:pPr>
            <a:r>
              <a:rPr lang="en-US" sz="2400" dirty="0" smtClean="0"/>
              <a:t>Fees</a:t>
            </a:r>
            <a:r>
              <a:rPr lang="en-US" sz="2400" dirty="0"/>
              <a:t>	   </a:t>
            </a:r>
            <a:r>
              <a:rPr lang="en-US" sz="2400" dirty="0" smtClean="0"/>
              <a:t>		$ 6,908</a:t>
            </a:r>
            <a:endParaRPr lang="en-US" sz="2400" dirty="0"/>
          </a:p>
          <a:p>
            <a:pPr>
              <a:buNone/>
            </a:pPr>
            <a:r>
              <a:rPr lang="en-US" sz="1600" dirty="0"/>
              <a:t>	</a:t>
            </a:r>
          </a:p>
          <a:p>
            <a:pPr>
              <a:buNone/>
            </a:pPr>
            <a:r>
              <a:rPr lang="en-US" sz="2400" dirty="0" smtClean="0"/>
              <a:t>Books</a:t>
            </a:r>
            <a:r>
              <a:rPr lang="en-US" sz="2400" dirty="0"/>
              <a:t>	 </a:t>
            </a:r>
            <a:r>
              <a:rPr lang="en-US" sz="2400" dirty="0" smtClean="0"/>
              <a:t>	$ 1,000</a:t>
            </a:r>
            <a:endParaRPr lang="en-US" sz="2400" dirty="0"/>
          </a:p>
          <a:p>
            <a:pPr>
              <a:buNone/>
            </a:pPr>
            <a:endParaRPr lang="en-US" sz="1600" dirty="0"/>
          </a:p>
          <a:p>
            <a:pPr>
              <a:buNone/>
            </a:pPr>
            <a:r>
              <a:rPr lang="en-US" sz="2400" dirty="0" smtClean="0"/>
              <a:t>Room/Board </a:t>
            </a:r>
            <a:r>
              <a:rPr lang="en-US" sz="2000" dirty="0" smtClean="0"/>
              <a:t>(Avg.)</a:t>
            </a:r>
            <a:r>
              <a:rPr lang="en-US" sz="2400" dirty="0" smtClean="0"/>
              <a:t>	$ 7,544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1200" u="sng" dirty="0"/>
          </a:p>
          <a:p>
            <a:pPr>
              <a:buFont typeface="Wingdings" pitchFamily="2" charset="2"/>
              <a:buNone/>
            </a:pPr>
            <a:r>
              <a:rPr lang="en-US" sz="2400" b="1" dirty="0" smtClean="0"/>
              <a:t>TOTAL   </a:t>
            </a:r>
            <a:r>
              <a:rPr lang="en-US" sz="2400" b="1" dirty="0" smtClean="0">
                <a:solidFill>
                  <a:srgbClr val="FF0000"/>
                </a:solidFill>
              </a:rPr>
              <a:t>(Q7: C)     $</a:t>
            </a:r>
            <a:r>
              <a:rPr lang="en-US" sz="2400" b="1" dirty="0" smtClean="0">
                <a:solidFill>
                  <a:srgbClr val="FF0000"/>
                </a:solidFill>
              </a:rPr>
              <a:t>15,452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	 	</a:t>
            </a:r>
          </a:p>
          <a:p>
            <a:pPr>
              <a:buFont typeface="Wingdings" pitchFamily="2" charset="2"/>
              <a:buNone/>
            </a:pPr>
            <a:endParaRPr lang="en-US" sz="2400" b="1" dirty="0"/>
          </a:p>
        </p:txBody>
      </p:sp>
      <p:sp>
        <p:nvSpPr>
          <p:cNvPr id="124932" name="Rectangle 4"/>
          <p:cNvSpPr>
            <a:spLocks noGrp="1" noChangeArrowheads="1"/>
          </p:cNvSpPr>
          <p:nvPr>
            <p:ph sz="half" idx="13"/>
          </p:nvPr>
        </p:nvSpPr>
        <p:spPr>
          <a:xfrm>
            <a:off x="4572000" y="2895600"/>
            <a:ext cx="4343400" cy="3276600"/>
          </a:xfrm>
        </p:spPr>
        <p:txBody>
          <a:bodyPr/>
          <a:lstStyle/>
          <a:p>
            <a:pPr>
              <a:buClr>
                <a:schemeClr val="accent1"/>
              </a:buClr>
              <a:buNone/>
            </a:pPr>
            <a:r>
              <a:rPr lang="en-US" dirty="0" smtClean="0"/>
              <a:t>Non-Missouri resident	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Fees          		$ 13,388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1600" dirty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Books</a:t>
            </a:r>
            <a:r>
              <a:rPr lang="en-US" sz="2400" dirty="0"/>
              <a:t>	     </a:t>
            </a:r>
            <a:r>
              <a:rPr lang="en-US" sz="2400" dirty="0" smtClean="0"/>
              <a:t>	$  1,000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1600" dirty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Room/Board 	$  7,544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1200" dirty="0"/>
          </a:p>
          <a:p>
            <a:pPr>
              <a:buFont typeface="Wingdings" pitchFamily="2" charset="2"/>
              <a:buNone/>
            </a:pPr>
            <a:r>
              <a:rPr lang="en-US" sz="2400" b="1" dirty="0"/>
              <a:t>TOTAL	</a:t>
            </a:r>
            <a:r>
              <a:rPr lang="en-US" sz="2400" b="1" dirty="0" smtClean="0"/>
              <a:t>	$21,932</a:t>
            </a:r>
            <a:endParaRPr lang="en-US" sz="2400" b="1" dirty="0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43000"/>
            <a:ext cx="8686800" cy="1524000"/>
          </a:xfrm>
        </p:spPr>
        <p:txBody>
          <a:bodyPr/>
          <a:lstStyle/>
          <a:p>
            <a:pPr algn="ctr"/>
            <a:r>
              <a:rPr lang="en-US" sz="4000" dirty="0" smtClean="0"/>
              <a:t>What is the cost of attending Missouri State?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70596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1667"/>
          <a:stretch/>
        </p:blipFill>
        <p:spPr>
          <a:xfrm>
            <a:off x="-152400" y="0"/>
            <a:ext cx="9400134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2119313"/>
            <a:ext cx="7772400" cy="4510087"/>
          </a:xfrm>
        </p:spPr>
        <p:txBody>
          <a:bodyPr/>
          <a:lstStyle/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2800" dirty="0" smtClean="0"/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Scholarships –  $19</a:t>
            </a:r>
            <a:r>
              <a:rPr lang="en-US" sz="2600" dirty="0" smtClean="0"/>
              <a:t>m</a:t>
            </a:r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Grants – $</a:t>
            </a:r>
            <a:r>
              <a:rPr lang="en-US" sz="2600" dirty="0" smtClean="0"/>
              <a:t>29m</a:t>
            </a:r>
            <a:r>
              <a:rPr lang="en-US" sz="2800" dirty="0" smtClean="0"/>
              <a:t> </a:t>
            </a:r>
            <a:r>
              <a:rPr lang="en-US" sz="2400" b="0" dirty="0" smtClean="0"/>
              <a:t>(federal, state, institutional)</a:t>
            </a:r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Loans </a:t>
            </a:r>
            <a:r>
              <a:rPr lang="en-US" sz="2600" dirty="0" smtClean="0"/>
              <a:t>–  $80m </a:t>
            </a:r>
          </a:p>
          <a:p>
            <a:pPr marL="765810" lvl="2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§"/>
            </a:pPr>
            <a:r>
              <a:rPr lang="en-US" sz="2200" dirty="0" smtClean="0"/>
              <a:t>the average undergraduate with loans graduates with about $25,000 in student loan debt</a:t>
            </a:r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On-campus employment</a:t>
            </a:r>
            <a:r>
              <a:rPr lang="en-US" sz="2800" dirty="0"/>
              <a:t> </a:t>
            </a:r>
            <a:r>
              <a:rPr lang="en-US" sz="2800" dirty="0" smtClean="0"/>
              <a:t>- $</a:t>
            </a:r>
            <a:r>
              <a:rPr lang="en-US" sz="2600" dirty="0" smtClean="0"/>
              <a:t>5M</a:t>
            </a:r>
            <a:endParaRPr lang="en-US" sz="2600" dirty="0"/>
          </a:p>
          <a:p>
            <a:pPr indent="0">
              <a:lnSpc>
                <a:spcPct val="90000"/>
              </a:lnSpc>
              <a:buClr>
                <a:srgbClr val="4A0010"/>
              </a:buClr>
              <a:buSzPct val="80000"/>
              <a:buNone/>
            </a:pPr>
            <a:endParaRPr lang="en-US" sz="2800" dirty="0" smtClean="0"/>
          </a:p>
          <a:p>
            <a:pPr indent="0">
              <a:lnSpc>
                <a:spcPct val="90000"/>
              </a:lnSpc>
              <a:buClr>
                <a:srgbClr val="4A0010"/>
              </a:buClr>
              <a:buSzPct val="80000"/>
              <a:buNone/>
            </a:pPr>
            <a:r>
              <a:rPr lang="en-US" sz="2800" dirty="0" smtClean="0"/>
              <a:t>Total awarded </a:t>
            </a:r>
            <a:r>
              <a:rPr lang="en-US" sz="2800" dirty="0"/>
              <a:t>in </a:t>
            </a:r>
            <a:r>
              <a:rPr lang="en-US" sz="2800" dirty="0" smtClean="0"/>
              <a:t>2012-13: </a:t>
            </a:r>
            <a:r>
              <a:rPr lang="en-US" sz="2800" dirty="0"/>
              <a:t>$</a:t>
            </a:r>
            <a:r>
              <a:rPr lang="en-US" sz="2600" dirty="0" smtClean="0"/>
              <a:t>133M</a:t>
            </a:r>
            <a:r>
              <a:rPr lang="en-US" sz="2800" dirty="0" smtClean="0"/>
              <a:t> 		</a:t>
            </a:r>
            <a:endParaRPr lang="en-US" sz="2800" dirty="0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19200"/>
            <a:ext cx="8763000" cy="990600"/>
          </a:xfrm>
        </p:spPr>
        <p:txBody>
          <a:bodyPr/>
          <a:lstStyle/>
          <a:p>
            <a:pPr algn="ctr"/>
            <a:r>
              <a:rPr lang="en-US" sz="4000" dirty="0"/>
              <a:t>How do students finance those costs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2050" name="Picture 2" descr="C:\Users\vm570\Pictures\money-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9600"/>
            <a:ext cx="266700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313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</a:pPr>
            <a:endParaRPr lang="en-US" sz="1000" dirty="0"/>
          </a:p>
          <a:p>
            <a:pPr marL="765810" lvl="2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2400" dirty="0"/>
          </a:p>
          <a:p>
            <a:pPr marL="765810" lvl="2" indent="-365760">
              <a:lnSpc>
                <a:spcPct val="15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Application Processing </a:t>
            </a:r>
          </a:p>
          <a:p>
            <a:pPr marL="765810" lvl="2" indent="-365760">
              <a:lnSpc>
                <a:spcPct val="15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Loan Origination</a:t>
            </a:r>
            <a:endParaRPr lang="en-US" sz="2400" dirty="0"/>
          </a:p>
          <a:p>
            <a:pPr marL="765810" lvl="2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765810" lvl="2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/>
              <a:t>Student </a:t>
            </a:r>
            <a:r>
              <a:rPr lang="en-US" sz="2400" dirty="0" smtClean="0"/>
              <a:t>Employment </a:t>
            </a:r>
            <a:r>
              <a:rPr lang="en-US" sz="2400" dirty="0" smtClean="0">
                <a:solidFill>
                  <a:srgbClr val="FF0000"/>
                </a:solidFill>
              </a:rPr>
              <a:t>(Shannon, Room 113 </a:t>
            </a:r>
            <a:r>
              <a:rPr lang="en-US" sz="2400" dirty="0" smtClean="0">
                <a:solidFill>
                  <a:srgbClr val="FF0000"/>
                </a:solidFill>
              </a:rPr>
              <a:t>Q8:A)</a:t>
            </a:r>
            <a:endParaRPr lang="en-US" sz="800" dirty="0" smtClean="0"/>
          </a:p>
          <a:p>
            <a:pPr marL="765810" lvl="2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Scholarships</a:t>
            </a:r>
          </a:p>
          <a:p>
            <a:pPr marL="765810" lvl="2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765810" lvl="2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Information</a:t>
            </a:r>
            <a:endParaRPr lang="en-US" sz="2400" dirty="0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8305800" cy="914400"/>
          </a:xfrm>
        </p:spPr>
        <p:txBody>
          <a:bodyPr/>
          <a:lstStyle/>
          <a:p>
            <a:pPr algn="ctr"/>
            <a:r>
              <a:rPr lang="en-US" sz="2800" dirty="0" smtClean="0"/>
              <a:t>Student </a:t>
            </a:r>
            <a:r>
              <a:rPr lang="en-US" sz="2800" dirty="0"/>
              <a:t>Financial Aid is divided into five functional areas</a:t>
            </a:r>
            <a:r>
              <a:rPr lang="en-US" sz="2800" dirty="0" smtClean="0"/>
              <a:t>: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026" name="Picture 2" descr="C:\Users\vm570\Pictures\fotwfast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86400"/>
            <a:ext cx="63246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691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66800" y="2209800"/>
            <a:ext cx="7543800" cy="4495800"/>
          </a:xfrm>
        </p:spPr>
        <p:txBody>
          <a:bodyPr/>
          <a:lstStyle/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200" dirty="0"/>
              <a:t>Enrollment status—full time vs. part time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2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/>
              <a:t>Satisfactory </a:t>
            </a:r>
            <a:r>
              <a:rPr lang="en-US" sz="2200" dirty="0"/>
              <a:t>Academic Progress </a:t>
            </a:r>
            <a:r>
              <a:rPr lang="en-US" sz="2200" dirty="0" smtClean="0"/>
              <a:t>(SAP) requirements</a:t>
            </a:r>
            <a:endParaRPr lang="en-US" sz="22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2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200" dirty="0"/>
              <a:t>Eligible programs (i.e., </a:t>
            </a:r>
            <a:r>
              <a:rPr lang="en-US" sz="2200" dirty="0" smtClean="0"/>
              <a:t>post-baccalaureate</a:t>
            </a:r>
            <a:r>
              <a:rPr lang="en-US" sz="2200" dirty="0"/>
              <a:t>)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2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/>
              <a:t>Repeat classes and financial aid eligibility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2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/>
              <a:t>Dropping/Withdrawing from classes after financial aid has disbursed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200" dirty="0" smtClean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200" dirty="0" smtClean="0"/>
              <a:t>Limits on maximum Pell Grant</a:t>
            </a:r>
            <a:endParaRPr lang="en-US" sz="2200" dirty="0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Financial Aid Concerns	</a:t>
            </a:r>
          </a:p>
        </p:txBody>
      </p:sp>
    </p:spTree>
    <p:extLst>
      <p:ext uri="{BB962C8B-B14F-4D97-AF65-F5344CB8AC3E}">
        <p14:creationId xmlns:p14="http://schemas.microsoft.com/office/powerpoint/2010/main" val="4206460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ATT-0-62953FE303ABD71194D40000D11B6792-ATT000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743200"/>
            <a:ext cx="4648200" cy="2997200"/>
          </a:xfrm>
          <a:prstGeom prst="rect">
            <a:avLst/>
          </a:prstGeom>
          <a:noFill/>
        </p:spPr>
      </p:pic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066800"/>
            <a:ext cx="8305800" cy="1143000"/>
          </a:xfrm>
        </p:spPr>
        <p:txBody>
          <a:bodyPr/>
          <a:lstStyle/>
          <a:p>
            <a:r>
              <a:rPr lang="en-US" dirty="0"/>
              <a:t>Most days are good, some </a:t>
            </a:r>
            <a:br>
              <a:rPr lang="en-US" dirty="0"/>
            </a:br>
            <a:r>
              <a:rPr lang="en-US" dirty="0" smtClean="0"/>
              <a:t>not so much…….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5143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315200" cy="21177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Office of the Registrar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648200"/>
            <a:ext cx="6400800" cy="914400"/>
          </a:xfrm>
        </p:spPr>
        <p:txBody>
          <a:bodyPr/>
          <a:lstStyle/>
          <a:p>
            <a:pPr algn="ctr"/>
            <a:r>
              <a:rPr lang="en-US" dirty="0"/>
              <a:t>Carrington 320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2667000"/>
            <a:ext cx="7772400" cy="3200400"/>
          </a:xfrm>
          <a:noFill/>
          <a:ln/>
        </p:spPr>
        <p:txBody>
          <a:bodyPr lIns="92075" tIns="46038" rIns="92075" bIns="46038"/>
          <a:lstStyle/>
          <a:p>
            <a:pPr marL="27432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>
                <a:effectLst/>
              </a:rPr>
              <a:t>Degree </a:t>
            </a:r>
            <a:r>
              <a:rPr lang="en-US" dirty="0" smtClean="0">
                <a:effectLst/>
              </a:rPr>
              <a:t>Check</a:t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  <a:p>
            <a:pPr marL="27432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>
              <a:effectLst/>
            </a:endParaRPr>
          </a:p>
          <a:p>
            <a:pPr marL="27432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>
                <a:effectLst/>
              </a:rPr>
              <a:t>Records</a:t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  <a:p>
            <a:pPr marL="27432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>
              <a:effectLst/>
            </a:endParaRPr>
          </a:p>
          <a:p>
            <a:pPr marL="27432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>
                <a:effectLst/>
              </a:rPr>
              <a:t>Registration</a:t>
            </a:r>
            <a:br>
              <a:rPr lang="en-US" dirty="0" smtClean="0">
                <a:effectLst/>
              </a:rPr>
            </a:br>
            <a:endParaRPr lang="en-US" dirty="0">
              <a:effectLst/>
            </a:endParaRPr>
          </a:p>
          <a:p>
            <a:pPr marL="27432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>
              <a:effectLst/>
            </a:endParaRPr>
          </a:p>
          <a:p>
            <a:pPr marL="27432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effectLst/>
              </a:rPr>
              <a:t>Veteran Student Services (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Q9: D)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	 )	</a:t>
            </a:r>
            <a:endParaRPr lang="en-US" dirty="0">
              <a:solidFill>
                <a:srgbClr val="FF0000"/>
              </a:solidFill>
              <a:effectLst/>
            </a:endParaRPr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382000" cy="1660525"/>
          </a:xfrm>
          <a:noFill/>
          <a:ln/>
        </p:spPr>
        <p:txBody>
          <a:bodyPr lIns="92075" tIns="46038" rIns="92075" bIns="46038"/>
          <a:lstStyle/>
          <a:p>
            <a:pPr algn="ctr" eaLnBrk="0" hangingPunct="0"/>
            <a:r>
              <a:rPr lang="en-US" sz="3500" dirty="0">
                <a:effectLst/>
              </a:rPr>
              <a:t>The Office of the Registrar consists of four </a:t>
            </a:r>
            <a:r>
              <a:rPr lang="en-US" sz="3500" dirty="0" smtClean="0">
                <a:effectLst/>
              </a:rPr>
              <a:t>major </a:t>
            </a:r>
            <a:r>
              <a:rPr lang="en-US" sz="3500" dirty="0"/>
              <a:t>a</a:t>
            </a:r>
            <a:r>
              <a:rPr lang="en-US" sz="3500" dirty="0" smtClean="0">
                <a:effectLst/>
              </a:rPr>
              <a:t>reas</a:t>
            </a:r>
            <a:r>
              <a:rPr lang="en-US" sz="3500" dirty="0">
                <a:effectLst/>
              </a:rPr>
              <a:t>:</a:t>
            </a:r>
          </a:p>
        </p:txBody>
      </p:sp>
      <p:pic>
        <p:nvPicPr>
          <p:cNvPr id="35842" name="Picture 2" descr="Student receiving degre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9549" y="2666999"/>
            <a:ext cx="1162050" cy="771525"/>
          </a:xfrm>
          <a:prstGeom prst="rect">
            <a:avLst/>
          </a:prstGeom>
          <a:noFill/>
        </p:spPr>
      </p:pic>
      <p:pic>
        <p:nvPicPr>
          <p:cNvPr id="35844" name="Picture 4" descr="Record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7541" y="3733800"/>
            <a:ext cx="1162050" cy="771525"/>
          </a:xfrm>
          <a:prstGeom prst="rect">
            <a:avLst/>
          </a:prstGeom>
          <a:noFill/>
        </p:spPr>
      </p:pic>
      <p:pic>
        <p:nvPicPr>
          <p:cNvPr id="35846" name="Picture 6" descr="Registratio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7270" y="4648199"/>
            <a:ext cx="1162050" cy="771525"/>
          </a:xfrm>
          <a:prstGeom prst="rect">
            <a:avLst/>
          </a:prstGeom>
          <a:noFill/>
        </p:spPr>
      </p:pic>
      <p:pic>
        <p:nvPicPr>
          <p:cNvPr id="1026" name="Picture 2" descr="C:\Users\Public\Pictures\Veterans\Veterans Log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32138"/>
            <a:ext cx="1062591" cy="10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895599"/>
            <a:ext cx="8153400" cy="3724275"/>
          </a:xfrm>
          <a:noFill/>
          <a:ln/>
        </p:spPr>
        <p:txBody>
          <a:bodyPr lIns="92075" tIns="46038" rIns="92075" bIns="46038"/>
          <a:lstStyle/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 smtClean="0">
                <a:effectLst/>
              </a:rPr>
              <a:t>Maintain the degree audit system</a:t>
            </a: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 smtClean="0">
                <a:effectLst/>
              </a:rPr>
              <a:t>Review eligibility of graduation candidates</a:t>
            </a: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 smtClean="0"/>
              <a:t>Produce the commencement program</a:t>
            </a:r>
            <a:endParaRPr lang="en-US" sz="2600" dirty="0"/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 smtClean="0">
                <a:effectLst/>
              </a:rPr>
              <a:t>Process major/minor changes and admission </a:t>
            </a:r>
            <a:r>
              <a:rPr lang="en-US" sz="2600" dirty="0">
                <a:effectLst/>
              </a:rPr>
              <a:t>to degree </a:t>
            </a:r>
            <a:r>
              <a:rPr lang="en-US" sz="2600" dirty="0" smtClean="0">
                <a:effectLst/>
              </a:rPr>
              <a:t>programs</a:t>
            </a:r>
            <a:endParaRPr lang="en-US" sz="2600" dirty="0">
              <a:effectLst/>
            </a:endParaRP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>
                <a:effectLst/>
              </a:rPr>
              <a:t>Process </a:t>
            </a:r>
            <a:r>
              <a:rPr lang="en-US" sz="2600" dirty="0" smtClean="0">
                <a:effectLst/>
              </a:rPr>
              <a:t>intent to graduate submissions</a:t>
            </a: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 smtClean="0"/>
              <a:t>Maintain the commencement website</a:t>
            </a:r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6705600" cy="1295400"/>
          </a:xfrm>
          <a:noFill/>
          <a:ln/>
        </p:spPr>
        <p:txBody>
          <a:bodyPr lIns="92075" tIns="46038" rIns="92075" bIns="46038"/>
          <a:lstStyle/>
          <a:p>
            <a:pPr algn="ctr" eaLnBrk="0" hangingPunct="0"/>
            <a:r>
              <a:rPr lang="en-US" sz="3500" dirty="0">
                <a:effectLst/>
              </a:rPr>
              <a:t>Primary </a:t>
            </a:r>
            <a:r>
              <a:rPr lang="en-US" sz="3500" dirty="0" smtClean="0">
                <a:effectLst/>
              </a:rPr>
              <a:t>Degree Check functions</a:t>
            </a:r>
            <a:endParaRPr lang="en-US" sz="3500" dirty="0">
              <a:effectLst/>
            </a:endParaRPr>
          </a:p>
        </p:txBody>
      </p:sp>
      <p:pic>
        <p:nvPicPr>
          <p:cNvPr id="27650" name="Picture 2" descr="Gradu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142999"/>
            <a:ext cx="2087746" cy="17611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2362200"/>
            <a:ext cx="8305800" cy="4343400"/>
          </a:xfrm>
          <a:noFill/>
          <a:ln/>
        </p:spPr>
        <p:txBody>
          <a:bodyPr lIns="92075" tIns="46038" rIns="92075" bIns="46038"/>
          <a:lstStyle/>
          <a:p>
            <a:pPr marL="365760" indent="-365760" eaLnBrk="0" hangingPunct="0">
              <a:lnSpc>
                <a:spcPct val="15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>
                <a:effectLst/>
              </a:rPr>
              <a:t>Maintain student </a:t>
            </a:r>
            <a:r>
              <a:rPr lang="en-US" sz="2800" dirty="0" smtClean="0">
                <a:effectLst/>
              </a:rPr>
              <a:t>academic records </a:t>
            </a:r>
          </a:p>
          <a:p>
            <a:pPr marL="365760" indent="-365760" eaLnBrk="0" hangingPunct="0">
              <a:lnSpc>
                <a:spcPct val="15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Process grades/grade changes</a:t>
            </a:r>
            <a:endParaRPr lang="en-US" sz="2800" dirty="0" smtClean="0">
              <a:effectLst/>
            </a:endParaRPr>
          </a:p>
          <a:p>
            <a:pPr marL="365760" indent="-365760" eaLnBrk="0" hangingPunct="0">
              <a:lnSpc>
                <a:spcPct val="15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>
                <a:effectLst/>
              </a:rPr>
              <a:t>Provide transcripts</a:t>
            </a:r>
          </a:p>
          <a:p>
            <a:pPr marL="365760" indent="-365760" eaLnBrk="0" hangingPunct="0">
              <a:lnSpc>
                <a:spcPct val="15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>
                <a:effectLst/>
              </a:rPr>
              <a:t>Provide degree/enrollment verifications</a:t>
            </a:r>
          </a:p>
          <a:p>
            <a:pPr marL="365760" indent="-365760" eaLnBrk="0" hangingPunct="0">
              <a:lnSpc>
                <a:spcPct val="15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>
                <a:effectLst/>
              </a:rPr>
              <a:t>Process name and address changes</a:t>
            </a:r>
            <a:endParaRPr lang="en-US" sz="2800" dirty="0">
              <a:effectLst/>
            </a:endParaRP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229600" cy="1066800"/>
          </a:xfrm>
          <a:noFill/>
          <a:ln/>
        </p:spPr>
        <p:txBody>
          <a:bodyPr lIns="92075" tIns="46038" rIns="92075" bIns="46038"/>
          <a:lstStyle/>
          <a:p>
            <a:pPr algn="ctr" eaLnBrk="0" hangingPunct="0"/>
            <a:r>
              <a:rPr lang="en-US" sz="3500" dirty="0">
                <a:effectLst/>
              </a:rPr>
              <a:t>Primary Records </a:t>
            </a:r>
            <a:r>
              <a:rPr lang="en-US" sz="3500" dirty="0" smtClean="0">
                <a:effectLst/>
              </a:rPr>
              <a:t>functions</a:t>
            </a:r>
            <a:endParaRPr lang="en-US" sz="3500" dirty="0">
              <a:effectLst/>
            </a:endParaRPr>
          </a:p>
        </p:txBody>
      </p:sp>
      <p:pic>
        <p:nvPicPr>
          <p:cNvPr id="25602" name="Picture 2" descr="Students in cl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1926" y="2362200"/>
            <a:ext cx="2162174" cy="16790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2057400"/>
            <a:ext cx="8077200" cy="3690938"/>
          </a:xfrm>
          <a:noFill/>
          <a:ln/>
        </p:spPr>
        <p:txBody>
          <a:bodyPr lIns="92075" tIns="46038" rIns="92075" bIns="46038"/>
          <a:lstStyle/>
          <a:p>
            <a:pPr eaLnBrk="0" hangingPunct="0">
              <a:lnSpc>
                <a:spcPct val="80000"/>
              </a:lnSpc>
              <a:buClr>
                <a:schemeClr val="accent1"/>
              </a:buClr>
              <a:buFont typeface="Wingdings" pitchFamily="2" charset="2"/>
              <a:buChar char="q"/>
            </a:pPr>
            <a:endParaRPr lang="en-US" sz="800" dirty="0">
              <a:effectLst/>
            </a:endParaRPr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>
                <a:effectLst/>
              </a:rPr>
              <a:t>Coordinate </a:t>
            </a:r>
            <a:r>
              <a:rPr lang="en-US" sz="2600" dirty="0" smtClean="0">
                <a:effectLst/>
              </a:rPr>
              <a:t>campus-wide registration services</a:t>
            </a:r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500" dirty="0" smtClean="0">
              <a:effectLst/>
            </a:endParaRPr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 smtClean="0">
                <a:effectLst/>
              </a:rPr>
              <a:t>Process adds and drops</a:t>
            </a:r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 smtClean="0"/>
              <a:t>Coordinate development of the class schedule</a:t>
            </a:r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 smtClean="0">
                <a:effectLst/>
              </a:rPr>
              <a:t>Assess tuition and fees</a:t>
            </a:r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500" dirty="0" smtClean="0">
              <a:effectLst/>
            </a:endParaRPr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 smtClean="0">
                <a:effectLst/>
              </a:rPr>
              <a:t>Apply the refund schedule and process appeals</a:t>
            </a:r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500" dirty="0" smtClean="0"/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600" dirty="0" smtClean="0"/>
              <a:t>Publish important dates on the academic calendar</a:t>
            </a:r>
            <a:endParaRPr lang="en-US" sz="2600" dirty="0">
              <a:effectLst/>
            </a:endParaRPr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534400" cy="1371600"/>
          </a:xfrm>
          <a:noFill/>
          <a:ln/>
        </p:spPr>
        <p:txBody>
          <a:bodyPr lIns="92075" tIns="46038" rIns="92075" bIns="46038"/>
          <a:lstStyle/>
          <a:p>
            <a:pPr algn="ctr" eaLnBrk="0" hangingPunct="0"/>
            <a:r>
              <a:rPr lang="en-US" sz="3500" dirty="0">
                <a:effectLst/>
              </a:rPr>
              <a:t>Primary Registration </a:t>
            </a:r>
            <a:r>
              <a:rPr lang="en-US" sz="3500" dirty="0" smtClean="0">
                <a:effectLst/>
              </a:rPr>
              <a:t>functions</a:t>
            </a:r>
            <a:endParaRPr lang="en-US" sz="3500" dirty="0">
              <a:effectLst/>
            </a:endParaRPr>
          </a:p>
        </p:txBody>
      </p:sp>
      <p:pic>
        <p:nvPicPr>
          <p:cNvPr id="23554" name="Picture 2" descr="Registration Resour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4724400"/>
            <a:ext cx="1162050" cy="20478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2209800"/>
            <a:ext cx="8382000" cy="4495800"/>
          </a:xfrm>
          <a:noFill/>
          <a:ln/>
        </p:spPr>
        <p:txBody>
          <a:bodyPr lIns="92075" tIns="46038" rIns="92075" bIns="46038"/>
          <a:lstStyle/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effectLst/>
              </a:rPr>
              <a:t>Currently serve 650 students</a:t>
            </a:r>
            <a:endParaRPr lang="en-US" sz="2400" dirty="0" smtClean="0"/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000" dirty="0" smtClean="0">
              <a:effectLst/>
            </a:endParaRP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effectLst/>
              </a:rPr>
              <a:t>Counsel </a:t>
            </a:r>
            <a:r>
              <a:rPr lang="en-US" sz="2400" dirty="0">
                <a:effectLst/>
              </a:rPr>
              <a:t>students </a:t>
            </a:r>
            <a:r>
              <a:rPr lang="en-US" sz="2400" dirty="0" smtClean="0">
                <a:effectLst/>
              </a:rPr>
              <a:t>regarding </a:t>
            </a:r>
            <a:r>
              <a:rPr lang="en-US" sz="2400" dirty="0">
                <a:effectLst/>
              </a:rPr>
              <a:t>use of veteran educational assistance </a:t>
            </a:r>
            <a:r>
              <a:rPr lang="en-US" sz="2400" dirty="0" smtClean="0">
                <a:effectLst/>
              </a:rPr>
              <a:t>programs</a:t>
            </a: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000" dirty="0" smtClean="0">
              <a:effectLst/>
            </a:endParaRP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effectLst/>
              </a:rPr>
              <a:t>Certify </a:t>
            </a:r>
            <a:r>
              <a:rPr lang="en-US" sz="2400" dirty="0">
                <a:effectLst/>
              </a:rPr>
              <a:t>enrollment </a:t>
            </a:r>
            <a:r>
              <a:rPr lang="en-US" sz="2400" dirty="0" smtClean="0">
                <a:effectLst/>
              </a:rPr>
              <a:t>to </a:t>
            </a:r>
            <a:r>
              <a:rPr lang="en-US" sz="2400" dirty="0">
                <a:effectLst/>
              </a:rPr>
              <a:t>the </a:t>
            </a:r>
            <a:r>
              <a:rPr lang="en-US" sz="2400" dirty="0" smtClean="0">
                <a:effectLst/>
              </a:rPr>
              <a:t>Dept. of </a:t>
            </a:r>
            <a:r>
              <a:rPr lang="en-US" sz="2400" dirty="0">
                <a:effectLst/>
              </a:rPr>
              <a:t>Veterans Affairs </a:t>
            </a:r>
            <a:endParaRPr lang="en-US" sz="2400" dirty="0" smtClean="0">
              <a:effectLst/>
            </a:endParaRP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000" dirty="0" smtClean="0">
              <a:effectLst/>
            </a:endParaRP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effectLst/>
              </a:rPr>
              <a:t>Monitor </a:t>
            </a:r>
            <a:r>
              <a:rPr lang="en-US" sz="2400" dirty="0">
                <a:effectLst/>
              </a:rPr>
              <a:t>student progress toward degree </a:t>
            </a:r>
            <a:r>
              <a:rPr lang="en-US" sz="2400" dirty="0" smtClean="0">
                <a:effectLst/>
              </a:rPr>
              <a:t>completion</a:t>
            </a: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000" dirty="0" smtClean="0">
              <a:effectLst/>
            </a:endParaRP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>
                <a:effectLst/>
              </a:rPr>
              <a:t>Facilitate </a:t>
            </a:r>
            <a:r>
              <a:rPr lang="en-US" sz="2400" dirty="0">
                <a:effectLst/>
              </a:rPr>
              <a:t>withdrawal </a:t>
            </a:r>
            <a:r>
              <a:rPr lang="en-US" sz="2400" dirty="0" smtClean="0">
                <a:effectLst/>
              </a:rPr>
              <a:t>of </a:t>
            </a:r>
            <a:r>
              <a:rPr lang="en-US" sz="2400" dirty="0">
                <a:effectLst/>
              </a:rPr>
              <a:t>students </a:t>
            </a:r>
            <a:r>
              <a:rPr lang="en-US" sz="2400" dirty="0" smtClean="0">
                <a:effectLst/>
              </a:rPr>
              <a:t>called </a:t>
            </a:r>
            <a:r>
              <a:rPr lang="en-US" sz="2400" dirty="0">
                <a:effectLst/>
              </a:rPr>
              <a:t>to active </a:t>
            </a:r>
            <a:r>
              <a:rPr lang="en-US" sz="2400" dirty="0" smtClean="0">
                <a:effectLst/>
              </a:rPr>
              <a:t>duty</a:t>
            </a: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000" dirty="0" smtClean="0">
              <a:effectLst/>
            </a:endParaRP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 smtClean="0"/>
              <a:t>Administer Veterans Incentive Program grant</a:t>
            </a:r>
            <a:endParaRPr lang="en-US" sz="2400" dirty="0">
              <a:effectLst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8763000" cy="1447800"/>
          </a:xfrm>
          <a:noFill/>
          <a:ln/>
        </p:spPr>
        <p:txBody>
          <a:bodyPr lIns="92075" tIns="46038" rIns="92075" bIns="46038"/>
          <a:lstStyle/>
          <a:p>
            <a:pPr algn="ctr" eaLnBrk="0" hangingPunct="0"/>
            <a:r>
              <a:rPr lang="en-US" sz="3500" dirty="0">
                <a:effectLst/>
              </a:rPr>
              <a:t>Primary </a:t>
            </a:r>
            <a:r>
              <a:rPr lang="en-US" sz="3500" dirty="0" smtClean="0">
                <a:effectLst/>
              </a:rPr>
              <a:t>Veteran Student </a:t>
            </a:r>
            <a:r>
              <a:rPr lang="en-US" sz="3500" dirty="0">
                <a:effectLst/>
              </a:rPr>
              <a:t>Services </a:t>
            </a:r>
            <a:r>
              <a:rPr lang="en-US" sz="3500" dirty="0" smtClean="0">
                <a:effectLst/>
              </a:rPr>
              <a:t>functions</a:t>
            </a:r>
            <a:endParaRPr lang="en-US" sz="3500" dirty="0">
              <a:effectLst/>
            </a:endParaRPr>
          </a:p>
        </p:txBody>
      </p:sp>
      <p:pic>
        <p:nvPicPr>
          <p:cNvPr id="21506" name="Picture 2" descr="MSU Veter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1" y="1600200"/>
            <a:ext cx="1994018" cy="13813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Access to Success Objectives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3763963"/>
          </a:xfrm>
        </p:spPr>
        <p:txBody>
          <a:bodyPr>
            <a:normAutofit fontScale="92500" lnSpcReduction="20000"/>
          </a:bodyPr>
          <a:lstStyle/>
          <a:p>
            <a:pPr marL="859536" indent="-457200">
              <a:lnSpc>
                <a:spcPct val="110000"/>
              </a:lnSpc>
              <a:spcBef>
                <a:spcPts val="672"/>
              </a:spcBef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Maintain modest growth/increase diversity</a:t>
            </a:r>
          </a:p>
          <a:p>
            <a:pPr marL="859536" indent="-457200">
              <a:lnSpc>
                <a:spcPct val="110000"/>
              </a:lnSpc>
              <a:spcBef>
                <a:spcPts val="672"/>
              </a:spcBef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Increase alternative pathway programs and  enrollments</a:t>
            </a:r>
          </a:p>
          <a:p>
            <a:pPr marL="859536" indent="-457200">
              <a:lnSpc>
                <a:spcPct val="110000"/>
              </a:lnSpc>
              <a:spcBef>
                <a:spcPts val="672"/>
              </a:spcBef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Ensure course availability</a:t>
            </a:r>
          </a:p>
          <a:p>
            <a:pPr marL="859536" indent="-457200">
              <a:lnSpc>
                <a:spcPct val="110000"/>
              </a:lnSpc>
              <a:spcBef>
                <a:spcPts val="672"/>
              </a:spcBef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Maintain competitive cost of attendance</a:t>
            </a:r>
          </a:p>
          <a:p>
            <a:pPr marL="859536" indent="-457200">
              <a:lnSpc>
                <a:spcPct val="110000"/>
              </a:lnSpc>
              <a:spcBef>
                <a:spcPts val="672"/>
              </a:spcBef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Increase retention and graduation rates</a:t>
            </a:r>
          </a:p>
          <a:p>
            <a:pPr marL="859536" indent="-457200">
              <a:lnSpc>
                <a:spcPct val="110000"/>
              </a:lnSpc>
              <a:spcBef>
                <a:spcPts val="672"/>
              </a:spcBef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Increase degrees in fields aligned to workforce needs</a:t>
            </a:r>
          </a:p>
          <a:p>
            <a:pPr marL="859536" indent="-457200">
              <a:lnSpc>
                <a:spcPct val="110000"/>
              </a:lnSpc>
              <a:spcBef>
                <a:spcPts val="672"/>
              </a:spcBef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Increase STEM degrees awarded	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57204" t="19618" r="1218" b="58802"/>
          <a:stretch/>
        </p:blipFill>
        <p:spPr bwMode="auto">
          <a:xfrm>
            <a:off x="990600" y="5486400"/>
            <a:ext cx="6673850" cy="1228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8686800" cy="4114800"/>
          </a:xfrm>
          <a:noFill/>
          <a:ln/>
        </p:spPr>
        <p:txBody>
          <a:bodyPr lIns="92075" tIns="46038" rIns="92075" bIns="46038"/>
          <a:lstStyle/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/>
              <a:t>Enforce and recommend academic policies</a:t>
            </a: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/>
              <a:t>Enforce state/federal laws, including </a:t>
            </a:r>
            <a:r>
              <a:rPr lang="en-US" sz="2400" dirty="0" smtClean="0">
                <a:solidFill>
                  <a:srgbClr val="FF0000"/>
                </a:solidFill>
              </a:rPr>
              <a:t>FERPA (Q10: B)</a:t>
            </a:r>
            <a:endParaRPr lang="en-US" sz="2400" dirty="0">
              <a:solidFill>
                <a:srgbClr val="FF0000"/>
              </a:solidFill>
            </a:endParaRP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/>
              <a:t>Publish undergraduate </a:t>
            </a:r>
            <a:r>
              <a:rPr lang="en-US" sz="2400" dirty="0" smtClean="0"/>
              <a:t>catalog (online only)</a:t>
            </a:r>
            <a:endParaRPr lang="en-US" sz="2400" dirty="0"/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/>
              <a:t>Provide training </a:t>
            </a:r>
            <a:r>
              <a:rPr lang="en-US" sz="2400" dirty="0" smtClean="0"/>
              <a:t>( e.g., FERPA</a:t>
            </a:r>
            <a:r>
              <a:rPr lang="en-US" sz="2400" dirty="0"/>
              <a:t>, class schedule </a:t>
            </a:r>
            <a:r>
              <a:rPr lang="en-US" sz="2400" dirty="0" smtClean="0"/>
              <a:t>building)</a:t>
            </a:r>
            <a:endParaRPr lang="en-US" sz="2400" dirty="0"/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/>
              <a:t>Implement and maintain student systems</a:t>
            </a: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/>
              <a:t>Provide data reports to constituents on campus</a:t>
            </a:r>
          </a:p>
          <a:p>
            <a:pPr marL="365760" indent="-365760" eaLnBrk="0" hangingPunct="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400" dirty="0"/>
              <a:t>Provide student directory for print and Sunshine Law requests</a:t>
            </a:r>
          </a:p>
          <a:p>
            <a:pPr marL="365760" indent="-365760" eaLnBrk="0" hangingPunct="0">
              <a:lnSpc>
                <a:spcPct val="8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2400" dirty="0">
              <a:effectLst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  <a:noFill/>
          <a:ln/>
        </p:spPr>
        <p:txBody>
          <a:bodyPr lIns="92075" tIns="46038" rIns="92075" bIns="46038"/>
          <a:lstStyle/>
          <a:p>
            <a:pPr algn="ctr" eaLnBrk="0" hangingPunct="0"/>
            <a:r>
              <a:rPr lang="en-US" sz="3500" dirty="0" smtClean="0"/>
              <a:t>Cross-functional roles</a:t>
            </a:r>
            <a:endParaRPr lang="en-US" sz="3500" dirty="0">
              <a:effectLst/>
            </a:endParaRPr>
          </a:p>
        </p:txBody>
      </p:sp>
      <p:pic>
        <p:nvPicPr>
          <p:cNvPr id="5" name="Picture 4" descr="undergraduate_catalo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5281859"/>
            <a:ext cx="6756400" cy="15129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" y="2133600"/>
            <a:ext cx="3505200" cy="4572000"/>
          </a:xfrm>
          <a:noFill/>
          <a:ln/>
        </p:spPr>
        <p:txBody>
          <a:bodyPr lIns="92075" tIns="46038" rIns="92075" bIns="46038"/>
          <a:lstStyle/>
          <a:p>
            <a:pPr eaLnBrk="0" hangingPunct="0">
              <a:lnSpc>
                <a:spcPct val="90000"/>
              </a:lnSpc>
              <a:buClr>
                <a:schemeClr val="accent1"/>
              </a:buClr>
              <a:buNone/>
            </a:pPr>
            <a:r>
              <a:rPr lang="en-US" dirty="0" smtClean="0">
                <a:effectLst/>
              </a:rPr>
              <a:t>Academics tab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(for students)</a:t>
            </a:r>
          </a:p>
          <a:p>
            <a:pPr eaLnBrk="0" hangingPunct="0">
              <a:lnSpc>
                <a:spcPct val="90000"/>
              </a:lnSpc>
              <a:buClr>
                <a:schemeClr val="accent1"/>
              </a:buClr>
              <a:buNone/>
            </a:pPr>
            <a:endParaRPr lang="en-US" sz="800" dirty="0" smtClean="0">
              <a:effectLst/>
            </a:endParaRP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Student records </a:t>
            </a: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Class schedule</a:t>
            </a:r>
            <a:endParaRPr lang="en-US" sz="2300" dirty="0">
              <a:effectLst/>
            </a:endParaRP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Registration tools </a:t>
            </a: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Academic profile</a:t>
            </a:r>
            <a:endParaRPr lang="en-US" sz="2300" dirty="0">
              <a:effectLst/>
            </a:endParaRP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Commencement</a:t>
            </a: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Textbooks</a:t>
            </a:r>
            <a:endParaRPr lang="en-US" sz="2300" dirty="0">
              <a:effectLst/>
            </a:endParaRP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More</a:t>
            </a:r>
            <a:endParaRPr lang="en-US" sz="2300" dirty="0">
              <a:effectLst/>
            </a:endParaRPr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610600" cy="1431925"/>
          </a:xfrm>
          <a:noFill/>
          <a:ln/>
        </p:spPr>
        <p:txBody>
          <a:bodyPr lIns="92075" tIns="46038" rIns="92075" bIns="46038"/>
          <a:lstStyle/>
          <a:p>
            <a:pPr algn="ctr" eaLnBrk="0" hangingPunct="0"/>
            <a:r>
              <a:rPr lang="en-US" sz="3500" dirty="0" smtClean="0">
                <a:effectLst/>
              </a:rPr>
              <a:t>Office of the Registrar Functions on My Missouri State</a:t>
            </a:r>
            <a:endParaRPr lang="en-US" sz="3500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2581" b="3226"/>
          <a:stretch>
            <a:fillRect/>
          </a:stretch>
        </p:blipFill>
        <p:spPr bwMode="auto">
          <a:xfrm>
            <a:off x="3314700" y="2209800"/>
            <a:ext cx="57531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2133600"/>
            <a:ext cx="3505200" cy="4572000"/>
          </a:xfrm>
          <a:noFill/>
          <a:ln/>
        </p:spPr>
        <p:txBody>
          <a:bodyPr lIns="92075" tIns="46038" rIns="92075" bIns="46038"/>
          <a:lstStyle/>
          <a:p>
            <a:pPr indent="0" eaLnBrk="0" hangingPunc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3000" dirty="0" smtClean="0">
                <a:effectLst/>
              </a:rPr>
              <a:t>Teaching and</a:t>
            </a:r>
            <a:br>
              <a:rPr lang="en-US" sz="3000" dirty="0" smtClean="0">
                <a:effectLst/>
              </a:rPr>
            </a:br>
            <a:r>
              <a:rPr lang="en-US" sz="3000" dirty="0" smtClean="0">
                <a:effectLst/>
              </a:rPr>
              <a:t>Advising tab </a:t>
            </a:r>
          </a:p>
          <a:p>
            <a:pPr indent="0" eaLnBrk="0" hangingPunc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US" sz="2800" dirty="0" smtClean="0">
                <a:effectLst/>
              </a:rPr>
              <a:t>(for faculty, staff,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advisors)*</a:t>
            </a:r>
          </a:p>
          <a:p>
            <a:pPr eaLnBrk="0" hangingPunct="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q"/>
            </a:pPr>
            <a:endParaRPr lang="en-US" sz="900" dirty="0">
              <a:effectLst/>
            </a:endParaRP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Faculty services</a:t>
            </a:r>
            <a:endParaRPr lang="en-US" sz="2300" dirty="0">
              <a:effectLst/>
            </a:endParaRP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Faculty dashboard</a:t>
            </a:r>
            <a:endParaRPr lang="en-US" sz="2300" dirty="0">
              <a:effectLst/>
            </a:endParaRP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Faculty grade</a:t>
            </a:r>
            <a:br>
              <a:rPr lang="en-US" sz="2300" dirty="0" smtClean="0">
                <a:effectLst/>
              </a:rPr>
            </a:br>
            <a:r>
              <a:rPr lang="en-US" sz="2300" dirty="0" smtClean="0">
                <a:effectLst/>
              </a:rPr>
              <a:t>assignment</a:t>
            </a:r>
            <a:endParaRPr lang="en-US" sz="2300" dirty="0">
              <a:effectLst/>
            </a:endParaRP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Student information</a:t>
            </a:r>
          </a:p>
          <a:p>
            <a:pPr marL="765810" lvl="2" indent="-365760" eaLnBrk="0" hangingPunct="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300" dirty="0" smtClean="0">
                <a:effectLst/>
              </a:rPr>
              <a:t>Teacher education</a:t>
            </a:r>
            <a:endParaRPr lang="en-US" sz="2300" dirty="0">
              <a:effectLst/>
            </a:endParaRPr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534400" cy="1431925"/>
          </a:xfrm>
          <a:noFill/>
          <a:ln/>
        </p:spPr>
        <p:txBody>
          <a:bodyPr lIns="92075" tIns="46038" rIns="92075" bIns="46038"/>
          <a:lstStyle/>
          <a:p>
            <a:pPr algn="ctr" eaLnBrk="0" hangingPunct="0"/>
            <a:r>
              <a:rPr lang="en-US" sz="3500" dirty="0" smtClean="0">
                <a:effectLst/>
              </a:rPr>
              <a:t>Office of the Registrar Functions on My Missouri State</a:t>
            </a:r>
            <a:endParaRPr lang="en-US" sz="3500" dirty="0"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2807" b="3509"/>
          <a:stretch>
            <a:fillRect/>
          </a:stretch>
        </p:blipFill>
        <p:spPr bwMode="auto">
          <a:xfrm>
            <a:off x="3790950" y="2590800"/>
            <a:ext cx="5276850" cy="419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52600" y="2286000"/>
            <a:ext cx="5486400" cy="4114800"/>
          </a:xfrm>
        </p:spPr>
        <p:txBody>
          <a:bodyPr/>
          <a:lstStyle/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How did you do on the quiz?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12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Questions?</a:t>
            </a:r>
            <a:br>
              <a:rPr lang="en-US" dirty="0"/>
            </a:br>
            <a:endParaRPr lang="en-US" sz="12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Thank you!</a:t>
            </a: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696200" cy="1143000"/>
          </a:xfrm>
        </p:spPr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1026" name="Picture 2" descr="Bear Head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19600"/>
            <a:ext cx="2095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/>
          <p:cNvCxnSpPr/>
          <p:nvPr/>
        </p:nvCxnSpPr>
        <p:spPr>
          <a:xfrm>
            <a:off x="2418793" y="1406125"/>
            <a:ext cx="4114800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rot="5400000">
            <a:off x="6431280" y="2930047"/>
            <a:ext cx="548640" cy="0"/>
          </a:xfrm>
          <a:prstGeom prst="line">
            <a:avLst/>
          </a:prstGeom>
          <a:ln cap="rnd">
            <a:solidFill>
              <a:schemeClr val="tx1"/>
            </a:solidFill>
            <a:prstDash val="sysDot"/>
            <a:rou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398672" y="2903229"/>
            <a:ext cx="548640" cy="0"/>
          </a:xfrm>
          <a:prstGeom prst="line">
            <a:avLst/>
          </a:prstGeom>
          <a:ln cap="rnd">
            <a:solidFill>
              <a:schemeClr val="tx1"/>
            </a:solidFill>
            <a:prstDash val="sysDot"/>
            <a:rou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5400000">
            <a:off x="2820987" y="2901457"/>
            <a:ext cx="548640" cy="0"/>
          </a:xfrm>
          <a:prstGeom prst="line">
            <a:avLst/>
          </a:prstGeom>
          <a:ln cap="rnd">
            <a:solidFill>
              <a:schemeClr val="tx1"/>
            </a:solidFill>
            <a:prstDash val="sysDot"/>
            <a:rou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>
            <a:off x="662005" y="2901457"/>
            <a:ext cx="548640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058442" y="2719671"/>
            <a:ext cx="2056131" cy="2339468"/>
            <a:chOff x="7072947" y="2491951"/>
            <a:chExt cx="2056131" cy="2339468"/>
          </a:xfrm>
        </p:grpSpPr>
        <p:grpSp>
          <p:nvGrpSpPr>
            <p:cNvPr id="37" name="Group 36"/>
            <p:cNvGrpSpPr/>
            <p:nvPr/>
          </p:nvGrpSpPr>
          <p:grpSpPr>
            <a:xfrm>
              <a:off x="7072947" y="2491951"/>
              <a:ext cx="548640" cy="1920240"/>
              <a:chOff x="7086600" y="2194560"/>
              <a:chExt cx="548640" cy="1920240"/>
            </a:xfrm>
          </p:grpSpPr>
          <p:sp>
            <p:nvSpPr>
              <p:cNvPr id="109" name="Line 80"/>
              <p:cNvSpPr>
                <a:spLocks noChangeShapeType="1"/>
              </p:cNvSpPr>
              <p:nvPr/>
            </p:nvSpPr>
            <p:spPr bwMode="auto">
              <a:xfrm>
                <a:off x="7093511" y="3233451"/>
                <a:ext cx="457200" cy="0"/>
              </a:xfrm>
              <a:prstGeom prst="line">
                <a:avLst/>
              </a:prstGeom>
              <a:ln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7086600" y="2194560"/>
                <a:ext cx="548640" cy="1920240"/>
                <a:chOff x="365760" y="2377440"/>
                <a:chExt cx="243840" cy="2560320"/>
              </a:xfrm>
            </p:grpSpPr>
            <p:sp>
              <p:nvSpPr>
                <p:cNvPr id="103" name="Line 82"/>
                <p:cNvSpPr>
                  <a:spLocks noChangeShapeType="1"/>
                </p:cNvSpPr>
                <p:nvPr/>
              </p:nvSpPr>
              <p:spPr bwMode="auto">
                <a:xfrm>
                  <a:off x="365760" y="2377440"/>
                  <a:ext cx="0" cy="2560320"/>
                </a:xfrm>
                <a:prstGeom prst="line">
                  <a:avLst/>
                </a:prstGeom>
                <a:ln cap="rnd">
                  <a:solidFill>
                    <a:schemeClr val="tx1"/>
                  </a:solidFill>
                  <a:round/>
                  <a:headEnd/>
                  <a:tailEnd type="oval"/>
                </a:ln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5" name="Line 86"/>
                <p:cNvSpPr>
                  <a:spLocks noChangeShapeType="1"/>
                </p:cNvSpPr>
                <p:nvPr/>
              </p:nvSpPr>
              <p:spPr bwMode="auto">
                <a:xfrm>
                  <a:off x="381000" y="4937760"/>
                  <a:ext cx="228600" cy="0"/>
                </a:xfrm>
                <a:prstGeom prst="line">
                  <a:avLst/>
                </a:prstGeom>
                <a:ln cap="rnd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9" name="Group 28"/>
            <p:cNvGrpSpPr/>
            <p:nvPr/>
          </p:nvGrpSpPr>
          <p:grpSpPr>
            <a:xfrm>
              <a:off x="7210425" y="4093222"/>
              <a:ext cx="1918653" cy="738197"/>
              <a:chOff x="7200724" y="2857087"/>
              <a:chExt cx="1918653" cy="738197"/>
            </a:xfrm>
          </p:grpSpPr>
          <p:sp>
            <p:nvSpPr>
              <p:cNvPr id="86" name="Rectangle 101"/>
              <p:cNvSpPr>
                <a:spLocks noChangeArrowheads="1"/>
              </p:cNvSpPr>
              <p:nvPr/>
            </p:nvSpPr>
            <p:spPr bwMode="auto">
              <a:xfrm>
                <a:off x="7200724" y="2857087"/>
                <a:ext cx="1905000" cy="738197"/>
              </a:xfrm>
              <a:prstGeom prst="rect">
                <a:avLst/>
              </a:pr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" name="Text Box 40"/>
              <p:cNvSpPr txBox="1">
                <a:spLocks noChangeArrowheads="1"/>
              </p:cNvSpPr>
              <p:nvPr/>
            </p:nvSpPr>
            <p:spPr bwMode="auto">
              <a:xfrm>
                <a:off x="7216632" y="3009819"/>
                <a:ext cx="1902745" cy="423193"/>
              </a:xfrm>
              <a:prstGeom prst="rect">
                <a:avLst/>
              </a:prstGeom>
              <a:noFill/>
              <a:ln w="9525" cap="rnd">
                <a:noFill/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35000"/>
                  </a:spcBef>
                </a:pPr>
                <a:r>
                  <a:rPr lang="en-US" sz="10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ADMINISTRATIVE ASSISTANT II</a:t>
                </a:r>
              </a:p>
              <a:p>
                <a:pPr algn="ctr">
                  <a:spcBef>
                    <a:spcPct val="15000"/>
                  </a:spcBef>
                </a:pPr>
                <a:r>
                  <a:rPr lang="en-US" sz="10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Joyce Eddy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210425" y="3147223"/>
              <a:ext cx="1905000" cy="767238"/>
              <a:chOff x="7200724" y="3776253"/>
              <a:chExt cx="1905000" cy="767238"/>
            </a:xfrm>
          </p:grpSpPr>
          <p:sp>
            <p:nvSpPr>
              <p:cNvPr id="90" name="Rectangle 101"/>
              <p:cNvSpPr>
                <a:spLocks noChangeArrowheads="1"/>
              </p:cNvSpPr>
              <p:nvPr/>
            </p:nvSpPr>
            <p:spPr bwMode="auto">
              <a:xfrm>
                <a:off x="7200724" y="3776253"/>
                <a:ext cx="1905000" cy="738197"/>
              </a:xfrm>
              <a:prstGeom prst="rect">
                <a:avLst/>
              </a:pr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Text Box 40"/>
              <p:cNvSpPr txBox="1">
                <a:spLocks noChangeArrowheads="1"/>
              </p:cNvSpPr>
              <p:nvPr/>
            </p:nvSpPr>
            <p:spPr bwMode="auto">
              <a:xfrm>
                <a:off x="7216632" y="3789438"/>
                <a:ext cx="1858010" cy="754053"/>
              </a:xfrm>
              <a:prstGeom prst="rect">
                <a:avLst/>
              </a:prstGeom>
              <a:noFill/>
              <a:ln w="9525" cap="rnd">
                <a:noFill/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35000"/>
                  </a:spcBef>
                </a:pPr>
                <a:r>
                  <a:rPr lang="en-US" sz="10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VETERANS INCENTIVE PROGRAM PROJECT COORD.</a:t>
                </a:r>
              </a:p>
              <a:p>
                <a:pPr algn="ctr">
                  <a:spcBef>
                    <a:spcPct val="15000"/>
                  </a:spcBef>
                </a:pPr>
                <a:r>
                  <a:rPr lang="en-US" sz="1000" b="1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Audri</a:t>
                </a:r>
                <a:r>
                  <a:rPr lang="en-US" sz="10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 </a:t>
                </a:r>
                <a:r>
                  <a:rPr lang="en-US" sz="1000" b="1" dirty="0" err="1" smtClean="0">
                    <a:solidFill>
                      <a:srgbClr val="000000"/>
                    </a:solidFill>
                    <a:latin typeface="Calibri" pitchFamily="34" charset="0"/>
                  </a:rPr>
                  <a:t>Hileman</a:t>
                </a:r>
                <a:endParaRPr lang="en-US" sz="1000" b="1" dirty="0" smtClean="0">
                  <a:solidFill>
                    <a:srgbClr val="000000"/>
                  </a:solidFill>
                  <a:latin typeface="Calibri" pitchFamily="34" charset="0"/>
                </a:endParaRPr>
              </a:p>
              <a:p>
                <a:pPr algn="ctr">
                  <a:spcBef>
                    <a:spcPct val="15000"/>
                  </a:spcBef>
                </a:pPr>
                <a:r>
                  <a:rPr lang="en-US" sz="10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(Grant Funded)</a:t>
                </a:r>
              </a:p>
            </p:txBody>
          </p:sp>
        </p:grpSp>
      </p:grpSp>
      <p:cxnSp>
        <p:nvCxnSpPr>
          <p:cNvPr id="215" name="Straight Connector 214"/>
          <p:cNvCxnSpPr/>
          <p:nvPr/>
        </p:nvCxnSpPr>
        <p:spPr>
          <a:xfrm rot="5400000">
            <a:off x="644738" y="2189389"/>
            <a:ext cx="548640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5009367" y="2189389"/>
            <a:ext cx="548640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2820987" y="2189389"/>
            <a:ext cx="548640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919058" y="1915069"/>
            <a:ext cx="6812280" cy="0"/>
          </a:xfrm>
          <a:prstGeom prst="line">
            <a:avLst/>
          </a:prstGeom>
          <a:ln w="19050" cap="rnd">
            <a:solidFill>
              <a:schemeClr val="tx1"/>
            </a:solidFill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rot="5400000">
            <a:off x="7443358" y="2189389"/>
            <a:ext cx="548640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 rot="20220000" flipH="1">
            <a:off x="4185880" y="777994"/>
            <a:ext cx="457200" cy="1097280"/>
          </a:xfrm>
          <a:prstGeom prst="line">
            <a:avLst/>
          </a:prstGeom>
          <a:ln w="1905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5" name="Text Box 53"/>
          <p:cNvSpPr txBox="1">
            <a:spLocks noChangeArrowheads="1"/>
          </p:cNvSpPr>
          <p:nvPr/>
        </p:nvSpPr>
        <p:spPr bwMode="auto">
          <a:xfrm>
            <a:off x="7499809" y="6545791"/>
            <a:ext cx="160591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900" dirty="0" smtClean="0">
                <a:solidFill>
                  <a:srgbClr val="000000"/>
                </a:solidFill>
                <a:latin typeface="Calibri" pitchFamily="34" charset="0"/>
              </a:rPr>
              <a:t>Revised November 9, 2012</a:t>
            </a:r>
          </a:p>
        </p:txBody>
      </p:sp>
      <p:sp>
        <p:nvSpPr>
          <p:cNvPr id="2076" name="Text Box 55"/>
          <p:cNvSpPr txBox="1">
            <a:spLocks noChangeArrowheads="1"/>
          </p:cNvSpPr>
          <p:nvPr/>
        </p:nvSpPr>
        <p:spPr bwMode="auto">
          <a:xfrm>
            <a:off x="31371" y="1099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Organizational Structure for Office of the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Registrar</a:t>
            </a:r>
          </a:p>
        </p:txBody>
      </p:sp>
      <p:cxnSp>
        <p:nvCxnSpPr>
          <p:cNvPr id="107" name="Straight Connector 106"/>
          <p:cNvCxnSpPr/>
          <p:nvPr/>
        </p:nvCxnSpPr>
        <p:spPr>
          <a:xfrm>
            <a:off x="5522605" y="765143"/>
            <a:ext cx="1097280" cy="0"/>
          </a:xfrm>
          <a:prstGeom prst="line">
            <a:avLst/>
          </a:prstGeom>
          <a:ln cap="rnd">
            <a:solidFill>
              <a:schemeClr val="tx1"/>
            </a:solidFill>
            <a:rou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046225" y="505072"/>
            <a:ext cx="2743200" cy="609600"/>
            <a:chOff x="3035975" y="557462"/>
            <a:chExt cx="2743200" cy="609600"/>
          </a:xfrm>
        </p:grpSpPr>
        <p:sp>
          <p:nvSpPr>
            <p:cNvPr id="2" name="Rectangle 22"/>
            <p:cNvSpPr>
              <a:spLocks noChangeArrowheads="1"/>
            </p:cNvSpPr>
            <p:nvPr/>
          </p:nvSpPr>
          <p:spPr bwMode="auto">
            <a:xfrm>
              <a:off x="3035975" y="557462"/>
              <a:ext cx="2743200" cy="609600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3035975" y="557462"/>
              <a:ext cx="2743200" cy="520142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400" b="1" dirty="0" smtClean="0">
                  <a:solidFill>
                    <a:srgbClr val="000000"/>
                  </a:solidFill>
                  <a:latin typeface="Calibri" pitchFamily="34" charset="0"/>
                </a:rPr>
                <a:t>REGISTRAR</a:t>
              </a:r>
              <a:endParaRPr lang="en-US" sz="1400" b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spcBef>
                  <a:spcPct val="15000"/>
                </a:spcBef>
              </a:pPr>
              <a:r>
                <a:rPr lang="en-US" sz="1200" b="1" dirty="0" smtClean="0">
                  <a:solidFill>
                    <a:srgbClr val="000000"/>
                  </a:solidFill>
                  <a:latin typeface="Calibri" pitchFamily="34" charset="0"/>
                </a:rPr>
                <a:t>Robert S. Hornberger,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alibri" pitchFamily="34" charset="0"/>
                </a:rPr>
                <a:t>Ed.D</a:t>
              </a:r>
              <a:endParaRPr lang="en-US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6707" y="1185462"/>
            <a:ext cx="2362200" cy="444771"/>
            <a:chOff x="256707" y="1185462"/>
            <a:chExt cx="2362200" cy="444771"/>
          </a:xfrm>
        </p:grpSpPr>
        <p:sp>
          <p:nvSpPr>
            <p:cNvPr id="3" name="Rectangle 21"/>
            <p:cNvSpPr>
              <a:spLocks noChangeArrowheads="1"/>
            </p:cNvSpPr>
            <p:nvPr/>
          </p:nvSpPr>
          <p:spPr bwMode="auto">
            <a:xfrm>
              <a:off x="256707" y="1185462"/>
              <a:ext cx="2362200" cy="44132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9" name="Text Box 23"/>
            <p:cNvSpPr txBox="1">
              <a:spLocks noChangeArrowheads="1"/>
            </p:cNvSpPr>
            <p:nvPr/>
          </p:nvSpPr>
          <p:spPr bwMode="auto">
            <a:xfrm>
              <a:off x="297951" y="1207040"/>
              <a:ext cx="2286000" cy="423193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SYSTEMS ANALYST</a:t>
              </a:r>
            </a:p>
            <a:p>
              <a:pPr algn="ctr">
                <a:spcBef>
                  <a:spcPct val="1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Natalie </a:t>
              </a:r>
              <a:r>
                <a:rPr lang="en-US" sz="1000" b="1" dirty="0" err="1" smtClean="0">
                  <a:solidFill>
                    <a:srgbClr val="000000"/>
                  </a:solidFill>
                  <a:latin typeface="Calibri" pitchFamily="34" charset="0"/>
                </a:rPr>
                <a:t>Seever</a:t>
              </a: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en-US" sz="800" b="1" dirty="0" smtClean="0">
                  <a:solidFill>
                    <a:srgbClr val="000000"/>
                  </a:solidFill>
                  <a:latin typeface="Calibri" pitchFamily="34" charset="0"/>
                </a:rPr>
                <a:t>(part-time)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384500" y="2250904"/>
            <a:ext cx="1909548" cy="672485"/>
            <a:chOff x="4370323" y="2273487"/>
            <a:chExt cx="1909548" cy="672485"/>
          </a:xfrm>
        </p:grpSpPr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4370323" y="2273487"/>
              <a:ext cx="1909548" cy="672485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58" name="Text Box 34"/>
            <p:cNvSpPr txBox="1">
              <a:spLocks noChangeArrowheads="1"/>
            </p:cNvSpPr>
            <p:nvPr/>
          </p:nvSpPr>
          <p:spPr bwMode="auto">
            <a:xfrm>
              <a:off x="4370323" y="2311974"/>
              <a:ext cx="1909548" cy="577081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ASSISTANT </a:t>
              </a: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REGISTRAR –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RECORDS &amp; REGISTRATION</a:t>
              </a:r>
              <a:endParaRPr lang="en-US" sz="1000" b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spcBef>
                  <a:spcPct val="1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Diana K. Jolly</a:t>
              </a:r>
              <a:endParaRPr lang="en-US" sz="10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207074" y="2199078"/>
            <a:ext cx="1990997" cy="730969"/>
            <a:chOff x="2172199" y="2221662"/>
            <a:chExt cx="1990997" cy="730969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2172199" y="2257615"/>
              <a:ext cx="1990997" cy="685800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0" name="Text Box 35"/>
            <p:cNvSpPr txBox="1">
              <a:spLocks noChangeArrowheads="1"/>
            </p:cNvSpPr>
            <p:nvPr/>
          </p:nvSpPr>
          <p:spPr bwMode="auto">
            <a:xfrm>
              <a:off x="2212922" y="2221662"/>
              <a:ext cx="1909550" cy="730969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ASSOCIATE </a:t>
              </a: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REGISTRAR – </a:t>
              </a:r>
              <a:endParaRPr lang="en-US" sz="1000" b="1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spcBef>
                  <a:spcPts val="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DEGREE PROGRAMS &amp; ADVISEMENT SUPPORT</a:t>
              </a:r>
              <a:endParaRPr lang="en-US" sz="1000" b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spcBef>
                  <a:spcPct val="1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Nathan E. </a:t>
              </a: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Hoff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1338" y="2215657"/>
            <a:ext cx="1828800" cy="685800"/>
            <a:chOff x="134991" y="1918266"/>
            <a:chExt cx="1828800" cy="685800"/>
          </a:xfrm>
        </p:grpSpPr>
        <p:sp>
          <p:nvSpPr>
            <p:cNvPr id="15" name="Rectangle 63"/>
            <p:cNvSpPr>
              <a:spLocks noChangeArrowheads="1"/>
            </p:cNvSpPr>
            <p:nvPr/>
          </p:nvSpPr>
          <p:spPr bwMode="auto">
            <a:xfrm>
              <a:off x="134991" y="1918266"/>
              <a:ext cx="1828800" cy="685800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7" name="Text Box 36"/>
            <p:cNvSpPr txBox="1">
              <a:spLocks noChangeArrowheads="1"/>
            </p:cNvSpPr>
            <p:nvPr/>
          </p:nvSpPr>
          <p:spPr bwMode="auto">
            <a:xfrm>
              <a:off x="134991" y="1946856"/>
              <a:ext cx="1828800" cy="577081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ASSOCIATE REGISTRAR </a:t>
              </a: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– </a:t>
              </a:r>
            </a:p>
            <a:p>
              <a:pPr algn="ctr">
                <a:spcBef>
                  <a:spcPts val="0"/>
                </a:spcBef>
              </a:pP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O</a:t>
              </a: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PERATIONS</a:t>
              </a:r>
            </a:p>
            <a:p>
              <a:pPr algn="ctr">
                <a:spcBef>
                  <a:spcPts val="2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Rebecca H. </a:t>
              </a:r>
              <a:r>
                <a:rPr lang="en-US" sz="1000" b="1" dirty="0" err="1" smtClean="0">
                  <a:solidFill>
                    <a:srgbClr val="000000"/>
                  </a:solidFill>
                  <a:latin typeface="Calibri" pitchFamily="34" charset="0"/>
                </a:rPr>
                <a:t>Harbaugh</a:t>
              </a:r>
              <a:endParaRPr lang="en-US" sz="10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34747" y="503687"/>
            <a:ext cx="2667000" cy="457201"/>
            <a:chOff x="6248400" y="778285"/>
            <a:chExt cx="2667000" cy="457201"/>
          </a:xfrm>
        </p:grpSpPr>
        <p:sp>
          <p:nvSpPr>
            <p:cNvPr id="2137" name="Rectangle 89"/>
            <p:cNvSpPr>
              <a:spLocks noChangeArrowheads="1"/>
            </p:cNvSpPr>
            <p:nvPr/>
          </p:nvSpPr>
          <p:spPr bwMode="auto">
            <a:xfrm>
              <a:off x="6248400" y="778285"/>
              <a:ext cx="2667000" cy="4572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3" name="Text Box 88"/>
            <p:cNvSpPr txBox="1">
              <a:spLocks noChangeArrowheads="1"/>
            </p:cNvSpPr>
            <p:nvPr/>
          </p:nvSpPr>
          <p:spPr bwMode="auto">
            <a:xfrm>
              <a:off x="6248400" y="778285"/>
              <a:ext cx="2667000" cy="423863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ASSISTANT TO </a:t>
              </a: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REGISTRAR</a:t>
              </a:r>
              <a:endParaRPr lang="en-US" sz="1000" b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spcBef>
                  <a:spcPct val="1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Linda M. Johnson </a:t>
              </a:r>
              <a:r>
                <a:rPr lang="en-US" sz="800" b="1" dirty="0" smtClean="0">
                  <a:solidFill>
                    <a:srgbClr val="000000"/>
                  </a:solidFill>
                  <a:latin typeface="Calibri" pitchFamily="34" charset="0"/>
                </a:rPr>
                <a:t>(part-time)</a:t>
              </a:r>
              <a:endParaRPr lang="en-US" sz="8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203191" y="3177549"/>
            <a:ext cx="274320" cy="2377440"/>
            <a:chOff x="365760" y="2377440"/>
            <a:chExt cx="381000" cy="2560320"/>
          </a:xfrm>
        </p:grpSpPr>
        <p:sp>
          <p:nvSpPr>
            <p:cNvPr id="2083" name="Line 82"/>
            <p:cNvSpPr>
              <a:spLocks noChangeShapeType="1"/>
            </p:cNvSpPr>
            <p:nvPr/>
          </p:nvSpPr>
          <p:spPr bwMode="auto">
            <a:xfrm>
              <a:off x="365760" y="2377440"/>
              <a:ext cx="0" cy="2560320"/>
            </a:xfrm>
            <a:prstGeom prst="line">
              <a:avLst/>
            </a:prstGeom>
            <a:ln cap="rnd">
              <a:solidFill>
                <a:schemeClr val="tx1"/>
              </a:solidFill>
              <a:round/>
              <a:headEnd/>
              <a:tailEnd type="oval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85" name="Line 86"/>
            <p:cNvSpPr>
              <a:spLocks noChangeShapeType="1"/>
            </p:cNvSpPr>
            <p:nvPr/>
          </p:nvSpPr>
          <p:spPr bwMode="auto">
            <a:xfrm>
              <a:off x="381000" y="4937760"/>
              <a:ext cx="365760" cy="0"/>
            </a:xfrm>
            <a:prstGeom prst="line">
              <a:avLst/>
            </a:prstGeom>
            <a:ln cap="rnd">
              <a:solidFill>
                <a:schemeClr val="tx1"/>
              </a:solidFill>
              <a:round/>
              <a:headEnd/>
              <a:tailEnd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86" name="Line 87"/>
          <p:cNvSpPr>
            <a:spLocks noChangeShapeType="1"/>
          </p:cNvSpPr>
          <p:nvPr/>
        </p:nvSpPr>
        <p:spPr bwMode="auto">
          <a:xfrm>
            <a:off x="219456" y="4559437"/>
            <a:ext cx="320040" cy="0"/>
          </a:xfrm>
          <a:prstGeom prst="line">
            <a:avLst/>
          </a:prstGeom>
          <a:ln cap="rnd">
            <a:solidFill>
              <a:schemeClr val="tx1"/>
            </a:solidFill>
            <a:round/>
            <a:headEnd/>
            <a:tailE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Line 93"/>
          <p:cNvSpPr>
            <a:spLocks noChangeShapeType="1"/>
          </p:cNvSpPr>
          <p:nvPr/>
        </p:nvSpPr>
        <p:spPr bwMode="auto">
          <a:xfrm>
            <a:off x="214164" y="3715776"/>
            <a:ext cx="263347" cy="0"/>
          </a:xfrm>
          <a:prstGeom prst="line">
            <a:avLst/>
          </a:prstGeom>
          <a:ln cap="rnd">
            <a:solidFill>
              <a:schemeClr val="tx1"/>
            </a:solidFill>
            <a:round/>
            <a:headEnd/>
            <a:tailE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8600" y="4266635"/>
            <a:ext cx="1828800" cy="685800"/>
            <a:chOff x="327763" y="3938058"/>
            <a:chExt cx="2286000" cy="685800"/>
          </a:xfrm>
        </p:grpSpPr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327763" y="3938058"/>
              <a:ext cx="2286000" cy="685800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68" name="Text Box 42"/>
            <p:cNvSpPr txBox="1">
              <a:spLocks noChangeArrowheads="1"/>
            </p:cNvSpPr>
            <p:nvPr/>
          </p:nvSpPr>
          <p:spPr bwMode="auto">
            <a:xfrm>
              <a:off x="329033" y="4012114"/>
              <a:ext cx="2209800" cy="400110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ACADEMIC RECORDS SPECIALIST</a:t>
              </a:r>
            </a:p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Marceda (Marty) W. </a:t>
              </a: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Harris</a:t>
              </a:r>
            </a:p>
          </p:txBody>
        </p:sp>
      </p:grpSp>
      <p:grpSp>
        <p:nvGrpSpPr>
          <p:cNvPr id="2073" name="Group 117"/>
          <p:cNvGrpSpPr>
            <a:grpSpLocks/>
          </p:cNvGrpSpPr>
          <p:nvPr/>
        </p:nvGrpSpPr>
        <p:grpSpPr bwMode="auto">
          <a:xfrm>
            <a:off x="396164" y="3374976"/>
            <a:ext cx="1774372" cy="717441"/>
            <a:chOff x="2344" y="3044"/>
            <a:chExt cx="1344" cy="336"/>
          </a:xfrm>
        </p:grpSpPr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2344" y="3044"/>
              <a:ext cx="1344" cy="336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7" name="Text Box 51"/>
            <p:cNvSpPr txBox="1">
              <a:spLocks noChangeArrowheads="1"/>
            </p:cNvSpPr>
            <p:nvPr/>
          </p:nvSpPr>
          <p:spPr bwMode="auto">
            <a:xfrm>
              <a:off x="2394" y="3080"/>
              <a:ext cx="1254" cy="254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ACADEMIC RECORDS SPECIALIST</a:t>
              </a:r>
              <a:endParaRPr lang="en-US" sz="1000" b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spcBef>
                  <a:spcPct val="1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Katie M. </a:t>
              </a: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Anderson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70500" y="5169456"/>
            <a:ext cx="1905000" cy="685800"/>
            <a:chOff x="325782" y="4626226"/>
            <a:chExt cx="1905000" cy="685800"/>
          </a:xfrm>
        </p:grpSpPr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385313" y="4626226"/>
              <a:ext cx="1774031" cy="685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9" name="Text Box 121"/>
            <p:cNvSpPr txBox="1">
              <a:spLocks noChangeArrowheads="1"/>
            </p:cNvSpPr>
            <p:nvPr/>
          </p:nvSpPr>
          <p:spPr bwMode="auto">
            <a:xfrm>
              <a:off x="325782" y="4702426"/>
              <a:ext cx="1905000" cy="541687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ACADEMIC RECORDS SPECIALIST</a:t>
              </a:r>
            </a:p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Dorothy A. </a:t>
              </a: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Morton</a:t>
              </a:r>
            </a:p>
            <a:p>
              <a:pPr algn="ctr">
                <a:spcBef>
                  <a:spcPct val="15000"/>
                </a:spcBef>
              </a:pPr>
              <a:r>
                <a:rPr lang="en-US" sz="800" b="1" dirty="0">
                  <a:solidFill>
                    <a:srgbClr val="000000"/>
                  </a:solidFill>
                  <a:latin typeface="Calibri" pitchFamily="34" charset="0"/>
                </a:rPr>
                <a:t>(part-time)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537142" y="3182112"/>
            <a:ext cx="514350" cy="3337560"/>
            <a:chOff x="2560320" y="2655586"/>
            <a:chExt cx="514350" cy="3291839"/>
          </a:xfrm>
        </p:grpSpPr>
        <p:sp>
          <p:nvSpPr>
            <p:cNvPr id="84" name="Line 100"/>
            <p:cNvSpPr>
              <a:spLocks noChangeShapeType="1"/>
            </p:cNvSpPr>
            <p:nvPr/>
          </p:nvSpPr>
          <p:spPr bwMode="auto">
            <a:xfrm>
              <a:off x="2575560" y="4071542"/>
              <a:ext cx="457200" cy="0"/>
            </a:xfrm>
            <a:prstGeom prst="line">
              <a:avLst/>
            </a:prstGeom>
            <a:ln w="25400" cap="rnd">
              <a:round/>
              <a:headEnd/>
              <a:tailEnd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2560320" y="2655586"/>
              <a:ext cx="514350" cy="3291839"/>
              <a:chOff x="358987" y="2377440"/>
              <a:chExt cx="228600" cy="2491122"/>
            </a:xfrm>
          </p:grpSpPr>
          <p:sp>
            <p:nvSpPr>
              <p:cNvPr id="95" name="Line 82"/>
              <p:cNvSpPr>
                <a:spLocks noChangeShapeType="1"/>
              </p:cNvSpPr>
              <p:nvPr/>
            </p:nvSpPr>
            <p:spPr bwMode="auto">
              <a:xfrm>
                <a:off x="365760" y="2377440"/>
                <a:ext cx="0" cy="2491122"/>
              </a:xfrm>
              <a:prstGeom prst="line">
                <a:avLst/>
              </a:prstGeom>
              <a:ln cap="rnd">
                <a:solidFill>
                  <a:schemeClr val="tx1"/>
                </a:solidFill>
                <a:round/>
                <a:headEnd/>
                <a:tailEnd type="oval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Line 86"/>
              <p:cNvSpPr>
                <a:spLocks noChangeShapeType="1"/>
              </p:cNvSpPr>
              <p:nvPr/>
            </p:nvSpPr>
            <p:spPr bwMode="auto">
              <a:xfrm>
                <a:off x="358987" y="4865667"/>
                <a:ext cx="228600" cy="0"/>
              </a:xfrm>
              <a:prstGeom prst="line">
                <a:avLst/>
              </a:prstGeom>
              <a:ln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78" name="Line 72"/>
            <p:cNvSpPr>
              <a:spLocks noChangeShapeType="1"/>
            </p:cNvSpPr>
            <p:nvPr/>
          </p:nvSpPr>
          <p:spPr bwMode="auto">
            <a:xfrm>
              <a:off x="2567158" y="4937760"/>
              <a:ext cx="457200" cy="0"/>
            </a:xfrm>
            <a:prstGeom prst="line">
              <a:avLst/>
            </a:prstGeom>
            <a:ln cap="rnd">
              <a:solidFill>
                <a:schemeClr val="tx1"/>
              </a:solidFill>
              <a:round/>
              <a:headEnd/>
              <a:tailEnd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4" name="Line 100"/>
            <p:cNvSpPr>
              <a:spLocks noChangeShapeType="1"/>
            </p:cNvSpPr>
            <p:nvPr/>
          </p:nvSpPr>
          <p:spPr bwMode="auto">
            <a:xfrm>
              <a:off x="2575560" y="3151164"/>
              <a:ext cx="457200" cy="0"/>
            </a:xfrm>
            <a:prstGeom prst="line">
              <a:avLst/>
            </a:prstGeom>
            <a:ln w="25400" cap="rnd">
              <a:round/>
              <a:headEnd/>
              <a:tailEnd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758122" y="3374976"/>
            <a:ext cx="1943100" cy="682418"/>
            <a:chOff x="4343400" y="3352800"/>
            <a:chExt cx="2133600" cy="557213"/>
          </a:xfrm>
        </p:grpSpPr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4359275" y="3352800"/>
              <a:ext cx="2041525" cy="557213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1" name="Text Box 46"/>
            <p:cNvSpPr txBox="1">
              <a:spLocks noChangeArrowheads="1"/>
            </p:cNvSpPr>
            <p:nvPr/>
          </p:nvSpPr>
          <p:spPr bwMode="auto">
            <a:xfrm>
              <a:off x="4343400" y="3429000"/>
              <a:ext cx="2133600" cy="343845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ADMINISTRATIVE SPECIALIST II</a:t>
              </a:r>
            </a:p>
            <a:p>
              <a:pPr algn="ctr">
                <a:spcBef>
                  <a:spcPct val="15000"/>
                </a:spcBef>
              </a:pP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Sherry Bailey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770527" y="5124278"/>
            <a:ext cx="1861299" cy="666564"/>
            <a:chOff x="2793705" y="4590227"/>
            <a:chExt cx="1861299" cy="667574"/>
          </a:xfrm>
        </p:grpSpPr>
        <p:sp>
          <p:nvSpPr>
            <p:cNvPr id="9" name="Rectangle 30"/>
            <p:cNvSpPr>
              <a:spLocks noChangeArrowheads="1"/>
            </p:cNvSpPr>
            <p:nvPr/>
          </p:nvSpPr>
          <p:spPr bwMode="auto">
            <a:xfrm>
              <a:off x="2793705" y="4590227"/>
              <a:ext cx="1861299" cy="667574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9" name="Text Box 50"/>
            <p:cNvSpPr txBox="1">
              <a:spLocks noChangeArrowheads="1"/>
            </p:cNvSpPr>
            <p:nvPr/>
          </p:nvSpPr>
          <p:spPr bwMode="auto">
            <a:xfrm>
              <a:off x="2888675" y="4635473"/>
              <a:ext cx="1728349" cy="577081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ACADEMIC RECORDS SPECIALIST</a:t>
              </a:r>
            </a:p>
            <a:p>
              <a:pPr algn="ctr">
                <a:spcBef>
                  <a:spcPct val="1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Galen D. </a:t>
              </a: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Hope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58122" y="4273152"/>
            <a:ext cx="1873704" cy="684763"/>
            <a:chOff x="2781300" y="3737812"/>
            <a:chExt cx="1873704" cy="685800"/>
          </a:xfrm>
        </p:grpSpPr>
        <p:sp>
          <p:nvSpPr>
            <p:cNvPr id="11" name="Rectangle 28"/>
            <p:cNvSpPr>
              <a:spLocks noChangeArrowheads="1"/>
            </p:cNvSpPr>
            <p:nvPr/>
          </p:nvSpPr>
          <p:spPr bwMode="auto">
            <a:xfrm>
              <a:off x="2781300" y="3737812"/>
              <a:ext cx="1873704" cy="685800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5" name="Text Box 52"/>
            <p:cNvSpPr txBox="1">
              <a:spLocks noChangeArrowheads="1"/>
            </p:cNvSpPr>
            <p:nvPr/>
          </p:nvSpPr>
          <p:spPr bwMode="auto">
            <a:xfrm>
              <a:off x="2781300" y="3786164"/>
              <a:ext cx="1858736" cy="577081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ACADEMIC RECORDS SPECIALIST</a:t>
              </a:r>
            </a:p>
            <a:p>
              <a:pPr algn="ctr">
                <a:spcBef>
                  <a:spcPct val="1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Vacant</a:t>
              </a:r>
              <a:endParaRPr lang="en-US" sz="10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70527" y="6001575"/>
            <a:ext cx="1869718" cy="702284"/>
            <a:chOff x="2793705" y="5468853"/>
            <a:chExt cx="1869718" cy="703348"/>
          </a:xfrm>
        </p:grpSpPr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2804177" y="5468853"/>
              <a:ext cx="1859246" cy="7033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95" name="Text Box 125"/>
            <p:cNvSpPr txBox="1">
              <a:spLocks noChangeArrowheads="1"/>
            </p:cNvSpPr>
            <p:nvPr/>
          </p:nvSpPr>
          <p:spPr bwMode="auto">
            <a:xfrm>
              <a:off x="2793705" y="5468853"/>
              <a:ext cx="1858736" cy="677108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ACADEMIC RECORDS SPECIALIST</a:t>
              </a:r>
            </a:p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Judith (Judy) K. Procter</a:t>
              </a:r>
            </a:p>
            <a:p>
              <a:pPr algn="ctr"/>
              <a:r>
                <a:rPr lang="en-US" sz="800" b="1" dirty="0" smtClean="0">
                  <a:solidFill>
                    <a:srgbClr val="000000"/>
                  </a:solidFill>
                  <a:latin typeface="Calibri" pitchFamily="34" charset="0"/>
                </a:rPr>
                <a:t>(part-time)</a:t>
              </a:r>
              <a:endParaRPr lang="en-US" sz="8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55727" y="2244247"/>
            <a:ext cx="2522220" cy="685800"/>
            <a:chOff x="6469380" y="1891998"/>
            <a:chExt cx="2522220" cy="685800"/>
          </a:xfrm>
        </p:grpSpPr>
        <p:sp>
          <p:nvSpPr>
            <p:cNvPr id="115" name="Rectangle 7"/>
            <p:cNvSpPr>
              <a:spLocks noChangeArrowheads="1"/>
            </p:cNvSpPr>
            <p:nvPr/>
          </p:nvSpPr>
          <p:spPr bwMode="auto">
            <a:xfrm>
              <a:off x="6477000" y="1891998"/>
              <a:ext cx="2514600" cy="685800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469380" y="1957899"/>
              <a:ext cx="2514600" cy="553998"/>
            </a:xfrm>
            <a:prstGeom prst="rect">
              <a:avLst/>
            </a:prstGeom>
            <a:noFill/>
            <a:ln cap="rnd">
              <a:noFill/>
              <a:rou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ASSISTANT REGISTRAR – </a:t>
              </a:r>
            </a:p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VETERAN STUDENT SERVICES</a:t>
              </a:r>
            </a:p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Jenifer M. Kautzman</a:t>
              </a:r>
            </a:p>
          </p:txBody>
        </p:sp>
      </p:grpSp>
      <p:sp>
        <p:nvSpPr>
          <p:cNvPr id="77" name="Line 80"/>
          <p:cNvSpPr>
            <a:spLocks noChangeShapeType="1"/>
          </p:cNvSpPr>
          <p:nvPr/>
        </p:nvSpPr>
        <p:spPr bwMode="auto">
          <a:xfrm>
            <a:off x="4924107" y="4559437"/>
            <a:ext cx="457200" cy="0"/>
          </a:xfrm>
          <a:prstGeom prst="line">
            <a:avLst/>
          </a:prstGeom>
          <a:ln>
            <a:solidFill>
              <a:schemeClr val="tx1"/>
            </a:solidFill>
            <a:headEnd/>
            <a:tailE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4924107" y="3183861"/>
            <a:ext cx="548640" cy="2377440"/>
            <a:chOff x="365760" y="2377440"/>
            <a:chExt cx="243840" cy="2560320"/>
          </a:xfrm>
        </p:grpSpPr>
        <p:sp>
          <p:nvSpPr>
            <p:cNvPr id="98" name="Line 82"/>
            <p:cNvSpPr>
              <a:spLocks noChangeShapeType="1"/>
            </p:cNvSpPr>
            <p:nvPr/>
          </p:nvSpPr>
          <p:spPr bwMode="auto">
            <a:xfrm>
              <a:off x="365760" y="2377440"/>
              <a:ext cx="0" cy="2560320"/>
            </a:xfrm>
            <a:prstGeom prst="line">
              <a:avLst/>
            </a:prstGeom>
            <a:ln cap="rnd">
              <a:solidFill>
                <a:schemeClr val="tx1"/>
              </a:solidFill>
              <a:round/>
              <a:headEnd/>
              <a:tailEnd type="oval"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Line 86"/>
            <p:cNvSpPr>
              <a:spLocks noChangeShapeType="1"/>
            </p:cNvSpPr>
            <p:nvPr/>
          </p:nvSpPr>
          <p:spPr bwMode="auto">
            <a:xfrm>
              <a:off x="381000" y="4937760"/>
              <a:ext cx="228600" cy="0"/>
            </a:xfrm>
            <a:prstGeom prst="line">
              <a:avLst/>
            </a:prstGeom>
            <a:ln cap="rnd">
              <a:solidFill>
                <a:schemeClr val="tx1"/>
              </a:solidFill>
              <a:round/>
              <a:headEnd/>
              <a:tailEnd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21608" y="5179841"/>
            <a:ext cx="1815775" cy="641355"/>
            <a:chOff x="5127374" y="5306070"/>
            <a:chExt cx="1815775" cy="641355"/>
          </a:xfrm>
        </p:grpSpPr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5127374" y="5306070"/>
              <a:ext cx="1815775" cy="641355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5" name="Text Box 38"/>
            <p:cNvSpPr txBox="1">
              <a:spLocks noChangeArrowheads="1"/>
            </p:cNvSpPr>
            <p:nvPr/>
          </p:nvSpPr>
          <p:spPr bwMode="auto">
            <a:xfrm>
              <a:off x="5183274" y="5338363"/>
              <a:ext cx="1750926" cy="576767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ACADEMIC RECORDS SPECIALIST</a:t>
              </a:r>
            </a:p>
            <a:p>
              <a:pPr algn="ctr">
                <a:spcBef>
                  <a:spcPct val="15000"/>
                </a:spcBef>
              </a:pPr>
              <a:r>
                <a:rPr lang="en-US" sz="1000" b="1" dirty="0">
                  <a:solidFill>
                    <a:srgbClr val="000000"/>
                  </a:solidFill>
                  <a:latin typeface="Calibri" pitchFamily="34" charset="0"/>
                </a:rPr>
                <a:t>Kathleen James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12743" y="4273152"/>
            <a:ext cx="1806826" cy="738197"/>
            <a:chOff x="5116742" y="4333327"/>
            <a:chExt cx="1806826" cy="738197"/>
          </a:xfrm>
        </p:grpSpPr>
        <p:sp>
          <p:nvSpPr>
            <p:cNvPr id="2149" name="Rectangle 101"/>
            <p:cNvSpPr>
              <a:spLocks noChangeArrowheads="1"/>
            </p:cNvSpPr>
            <p:nvPr/>
          </p:nvSpPr>
          <p:spPr bwMode="auto">
            <a:xfrm>
              <a:off x="5116742" y="4333327"/>
              <a:ext cx="1806826" cy="738197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13" name="Text Box 40"/>
            <p:cNvSpPr txBox="1">
              <a:spLocks noChangeArrowheads="1"/>
            </p:cNvSpPr>
            <p:nvPr/>
          </p:nvSpPr>
          <p:spPr bwMode="auto">
            <a:xfrm>
              <a:off x="5144337" y="4421505"/>
              <a:ext cx="1750926" cy="577081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SR. ACADEMIC RECORDS SPECIALIST</a:t>
              </a:r>
            </a:p>
            <a:p>
              <a:pPr algn="ctr">
                <a:spcBef>
                  <a:spcPct val="1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Misty L. Bowen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24107" y="3378599"/>
            <a:ext cx="2041855" cy="756824"/>
            <a:chOff x="4928616" y="3087349"/>
            <a:chExt cx="2041855" cy="756824"/>
          </a:xfrm>
        </p:grpSpPr>
        <p:sp>
          <p:nvSpPr>
            <p:cNvPr id="2081" name="Line 79"/>
            <p:cNvSpPr>
              <a:spLocks noChangeShapeType="1"/>
            </p:cNvSpPr>
            <p:nvPr/>
          </p:nvSpPr>
          <p:spPr bwMode="auto">
            <a:xfrm>
              <a:off x="4928616" y="3353483"/>
              <a:ext cx="457200" cy="0"/>
            </a:xfrm>
            <a:prstGeom prst="line">
              <a:avLst/>
            </a:prstGeom>
            <a:ln>
              <a:solidFill>
                <a:schemeClr val="tx1"/>
              </a:solidFill>
              <a:headEnd/>
              <a:tailEnd/>
            </a:ln>
            <a:effectLst/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5103089" y="3087349"/>
              <a:ext cx="1867382" cy="756824"/>
              <a:chOff x="5105755" y="3011147"/>
              <a:chExt cx="1867382" cy="756824"/>
            </a:xfrm>
          </p:grpSpPr>
          <p:sp>
            <p:nvSpPr>
              <p:cNvPr id="75" name="Rectangle 26"/>
              <p:cNvSpPr>
                <a:spLocks noChangeArrowheads="1"/>
              </p:cNvSpPr>
              <p:nvPr/>
            </p:nvSpPr>
            <p:spPr bwMode="auto">
              <a:xfrm>
                <a:off x="5105755" y="3011147"/>
                <a:ext cx="1828800" cy="756824"/>
              </a:xfrm>
              <a:prstGeom prst="rect">
                <a:avLst/>
              </a:prstGeom>
              <a:solidFill>
                <a:schemeClr val="bg1"/>
              </a:solidFill>
              <a:ln w="25400" cap="rnd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6" name="Text Box 41"/>
              <p:cNvSpPr txBox="1">
                <a:spLocks noChangeArrowheads="1"/>
              </p:cNvSpPr>
              <p:nvPr/>
            </p:nvSpPr>
            <p:spPr bwMode="auto">
              <a:xfrm>
                <a:off x="5144337" y="3119973"/>
                <a:ext cx="1828800" cy="577081"/>
              </a:xfrm>
              <a:prstGeom prst="rect">
                <a:avLst/>
              </a:prstGeom>
              <a:noFill/>
              <a:ln w="9525" cap="rnd">
                <a:noFill/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35000"/>
                  </a:spcBef>
                </a:pPr>
                <a:r>
                  <a:rPr lang="en-US" sz="1000" b="1" dirty="0">
                    <a:solidFill>
                      <a:srgbClr val="000000"/>
                    </a:solidFill>
                    <a:latin typeface="Calibri" pitchFamily="34" charset="0"/>
                  </a:rPr>
                  <a:t>SR. ACADEMIC RECORDS SPECIALIST</a:t>
                </a:r>
              </a:p>
              <a:p>
                <a:pPr algn="ctr">
                  <a:spcBef>
                    <a:spcPct val="15000"/>
                  </a:spcBef>
                </a:pPr>
                <a:r>
                  <a:rPr lang="en-US" sz="1000" b="1" dirty="0" smtClean="0">
                    <a:solidFill>
                      <a:srgbClr val="000000"/>
                    </a:solidFill>
                    <a:latin typeface="Calibri" pitchFamily="34" charset="0"/>
                  </a:rPr>
                  <a:t>Shannon Holt</a:t>
                </a:r>
                <a:endParaRPr lang="en-US" sz="1000" b="1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6234747" y="1114672"/>
            <a:ext cx="2679901" cy="569182"/>
            <a:chOff x="6234747" y="1114672"/>
            <a:chExt cx="2679901" cy="569182"/>
          </a:xfrm>
        </p:grpSpPr>
        <p:sp>
          <p:nvSpPr>
            <p:cNvPr id="213" name="Rectangle 89"/>
            <p:cNvSpPr>
              <a:spLocks noChangeArrowheads="1"/>
            </p:cNvSpPr>
            <p:nvPr/>
          </p:nvSpPr>
          <p:spPr bwMode="auto">
            <a:xfrm>
              <a:off x="6247648" y="1114672"/>
              <a:ext cx="2667000" cy="569182"/>
            </a:xfrm>
            <a:prstGeom prst="rect">
              <a:avLst/>
            </a:prstGeom>
            <a:solidFill>
              <a:schemeClr val="bg1"/>
            </a:solidFill>
            <a:ln w="25400" cap="rnd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4" name="Text Box 88"/>
            <p:cNvSpPr txBox="1">
              <a:spLocks noChangeArrowheads="1"/>
            </p:cNvSpPr>
            <p:nvPr/>
          </p:nvSpPr>
          <p:spPr bwMode="auto">
            <a:xfrm>
              <a:off x="6234747" y="1185462"/>
              <a:ext cx="2667000" cy="407804"/>
            </a:xfrm>
            <a:prstGeom prst="rect">
              <a:avLst/>
            </a:prstGeom>
            <a:noFill/>
            <a:ln w="9525" cap="rnd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35000"/>
                </a:spcBef>
              </a:pPr>
              <a:r>
                <a:rPr lang="en-US" sz="900" b="1" dirty="0" smtClean="0">
                  <a:solidFill>
                    <a:srgbClr val="000000"/>
                  </a:solidFill>
                  <a:latin typeface="Calibri" pitchFamily="34" charset="0"/>
                </a:rPr>
                <a:t>ADMINISTRATIVE ASSISTANT II</a:t>
              </a:r>
              <a:endParaRPr lang="en-US" sz="900" b="1" dirty="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>
                <a:spcBef>
                  <a:spcPct val="15000"/>
                </a:spcBef>
              </a:pPr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</a:rPr>
                <a:t>Vacant</a:t>
              </a:r>
              <a:endParaRPr lang="en-US" sz="8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cxnSp>
        <p:nvCxnSpPr>
          <p:cNvPr id="117" name="Straight Connector 116"/>
          <p:cNvCxnSpPr/>
          <p:nvPr/>
        </p:nvCxnSpPr>
        <p:spPr>
          <a:xfrm>
            <a:off x="203191" y="3183861"/>
            <a:ext cx="4709160" cy="0"/>
          </a:xfrm>
          <a:prstGeom prst="line">
            <a:avLst/>
          </a:prstGeom>
          <a:ln w="19050" cap="rnd">
            <a:solidFill>
              <a:schemeClr val="tx1"/>
            </a:solidFill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4924107" y="3183861"/>
            <a:ext cx="1783080" cy="0"/>
          </a:xfrm>
          <a:prstGeom prst="line">
            <a:avLst/>
          </a:prstGeom>
          <a:ln cap="rnd">
            <a:solidFill>
              <a:schemeClr val="tx1"/>
            </a:solidFill>
            <a:prstDash val="sysDot"/>
            <a:round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64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7543800" cy="4419600"/>
          </a:xfrm>
        </p:spPr>
        <p:txBody>
          <a:bodyPr/>
          <a:lstStyle/>
          <a:p>
            <a:pPr algn="ctr">
              <a:buNone/>
            </a:pPr>
            <a:r>
              <a:rPr lang="en-US" sz="2000" dirty="0" smtClean="0">
                <a:solidFill>
                  <a:srgbClr val="990033"/>
                </a:solidFill>
              </a:rPr>
              <a:t>Executive Enrollment Management Committee Charge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To develop and periodically revise enrollment objectives for the University that are consistent with the institutional mission, resources, facilities, demographics, legislative mandates, and other factors that influence optimum enrollment levels. </a:t>
            </a:r>
            <a:endParaRPr lang="en-US" sz="1800" dirty="0" smtClean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 smtClean="0"/>
              <a:t>The committee will also coordinate campus-wide efforts to achieve enrollment objectives, with emphasis on recruitment, retention, marketing, program and service offerings and resource allocation.</a:t>
            </a:r>
            <a:endParaRPr lang="en-US" sz="1800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223907485"/>
              </p:ext>
            </p:extLst>
          </p:nvPr>
        </p:nvGraphicFramePr>
        <p:xfrm>
          <a:off x="228600" y="1143000"/>
          <a:ext cx="8686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2997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90600" y="2362200"/>
            <a:ext cx="7848600" cy="41910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Fall </a:t>
            </a:r>
            <a:r>
              <a:rPr lang="en-US" dirty="0" smtClean="0"/>
              <a:t>2013 </a:t>
            </a:r>
            <a:r>
              <a:rPr lang="en-US" dirty="0"/>
              <a:t>enrollment at </a:t>
            </a:r>
            <a:r>
              <a:rPr lang="en-US" dirty="0" smtClean="0"/>
              <a:t>census: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21,798 (</a:t>
            </a:r>
            <a:r>
              <a:rPr lang="en-US" dirty="0" smtClean="0">
                <a:solidFill>
                  <a:srgbClr val="FF0000"/>
                </a:solidFill>
              </a:rPr>
              <a:t>Q1 D)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15,947degree-seeking </a:t>
            </a:r>
            <a:r>
              <a:rPr lang="en-US" dirty="0"/>
              <a:t>undergraduate students</a:t>
            </a:r>
          </a:p>
          <a:p>
            <a:pPr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900" dirty="0"/>
          </a:p>
          <a:p>
            <a:pPr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3,334 graduate </a:t>
            </a:r>
            <a:r>
              <a:rPr lang="en-US" dirty="0"/>
              <a:t>and postbaccalaureate students</a:t>
            </a:r>
          </a:p>
          <a:p>
            <a:pPr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900" dirty="0"/>
          </a:p>
          <a:p>
            <a:pPr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2,057 </a:t>
            </a:r>
            <a:r>
              <a:rPr lang="en-US" dirty="0"/>
              <a:t>precollege students</a:t>
            </a:r>
          </a:p>
          <a:p>
            <a:pPr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900" dirty="0"/>
          </a:p>
          <a:p>
            <a:pPr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460 non-degree </a:t>
            </a:r>
            <a:r>
              <a:rPr lang="en-US" dirty="0"/>
              <a:t>undergraduates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 of Enrollment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667000"/>
            <a:ext cx="8001000" cy="3657600"/>
          </a:xfrm>
        </p:spPr>
        <p:txBody>
          <a:bodyPr/>
          <a:lstStyle/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>
                <a:solidFill>
                  <a:srgbClr val="FF0000"/>
                </a:solidFill>
              </a:rPr>
              <a:t>Students from </a:t>
            </a:r>
            <a:r>
              <a:rPr lang="en-US" sz="2800" dirty="0" smtClean="0">
                <a:solidFill>
                  <a:srgbClr val="FF0000"/>
                </a:solidFill>
              </a:rPr>
              <a:t>every Missouri county, every other state, and 85 </a:t>
            </a:r>
            <a:r>
              <a:rPr lang="en-US" sz="2800" dirty="0">
                <a:solidFill>
                  <a:srgbClr val="FF0000"/>
                </a:solidFill>
              </a:rPr>
              <a:t>other countries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Q2: D)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57.5 </a:t>
            </a:r>
            <a:r>
              <a:rPr lang="en-US" sz="2800" dirty="0"/>
              <a:t>percent of our students are female</a:t>
            </a:r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22.3 percent </a:t>
            </a:r>
            <a:r>
              <a:rPr lang="en-US" sz="2800" dirty="0"/>
              <a:t>(over one-fifth) are 25 years of age or older</a:t>
            </a:r>
          </a:p>
          <a:p>
            <a:pPr>
              <a:buClr>
                <a:schemeClr val="accent1"/>
              </a:buClr>
              <a:buFont typeface="Wingdings" pitchFamily="2" charset="2"/>
              <a:buChar char="q"/>
            </a:pPr>
            <a:endParaRPr lang="en-US" sz="800" dirty="0"/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 of Enrollment</a:t>
            </a:r>
            <a:br>
              <a:rPr lang="en-US" dirty="0"/>
            </a:br>
            <a:r>
              <a:rPr lang="en-US" sz="3000" dirty="0"/>
              <a:t>(Continued)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667000"/>
            <a:ext cx="7696200" cy="3687763"/>
          </a:xfrm>
        </p:spPr>
        <p:txBody>
          <a:bodyPr/>
          <a:lstStyle/>
          <a:p>
            <a:pPr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sz="2800" dirty="0" smtClean="0"/>
              <a:t>By dominance of enrollment</a:t>
            </a:r>
          </a:p>
          <a:p>
            <a:pPr lvl="1">
              <a:buClr>
                <a:srgbClr val="4A0010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/>
              <a:t>16,348 campus-based day</a:t>
            </a:r>
          </a:p>
          <a:p>
            <a:pPr lvl="1">
              <a:buClr>
                <a:srgbClr val="4A0010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/>
              <a:t>1,722 campus-based evening</a:t>
            </a:r>
          </a:p>
          <a:p>
            <a:pPr lvl="1">
              <a:buClr>
                <a:srgbClr val="4A0010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/>
              <a:t>2,352 off campus</a:t>
            </a:r>
          </a:p>
          <a:p>
            <a:pPr lvl="1">
              <a:buClr>
                <a:srgbClr val="4A0010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/>
              <a:t>1,276 online</a:t>
            </a:r>
          </a:p>
          <a:p>
            <a:pPr lvl="1">
              <a:buClr>
                <a:srgbClr val="4A0010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/>
              <a:t>100 China campus</a:t>
            </a:r>
          </a:p>
          <a:p>
            <a:pPr lvl="1">
              <a:buClr>
                <a:srgbClr val="4A0010"/>
              </a:buClr>
              <a:buSzPct val="8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Total other than campus-based day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5,450 (</a:t>
            </a:r>
            <a:r>
              <a:rPr lang="en-US" sz="2400" dirty="0" smtClean="0">
                <a:solidFill>
                  <a:srgbClr val="FF0000"/>
                </a:solidFill>
              </a:rPr>
              <a:t>Q3: B)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 of Enrollment</a:t>
            </a:r>
            <a:br>
              <a:rPr lang="en-US" dirty="0" smtClean="0"/>
            </a:br>
            <a:r>
              <a:rPr lang="en-US" sz="3000" dirty="0" smtClean="0"/>
              <a:t>(Continued)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66800" y="2362200"/>
            <a:ext cx="7848600" cy="4343400"/>
          </a:xfrm>
        </p:spPr>
        <p:txBody>
          <a:bodyPr/>
          <a:lstStyle/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60.6 </a:t>
            </a:r>
            <a:r>
              <a:rPr lang="en-US" dirty="0"/>
              <a:t>percent are female</a:t>
            </a:r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900" dirty="0"/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70.1 </a:t>
            </a:r>
            <a:r>
              <a:rPr lang="en-US" dirty="0">
                <a:solidFill>
                  <a:srgbClr val="FF0000"/>
                </a:solidFill>
              </a:rPr>
              <a:t>percent come from outside of the 24 county southwest Missouri region</a:t>
            </a: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Q4: C)</a:t>
            </a:r>
            <a:endParaRPr lang="en-US" dirty="0">
              <a:solidFill>
                <a:srgbClr val="FF0000"/>
              </a:solidFill>
            </a:endParaRPr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800" dirty="0"/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Average ACT is </a:t>
            </a:r>
            <a:r>
              <a:rPr lang="en-US" dirty="0" smtClean="0"/>
              <a:t>24.0 </a:t>
            </a:r>
            <a:r>
              <a:rPr lang="en-US" dirty="0"/>
              <a:t>(MO high school graduate average is 21.6)</a:t>
            </a:r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900" dirty="0"/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85.2 </a:t>
            </a:r>
            <a:r>
              <a:rPr lang="en-US" dirty="0"/>
              <a:t>percent </a:t>
            </a:r>
            <a:r>
              <a:rPr lang="en-US" dirty="0" smtClean="0"/>
              <a:t>of ranked students were </a:t>
            </a:r>
            <a:r>
              <a:rPr lang="en-US" dirty="0"/>
              <a:t>in the top half of their class</a:t>
            </a:r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sz="900" dirty="0"/>
          </a:p>
          <a:p>
            <a:pPr marL="365760" indent="-365760">
              <a:lnSpc>
                <a:spcPct val="90000"/>
              </a:lnSpc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22.8 </a:t>
            </a:r>
            <a:r>
              <a:rPr lang="en-US" dirty="0"/>
              <a:t>percent have not declared a major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Are Our Freshmen?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905000"/>
            <a:ext cx="6400800" cy="1828800"/>
          </a:xfrm>
        </p:spPr>
        <p:txBody>
          <a:bodyPr/>
          <a:lstStyle/>
          <a:p>
            <a:pPr algn="ctr"/>
            <a:r>
              <a:rPr lang="en-US" dirty="0"/>
              <a:t>Admissions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/>
          <a:p>
            <a:pPr algn="ctr"/>
            <a:r>
              <a:rPr lang="en-US" dirty="0"/>
              <a:t>Carrington 204</a:t>
            </a:r>
          </a:p>
          <a:p>
            <a:pPr algn="ctr"/>
            <a:r>
              <a:rPr lang="en-US" dirty="0" smtClean="0"/>
              <a:t>Carrington 425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66800" y="2667000"/>
            <a:ext cx="6324600" cy="3657600"/>
          </a:xfrm>
        </p:spPr>
        <p:txBody>
          <a:bodyPr/>
          <a:lstStyle/>
          <a:p>
            <a:pPr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/>
              <a:t>Office </a:t>
            </a:r>
            <a:r>
              <a:rPr lang="en-US" dirty="0" smtClean="0"/>
              <a:t>operations</a:t>
            </a:r>
            <a:endParaRPr lang="en-US" dirty="0"/>
          </a:p>
          <a:p>
            <a:pPr>
              <a:buClr>
                <a:srgbClr val="4A0010"/>
              </a:buClr>
              <a:buSzPct val="80000"/>
              <a:buFont typeface="Wingdings" pitchFamily="2" charset="2"/>
              <a:buChar char="q"/>
            </a:pPr>
            <a:endParaRPr lang="en-US" dirty="0" smtClean="0"/>
          </a:p>
          <a:p>
            <a:pPr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Undergraduate </a:t>
            </a:r>
            <a:r>
              <a:rPr lang="en-US" dirty="0"/>
              <a:t>recruitment</a:t>
            </a:r>
          </a:p>
          <a:p>
            <a:pPr lvl="1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Freshmen</a:t>
            </a:r>
          </a:p>
          <a:p>
            <a:pPr lvl="1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Transfer</a:t>
            </a:r>
            <a:endParaRPr lang="en-US" sz="700" dirty="0" smtClean="0"/>
          </a:p>
          <a:p>
            <a:pPr lvl="1">
              <a:buClr>
                <a:srgbClr val="4A0010"/>
              </a:buClr>
              <a:buSzPct val="80000"/>
              <a:buFont typeface="Wingdings" pitchFamily="2" charset="2"/>
              <a:buChar char="q"/>
            </a:pPr>
            <a:r>
              <a:rPr lang="en-US" dirty="0" smtClean="0"/>
              <a:t>Diversity outreach and recruitment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Office of Admissions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ssouri State Maro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500"/>
          </a:spcBef>
          <a:buFont typeface="Arial" pitchFamily="34" charset="0"/>
          <a:buChar char="•"/>
          <a:defRPr sz="25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MSUTilesTemplate</Template>
  <TotalTime>3235</TotalTime>
  <Words>1155</Words>
  <Application>Microsoft Office PowerPoint</Application>
  <PresentationFormat>On-screen Show (4:3)</PresentationFormat>
  <Paragraphs>360</Paragraphs>
  <Slides>36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Missouri State Maroon</vt:lpstr>
      <vt:lpstr>Enrollment Management and Services</vt:lpstr>
      <vt:lpstr>PowerPoint Presentation</vt:lpstr>
      <vt:lpstr>Access to Success Objectives</vt:lpstr>
      <vt:lpstr>Overview of Enrollment</vt:lpstr>
      <vt:lpstr>Overview of Enrollment (Continued)</vt:lpstr>
      <vt:lpstr>Overview of Enrollment (Continued)</vt:lpstr>
      <vt:lpstr>Who Are Our Freshmen?</vt:lpstr>
      <vt:lpstr>Admissions</vt:lpstr>
      <vt:lpstr>Office of Admissions</vt:lpstr>
      <vt:lpstr>Recruitment</vt:lpstr>
      <vt:lpstr>Brand Statement  Follow Your Passion, Find Your Place</vt:lpstr>
      <vt:lpstr>Challenges to recruitment</vt:lpstr>
      <vt:lpstr>Research</vt:lpstr>
      <vt:lpstr>Admission Operations</vt:lpstr>
      <vt:lpstr>Transfer Student Services</vt:lpstr>
      <vt:lpstr>Did you know?</vt:lpstr>
      <vt:lpstr>Diversity Outreach and Recruitment</vt:lpstr>
      <vt:lpstr>Student Financial Aid</vt:lpstr>
      <vt:lpstr>What is the cost of attending Missouri State?</vt:lpstr>
      <vt:lpstr>How do students finance those costs?</vt:lpstr>
      <vt:lpstr>Student Financial Aid is divided into five functional areas: </vt:lpstr>
      <vt:lpstr>Financial Aid Concerns </vt:lpstr>
      <vt:lpstr>Most days are good, some  not so much…….</vt:lpstr>
      <vt:lpstr>Office of the Registrar</vt:lpstr>
      <vt:lpstr>The Office of the Registrar consists of four major areas:</vt:lpstr>
      <vt:lpstr>Primary Degree Check functions</vt:lpstr>
      <vt:lpstr>Primary Records functions</vt:lpstr>
      <vt:lpstr>Primary Registration functions</vt:lpstr>
      <vt:lpstr>Primary Veteran Student Services functions</vt:lpstr>
      <vt:lpstr>Cross-functional roles</vt:lpstr>
      <vt:lpstr>Office of the Registrar Functions on My Missouri State</vt:lpstr>
      <vt:lpstr>Office of the Registrar Functions on My Missouri State</vt:lpstr>
      <vt:lpstr>Conclusion</vt:lpstr>
      <vt:lpstr>PowerPoint Presentation</vt:lpstr>
      <vt:lpstr>PowerPoint Presentation</vt:lpstr>
      <vt:lpstr>PowerPoint Presentation</vt:lpstr>
    </vt:vector>
  </TitlesOfParts>
  <Company>Southwest Missouri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 PowerPoint Presentation</dc:title>
  <dc:creator>Don Simpson</dc:creator>
  <cp:lastModifiedBy>don1978</cp:lastModifiedBy>
  <cp:revision>239</cp:revision>
  <cp:lastPrinted>2012-11-12T15:31:06Z</cp:lastPrinted>
  <dcterms:created xsi:type="dcterms:W3CDTF">2003-09-05T15:20:30Z</dcterms:created>
  <dcterms:modified xsi:type="dcterms:W3CDTF">2013-10-31T14:02:39Z</dcterms:modified>
</cp:coreProperties>
</file>