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88" r:id="rId5"/>
    <p:sldId id="319" r:id="rId6"/>
    <p:sldId id="315" r:id="rId7"/>
    <p:sldId id="320" r:id="rId8"/>
    <p:sldId id="316" r:id="rId9"/>
    <p:sldId id="317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563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9"/>
  </p:normalViewPr>
  <p:slideViewPr>
    <p:cSldViewPr snapToGrid="0" snapToObjects="1">
      <p:cViewPr varScale="1">
        <p:scale>
          <a:sx n="87" d="100"/>
          <a:sy n="87" d="100"/>
        </p:scale>
        <p:origin x="51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8534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6057900"/>
            <a:ext cx="8001000" cy="3429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" y="5186365"/>
            <a:ext cx="8001000" cy="5286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4573156"/>
            <a:ext cx="8001000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98298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9A48F2A-2D11-8E40-A953-9C59948DC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1783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660276"/>
            <a:ext cx="1865376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26440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10801350" y="309067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2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0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146177"/>
            <a:ext cx="1865374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750308"/>
            <a:ext cx="186537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10801349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49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827189"/>
            <a:ext cx="1865375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1431320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10801349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541408"/>
            <a:ext cx="1865376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14553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10097262" y="29718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033772"/>
            <a:ext cx="1865376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636008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10097262" y="44577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105727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712680"/>
            <a:ext cx="1865376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1321307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10097262" y="11430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14859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9" name="Feature Image 1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10115550" y="3539517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0108233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115550" y="4572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5" name="Feature Image 2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0108233" y="45720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5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100965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10097262" y="2565452"/>
            <a:ext cx="1865376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2231136"/>
            <a:ext cx="1865376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10096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2" y="685801"/>
            <a:ext cx="8915398" cy="685802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7124700" y="1"/>
            <a:ext cx="5067300" cy="6857999"/>
          </a:xfrm>
          <a:custGeom>
            <a:avLst/>
            <a:gdLst>
              <a:gd name="connsiteX0" fmla="*/ 689318 w 5067300"/>
              <a:gd name="connsiteY0" fmla="*/ 0 h 6857999"/>
              <a:gd name="connsiteX1" fmla="*/ 5067300 w 5067300"/>
              <a:gd name="connsiteY1" fmla="*/ 0 h 6857999"/>
              <a:gd name="connsiteX2" fmla="*/ 5067300 w 5067300"/>
              <a:gd name="connsiteY2" fmla="*/ 6857999 h 6857999"/>
              <a:gd name="connsiteX3" fmla="*/ 0 w 5067300"/>
              <a:gd name="connsiteY3" fmla="*/ 6857999 h 6857999"/>
              <a:gd name="connsiteX4" fmla="*/ 0 w 5067300"/>
              <a:gd name="connsiteY4" fmla="*/ 68931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7300" h="6857999">
                <a:moveTo>
                  <a:pt x="689318" y="0"/>
                </a:moveTo>
                <a:lnTo>
                  <a:pt x="5067300" y="0"/>
                </a:lnTo>
                <a:lnTo>
                  <a:pt x="5067300" y="6857999"/>
                </a:lnTo>
                <a:lnTo>
                  <a:pt x="0" y="6857999"/>
                </a:lnTo>
                <a:lnTo>
                  <a:pt x="0" y="689318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0"/>
            <a:ext cx="6172198" cy="36576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6172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9319"/>
            <a:ext cx="6172200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9867899" y="0"/>
            <a:ext cx="2324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1" y="3660285"/>
            <a:ext cx="1865376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3264413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108013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295901" y="0"/>
            <a:ext cx="4571998" cy="6858000"/>
          </a:xfrm>
          <a:custGeom>
            <a:avLst/>
            <a:gdLst>
              <a:gd name="connsiteX0" fmla="*/ 685800 w 4571998"/>
              <a:gd name="connsiteY0" fmla="*/ 0 h 6858000"/>
              <a:gd name="connsiteX1" fmla="*/ 4571998 w 4571998"/>
              <a:gd name="connsiteY1" fmla="*/ 0 h 6858000"/>
              <a:gd name="connsiteX2" fmla="*/ 4571998 w 4571998"/>
              <a:gd name="connsiteY2" fmla="*/ 6858000 h 6858000"/>
              <a:gd name="connsiteX3" fmla="*/ 0 w 4571998"/>
              <a:gd name="connsiteY3" fmla="*/ 6858000 h 6858000"/>
              <a:gd name="connsiteX4" fmla="*/ 0 w 4571998"/>
              <a:gd name="connsiteY4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98" h="6858000">
                <a:moveTo>
                  <a:pt x="685800" y="0"/>
                </a:moveTo>
                <a:lnTo>
                  <a:pt x="4571998" y="0"/>
                </a:lnTo>
                <a:lnTo>
                  <a:pt x="4571998" y="6858000"/>
                </a:lnTo>
                <a:lnTo>
                  <a:pt x="0" y="6858000"/>
                </a:lnTo>
                <a:lnTo>
                  <a:pt x="0" y="685800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1"/>
            <a:ext cx="4343400" cy="3657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434263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9319"/>
            <a:ext cx="4343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723900" y="2057401"/>
            <a:ext cx="10744200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3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301" y="3602596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602595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80391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438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723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89535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89535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8953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2103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4671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4671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34671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2102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2102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62102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7238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7238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7238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2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2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62102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7238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80391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80391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80391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43815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438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7239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7239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723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8039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438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723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62103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8610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62103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6094957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3124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80391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80391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9525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80391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7920591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3815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3815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5867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3815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27024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09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8953502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8953502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9982201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8953502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88422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6210298" y="4004281"/>
            <a:ext cx="25146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62103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7239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6210301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60990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3468687" y="4004281"/>
            <a:ext cx="251142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3468686" y="3590183"/>
            <a:ext cx="25130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4496594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3468688" y="2485340"/>
            <a:ext cx="2513012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33558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752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1" y="2485340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7467601" y="3607310"/>
            <a:ext cx="40005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7467600" y="3044394"/>
            <a:ext cx="4000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7467600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62103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976627" y="3607310"/>
            <a:ext cx="4005072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976628" y="3044394"/>
            <a:ext cx="40050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9811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8839198" y="4653714"/>
            <a:ext cx="2628902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8839200" y="4172352"/>
            <a:ext cx="26289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88392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80391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5181597" y="4653713"/>
            <a:ext cx="2628902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5181357" y="4172158"/>
            <a:ext cx="263098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51815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43815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524000" y="4653713"/>
            <a:ext cx="2628900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523997" y="4172158"/>
            <a:ext cx="262890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524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39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8839200" y="2698361"/>
            <a:ext cx="2628898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839200" y="2220646"/>
            <a:ext cx="262889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88392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80391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181356" y="2698361"/>
            <a:ext cx="2630986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181356" y="2220646"/>
            <a:ext cx="263098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1815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3815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524000" y="2698361"/>
            <a:ext cx="2628899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525047" y="2220646"/>
            <a:ext cx="2627835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524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80391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80391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43815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3815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43815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56388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9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9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899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89534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89534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89534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9753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2102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2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2102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4670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4670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4670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2672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029388"/>
            <a:ext cx="25146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602738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iagonal 2"/>
          <p:cNvSpPr/>
          <p:nvPr userDrawn="1"/>
        </p:nvSpPr>
        <p:spPr>
          <a:xfrm>
            <a:off x="6210300" y="2516135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3246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324600" y="3235703"/>
            <a:ext cx="50292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8610600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Diagonal 1"/>
          <p:cNvSpPr/>
          <p:nvPr userDrawn="1"/>
        </p:nvSpPr>
        <p:spPr>
          <a:xfrm>
            <a:off x="723900" y="2516134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35703"/>
            <a:ext cx="5029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200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9" grpId="0" animBg="1"/>
      <p:bldP spid="42" grpId="0"/>
      <p:bldP spid="22" grpId="0" animBg="1"/>
      <p:bldP spid="36" grpId="0" animBg="1"/>
      <p:bldP spid="3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Diagonal 3"/>
          <p:cNvSpPr/>
          <p:nvPr userDrawn="1"/>
        </p:nvSpPr>
        <p:spPr>
          <a:xfrm>
            <a:off x="8039138" y="2516135"/>
            <a:ext cx="3428922" cy="3198866"/>
          </a:xfrm>
          <a:custGeom>
            <a:avLst/>
            <a:gdLst>
              <a:gd name="connsiteX0" fmla="*/ 0 w 3428922"/>
              <a:gd name="connsiteY0" fmla="*/ 0 h 3198866"/>
              <a:gd name="connsiteX1" fmla="*/ 3428922 w 3428922"/>
              <a:gd name="connsiteY1" fmla="*/ 0 h 3198866"/>
              <a:gd name="connsiteX2" fmla="*/ 3428922 w 3428922"/>
              <a:gd name="connsiteY2" fmla="*/ 2741666 h 3198866"/>
              <a:gd name="connsiteX3" fmla="*/ 2971722 w 3428922"/>
              <a:gd name="connsiteY3" fmla="*/ 3198866 h 3198866"/>
              <a:gd name="connsiteX4" fmla="*/ 0 w 34289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22" h="3198866">
                <a:moveTo>
                  <a:pt x="0" y="0"/>
                </a:moveTo>
                <a:lnTo>
                  <a:pt x="3428922" y="0"/>
                </a:lnTo>
                <a:lnTo>
                  <a:pt x="3428922" y="2741666"/>
                </a:lnTo>
                <a:lnTo>
                  <a:pt x="29717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153399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153399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9524999" y="307315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399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2"/>
          <p:cNvSpPr/>
          <p:nvPr userDrawn="1"/>
        </p:nvSpPr>
        <p:spPr>
          <a:xfrm>
            <a:off x="4381500" y="2516135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4958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4958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58674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Diagonal 1"/>
          <p:cNvSpPr/>
          <p:nvPr userDrawn="1"/>
        </p:nvSpPr>
        <p:spPr>
          <a:xfrm>
            <a:off x="723900" y="2516134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8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93057"/>
            <a:ext cx="10744200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69" grpId="0"/>
      <p:bldP spid="46" grpId="0" animBg="1"/>
      <p:bldP spid="49" grpId="0" animBg="1"/>
      <p:bldP spid="42" grpId="0"/>
      <p:bldP spid="44" grpId="0" animBg="1"/>
      <p:bldP spid="36" grpId="0" animBg="1"/>
      <p:bldP spid="3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01" y="1158023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34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7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Diagonal 4"/>
          <p:cNvSpPr/>
          <p:nvPr userDrawn="1"/>
        </p:nvSpPr>
        <p:spPr>
          <a:xfrm>
            <a:off x="8965117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9079378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9079378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9993778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976517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2" name="Diagonal 3"/>
          <p:cNvSpPr/>
          <p:nvPr userDrawn="1"/>
        </p:nvSpPr>
        <p:spPr>
          <a:xfrm>
            <a:off x="6210376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324637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324637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239037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37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Diagonal 2"/>
          <p:cNvSpPr/>
          <p:nvPr userDrawn="1"/>
        </p:nvSpPr>
        <p:spPr>
          <a:xfrm>
            <a:off x="3477786" y="2511777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592086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592086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506486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77886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1"/>
          <p:cNvSpPr/>
          <p:nvPr userDrawn="1"/>
        </p:nvSpPr>
        <p:spPr>
          <a:xfrm>
            <a:off x="7239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0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 animBg="1"/>
      <p:bldP spid="53" grpId="0"/>
      <p:bldP spid="62" grpId="0" animBg="1"/>
      <p:bldP spid="50" grpId="0" animBg="1"/>
      <p:bldP spid="69" grpId="0"/>
      <p:bldP spid="55" grpId="0" animBg="1"/>
      <p:bldP spid="49" grpId="0" animBg="1"/>
      <p:bldP spid="42" grpId="0"/>
      <p:bldP spid="46" grpId="0" animBg="1"/>
      <p:bldP spid="36" grpId="0" animBg="1"/>
      <p:bldP spid="3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210303" y="4143350"/>
            <a:ext cx="52577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3" y="3598163"/>
            <a:ext cx="52577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86106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52577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52577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1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5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039033" y="4143350"/>
            <a:ext cx="343527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039033" y="3598163"/>
            <a:ext cx="34352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952807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947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381504" y="4143350"/>
            <a:ext cx="34289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381504" y="3598163"/>
            <a:ext cx="34289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8674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34289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34289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7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89535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89535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99822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97536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2103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2103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2390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671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671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4958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672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9867900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104394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102108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80391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86106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83820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67818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65532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43815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49530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47244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25527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31242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8956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12954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10668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98679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104394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102108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80391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86106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83820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2103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67818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65532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49530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47244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5527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31242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8956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12954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668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Numb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8C2FB8-F8EF-3646-B9B4-9B0C977E01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3F80F8F-CD1D-3043-898E-19D720EBE5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Bear Hea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4A9F92-ADF5-034A-991B-DE0D86287E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25E2E4-A100-3C4E-8180-02E634D2C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Students w/Raised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286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4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9ABEF3-CFDD-2C45-AB32-596D96FE79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5122" y="18288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4A0D4A2-0620-2D48-8343-0F7744F2B2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7000" y="967675"/>
            <a:ext cx="68580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2"/>
            <a:ext cx="98298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10744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DEAC16A-B9A7-3C4D-952D-1421B4863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8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124700" y="685800"/>
            <a:ext cx="4343400" cy="5029200"/>
          </a:xfrm>
          <a:custGeom>
            <a:avLst/>
            <a:gdLst>
              <a:gd name="connsiteX0" fmla="*/ 0 w 4343400"/>
              <a:gd name="connsiteY0" fmla="*/ 0 h 5029200"/>
              <a:gd name="connsiteX1" fmla="*/ 4343400 w 4343400"/>
              <a:gd name="connsiteY1" fmla="*/ 0 h 5029200"/>
              <a:gd name="connsiteX2" fmla="*/ 4343400 w 4343400"/>
              <a:gd name="connsiteY2" fmla="*/ 4381499 h 5029200"/>
              <a:gd name="connsiteX3" fmla="*/ 3695699 w 4343400"/>
              <a:gd name="connsiteY3" fmla="*/ 5029200 h 5029200"/>
              <a:gd name="connsiteX4" fmla="*/ 0 w 4343400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5029200">
                <a:moveTo>
                  <a:pt x="0" y="0"/>
                </a:moveTo>
                <a:lnTo>
                  <a:pt x="4343400" y="0"/>
                </a:lnTo>
                <a:lnTo>
                  <a:pt x="4343400" y="4381499"/>
                </a:lnTo>
                <a:lnTo>
                  <a:pt x="3695699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0"/>
            <a:ext cx="61722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6172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4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4BA23E8-94BE-474C-9849-F774F22C0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62103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8" r="50010" b="50010"/>
          <a:stretch/>
        </p:blipFill>
        <p:spPr>
          <a:xfrm>
            <a:off x="10209276" y="4463676"/>
            <a:ext cx="1371078" cy="1371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8039101" y="2057400"/>
            <a:ext cx="3429000" cy="3657600"/>
          </a:xfrm>
          <a:custGeom>
            <a:avLst/>
            <a:gdLst>
              <a:gd name="connsiteX0" fmla="*/ 457200 w 3429000"/>
              <a:gd name="connsiteY0" fmla="*/ 0 h 3657600"/>
              <a:gd name="connsiteX1" fmla="*/ 3429000 w 3429000"/>
              <a:gd name="connsiteY1" fmla="*/ 0 h 3657600"/>
              <a:gd name="connsiteX2" fmla="*/ 3429000 w 3429000"/>
              <a:gd name="connsiteY2" fmla="*/ 3657600 h 3657600"/>
              <a:gd name="connsiteX3" fmla="*/ 0 w 3429000"/>
              <a:gd name="connsiteY3" fmla="*/ 3657600 h 3657600"/>
              <a:gd name="connsiteX4" fmla="*/ 0 w 3429000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57600">
                <a:moveTo>
                  <a:pt x="457200" y="0"/>
                </a:moveTo>
                <a:lnTo>
                  <a:pt x="3429000" y="0"/>
                </a:lnTo>
                <a:lnTo>
                  <a:pt x="3429000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70866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9867900" y="0"/>
            <a:ext cx="2324100" cy="6858000"/>
          </a:xfrm>
          <a:custGeom>
            <a:avLst/>
            <a:gdLst>
              <a:gd name="connsiteX0" fmla="*/ 457200 w 2324100"/>
              <a:gd name="connsiteY0" fmla="*/ 0 h 6858000"/>
              <a:gd name="connsiteX1" fmla="*/ 2324100 w 2324100"/>
              <a:gd name="connsiteY1" fmla="*/ 0 h 6858000"/>
              <a:gd name="connsiteX2" fmla="*/ 2324100 w 2324100"/>
              <a:gd name="connsiteY2" fmla="*/ 6858000 h 6858000"/>
              <a:gd name="connsiteX3" fmla="*/ 0 w 2324100"/>
              <a:gd name="connsiteY3" fmla="*/ 6858000 h 6858000"/>
              <a:gd name="connsiteX4" fmla="*/ 0 w 23241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858000">
                <a:moveTo>
                  <a:pt x="457200" y="0"/>
                </a:moveTo>
                <a:lnTo>
                  <a:pt x="2324100" y="0"/>
                </a:lnTo>
                <a:lnTo>
                  <a:pt x="23241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782300" y="6062473"/>
            <a:ext cx="6858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6210300" y="6062473"/>
            <a:ext cx="4572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723900" y="2057400"/>
            <a:ext cx="10744200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3900" y="685800"/>
            <a:ext cx="10744200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764F94-7D2C-D943-A845-C3CCF3762B2F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740" r:id="rId14"/>
    <p:sldLayoutId id="2147483735" r:id="rId15"/>
    <p:sldLayoutId id="2147483736" r:id="rId16"/>
    <p:sldLayoutId id="2147483686" r:id="rId17"/>
    <p:sldLayoutId id="2147483661" r:id="rId18"/>
    <p:sldLayoutId id="2147483708" r:id="rId19"/>
    <p:sldLayoutId id="2147483715" r:id="rId20"/>
    <p:sldLayoutId id="2147483716" r:id="rId21"/>
    <p:sldLayoutId id="2147483717" r:id="rId22"/>
    <p:sldLayoutId id="2147483719" r:id="rId23"/>
    <p:sldLayoutId id="2147483720" r:id="rId24"/>
    <p:sldLayoutId id="2147483721" r:id="rId25"/>
    <p:sldLayoutId id="2147483734" r:id="rId26"/>
    <p:sldLayoutId id="2147483722" r:id="rId27"/>
    <p:sldLayoutId id="2147483712" r:id="rId28"/>
    <p:sldLayoutId id="2147483713" r:id="rId29"/>
    <p:sldLayoutId id="2147483728" r:id="rId30"/>
    <p:sldLayoutId id="2147483729" r:id="rId31"/>
    <p:sldLayoutId id="2147483731" r:id="rId32"/>
    <p:sldLayoutId id="2147483732" r:id="rId33"/>
    <p:sldLayoutId id="2147483730" r:id="rId34"/>
    <p:sldLayoutId id="2147483733" r:id="rId35"/>
    <p:sldLayoutId id="2147483727" r:id="rId36"/>
    <p:sldLayoutId id="2147483693" r:id="rId37"/>
    <p:sldLayoutId id="2147483714" r:id="rId38"/>
    <p:sldLayoutId id="2147483662" r:id="rId39"/>
    <p:sldLayoutId id="2147483738" r:id="rId40"/>
    <p:sldLayoutId id="2147483739" r:id="rId4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3768" userDrawn="1">
          <p15:clr>
            <a:srgbClr val="F26B43"/>
          </p15:clr>
        </p15:guide>
        <p15:guide id="50" pos="391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3336" userDrawn="1">
          <p15:clr>
            <a:srgbClr val="F26B43"/>
          </p15:clr>
        </p15:guide>
        <p15:guide id="54" pos="3192" userDrawn="1">
          <p15:clr>
            <a:srgbClr val="F26B43"/>
          </p15:clr>
        </p15:guide>
        <p15:guide id="55" pos="2760" userDrawn="1">
          <p15:clr>
            <a:srgbClr val="F26B43"/>
          </p15:clr>
        </p15:guide>
        <p15:guide id="56" pos="2616" userDrawn="1">
          <p15:clr>
            <a:srgbClr val="F26B43"/>
          </p15:clr>
        </p15:guide>
        <p15:guide id="57" pos="2184" userDrawn="1">
          <p15:clr>
            <a:srgbClr val="F26B43"/>
          </p15:clr>
        </p15:guide>
        <p15:guide id="58" pos="2040" userDrawn="1">
          <p15:clr>
            <a:srgbClr val="F26B43"/>
          </p15:clr>
        </p15:guide>
        <p15:guide id="59" pos="1608" userDrawn="1">
          <p15:clr>
            <a:srgbClr val="F26B43"/>
          </p15:clr>
        </p15:guide>
        <p15:guide id="60" pos="1464" userDrawn="1">
          <p15:clr>
            <a:srgbClr val="F26B43"/>
          </p15:clr>
        </p15:guide>
        <p15:guide id="61" pos="1032" userDrawn="1">
          <p15:clr>
            <a:srgbClr val="F26B43"/>
          </p15:clr>
        </p15:guide>
        <p15:guide id="62" pos="888" userDrawn="1">
          <p15:clr>
            <a:srgbClr val="F26B43"/>
          </p15:clr>
        </p15:guide>
        <p15:guide id="63" pos="456" userDrawn="1">
          <p15:clr>
            <a:srgbClr val="F26B43"/>
          </p15:clr>
        </p15:guide>
        <p15:guide id="64" pos="312" userDrawn="1">
          <p15:clr>
            <a:srgbClr val="F26B43"/>
          </p15:clr>
        </p15:guide>
        <p15:guide id="65" pos="4344" userDrawn="1">
          <p15:clr>
            <a:srgbClr val="F26B43"/>
          </p15:clr>
        </p15:guide>
        <p15:guide id="66" pos="4488" userDrawn="1">
          <p15:clr>
            <a:srgbClr val="F26B43"/>
          </p15:clr>
        </p15:guide>
        <p15:guide id="67" pos="4920" userDrawn="1">
          <p15:clr>
            <a:srgbClr val="F26B43"/>
          </p15:clr>
        </p15:guide>
        <p15:guide id="68" pos="5064" userDrawn="1">
          <p15:clr>
            <a:srgbClr val="F26B43"/>
          </p15:clr>
        </p15:guide>
        <p15:guide id="69" pos="5496" userDrawn="1">
          <p15:clr>
            <a:srgbClr val="F26B43"/>
          </p15:clr>
        </p15:guide>
        <p15:guide id="70" pos="5640" userDrawn="1">
          <p15:clr>
            <a:srgbClr val="F26B43"/>
          </p15:clr>
        </p15:guide>
        <p15:guide id="71" pos="6072" userDrawn="1">
          <p15:clr>
            <a:srgbClr val="F26B43"/>
          </p15:clr>
        </p15:guide>
        <p15:guide id="72" pos="6216" userDrawn="1">
          <p15:clr>
            <a:srgbClr val="F26B43"/>
          </p15:clr>
        </p15:guide>
        <p15:guide id="73" pos="6648" userDrawn="1">
          <p15:clr>
            <a:srgbClr val="F26B43"/>
          </p15:clr>
        </p15:guide>
        <p15:guide id="74" pos="6792" userDrawn="1">
          <p15:clr>
            <a:srgbClr val="F26B43"/>
          </p15:clr>
        </p15:guide>
        <p15:guide id="75" pos="7224" userDrawn="1">
          <p15:clr>
            <a:srgbClr val="F26B43"/>
          </p15:clr>
        </p15:guide>
        <p15:guide id="76" pos="7368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DB8530-D2D9-4BF2-B868-D47F1C55A2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October 16,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BEC48-C800-4538-9FBC-D51A79F35C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900" y="5206965"/>
            <a:ext cx="9020175" cy="744652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Dr. Rob Hornberger, Associate Vice President of Enrollment Management &amp; Services</a:t>
            </a:r>
          </a:p>
          <a:p>
            <a:r>
              <a:rPr lang="en-US" sz="2300" dirty="0"/>
              <a:t>Dr. Tammy Jahnke, Dean of the College of Natural and Applied Sciences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98DC6-4C42-43C3-B16D-47A05CA7B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" y="4573156"/>
            <a:ext cx="9020174" cy="514347"/>
          </a:xfrm>
        </p:spPr>
        <p:txBody>
          <a:bodyPr>
            <a:normAutofit/>
          </a:bodyPr>
          <a:lstStyle/>
          <a:p>
            <a:r>
              <a:rPr lang="en-US" dirty="0"/>
              <a:t>Board of Governors Meeting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751498-EE2E-4396-AB59-CDE4214F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Plan Update</a:t>
            </a:r>
          </a:p>
        </p:txBody>
      </p:sp>
    </p:spTree>
    <p:extLst>
      <p:ext uri="{BB962C8B-B14F-4D97-AF65-F5344CB8AC3E}">
        <p14:creationId xmlns:p14="http://schemas.microsoft.com/office/powerpoint/2010/main" val="759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49332-F0DA-49E8-A06D-34518F54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5886E-B03D-4DA6-A1D6-1D13178A73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59A003-3908-4C1E-8E6D-8BE33803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Committee 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064FC-91E0-4879-9DB4-D771C27A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8" y="1986221"/>
            <a:ext cx="6028034" cy="3450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066F9-FCC1-4F3E-A678-7BD7BBFE0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73" y="1986221"/>
            <a:ext cx="5718858" cy="345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0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7EA0B-1C42-4966-ADB7-720BD8BF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0583A-8522-4EF9-8295-CACE14AB7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BF2AF-304A-437B-85DE-303C63C4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Narrowed the scope</a:t>
            </a:r>
          </a:p>
          <a:p>
            <a:r>
              <a:rPr lang="en-US" dirty="0"/>
              <a:t>Transition some of the SEM plan objectives to the new long-range plan</a:t>
            </a:r>
          </a:p>
          <a:p>
            <a:r>
              <a:rPr lang="en-US" dirty="0"/>
              <a:t>Reassessed the remaining goals</a:t>
            </a:r>
          </a:p>
          <a:p>
            <a:pPr lvl="1"/>
            <a:r>
              <a:rPr lang="en-US" dirty="0"/>
              <a:t>Moved climate (#4) and raising the profile (#7) goals to LRP</a:t>
            </a:r>
          </a:p>
          <a:p>
            <a:pPr lvl="1"/>
            <a:r>
              <a:rPr lang="en-US" dirty="0"/>
              <a:t>Collapsed goal #3 (Student Success/Underserved Populations) to be addressed in goals #1 (Outreach and Recruitment) and #2 (Retention and Student Success).</a:t>
            </a:r>
          </a:p>
          <a:p>
            <a:r>
              <a:rPr lang="en-US" dirty="0"/>
              <a:t>Created introductory language to address the</a:t>
            </a:r>
          </a:p>
          <a:p>
            <a:pPr lvl="1"/>
            <a:r>
              <a:rPr lang="en-US" dirty="0"/>
              <a:t>baseline that will be used for the goals</a:t>
            </a:r>
          </a:p>
          <a:p>
            <a:pPr lvl="1"/>
            <a:r>
              <a:rPr lang="en-US" dirty="0"/>
              <a:t>ability to have flexibility and reassess the goals and strategies throughout the life of the plan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65DFB-4B7E-47B5-AB95-F2E4ADFA2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of Update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8ECA1C-A8A1-4FF7-BEDC-89ED8DB1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Goals</a:t>
            </a:r>
          </a:p>
        </p:txBody>
      </p:sp>
    </p:spTree>
    <p:extLst>
      <p:ext uri="{BB962C8B-B14F-4D97-AF65-F5344CB8AC3E}">
        <p14:creationId xmlns:p14="http://schemas.microsoft.com/office/powerpoint/2010/main" val="38728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43C1B-BDF0-4EBD-A9AA-2E20FC14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1F849-0256-4C8E-87BC-43BD6B9C8F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CAC4D-4D5D-4D49-8467-D7BFC78B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29" y="2057400"/>
            <a:ext cx="6803401" cy="400507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Outreach and Recruitment</a:t>
            </a:r>
            <a:br>
              <a:rPr lang="en-US" dirty="0"/>
            </a:br>
            <a:r>
              <a:rPr lang="en-US" dirty="0"/>
              <a:t>By 2026, with particular focus on targeted student populations, increase overall headcount enrollment by 5% and increase FTE enrollment by 3%.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Retention and Student Success</a:t>
            </a:r>
            <a:br>
              <a:rPr lang="en-US" dirty="0"/>
            </a:br>
            <a:r>
              <a:rPr lang="en-US" dirty="0"/>
              <a:t>By 2026, increase the first to second year undergraduate student retention rate by </a:t>
            </a:r>
            <a:r>
              <a:rPr lang="en-US" dirty="0">
                <a:highlight>
                  <a:srgbClr val="FFFF00"/>
                </a:highlight>
              </a:rPr>
              <a:t>5%</a:t>
            </a:r>
            <a:r>
              <a:rPr lang="en-US" dirty="0"/>
              <a:t>, with a focus on improving retention by 5% for each of these sub-groups: African American, Hispanic/Latino/Latinx, first-generation and Pell eligible students; and improve persistence at other critical transition points. 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Successful Graduation and/or Completion</a:t>
            </a:r>
            <a:br>
              <a:rPr lang="en-US" dirty="0"/>
            </a:br>
            <a:r>
              <a:rPr lang="en-US" dirty="0"/>
              <a:t>By 2026 increase the number of credentials (e.g., degrees and certificates) awarded to 5,800 per year.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Financial Preparedness</a:t>
            </a:r>
            <a:br>
              <a:rPr lang="en-US" dirty="0"/>
            </a:br>
            <a:r>
              <a:rPr lang="en-US" dirty="0"/>
              <a:t>By 2026, decrease the average loan debt of undergraduate degree recipients by 5% after inflation.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D7B99-00E8-47AF-A3CB-E63749662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Updated draft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22EED8-72D7-4DEC-8C32-8AC50C24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Goals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05B9DCB-C4E0-4D68-928F-06FA46204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54308"/>
              </p:ext>
            </p:extLst>
          </p:nvPr>
        </p:nvGraphicFramePr>
        <p:xfrm>
          <a:off x="7151346" y="1312720"/>
          <a:ext cx="4453890" cy="8915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9730">
                  <a:extLst>
                    <a:ext uri="{9D8B030D-6E8A-4147-A177-3AD203B41FA5}">
                      <a16:colId xmlns:a16="http://schemas.microsoft.com/office/drawing/2014/main" val="3807415160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4248499313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3529466120"/>
                    </a:ext>
                  </a:extLst>
                </a:gridCol>
              </a:tblGrid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Goal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Fa2020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Fa2026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5649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Overall Headcount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24,163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30953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FTE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69598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09846842-A1FD-451E-9EDA-A768B86FE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86446"/>
              </p:ext>
            </p:extLst>
          </p:nvPr>
        </p:nvGraphicFramePr>
        <p:xfrm>
          <a:off x="7151346" y="2341625"/>
          <a:ext cx="4780525" cy="19805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08505">
                  <a:extLst>
                    <a:ext uri="{9D8B030D-6E8A-4147-A177-3AD203B41FA5}">
                      <a16:colId xmlns:a16="http://schemas.microsoft.com/office/drawing/2014/main" val="3807415160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4248499313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3529466120"/>
                    </a:ext>
                  </a:extLst>
                </a:gridCol>
              </a:tblGrid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Goal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Fa2020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Fa2026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5649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sz="1100" dirty="0"/>
                        <a:t>Overall Retention @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30953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Overall Retention @ 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95595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sz="1100" dirty="0"/>
                        <a:t>African American @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69598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sz="1100" dirty="0"/>
                        <a:t>Hispanic/Latino/Latinx @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56717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sz="1100" dirty="0"/>
                        <a:t>First Generation @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110875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sz="1100" dirty="0"/>
                        <a:t>Pell Eligible @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51640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832D7E5C-4448-4357-9836-8CE9676BD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75277"/>
              </p:ext>
            </p:extLst>
          </p:nvPr>
        </p:nvGraphicFramePr>
        <p:xfrm>
          <a:off x="7151346" y="5235685"/>
          <a:ext cx="4965511" cy="594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79944">
                  <a:extLst>
                    <a:ext uri="{9D8B030D-6E8A-4147-A177-3AD203B41FA5}">
                      <a16:colId xmlns:a16="http://schemas.microsoft.com/office/drawing/2014/main" val="3807415160"/>
                    </a:ext>
                  </a:extLst>
                </a:gridCol>
                <a:gridCol w="1830896">
                  <a:extLst>
                    <a:ext uri="{9D8B030D-6E8A-4147-A177-3AD203B41FA5}">
                      <a16:colId xmlns:a16="http://schemas.microsoft.com/office/drawing/2014/main" val="4248499313"/>
                    </a:ext>
                  </a:extLst>
                </a:gridCol>
                <a:gridCol w="1554671">
                  <a:extLst>
                    <a:ext uri="{9D8B030D-6E8A-4147-A177-3AD203B41FA5}">
                      <a16:colId xmlns:a16="http://schemas.microsoft.com/office/drawing/2014/main" val="3529466120"/>
                    </a:ext>
                  </a:extLst>
                </a:gridCol>
              </a:tblGrid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Goal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AY 2019-20Baseline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AY 2025-26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5649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Avg UG loan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 $23,648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30953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568573D6-2E07-4279-AD4C-E4123DE27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24463"/>
              </p:ext>
            </p:extLst>
          </p:nvPr>
        </p:nvGraphicFramePr>
        <p:xfrm>
          <a:off x="7151346" y="4459500"/>
          <a:ext cx="4110990" cy="594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9730">
                  <a:extLst>
                    <a:ext uri="{9D8B030D-6E8A-4147-A177-3AD203B41FA5}">
                      <a16:colId xmlns:a16="http://schemas.microsoft.com/office/drawing/2014/main" val="3807415160"/>
                    </a:ext>
                  </a:extLst>
                </a:gridCol>
                <a:gridCol w="1392555">
                  <a:extLst>
                    <a:ext uri="{9D8B030D-6E8A-4147-A177-3AD203B41FA5}">
                      <a16:colId xmlns:a16="http://schemas.microsoft.com/office/drawing/2014/main" val="4248499313"/>
                    </a:ext>
                  </a:extLst>
                </a:gridCol>
                <a:gridCol w="1068705">
                  <a:extLst>
                    <a:ext uri="{9D8B030D-6E8A-4147-A177-3AD203B41FA5}">
                      <a16:colId xmlns:a16="http://schemas.microsoft.com/office/drawing/2014/main" val="3529466120"/>
                    </a:ext>
                  </a:extLst>
                </a:gridCol>
              </a:tblGrid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Goal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FY20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FY25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5649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r>
                        <a:rPr lang="en-US" dirty="0"/>
                        <a:t>Overall Headcount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3095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5B7FAA5-C210-48C8-8F1B-235B65D0B07C}"/>
              </a:ext>
            </a:extLst>
          </p:cNvPr>
          <p:cNvSpPr txBox="1"/>
          <p:nvPr/>
        </p:nvSpPr>
        <p:spPr>
          <a:xfrm>
            <a:off x="7063530" y="5915957"/>
            <a:ext cx="2980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Assuming CPI remains the same.</a:t>
            </a:r>
          </a:p>
        </p:txBody>
      </p:sp>
    </p:spTree>
    <p:extLst>
      <p:ext uri="{BB962C8B-B14F-4D97-AF65-F5344CB8AC3E}">
        <p14:creationId xmlns:p14="http://schemas.microsoft.com/office/powerpoint/2010/main" val="41501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2D32A-E1E7-4476-92B8-2AABF5D4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8BF01-D438-4A35-97F9-E60E36081B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0D828-EC2A-48F9-8463-876D184D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3-5 broad strategies will be created for each goal</a:t>
            </a:r>
          </a:p>
          <a:p>
            <a:r>
              <a:rPr lang="en-US" dirty="0"/>
              <a:t>Many action items (tactics) will be developed to meet these strategies</a:t>
            </a:r>
          </a:p>
          <a:p>
            <a:r>
              <a:rPr lang="en-US" dirty="0"/>
              <a:t>The SEM plan will include goals and strategies</a:t>
            </a:r>
          </a:p>
          <a:p>
            <a:r>
              <a:rPr lang="en-US" dirty="0"/>
              <a:t>Recruitment manuals, operational plans, etc. will include tactics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7ED7C-D22D-4D8F-841A-DD22177B3B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108AA6-8464-4C9F-96D3-21E35019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35140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9BDD2-8E79-4EAF-82A2-646E9727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40A60-E113-4230-9927-B63E4C15AB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9EFF9-D5D3-4572-9CF3-E85DE8E2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057401"/>
            <a:ext cx="10744200" cy="39253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with existing key performance indicators (KPI) goals</a:t>
            </a:r>
          </a:p>
          <a:p>
            <a:r>
              <a:rPr lang="en-US" dirty="0"/>
              <a:t>KPI goals for overall retention and graduation rates exist.</a:t>
            </a:r>
          </a:p>
          <a:p>
            <a:r>
              <a:rPr lang="en-US" dirty="0"/>
              <a:t>Will recommend </a:t>
            </a:r>
            <a:r>
              <a:rPr lang="en-US"/>
              <a:t>adding KPI’s and</a:t>
            </a:r>
            <a:r>
              <a:rPr lang="en-US" dirty="0"/>
              <a:t>/or goal labels for:</a:t>
            </a:r>
          </a:p>
          <a:p>
            <a:pPr lvl="1"/>
            <a:r>
              <a:rPr lang="en-US" dirty="0"/>
              <a:t>Enrollment (headcount and FTE)</a:t>
            </a:r>
          </a:p>
          <a:p>
            <a:pPr lvl="1"/>
            <a:r>
              <a:rPr lang="en-US" dirty="0"/>
              <a:t>Retention by subgroups</a:t>
            </a:r>
          </a:p>
          <a:p>
            <a:pPr lvl="1"/>
            <a:r>
              <a:rPr lang="en-US" dirty="0"/>
              <a:t>Credentials awarded</a:t>
            </a:r>
          </a:p>
          <a:p>
            <a:pPr lvl="1"/>
            <a:r>
              <a:rPr lang="en-US" dirty="0"/>
              <a:t>Financial preparedness (average loan debt)</a:t>
            </a:r>
          </a:p>
          <a:p>
            <a:r>
              <a:rPr lang="en-US" dirty="0"/>
              <a:t>Ensures consistency with our goals and how they are measured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85B71-6215-428E-8444-ED9A2D030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363026-FB56-49D2-B323-67C65AE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</a:t>
            </a:r>
          </a:p>
        </p:txBody>
      </p:sp>
    </p:spTree>
    <p:extLst>
      <p:ext uri="{BB962C8B-B14F-4D97-AF65-F5344CB8AC3E}">
        <p14:creationId xmlns:p14="http://schemas.microsoft.com/office/powerpoint/2010/main" val="23211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49332-F0DA-49E8-A06D-34518F54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5886E-B03D-4DA6-A1D6-1D13178A73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9FB366-CE24-4DDA-8E2F-8CF9A0610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440426"/>
              </p:ext>
            </p:extLst>
          </p:nvPr>
        </p:nvGraphicFramePr>
        <p:xfrm>
          <a:off x="1724352" y="1611534"/>
          <a:ext cx="897189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741">
                  <a:extLst>
                    <a:ext uri="{9D8B030D-6E8A-4147-A177-3AD203B41FA5}">
                      <a16:colId xmlns:a16="http://schemas.microsoft.com/office/drawing/2014/main" val="201629155"/>
                    </a:ext>
                  </a:extLst>
                </a:gridCol>
                <a:gridCol w="5554154">
                  <a:extLst>
                    <a:ext uri="{9D8B030D-6E8A-4147-A177-3AD203B41FA5}">
                      <a16:colId xmlns:a16="http://schemas.microsoft.com/office/drawing/2014/main" val="2850152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3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October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Steering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2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End of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SEM plan draft submitted by consultant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65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Month of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Internal review of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November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Steering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24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November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Senior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2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November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Steering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6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December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Senior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15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December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Final version presented to BOG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9941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059A003-3908-4C1E-8E6D-8BE33803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833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17C96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BOG-Enrollment-Data-2020-08-07.potx" id="{3531D67E-26AB-44A4-81C5-9C1985C6C15A}" vid="{FC37C620-CE68-4F48-BA94-E689911CF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97F1F71BAB17409D874EA24C01BF39" ma:contentTypeVersion="13" ma:contentTypeDescription="Create a new document." ma:contentTypeScope="" ma:versionID="121bd9246aca064cbb4f4b3cb6cda716">
  <xsd:schema xmlns:xsd="http://www.w3.org/2001/XMLSchema" xmlns:xs="http://www.w3.org/2001/XMLSchema" xmlns:p="http://schemas.microsoft.com/office/2006/metadata/properties" xmlns:ns3="3dffa0c8-05d8-4ee5-98c1-171c0f93de1e" xmlns:ns4="a9b85043-fef8-4147-b2bd-499a771b362b" targetNamespace="http://schemas.microsoft.com/office/2006/metadata/properties" ma:root="true" ma:fieldsID="d9ad5ac12f8bef4ff93409bfd37bbb9d" ns3:_="" ns4:_="">
    <xsd:import namespace="3dffa0c8-05d8-4ee5-98c1-171c0f93de1e"/>
    <xsd:import namespace="a9b85043-fef8-4147-b2bd-499a771b36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fa0c8-05d8-4ee5-98c1-171c0f93de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85043-fef8-4147-b2bd-499a771b3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3B4F5-9F99-4F0E-8BD2-C5EB6C61A9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5179F2-76FF-4238-BD25-8CCF08B5D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5F9CAD-DD2C-4047-A573-5FF343C0C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fa0c8-05d8-4ee5-98c1-171c0f93de1e"/>
    <ds:schemaRef ds:uri="a9b85043-fef8-4147-b2bd-499a771b36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BOG-Enrollment-Data-2020-08-07</Template>
  <TotalTime>905</TotalTime>
  <Words>557</Words>
  <Application>Microsoft Office PowerPoint</Application>
  <PresentationFormat>Widescreen</PresentationFormat>
  <Paragraphs>104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Impact</vt:lpstr>
      <vt:lpstr>Make Your Missouri Statement, Light</vt:lpstr>
      <vt:lpstr>SEM Plan Update</vt:lpstr>
      <vt:lpstr>SEM Committee Structure</vt:lpstr>
      <vt:lpstr>SEM Goals</vt:lpstr>
      <vt:lpstr>SEM Goals</vt:lpstr>
      <vt:lpstr>Strategies</vt:lpstr>
      <vt:lpstr>Measuring Success</vt:lpstr>
      <vt:lpstr>Timeline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 Indicators for Fall 2020</dc:title>
  <dc:subject/>
  <dc:creator>Hornberger, Robert S</dc:creator>
  <cp:keywords>Flagship, Widescreen, Light</cp:keywords>
  <dc:description/>
  <cp:lastModifiedBy>Rob Hornberger</cp:lastModifiedBy>
  <cp:revision>3</cp:revision>
  <dcterms:created xsi:type="dcterms:W3CDTF">2020-08-31T19:46:22Z</dcterms:created>
  <dcterms:modified xsi:type="dcterms:W3CDTF">2020-10-19T13:44:58Z</dcterms:modified>
  <cp:category>Make Your Missouri Statement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  <property fmtid="{D5CDD505-2E9C-101B-9397-08002B2CF9AE}" pid="3" name="ContentTypeId">
    <vt:lpwstr>0x0101004797F1F71BAB17409D874EA24C01BF39</vt:lpwstr>
  </property>
</Properties>
</file>