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4"/>
  </p:sldMasterIdLst>
  <p:notesMasterIdLst>
    <p:notesMasterId r:id="rId23"/>
  </p:notesMasterIdLst>
  <p:sldIdLst>
    <p:sldId id="256" r:id="rId5"/>
    <p:sldId id="261" r:id="rId6"/>
    <p:sldId id="280" r:id="rId7"/>
    <p:sldId id="281" r:id="rId8"/>
    <p:sldId id="283" r:id="rId9"/>
    <p:sldId id="282" r:id="rId10"/>
    <p:sldId id="285" r:id="rId11"/>
    <p:sldId id="284" r:id="rId12"/>
    <p:sldId id="264" r:id="rId13"/>
    <p:sldId id="274" r:id="rId14"/>
    <p:sldId id="262" r:id="rId15"/>
    <p:sldId id="275" r:id="rId16"/>
    <p:sldId id="276" r:id="rId17"/>
    <p:sldId id="277" r:id="rId18"/>
    <p:sldId id="287" r:id="rId19"/>
    <p:sldId id="286" r:id="rId20"/>
    <p:sldId id="278"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4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22FD7-4AE9-47D7-A240-F8528820F35B}" v="4239" dt="2022-11-06T20:58:48.422"/>
    <p1510:client id="{9A8DD881-62F9-D6B3-E3FB-B4E6A31569B5}" v="1864" dt="2022-11-10T03:15:17.205"/>
    <p1510:client id="{AF4199E7-CDCD-561F-538D-39E808564DE0}" v="80" dt="2022-11-08T15:57:41.725"/>
    <p1510:client id="{CC30CAEE-CC43-EE1D-3677-46555D96A6C7}" v="689" dt="2022-11-10T01:22:32.404"/>
    <p1510:client id="{E6B78B1F-F608-E4A8-3B15-30D581EB44CB}" v="548" dt="2022-11-10T15:51:05.597"/>
    <p1510:client id="{FA14D673-A650-A960-1D25-8D98DAE303CB}" v="448" dt="2022-11-09T21:29:25.2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95D3D-0EF1-4D4B-8952-D5870758759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B672BCE9-8BAF-40E3-B8A9-7E21C2281190}">
      <dgm:prSet phldrT="[Text]" phldr="0"/>
      <dgm:spPr/>
      <dgm:t>
        <a:bodyPr/>
        <a:lstStyle/>
        <a:p>
          <a:pPr rtl="0"/>
          <a:r>
            <a:rPr lang="en-US" b="1">
              <a:solidFill>
                <a:schemeClr val="tx1"/>
              </a:solidFill>
              <a:latin typeface="Arial"/>
              <a:cs typeface="Arial"/>
            </a:rPr>
            <a:t>Cultural Awareness – Awareness of one's own cultural world view</a:t>
          </a:r>
        </a:p>
      </dgm:t>
    </dgm:pt>
    <dgm:pt modelId="{555F4662-210A-4821-B1E6-45E3C801A739}" type="parTrans" cxnId="{C37D4BC8-9AF0-4E61-87F0-B0BA899EE364}">
      <dgm:prSet/>
      <dgm:spPr/>
      <dgm:t>
        <a:bodyPr/>
        <a:lstStyle/>
        <a:p>
          <a:endParaRPr lang="en-US"/>
        </a:p>
      </dgm:t>
    </dgm:pt>
    <dgm:pt modelId="{520FB01C-FDB5-4937-8C30-E75455F7E0A6}" type="sibTrans" cxnId="{C37D4BC8-9AF0-4E61-87F0-B0BA899EE364}">
      <dgm:prSet/>
      <dgm:spPr/>
      <dgm:t>
        <a:bodyPr/>
        <a:lstStyle/>
        <a:p>
          <a:endParaRPr lang="en-US"/>
        </a:p>
      </dgm:t>
    </dgm:pt>
    <dgm:pt modelId="{55AC204D-6EF2-4B14-BEB8-A3AA87B76588}">
      <dgm:prSet phldrT="[Text]" phldr="0"/>
      <dgm:spPr/>
      <dgm:t>
        <a:bodyPr/>
        <a:lstStyle/>
        <a:p>
          <a:pPr rtl="0"/>
          <a:r>
            <a:rPr lang="en-US" b="1">
              <a:solidFill>
                <a:schemeClr val="tx1"/>
              </a:solidFill>
              <a:latin typeface="Arial"/>
              <a:cs typeface="Arial"/>
            </a:rPr>
            <a:t>Cultural Knowledge – Knowledge of Different Views</a:t>
          </a:r>
        </a:p>
      </dgm:t>
    </dgm:pt>
    <dgm:pt modelId="{2ADA811E-6583-40B1-B93C-FD14F3E2C9B2}" type="parTrans" cxnId="{DDCAEF02-1B0C-4E16-AD9D-CE8B4B516B06}">
      <dgm:prSet/>
      <dgm:spPr/>
      <dgm:t>
        <a:bodyPr/>
        <a:lstStyle/>
        <a:p>
          <a:endParaRPr lang="en-US"/>
        </a:p>
      </dgm:t>
    </dgm:pt>
    <dgm:pt modelId="{10FE43E3-6AE4-4B1A-B69C-0225FED9E1EB}" type="sibTrans" cxnId="{DDCAEF02-1B0C-4E16-AD9D-CE8B4B516B06}">
      <dgm:prSet/>
      <dgm:spPr/>
      <dgm:t>
        <a:bodyPr/>
        <a:lstStyle/>
        <a:p>
          <a:endParaRPr lang="en-US"/>
        </a:p>
      </dgm:t>
    </dgm:pt>
    <dgm:pt modelId="{1DCA16D7-2BA9-478D-872E-301C47AAAEAF}">
      <dgm:prSet phldrT="[Text]" phldr="0"/>
      <dgm:spPr/>
      <dgm:t>
        <a:bodyPr/>
        <a:lstStyle/>
        <a:p>
          <a:pPr rtl="0"/>
          <a:r>
            <a:rPr lang="en-US" b="1">
              <a:solidFill>
                <a:schemeClr val="tx1"/>
              </a:solidFill>
              <a:latin typeface="Arial"/>
              <a:cs typeface="Arial"/>
            </a:rPr>
            <a:t>Cultural Sensitivity – Attitudes toward cultural differences</a:t>
          </a:r>
        </a:p>
      </dgm:t>
    </dgm:pt>
    <dgm:pt modelId="{08C0B93D-EE1E-4826-92CE-7297EEC7194D}" type="parTrans" cxnId="{446500F4-8BC3-4B6E-86A7-0502BAB14BF1}">
      <dgm:prSet/>
      <dgm:spPr/>
      <dgm:t>
        <a:bodyPr/>
        <a:lstStyle/>
        <a:p>
          <a:endParaRPr lang="en-US"/>
        </a:p>
      </dgm:t>
    </dgm:pt>
    <dgm:pt modelId="{523662A5-62D1-4978-BB17-AA01B611A745}" type="sibTrans" cxnId="{446500F4-8BC3-4B6E-86A7-0502BAB14BF1}">
      <dgm:prSet/>
      <dgm:spPr/>
      <dgm:t>
        <a:bodyPr/>
        <a:lstStyle/>
        <a:p>
          <a:endParaRPr lang="en-US"/>
        </a:p>
      </dgm:t>
    </dgm:pt>
    <dgm:pt modelId="{29456C3B-2CE5-497F-97AF-892A5104CAB8}">
      <dgm:prSet phldr="0"/>
      <dgm:spPr/>
      <dgm:t>
        <a:bodyPr/>
        <a:lstStyle/>
        <a:p>
          <a:pPr rtl="0"/>
          <a:r>
            <a:rPr lang="en-US" b="1">
              <a:solidFill>
                <a:schemeClr val="tx1"/>
              </a:solidFill>
              <a:latin typeface="Arial"/>
              <a:cs typeface="Arial"/>
            </a:rPr>
            <a:t>Cultural Competence – Skills in interacting with people across cultures</a:t>
          </a:r>
        </a:p>
      </dgm:t>
    </dgm:pt>
    <dgm:pt modelId="{CFFB6735-466F-4E38-A047-88B08B610FEE}" type="parTrans" cxnId="{B60AEBDD-E060-4291-9150-5968479D787F}">
      <dgm:prSet/>
      <dgm:spPr/>
      <dgm:t>
        <a:bodyPr/>
        <a:lstStyle/>
        <a:p>
          <a:endParaRPr lang="en-US"/>
        </a:p>
      </dgm:t>
    </dgm:pt>
    <dgm:pt modelId="{AFE765E7-3469-4E18-9215-15B5276EBC98}" type="sibTrans" cxnId="{B60AEBDD-E060-4291-9150-5968479D787F}">
      <dgm:prSet/>
      <dgm:spPr/>
      <dgm:t>
        <a:bodyPr/>
        <a:lstStyle/>
        <a:p>
          <a:endParaRPr lang="en-US"/>
        </a:p>
      </dgm:t>
    </dgm:pt>
    <dgm:pt modelId="{E2AB9669-5B8E-4E0E-AF48-B24556C08FC4}" type="pres">
      <dgm:prSet presAssocID="{18495D3D-0EF1-4D4B-8952-D5870758759F}" presName="cycle" presStyleCnt="0">
        <dgm:presLayoutVars>
          <dgm:dir/>
          <dgm:resizeHandles val="exact"/>
        </dgm:presLayoutVars>
      </dgm:prSet>
      <dgm:spPr/>
    </dgm:pt>
    <dgm:pt modelId="{B484B361-2F09-43F1-8585-1B478D002739}" type="pres">
      <dgm:prSet presAssocID="{B672BCE9-8BAF-40E3-B8A9-7E21C2281190}" presName="node" presStyleLbl="node1" presStyleIdx="0" presStyleCnt="4">
        <dgm:presLayoutVars>
          <dgm:bulletEnabled val="1"/>
        </dgm:presLayoutVars>
      </dgm:prSet>
      <dgm:spPr>
        <a:solidFill>
          <a:srgbClr val="FF0000"/>
        </a:solidFill>
      </dgm:spPr>
    </dgm:pt>
    <dgm:pt modelId="{E0D57C70-9F02-4669-8D4A-852A1A1D4659}" type="pres">
      <dgm:prSet presAssocID="{520FB01C-FDB5-4937-8C30-E75455F7E0A6}" presName="sibTrans" presStyleLbl="sibTrans2D1" presStyleIdx="0" presStyleCnt="4"/>
      <dgm:spPr>
        <a:solidFill>
          <a:schemeClr val="tx1"/>
        </a:solidFill>
      </dgm:spPr>
    </dgm:pt>
    <dgm:pt modelId="{33044943-0DAB-4C88-804C-82561166FD2F}" type="pres">
      <dgm:prSet presAssocID="{520FB01C-FDB5-4937-8C30-E75455F7E0A6}" presName="connectorText" presStyleLbl="sibTrans2D1" presStyleIdx="0" presStyleCnt="4"/>
      <dgm:spPr/>
    </dgm:pt>
    <dgm:pt modelId="{3832003A-6F5A-4118-940A-533690FE693D}" type="pres">
      <dgm:prSet presAssocID="{55AC204D-6EF2-4B14-BEB8-A3AA87B76588}" presName="node" presStyleLbl="node1" presStyleIdx="1" presStyleCnt="4">
        <dgm:presLayoutVars>
          <dgm:bulletEnabled val="1"/>
        </dgm:presLayoutVars>
      </dgm:prSet>
      <dgm:spPr>
        <a:solidFill>
          <a:srgbClr val="FFC000"/>
        </a:solidFill>
      </dgm:spPr>
    </dgm:pt>
    <dgm:pt modelId="{8662E33E-07FE-43DA-B6C2-0790902773DD}" type="pres">
      <dgm:prSet presAssocID="{10FE43E3-6AE4-4B1A-B69C-0225FED9E1EB}" presName="sibTrans" presStyleLbl="sibTrans2D1" presStyleIdx="1" presStyleCnt="4"/>
      <dgm:spPr>
        <a:solidFill>
          <a:schemeClr val="tx1"/>
        </a:solidFill>
      </dgm:spPr>
    </dgm:pt>
    <dgm:pt modelId="{858E481B-7841-4498-99A1-30F1F8BB79E1}" type="pres">
      <dgm:prSet presAssocID="{10FE43E3-6AE4-4B1A-B69C-0225FED9E1EB}" presName="connectorText" presStyleLbl="sibTrans2D1" presStyleIdx="1" presStyleCnt="4"/>
      <dgm:spPr/>
    </dgm:pt>
    <dgm:pt modelId="{AC8C7B94-6FE1-4FA6-A274-7033D828AF91}" type="pres">
      <dgm:prSet presAssocID="{1DCA16D7-2BA9-478D-872E-301C47AAAEAF}" presName="node" presStyleLbl="node1" presStyleIdx="2" presStyleCnt="4">
        <dgm:presLayoutVars>
          <dgm:bulletEnabled val="1"/>
        </dgm:presLayoutVars>
      </dgm:prSet>
      <dgm:spPr>
        <a:solidFill>
          <a:srgbClr val="92D050"/>
        </a:solidFill>
      </dgm:spPr>
    </dgm:pt>
    <dgm:pt modelId="{AA33E4BF-5333-474A-85C6-D8438B1D5C1F}" type="pres">
      <dgm:prSet presAssocID="{523662A5-62D1-4978-BB17-AA01B611A745}" presName="sibTrans" presStyleLbl="sibTrans2D1" presStyleIdx="2" presStyleCnt="4"/>
      <dgm:spPr>
        <a:solidFill>
          <a:schemeClr val="tx1"/>
        </a:solidFill>
      </dgm:spPr>
    </dgm:pt>
    <dgm:pt modelId="{F844E51C-03EE-40B1-9576-28701BF58B33}" type="pres">
      <dgm:prSet presAssocID="{523662A5-62D1-4978-BB17-AA01B611A745}" presName="connectorText" presStyleLbl="sibTrans2D1" presStyleIdx="2" presStyleCnt="4"/>
      <dgm:spPr/>
    </dgm:pt>
    <dgm:pt modelId="{D1727EEB-FC25-4E50-BD8D-41D32BFE91B6}" type="pres">
      <dgm:prSet presAssocID="{29456C3B-2CE5-497F-97AF-892A5104CAB8}" presName="node" presStyleLbl="node1" presStyleIdx="3" presStyleCnt="4">
        <dgm:presLayoutVars>
          <dgm:bulletEnabled val="1"/>
        </dgm:presLayoutVars>
      </dgm:prSet>
      <dgm:spPr>
        <a:solidFill>
          <a:schemeClr val="tx2">
            <a:lumMod val="50000"/>
            <a:lumOff val="50000"/>
          </a:schemeClr>
        </a:solidFill>
      </dgm:spPr>
    </dgm:pt>
    <dgm:pt modelId="{8D836E3F-4FA2-4378-84DE-F9A5090BDC18}" type="pres">
      <dgm:prSet presAssocID="{AFE765E7-3469-4E18-9215-15B5276EBC98}" presName="sibTrans" presStyleLbl="sibTrans2D1" presStyleIdx="3" presStyleCnt="4"/>
      <dgm:spPr>
        <a:solidFill>
          <a:schemeClr val="tx1"/>
        </a:solidFill>
      </dgm:spPr>
    </dgm:pt>
    <dgm:pt modelId="{3ECF1F81-FD26-408B-97C8-71B1AF7C2873}" type="pres">
      <dgm:prSet presAssocID="{AFE765E7-3469-4E18-9215-15B5276EBC98}" presName="connectorText" presStyleLbl="sibTrans2D1" presStyleIdx="3" presStyleCnt="4"/>
      <dgm:spPr/>
    </dgm:pt>
  </dgm:ptLst>
  <dgm:cxnLst>
    <dgm:cxn modelId="{DDCAEF02-1B0C-4E16-AD9D-CE8B4B516B06}" srcId="{18495D3D-0EF1-4D4B-8952-D5870758759F}" destId="{55AC204D-6EF2-4B14-BEB8-A3AA87B76588}" srcOrd="1" destOrd="0" parTransId="{2ADA811E-6583-40B1-B93C-FD14F3E2C9B2}" sibTransId="{10FE43E3-6AE4-4B1A-B69C-0225FED9E1EB}"/>
    <dgm:cxn modelId="{FFC14D10-90BC-41F6-9D58-67CBDBA8135D}" type="presOf" srcId="{B672BCE9-8BAF-40E3-B8A9-7E21C2281190}" destId="{B484B361-2F09-43F1-8585-1B478D002739}" srcOrd="0" destOrd="0" presId="urn:microsoft.com/office/officeart/2005/8/layout/cycle2"/>
    <dgm:cxn modelId="{78A7741B-AFD7-4C85-9F53-818C66B85E87}" type="presOf" srcId="{10FE43E3-6AE4-4B1A-B69C-0225FED9E1EB}" destId="{8662E33E-07FE-43DA-B6C2-0790902773DD}" srcOrd="0" destOrd="0" presId="urn:microsoft.com/office/officeart/2005/8/layout/cycle2"/>
    <dgm:cxn modelId="{7C845627-6CF6-4666-AD00-B9A847B7F0D4}" type="presOf" srcId="{520FB01C-FDB5-4937-8C30-E75455F7E0A6}" destId="{E0D57C70-9F02-4669-8D4A-852A1A1D4659}" srcOrd="0" destOrd="0" presId="urn:microsoft.com/office/officeart/2005/8/layout/cycle2"/>
    <dgm:cxn modelId="{7232382D-924E-41D0-A4DE-2F6C6DC2BEC6}" type="presOf" srcId="{18495D3D-0EF1-4D4B-8952-D5870758759F}" destId="{E2AB9669-5B8E-4E0E-AF48-B24556C08FC4}" srcOrd="0" destOrd="0" presId="urn:microsoft.com/office/officeart/2005/8/layout/cycle2"/>
    <dgm:cxn modelId="{EFA91A30-7174-409A-8955-F75C760CC67E}" type="presOf" srcId="{520FB01C-FDB5-4937-8C30-E75455F7E0A6}" destId="{33044943-0DAB-4C88-804C-82561166FD2F}" srcOrd="1" destOrd="0" presId="urn:microsoft.com/office/officeart/2005/8/layout/cycle2"/>
    <dgm:cxn modelId="{ABCEA75F-0BDA-4E98-BDC4-B348DEA96AAC}" type="presOf" srcId="{523662A5-62D1-4978-BB17-AA01B611A745}" destId="{AA33E4BF-5333-474A-85C6-D8438B1D5C1F}" srcOrd="0" destOrd="0" presId="urn:microsoft.com/office/officeart/2005/8/layout/cycle2"/>
    <dgm:cxn modelId="{6A565343-37B2-4738-AE27-6DDE5627FAF8}" type="presOf" srcId="{29456C3B-2CE5-497F-97AF-892A5104CAB8}" destId="{D1727EEB-FC25-4E50-BD8D-41D32BFE91B6}" srcOrd="0" destOrd="0" presId="urn:microsoft.com/office/officeart/2005/8/layout/cycle2"/>
    <dgm:cxn modelId="{AC4E3E7B-33D3-4996-9E96-91C8377A1DCC}" type="presOf" srcId="{AFE765E7-3469-4E18-9215-15B5276EBC98}" destId="{8D836E3F-4FA2-4378-84DE-F9A5090BDC18}" srcOrd="0" destOrd="0" presId="urn:microsoft.com/office/officeart/2005/8/layout/cycle2"/>
    <dgm:cxn modelId="{E1D66480-AE9A-4A49-A03E-09EFAA386F18}" type="presOf" srcId="{1DCA16D7-2BA9-478D-872E-301C47AAAEAF}" destId="{AC8C7B94-6FE1-4FA6-A274-7033D828AF91}" srcOrd="0" destOrd="0" presId="urn:microsoft.com/office/officeart/2005/8/layout/cycle2"/>
    <dgm:cxn modelId="{48E1CA92-4732-46E3-8681-5DC2E1AA9C22}" type="presOf" srcId="{55AC204D-6EF2-4B14-BEB8-A3AA87B76588}" destId="{3832003A-6F5A-4118-940A-533690FE693D}" srcOrd="0" destOrd="0" presId="urn:microsoft.com/office/officeart/2005/8/layout/cycle2"/>
    <dgm:cxn modelId="{E02A6F93-BFFA-4EB0-AFF4-5D8B5FFE8596}" type="presOf" srcId="{AFE765E7-3469-4E18-9215-15B5276EBC98}" destId="{3ECF1F81-FD26-408B-97C8-71B1AF7C2873}" srcOrd="1" destOrd="0" presId="urn:microsoft.com/office/officeart/2005/8/layout/cycle2"/>
    <dgm:cxn modelId="{0BB5C59E-F73B-4922-8AE8-5701B458DED6}" type="presOf" srcId="{10FE43E3-6AE4-4B1A-B69C-0225FED9E1EB}" destId="{858E481B-7841-4498-99A1-30F1F8BB79E1}" srcOrd="1" destOrd="0" presId="urn:microsoft.com/office/officeart/2005/8/layout/cycle2"/>
    <dgm:cxn modelId="{C37D4BC8-9AF0-4E61-87F0-B0BA899EE364}" srcId="{18495D3D-0EF1-4D4B-8952-D5870758759F}" destId="{B672BCE9-8BAF-40E3-B8A9-7E21C2281190}" srcOrd="0" destOrd="0" parTransId="{555F4662-210A-4821-B1E6-45E3C801A739}" sibTransId="{520FB01C-FDB5-4937-8C30-E75455F7E0A6}"/>
    <dgm:cxn modelId="{B60AEBDD-E060-4291-9150-5968479D787F}" srcId="{18495D3D-0EF1-4D4B-8952-D5870758759F}" destId="{29456C3B-2CE5-497F-97AF-892A5104CAB8}" srcOrd="3" destOrd="0" parTransId="{CFFB6735-466F-4E38-A047-88B08B610FEE}" sibTransId="{AFE765E7-3469-4E18-9215-15B5276EBC98}"/>
    <dgm:cxn modelId="{D325B4E6-660D-4876-B5B1-20578CDA8027}" type="presOf" srcId="{523662A5-62D1-4978-BB17-AA01B611A745}" destId="{F844E51C-03EE-40B1-9576-28701BF58B33}" srcOrd="1" destOrd="0" presId="urn:microsoft.com/office/officeart/2005/8/layout/cycle2"/>
    <dgm:cxn modelId="{446500F4-8BC3-4B6E-86A7-0502BAB14BF1}" srcId="{18495D3D-0EF1-4D4B-8952-D5870758759F}" destId="{1DCA16D7-2BA9-478D-872E-301C47AAAEAF}" srcOrd="2" destOrd="0" parTransId="{08C0B93D-EE1E-4826-92CE-7297EEC7194D}" sibTransId="{523662A5-62D1-4978-BB17-AA01B611A745}"/>
    <dgm:cxn modelId="{D5C24CD8-6C42-48AB-9294-CC99314F5A68}" type="presParOf" srcId="{E2AB9669-5B8E-4E0E-AF48-B24556C08FC4}" destId="{B484B361-2F09-43F1-8585-1B478D002739}" srcOrd="0" destOrd="0" presId="urn:microsoft.com/office/officeart/2005/8/layout/cycle2"/>
    <dgm:cxn modelId="{209FB0C7-419B-4350-9EC6-C2F88C32E45F}" type="presParOf" srcId="{E2AB9669-5B8E-4E0E-AF48-B24556C08FC4}" destId="{E0D57C70-9F02-4669-8D4A-852A1A1D4659}" srcOrd="1" destOrd="0" presId="urn:microsoft.com/office/officeart/2005/8/layout/cycle2"/>
    <dgm:cxn modelId="{57262FD1-116C-4A36-8C63-90DC1FC32E0B}" type="presParOf" srcId="{E0D57C70-9F02-4669-8D4A-852A1A1D4659}" destId="{33044943-0DAB-4C88-804C-82561166FD2F}" srcOrd="0" destOrd="0" presId="urn:microsoft.com/office/officeart/2005/8/layout/cycle2"/>
    <dgm:cxn modelId="{1A5756A2-2EF1-4E4D-9DA5-778A47F5A42B}" type="presParOf" srcId="{E2AB9669-5B8E-4E0E-AF48-B24556C08FC4}" destId="{3832003A-6F5A-4118-940A-533690FE693D}" srcOrd="2" destOrd="0" presId="urn:microsoft.com/office/officeart/2005/8/layout/cycle2"/>
    <dgm:cxn modelId="{D61DA416-5C74-4479-98A6-05D464E3799F}" type="presParOf" srcId="{E2AB9669-5B8E-4E0E-AF48-B24556C08FC4}" destId="{8662E33E-07FE-43DA-B6C2-0790902773DD}" srcOrd="3" destOrd="0" presId="urn:microsoft.com/office/officeart/2005/8/layout/cycle2"/>
    <dgm:cxn modelId="{49664CB3-E285-463B-B4A4-A881549BF43F}" type="presParOf" srcId="{8662E33E-07FE-43DA-B6C2-0790902773DD}" destId="{858E481B-7841-4498-99A1-30F1F8BB79E1}" srcOrd="0" destOrd="0" presId="urn:microsoft.com/office/officeart/2005/8/layout/cycle2"/>
    <dgm:cxn modelId="{578E2E83-2130-4CAD-B411-D34043311C6A}" type="presParOf" srcId="{E2AB9669-5B8E-4E0E-AF48-B24556C08FC4}" destId="{AC8C7B94-6FE1-4FA6-A274-7033D828AF91}" srcOrd="4" destOrd="0" presId="urn:microsoft.com/office/officeart/2005/8/layout/cycle2"/>
    <dgm:cxn modelId="{53A67DEE-012D-4432-9FF9-61E75E1DACA8}" type="presParOf" srcId="{E2AB9669-5B8E-4E0E-AF48-B24556C08FC4}" destId="{AA33E4BF-5333-474A-85C6-D8438B1D5C1F}" srcOrd="5" destOrd="0" presId="urn:microsoft.com/office/officeart/2005/8/layout/cycle2"/>
    <dgm:cxn modelId="{CCDF2E38-7FC2-4EE3-9A12-1030ABA58495}" type="presParOf" srcId="{AA33E4BF-5333-474A-85C6-D8438B1D5C1F}" destId="{F844E51C-03EE-40B1-9576-28701BF58B33}" srcOrd="0" destOrd="0" presId="urn:microsoft.com/office/officeart/2005/8/layout/cycle2"/>
    <dgm:cxn modelId="{7FCDAB33-E9B6-463C-AFFF-B709307E3810}" type="presParOf" srcId="{E2AB9669-5B8E-4E0E-AF48-B24556C08FC4}" destId="{D1727EEB-FC25-4E50-BD8D-41D32BFE91B6}" srcOrd="6" destOrd="0" presId="urn:microsoft.com/office/officeart/2005/8/layout/cycle2"/>
    <dgm:cxn modelId="{69E14E0E-1D24-441E-B581-BC2302E549C5}" type="presParOf" srcId="{E2AB9669-5B8E-4E0E-AF48-B24556C08FC4}" destId="{8D836E3F-4FA2-4378-84DE-F9A5090BDC18}" srcOrd="7" destOrd="0" presId="urn:microsoft.com/office/officeart/2005/8/layout/cycle2"/>
    <dgm:cxn modelId="{AE661FA1-FB9C-4F9B-97F7-0F50BE8BCBAF}" type="presParOf" srcId="{8D836E3F-4FA2-4378-84DE-F9A5090BDC18}" destId="{3ECF1F81-FD26-408B-97C8-71B1AF7C2873}"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84B361-2F09-43F1-8585-1B478D002739}">
      <dsp:nvSpPr>
        <dsp:cNvPr id="0" name=""/>
        <dsp:cNvSpPr/>
      </dsp:nvSpPr>
      <dsp:spPr>
        <a:xfrm>
          <a:off x="2353279" y="919"/>
          <a:ext cx="1378689" cy="1378689"/>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solidFill>
                <a:schemeClr val="tx1"/>
              </a:solidFill>
              <a:latin typeface="Arial"/>
              <a:cs typeface="Arial"/>
            </a:rPr>
            <a:t>Cultural Awareness – Awareness of one's own cultural world view</a:t>
          </a:r>
        </a:p>
      </dsp:txBody>
      <dsp:txXfrm>
        <a:off x="2555183" y="202823"/>
        <a:ext cx="974881" cy="974881"/>
      </dsp:txXfrm>
    </dsp:sp>
    <dsp:sp modelId="{E0D57C70-9F02-4669-8D4A-852A1A1D4659}">
      <dsp:nvSpPr>
        <dsp:cNvPr id="0" name=""/>
        <dsp:cNvSpPr/>
      </dsp:nvSpPr>
      <dsp:spPr>
        <a:xfrm rot="2700000">
          <a:off x="3583944" y="1182106"/>
          <a:ext cx="366353" cy="4653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3600039" y="1236309"/>
        <a:ext cx="256447" cy="279185"/>
      </dsp:txXfrm>
    </dsp:sp>
    <dsp:sp modelId="{3832003A-6F5A-4118-940A-533690FE693D}">
      <dsp:nvSpPr>
        <dsp:cNvPr id="0" name=""/>
        <dsp:cNvSpPr/>
      </dsp:nvSpPr>
      <dsp:spPr>
        <a:xfrm>
          <a:off x="3816936" y="1464575"/>
          <a:ext cx="1378689" cy="1378689"/>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solidFill>
                <a:schemeClr val="tx1"/>
              </a:solidFill>
              <a:latin typeface="Arial"/>
              <a:cs typeface="Arial"/>
            </a:rPr>
            <a:t>Cultural Knowledge – Knowledge of Different Views</a:t>
          </a:r>
        </a:p>
      </dsp:txBody>
      <dsp:txXfrm>
        <a:off x="4018840" y="1666479"/>
        <a:ext cx="974881" cy="974881"/>
      </dsp:txXfrm>
    </dsp:sp>
    <dsp:sp modelId="{8662E33E-07FE-43DA-B6C2-0790902773DD}">
      <dsp:nvSpPr>
        <dsp:cNvPr id="0" name=""/>
        <dsp:cNvSpPr/>
      </dsp:nvSpPr>
      <dsp:spPr>
        <a:xfrm rot="8100000">
          <a:off x="3598607" y="2645762"/>
          <a:ext cx="366353" cy="4653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3692418" y="2699965"/>
        <a:ext cx="256447" cy="279185"/>
      </dsp:txXfrm>
    </dsp:sp>
    <dsp:sp modelId="{AC8C7B94-6FE1-4FA6-A274-7033D828AF91}">
      <dsp:nvSpPr>
        <dsp:cNvPr id="0" name=""/>
        <dsp:cNvSpPr/>
      </dsp:nvSpPr>
      <dsp:spPr>
        <a:xfrm>
          <a:off x="2353279" y="2928231"/>
          <a:ext cx="1378689" cy="1378689"/>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solidFill>
                <a:schemeClr val="tx1"/>
              </a:solidFill>
              <a:latin typeface="Arial"/>
              <a:cs typeface="Arial"/>
            </a:rPr>
            <a:t>Cultural Sensitivity – Attitudes toward cultural differences</a:t>
          </a:r>
        </a:p>
      </dsp:txBody>
      <dsp:txXfrm>
        <a:off x="2555183" y="3130135"/>
        <a:ext cx="974881" cy="974881"/>
      </dsp:txXfrm>
    </dsp:sp>
    <dsp:sp modelId="{AA33E4BF-5333-474A-85C6-D8438B1D5C1F}">
      <dsp:nvSpPr>
        <dsp:cNvPr id="0" name=""/>
        <dsp:cNvSpPr/>
      </dsp:nvSpPr>
      <dsp:spPr>
        <a:xfrm rot="13500000">
          <a:off x="2134951" y="2660425"/>
          <a:ext cx="366353" cy="4653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2228762" y="2792344"/>
        <a:ext cx="256447" cy="279185"/>
      </dsp:txXfrm>
    </dsp:sp>
    <dsp:sp modelId="{D1727EEB-FC25-4E50-BD8D-41D32BFE91B6}">
      <dsp:nvSpPr>
        <dsp:cNvPr id="0" name=""/>
        <dsp:cNvSpPr/>
      </dsp:nvSpPr>
      <dsp:spPr>
        <a:xfrm>
          <a:off x="889623" y="1464575"/>
          <a:ext cx="1378689" cy="1378689"/>
        </a:xfrm>
        <a:prstGeom prst="ellipse">
          <a:avLst/>
        </a:prstGeom>
        <a:solidFill>
          <a:schemeClr val="tx2">
            <a:lumMod val="50000"/>
            <a:lumOff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rtl="0">
            <a:lnSpc>
              <a:spcPct val="90000"/>
            </a:lnSpc>
            <a:spcBef>
              <a:spcPct val="0"/>
            </a:spcBef>
            <a:spcAft>
              <a:spcPct val="35000"/>
            </a:spcAft>
            <a:buNone/>
          </a:pPr>
          <a:r>
            <a:rPr lang="en-US" sz="1000" b="1" kern="1200">
              <a:solidFill>
                <a:schemeClr val="tx1"/>
              </a:solidFill>
              <a:latin typeface="Arial"/>
              <a:cs typeface="Arial"/>
            </a:rPr>
            <a:t>Cultural Competence – Skills in interacting with people across cultures</a:t>
          </a:r>
        </a:p>
      </dsp:txBody>
      <dsp:txXfrm>
        <a:off x="1091527" y="1666479"/>
        <a:ext cx="974881" cy="974881"/>
      </dsp:txXfrm>
    </dsp:sp>
    <dsp:sp modelId="{8D836E3F-4FA2-4378-84DE-F9A5090BDC18}">
      <dsp:nvSpPr>
        <dsp:cNvPr id="0" name=""/>
        <dsp:cNvSpPr/>
      </dsp:nvSpPr>
      <dsp:spPr>
        <a:xfrm rot="18900000">
          <a:off x="2120287" y="1196769"/>
          <a:ext cx="366353" cy="465307"/>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2136382" y="1328688"/>
        <a:ext cx="256447" cy="27918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D1C742-ECCA-49FD-8172-F67E612FB1AE}"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B30B0A-4B08-4E1C-BDD5-10897ABE78D5}" type="slidenum">
              <a:rPr lang="en-US" smtClean="0"/>
              <a:t>‹#›</a:t>
            </a:fld>
            <a:endParaRPr lang="en-US"/>
          </a:p>
        </p:txBody>
      </p:sp>
    </p:spTree>
    <p:extLst>
      <p:ext uri="{BB962C8B-B14F-4D97-AF65-F5344CB8AC3E}">
        <p14:creationId xmlns:p14="http://schemas.microsoft.com/office/powerpoint/2010/main" val="896106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B30B0A-4B08-4E1C-BDD5-10897ABE78D5}" type="slidenum">
              <a:rPr lang="en-US" smtClean="0"/>
              <a:t>1</a:t>
            </a:fld>
            <a:endParaRPr lang="en-US"/>
          </a:p>
        </p:txBody>
      </p:sp>
    </p:spTree>
    <p:extLst>
      <p:ext uri="{BB962C8B-B14F-4D97-AF65-F5344CB8AC3E}">
        <p14:creationId xmlns:p14="http://schemas.microsoft.com/office/powerpoint/2010/main" val="3084325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10</a:t>
            </a:fld>
            <a:endParaRPr lang="en-US"/>
          </a:p>
        </p:txBody>
      </p:sp>
    </p:spTree>
    <p:extLst>
      <p:ext uri="{BB962C8B-B14F-4D97-AF65-F5344CB8AC3E}">
        <p14:creationId xmlns:p14="http://schemas.microsoft.com/office/powerpoint/2010/main" val="2996617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800" dirty="0">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11</a:t>
            </a:fld>
            <a:endParaRPr lang="en-US"/>
          </a:p>
        </p:txBody>
      </p:sp>
    </p:spTree>
    <p:extLst>
      <p:ext uri="{BB962C8B-B14F-4D97-AF65-F5344CB8AC3E}">
        <p14:creationId xmlns:p14="http://schemas.microsoft.com/office/powerpoint/2010/main" val="4033616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12</a:t>
            </a:fld>
            <a:endParaRPr lang="en-US"/>
          </a:p>
        </p:txBody>
      </p:sp>
    </p:spTree>
    <p:extLst>
      <p:ext uri="{BB962C8B-B14F-4D97-AF65-F5344CB8AC3E}">
        <p14:creationId xmlns:p14="http://schemas.microsoft.com/office/powerpoint/2010/main" val="4203600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13</a:t>
            </a:fld>
            <a:endParaRPr lang="en-US"/>
          </a:p>
        </p:txBody>
      </p:sp>
    </p:spTree>
    <p:extLst>
      <p:ext uri="{BB962C8B-B14F-4D97-AF65-F5344CB8AC3E}">
        <p14:creationId xmlns:p14="http://schemas.microsoft.com/office/powerpoint/2010/main" val="4273384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panose="020F0502020204030204"/>
            </a:endParaRPr>
          </a:p>
          <a:p>
            <a:pPr>
              <a:defRPr/>
            </a:pPr>
            <a:endParaRPr lang="en" dirty="0">
              <a:cs typeface="Calibri"/>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14</a:t>
            </a:fld>
            <a:endParaRPr lang="en-US"/>
          </a:p>
        </p:txBody>
      </p:sp>
    </p:spTree>
    <p:extLst>
      <p:ext uri="{BB962C8B-B14F-4D97-AF65-F5344CB8AC3E}">
        <p14:creationId xmlns:p14="http://schemas.microsoft.com/office/powerpoint/2010/main" val="270944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15</a:t>
            </a:fld>
            <a:endParaRPr lang="en-US"/>
          </a:p>
        </p:txBody>
      </p:sp>
    </p:spTree>
    <p:extLst>
      <p:ext uri="{BB962C8B-B14F-4D97-AF65-F5344CB8AC3E}">
        <p14:creationId xmlns:p14="http://schemas.microsoft.com/office/powerpoint/2010/main" val="2726131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16</a:t>
            </a:fld>
            <a:endParaRPr lang="en-US"/>
          </a:p>
        </p:txBody>
      </p:sp>
    </p:spTree>
    <p:extLst>
      <p:ext uri="{BB962C8B-B14F-4D97-AF65-F5344CB8AC3E}">
        <p14:creationId xmlns:p14="http://schemas.microsoft.com/office/powerpoint/2010/main" val="1367028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17</a:t>
            </a:fld>
            <a:endParaRPr lang="en-US"/>
          </a:p>
        </p:txBody>
      </p:sp>
    </p:spTree>
    <p:extLst>
      <p:ext uri="{BB962C8B-B14F-4D97-AF65-F5344CB8AC3E}">
        <p14:creationId xmlns:p14="http://schemas.microsoft.com/office/powerpoint/2010/main" val="773781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F8B30B0A-4B08-4E1C-BDD5-10897ABE78D5}" type="slidenum">
              <a:rPr lang="en-US" smtClean="0"/>
              <a:t>18</a:t>
            </a:fld>
            <a:endParaRPr lang="en-US"/>
          </a:p>
        </p:txBody>
      </p:sp>
    </p:spTree>
    <p:extLst>
      <p:ext uri="{BB962C8B-B14F-4D97-AF65-F5344CB8AC3E}">
        <p14:creationId xmlns:p14="http://schemas.microsoft.com/office/powerpoint/2010/main" val="3597407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endParaRPr lang="en-US"/>
          </a:p>
        </p:txBody>
      </p:sp>
      <p:sp>
        <p:nvSpPr>
          <p:cNvPr id="4" name="Slide Number Placeholder 3"/>
          <p:cNvSpPr>
            <a:spLocks noGrp="1"/>
          </p:cNvSpPr>
          <p:nvPr>
            <p:ph type="sldNum" sz="quarter" idx="5"/>
          </p:nvPr>
        </p:nvSpPr>
        <p:spPr/>
        <p:txBody>
          <a:bodyPr/>
          <a:lstStyle/>
          <a:p>
            <a:fld id="{F8B30B0A-4B08-4E1C-BDD5-10897ABE78D5}" type="slidenum">
              <a:rPr lang="en-US" smtClean="0"/>
              <a:t>2</a:t>
            </a:fld>
            <a:endParaRPr lang="en-US"/>
          </a:p>
        </p:txBody>
      </p:sp>
    </p:spTree>
    <p:extLst>
      <p:ext uri="{BB962C8B-B14F-4D97-AF65-F5344CB8AC3E}">
        <p14:creationId xmlns:p14="http://schemas.microsoft.com/office/powerpoint/2010/main" val="1342680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Arial"/>
              <a:cs typeface="Arial"/>
            </a:endParaRPr>
          </a:p>
          <a:p>
            <a:endParaRPr lang="en-US"/>
          </a:p>
        </p:txBody>
      </p:sp>
      <p:sp>
        <p:nvSpPr>
          <p:cNvPr id="4" name="Slide Number Placeholder 3"/>
          <p:cNvSpPr>
            <a:spLocks noGrp="1"/>
          </p:cNvSpPr>
          <p:nvPr>
            <p:ph type="sldNum" sz="quarter" idx="5"/>
          </p:nvPr>
        </p:nvSpPr>
        <p:spPr/>
        <p:txBody>
          <a:bodyPr/>
          <a:lstStyle/>
          <a:p>
            <a:fld id="{F8B30B0A-4B08-4E1C-BDD5-10897ABE78D5}" type="slidenum">
              <a:rPr lang="en-US" smtClean="0"/>
              <a:t>3</a:t>
            </a:fld>
            <a:endParaRPr lang="en-US"/>
          </a:p>
        </p:txBody>
      </p:sp>
    </p:spTree>
    <p:extLst>
      <p:ext uri="{BB962C8B-B14F-4D97-AF65-F5344CB8AC3E}">
        <p14:creationId xmlns:p14="http://schemas.microsoft.com/office/powerpoint/2010/main" val="280198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4</a:t>
            </a:fld>
            <a:endParaRPr lang="en-US"/>
          </a:p>
        </p:txBody>
      </p:sp>
    </p:spTree>
    <p:extLst>
      <p:ext uri="{BB962C8B-B14F-4D97-AF65-F5344CB8AC3E}">
        <p14:creationId xmlns:p14="http://schemas.microsoft.com/office/powerpoint/2010/main" val="3644830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endParaRPr lang="en-US"/>
          </a:p>
        </p:txBody>
      </p:sp>
      <p:sp>
        <p:nvSpPr>
          <p:cNvPr id="4" name="Slide Number Placeholder 3"/>
          <p:cNvSpPr>
            <a:spLocks noGrp="1"/>
          </p:cNvSpPr>
          <p:nvPr>
            <p:ph type="sldNum" sz="quarter" idx="5"/>
          </p:nvPr>
        </p:nvSpPr>
        <p:spPr/>
        <p:txBody>
          <a:bodyPr/>
          <a:lstStyle/>
          <a:p>
            <a:fld id="{F8B30B0A-4B08-4E1C-BDD5-10897ABE78D5}" type="slidenum">
              <a:rPr lang="en-US" smtClean="0"/>
              <a:t>5</a:t>
            </a:fld>
            <a:endParaRPr lang="en-US"/>
          </a:p>
        </p:txBody>
      </p:sp>
    </p:spTree>
    <p:extLst>
      <p:ext uri="{BB962C8B-B14F-4D97-AF65-F5344CB8AC3E}">
        <p14:creationId xmlns:p14="http://schemas.microsoft.com/office/powerpoint/2010/main" val="200778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a:latin typeface="Arial"/>
              <a:cs typeface="Arial"/>
            </a:endParaRPr>
          </a:p>
          <a:p>
            <a:endParaRPr lang="en-US"/>
          </a:p>
        </p:txBody>
      </p:sp>
      <p:sp>
        <p:nvSpPr>
          <p:cNvPr id="4" name="Slide Number Placeholder 3"/>
          <p:cNvSpPr>
            <a:spLocks noGrp="1"/>
          </p:cNvSpPr>
          <p:nvPr>
            <p:ph type="sldNum" sz="quarter" idx="5"/>
          </p:nvPr>
        </p:nvSpPr>
        <p:spPr/>
        <p:txBody>
          <a:bodyPr/>
          <a:lstStyle/>
          <a:p>
            <a:fld id="{F8B30B0A-4B08-4E1C-BDD5-10897ABE78D5}" type="slidenum">
              <a:rPr lang="en-US" smtClean="0"/>
              <a:t>6</a:t>
            </a:fld>
            <a:endParaRPr lang="en-US"/>
          </a:p>
        </p:txBody>
      </p:sp>
    </p:spTree>
    <p:extLst>
      <p:ext uri="{BB962C8B-B14F-4D97-AF65-F5344CB8AC3E}">
        <p14:creationId xmlns:p14="http://schemas.microsoft.com/office/powerpoint/2010/main" val="1016340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b="1" dirty="0">
              <a:cs typeface="Calibri"/>
            </a:endParaRPr>
          </a:p>
          <a:p>
            <a:pPr>
              <a:defRPr/>
            </a:pPr>
            <a:endParaRPr lang="en-US" b="1">
              <a:cs typeface="Calibri"/>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7</a:t>
            </a:fld>
            <a:endParaRPr lang="en-US"/>
          </a:p>
        </p:txBody>
      </p:sp>
    </p:spTree>
    <p:extLst>
      <p:ext uri="{BB962C8B-B14F-4D97-AF65-F5344CB8AC3E}">
        <p14:creationId xmlns:p14="http://schemas.microsoft.com/office/powerpoint/2010/main" val="199140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800" dirty="0">
              <a:latin typeface="Arial"/>
              <a:cs typeface="Arial"/>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8</a:t>
            </a:fld>
            <a:endParaRPr lang="en-US"/>
          </a:p>
        </p:txBody>
      </p:sp>
    </p:spTree>
    <p:extLst>
      <p:ext uri="{BB962C8B-B14F-4D97-AF65-F5344CB8AC3E}">
        <p14:creationId xmlns:p14="http://schemas.microsoft.com/office/powerpoint/2010/main" val="320227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F8B30B0A-4B08-4E1C-BDD5-10897ABE78D5}" type="slidenum">
              <a:rPr lang="en-US" smtClean="0"/>
              <a:t>9</a:t>
            </a:fld>
            <a:endParaRPr lang="en-US"/>
          </a:p>
        </p:txBody>
      </p:sp>
    </p:spTree>
    <p:extLst>
      <p:ext uri="{BB962C8B-B14F-4D97-AF65-F5344CB8AC3E}">
        <p14:creationId xmlns:p14="http://schemas.microsoft.com/office/powerpoint/2010/main" val="3362639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923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67872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256327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305243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6682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65520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624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89014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90353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34041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11/10/2022</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3801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11/10/2022</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382394738"/>
      </p:ext>
    </p:extLst>
  </p:cSld>
  <p:clrMap bg1="dk1" tx1="lt1" bg2="dk2"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16" r:id="rId6"/>
    <p:sldLayoutId id="2147483912" r:id="rId7"/>
    <p:sldLayoutId id="2147483913" r:id="rId8"/>
    <p:sldLayoutId id="2147483914" r:id="rId9"/>
    <p:sldLayoutId id="2147483915" r:id="rId10"/>
    <p:sldLayoutId id="2147483917"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www.davidvinuales.com/tag/qa/" TargetMode="Externa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www.missouristate.edu/CAS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doc.mo.gov/programs/community-servi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6.jpeg"/><Relationship Id="rId4" Type="http://schemas.openxmlformats.org/officeDocument/2006/relationships/diagramData" Target="../diagrams/data1.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the100dollarsolution.org/mis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 name="Rectangle 1127">
            <a:extLst>
              <a:ext uri="{FF2B5EF4-FFF2-40B4-BE49-F238E27FC236}">
                <a16:creationId xmlns:a16="http://schemas.microsoft.com/office/drawing/2014/main" id="{40E0E787-6A3F-4579-9E73-AC9FBB0E3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596265" y="292245"/>
            <a:ext cx="5699760" cy="2098524"/>
          </a:xfrm>
        </p:spPr>
        <p:txBody>
          <a:bodyPr vert="horz" lIns="91440" tIns="45720" rIns="91440" bIns="45720" rtlCol="0">
            <a:noAutofit/>
          </a:bodyPr>
          <a:lstStyle/>
          <a:p>
            <a:pPr algn="ctr"/>
            <a:r>
              <a:rPr lang="en-US" sz="3600" b="1"/>
              <a:t>The Intersection between Service-Learning and Intercultural Competence</a:t>
            </a:r>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49" r="16753" b="2"/>
          <a:stretch/>
        </p:blipFill>
        <p:spPr bwMode="auto">
          <a:xfrm>
            <a:off x="7169101" y="513331"/>
            <a:ext cx="4641957" cy="4641957"/>
          </a:xfrm>
          <a:custGeom>
            <a:avLst/>
            <a:gdLst/>
            <a:ahLst/>
            <a:cxnLst/>
            <a:rect l="l" t="t" r="r" b="b"/>
            <a:pathLst>
              <a:path w="5360306" h="5360306">
                <a:moveTo>
                  <a:pt x="2680153" y="0"/>
                </a:moveTo>
                <a:cubicBezTo>
                  <a:pt x="4160361" y="0"/>
                  <a:pt x="5360306" y="1199945"/>
                  <a:pt x="5360306" y="2680153"/>
                </a:cubicBezTo>
                <a:cubicBezTo>
                  <a:pt x="5360306" y="4160361"/>
                  <a:pt x="4160361" y="5360306"/>
                  <a:pt x="2680153" y="5360306"/>
                </a:cubicBezTo>
                <a:cubicBezTo>
                  <a:pt x="1199945" y="5360306"/>
                  <a:pt x="0" y="4160361"/>
                  <a:pt x="0" y="2680153"/>
                </a:cubicBezTo>
                <a:cubicBezTo>
                  <a:pt x="0" y="1199945"/>
                  <a:pt x="1199945" y="0"/>
                  <a:pt x="2680153" y="0"/>
                </a:cubicBezTo>
                <a:close/>
              </a:path>
            </a:pathLst>
          </a:custGeom>
          <a:noFill/>
          <a:extLst>
            <a:ext uri="{909E8E84-426E-40DD-AFC4-6F175D3DCCD1}">
              <a14:hiddenFill xmlns:a14="http://schemas.microsoft.com/office/drawing/2010/main">
                <a:solidFill>
                  <a:srgbClr val="FFFFFF"/>
                </a:solidFill>
              </a14:hiddenFill>
            </a:ext>
          </a:extLst>
        </p:spPr>
      </p:pic>
      <p:cxnSp>
        <p:nvCxnSpPr>
          <p:cNvPr id="1130" name="Straight Connector 1129">
            <a:extLst>
              <a:ext uri="{FF2B5EF4-FFF2-40B4-BE49-F238E27FC236}">
                <a16:creationId xmlns:a16="http://schemas.microsoft.com/office/drawing/2014/main" id="{651B3B56-501F-42FF-8534-28EF7857BD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50993" y="399708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0BE4049-8686-849F-4667-54B142A4DD9F}"/>
              </a:ext>
            </a:extLst>
          </p:cNvPr>
          <p:cNvSpPr txBox="1"/>
          <p:nvPr/>
        </p:nvSpPr>
        <p:spPr>
          <a:xfrm>
            <a:off x="277721" y="2782180"/>
            <a:ext cx="6762384" cy="3785652"/>
          </a:xfrm>
          <a:prstGeom prst="rect">
            <a:avLst/>
          </a:prstGeom>
          <a:noFill/>
        </p:spPr>
        <p:txBody>
          <a:bodyPr wrap="square" lIns="91440" tIns="45720" rIns="91440" bIns="45720" rtlCol="0" anchor="t">
            <a:spAutoFit/>
          </a:bodyPr>
          <a:lstStyle/>
          <a:p>
            <a:pPr>
              <a:spcAft>
                <a:spcPts val="600"/>
              </a:spcAft>
            </a:pPr>
            <a:r>
              <a:rPr lang="en-US" sz="2400" b="1" dirty="0">
                <a:solidFill>
                  <a:srgbClr val="0070C0"/>
                </a:solidFill>
                <a:latin typeface="Arial Rounded MT Bold"/>
              </a:rPr>
              <a:t>GREAT Conference – November 10, 2022</a:t>
            </a:r>
          </a:p>
          <a:p>
            <a:pPr>
              <a:spcAft>
                <a:spcPts val="600"/>
              </a:spcAft>
            </a:pPr>
            <a:r>
              <a:rPr lang="en-US" sz="2400" b="1" dirty="0">
                <a:solidFill>
                  <a:srgbClr val="0070C0"/>
                </a:solidFill>
                <a:latin typeface="Arial Rounded MT Bold"/>
              </a:rPr>
              <a:t>Missouri State University</a:t>
            </a:r>
          </a:p>
          <a:p>
            <a:pPr>
              <a:spcAft>
                <a:spcPts val="600"/>
              </a:spcAft>
            </a:pPr>
            <a:endParaRPr lang="en-US">
              <a:solidFill>
                <a:schemeClr val="bg1"/>
              </a:solidFill>
            </a:endParaRPr>
          </a:p>
          <a:p>
            <a:pPr>
              <a:spcAft>
                <a:spcPts val="600"/>
              </a:spcAft>
            </a:pPr>
            <a:endParaRPr lang="en-US">
              <a:solidFill>
                <a:schemeClr val="bg1"/>
              </a:solidFill>
            </a:endParaRPr>
          </a:p>
          <a:p>
            <a:pPr>
              <a:spcAft>
                <a:spcPts val="600"/>
              </a:spcAft>
            </a:pPr>
            <a:r>
              <a:rPr lang="en-US" dirty="0"/>
              <a:t>Panel Host – Katherine Nordyke</a:t>
            </a:r>
            <a:endParaRPr lang="en-US" dirty="0">
              <a:solidFill>
                <a:srgbClr val="000000"/>
              </a:solidFill>
            </a:endParaRPr>
          </a:p>
          <a:p>
            <a:pPr>
              <a:spcAft>
                <a:spcPts val="600"/>
              </a:spcAft>
            </a:pPr>
            <a:endParaRPr lang="en-US"/>
          </a:p>
          <a:p>
            <a:pPr>
              <a:spcAft>
                <a:spcPts val="600"/>
              </a:spcAft>
            </a:pPr>
            <a:r>
              <a:rPr lang="en-US" dirty="0"/>
              <a:t>Panel Presenters: Jennifer Lowenthal-Hersey, Professor (COB); Lori Rogers, Professor (COAL); Malie Auterson, Executive Director &amp; Founder – Springfield Community Gardens; Shannon Porter, Chief Executive Office – Empower: Abilities; </a:t>
            </a:r>
            <a:r>
              <a:rPr lang="en-US" dirty="0" err="1"/>
              <a:t>Agamyrat</a:t>
            </a:r>
            <a:r>
              <a:rPr lang="en-US" dirty="0">
                <a:ea typeface="+mn-lt"/>
                <a:cs typeface="+mn-lt"/>
              </a:rPr>
              <a:t> </a:t>
            </a:r>
            <a:r>
              <a:rPr lang="en-US" dirty="0" err="1">
                <a:ea typeface="+mn-lt"/>
                <a:cs typeface="+mn-lt"/>
              </a:rPr>
              <a:t>Bayramgeldiyev</a:t>
            </a:r>
            <a:r>
              <a:rPr lang="en-US" b="1" dirty="0">
                <a:solidFill>
                  <a:srgbClr val="0070C0"/>
                </a:solidFill>
                <a:ea typeface="+mn-lt"/>
                <a:cs typeface="+mn-lt"/>
              </a:rPr>
              <a:t> </a:t>
            </a:r>
            <a:r>
              <a:rPr lang="en-US" dirty="0">
                <a:solidFill>
                  <a:srgbClr val="FFFFFF"/>
                </a:solidFill>
                <a:ea typeface="+mn-lt"/>
                <a:cs typeface="+mn-lt"/>
              </a:rPr>
              <a:t>-</a:t>
            </a:r>
            <a:r>
              <a:rPr lang="en-US" dirty="0"/>
              <a:t> Student; Audrey Bian - Student</a:t>
            </a:r>
          </a:p>
        </p:txBody>
      </p:sp>
    </p:spTree>
    <p:extLst>
      <p:ext uri="{BB962C8B-B14F-4D97-AF65-F5344CB8AC3E}">
        <p14:creationId xmlns:p14="http://schemas.microsoft.com/office/powerpoint/2010/main" val="344354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1429869" y="1223214"/>
            <a:ext cx="9620423" cy="3059204"/>
          </a:xfrm>
        </p:spPr>
        <p:txBody>
          <a:bodyPr vert="horz" lIns="91440" tIns="45720" rIns="91440" bIns="45720" rtlCol="0" anchor="t">
            <a:noAutofit/>
          </a:bodyPr>
          <a:lstStyle/>
          <a:p>
            <a:pPr>
              <a:lnSpc>
                <a:spcPct val="120000"/>
              </a:lnSpc>
            </a:pPr>
            <a:r>
              <a:rPr lang="en-US" sz="2800" b="1">
                <a:latin typeface="Arial"/>
                <a:cs typeface="Arial"/>
              </a:rPr>
              <a:t>College of Arts &amp; Leaders</a:t>
            </a:r>
          </a:p>
          <a:p>
            <a:pPr>
              <a:lnSpc>
                <a:spcPct val="120000"/>
              </a:lnSpc>
            </a:pPr>
            <a:r>
              <a:rPr lang="en-US" sz="2800" b="1">
                <a:latin typeface="Arial"/>
                <a:cs typeface="Arial"/>
              </a:rPr>
              <a:t>ENG 310 – Writing II: Writing for Graduate and professional Schools</a:t>
            </a:r>
          </a:p>
          <a:p>
            <a:pPr marL="457200" indent="-457200">
              <a:lnSpc>
                <a:spcPct val="120000"/>
              </a:lnSpc>
              <a:buFont typeface="Arial" panose="020B0604020202020204" pitchFamily="34" charset="0"/>
              <a:buChar char="•"/>
            </a:pPr>
            <a:r>
              <a:rPr lang="en-US" sz="2800" b="1">
                <a:latin typeface="Arial"/>
                <a:cs typeface="Arial"/>
              </a:rPr>
              <a:t>Integrated Service-Learning Course</a:t>
            </a:r>
          </a:p>
          <a:p>
            <a:pPr marL="457200" indent="-457200">
              <a:lnSpc>
                <a:spcPct val="120000"/>
              </a:lnSpc>
              <a:buFont typeface="Arial" panose="020B0604020202020204" pitchFamily="34" charset="0"/>
              <a:buChar char="•"/>
            </a:pPr>
            <a:r>
              <a:rPr lang="en-US" sz="2800" b="1">
                <a:latin typeface="Arial"/>
                <a:cs typeface="Arial"/>
              </a:rPr>
              <a:t>Bonner Faculty Stipend Award</a:t>
            </a:r>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55EE11-3681-4440-90B3-F913A49ABE00}"/>
              </a:ext>
            </a:extLst>
          </p:cNvPr>
          <p:cNvSpPr txBox="1"/>
          <p:nvPr/>
        </p:nvSpPr>
        <p:spPr>
          <a:xfrm>
            <a:off x="1429868" y="4667613"/>
            <a:ext cx="6536115" cy="954107"/>
          </a:xfrm>
          <a:prstGeom prst="rect">
            <a:avLst/>
          </a:prstGeom>
          <a:noFill/>
        </p:spPr>
        <p:txBody>
          <a:bodyPr wrap="square" rtlCol="0">
            <a:spAutoFit/>
          </a:bodyPr>
          <a:lstStyle/>
          <a:p>
            <a:r>
              <a:rPr lang="en-US" sz="2800" b="1">
                <a:solidFill>
                  <a:srgbClr val="0070C0"/>
                </a:solidFill>
              </a:rPr>
              <a:t>Lori E. Rogers, Senior Instructor &amp; Co-Director of the Ozarks Writing Project</a:t>
            </a:r>
          </a:p>
        </p:txBody>
      </p:sp>
      <p:pic>
        <p:nvPicPr>
          <p:cNvPr id="4" name="Picture 4" descr="A picture containing person&#10;&#10;Description automatically generated">
            <a:extLst>
              <a:ext uri="{FF2B5EF4-FFF2-40B4-BE49-F238E27FC236}">
                <a16:creationId xmlns:a16="http://schemas.microsoft.com/office/drawing/2014/main" id="{AF6634A1-63EA-F195-76BB-B9AF7A75E082}"/>
              </a:ext>
            </a:extLst>
          </p:cNvPr>
          <p:cNvPicPr>
            <a:picLocks noChangeAspect="1"/>
          </p:cNvPicPr>
          <p:nvPr/>
        </p:nvPicPr>
        <p:blipFill>
          <a:blip r:embed="rId4"/>
          <a:stretch>
            <a:fillRect/>
          </a:stretch>
        </p:blipFill>
        <p:spPr>
          <a:xfrm>
            <a:off x="8234218" y="2452656"/>
            <a:ext cx="2385290" cy="3176504"/>
          </a:xfrm>
          <a:prstGeom prst="rect">
            <a:avLst/>
          </a:prstGeom>
        </p:spPr>
      </p:pic>
    </p:spTree>
    <p:extLst>
      <p:ext uri="{BB962C8B-B14F-4D97-AF65-F5344CB8AC3E}">
        <p14:creationId xmlns:p14="http://schemas.microsoft.com/office/powerpoint/2010/main" val="22070293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1093694" y="980457"/>
            <a:ext cx="10076329" cy="4897085"/>
          </a:xfrm>
        </p:spPr>
        <p:txBody>
          <a:bodyPr vert="horz" lIns="91440" tIns="45720" rIns="91440" bIns="45720" rtlCol="0" anchor="t">
            <a:noAutofit/>
          </a:bodyPr>
          <a:lstStyle/>
          <a:p>
            <a:pPr>
              <a:lnSpc>
                <a:spcPct val="100000"/>
              </a:lnSpc>
              <a:spcBef>
                <a:spcPts val="0"/>
              </a:spcBef>
            </a:pPr>
            <a:r>
              <a:rPr lang="en-US" sz="2800" b="1" dirty="0">
                <a:latin typeface="Arial"/>
                <a:cs typeface="Arial"/>
              </a:rPr>
              <a:t>Service-Learning Community Partner</a:t>
            </a:r>
          </a:p>
          <a:p>
            <a:pPr>
              <a:lnSpc>
                <a:spcPct val="100000"/>
              </a:lnSpc>
              <a:spcBef>
                <a:spcPts val="0"/>
              </a:spcBef>
            </a:pPr>
            <a:r>
              <a:rPr lang="en-US" sz="2800" b="1" dirty="0">
                <a:solidFill>
                  <a:srgbClr val="0070C0"/>
                </a:solidFill>
                <a:latin typeface="Arial"/>
                <a:cs typeface="Arial"/>
              </a:rPr>
              <a:t>Springfield Community Gardens</a:t>
            </a:r>
          </a:p>
          <a:p>
            <a:pPr marL="457200" indent="-457200">
              <a:lnSpc>
                <a:spcPct val="100000"/>
              </a:lnSpc>
              <a:spcBef>
                <a:spcPts val="0"/>
              </a:spcBef>
              <a:buFont typeface="Arial" panose="020B0604020202020204" pitchFamily="34" charset="0"/>
              <a:buChar char="•"/>
            </a:pPr>
            <a:r>
              <a:rPr lang="en-US" sz="2800" b="1" dirty="0">
                <a:latin typeface="Arial"/>
                <a:cs typeface="Arial"/>
              </a:rPr>
              <a:t>16 community gardens</a:t>
            </a:r>
          </a:p>
          <a:p>
            <a:pPr marL="457200" indent="-457200">
              <a:lnSpc>
                <a:spcPct val="100000"/>
              </a:lnSpc>
              <a:spcBef>
                <a:spcPts val="0"/>
              </a:spcBef>
              <a:buFont typeface="Arial" panose="020B0604020202020204" pitchFamily="34" charset="0"/>
              <a:buChar char="•"/>
            </a:pPr>
            <a:r>
              <a:rPr lang="en-US" sz="2800" b="1" dirty="0">
                <a:latin typeface="Arial"/>
                <a:cs typeface="Arial"/>
              </a:rPr>
              <a:t>3 urban farms</a:t>
            </a:r>
          </a:p>
          <a:p>
            <a:pPr marL="914400" lvl="1" indent="-457200" algn="l">
              <a:lnSpc>
                <a:spcPct val="100000"/>
              </a:lnSpc>
              <a:spcBef>
                <a:spcPts val="0"/>
              </a:spcBef>
              <a:buFont typeface="Arial" panose="020B0604020202020204" pitchFamily="34" charset="0"/>
              <a:buChar char="•"/>
            </a:pPr>
            <a:r>
              <a:rPr lang="en-US" sz="3000" b="1" dirty="0">
                <a:latin typeface="Arial"/>
                <a:cs typeface="Arial"/>
              </a:rPr>
              <a:t>Amanda Belle’s </a:t>
            </a:r>
            <a:r>
              <a:rPr lang="en-US" sz="3000" dirty="0">
                <a:latin typeface="Arial"/>
                <a:cs typeface="Arial"/>
              </a:rPr>
              <a:t>Farm/</a:t>
            </a:r>
            <a:r>
              <a:rPr lang="en-US" sz="3000" b="1" dirty="0">
                <a:latin typeface="Arial"/>
                <a:cs typeface="Arial"/>
              </a:rPr>
              <a:t>Cox Health</a:t>
            </a:r>
          </a:p>
          <a:p>
            <a:pPr marL="457200" indent="-457200">
              <a:lnSpc>
                <a:spcPct val="100000"/>
              </a:lnSpc>
              <a:spcBef>
                <a:spcPts val="0"/>
              </a:spcBef>
              <a:buFont typeface="Arial" panose="020B0604020202020204" pitchFamily="34" charset="0"/>
              <a:buChar char="•"/>
            </a:pPr>
            <a:r>
              <a:rPr lang="en-US" sz="2800" b="1" dirty="0">
                <a:latin typeface="Arial"/>
                <a:cs typeface="Arial"/>
              </a:rPr>
              <a:t>1 test kitchen – Cox North </a:t>
            </a:r>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https://attachments.office.net/owa/KatherineNordyke%40MissouriState.edu/service.svc/s/GetAttachmentThumbnail?id=AAMkADdlZTFkNzQ3LWQ4OWEtNGZkNC1iYzdkLTcxNGM0Y2ZlNmZhOQBGAAAAAAAozyvvtkt1QaYbcLIfjQtlBwBwsxK0fd11Qo0ccwo5gJzaAAIWqmj5AAAarfy0w6vTSpzOKQHRulPZAAYv8oO%2BAAABEgAQAGG2n%2BiKRoxEvo%2BFdgH%2FvPE%3D&amp;thumbnailType=2&amp;token=eyJhbGciOiJSUzI1NiIsImtpZCI6IkQ4OThGN0RDMjk2ODQ1MDk1RUUwREZGQ0MzODBBOTM5NjUwNDNFNjQiLCJ0eXAiOiJKV1QiLCJ4NXQiOiIySmozM0Nsb1JRbGU0Tl84dzRDcE9XVUVQbVEifQ.eyJvcmlnaW4iOiJodHRwczovL291dGxvb2sub2ZmaWNlLmNvbSIsInVjIjoiMzlhNzJjZDQ0NDYxNGM1NWE5ZjI1YTE4ZjU5OTgzOTciLCJzaWduaW5fc3RhdGUiOiJbXCJrbXNpXCJdIiwidmVyIjoiRXhjaGFuZ2UuQ2FsbGJhY2suVjEiLCJhcHBjdHhzZW5kZXIiOiJPd2FEb3dubG9hZEBjYWQ4MzBlNC01NTRmLTQzNjEtYmFlNS1jODY1MjMzZmI3N2YiLCJpc3NyaW5nIjoiV1ciLCJhcHBjdHgiOiJ7XCJtc2V4Y2hwcm90XCI6XCJvd2FcIixcInB1aWRcIjpcIjExNTM5NzcwMjUzNTE0NDMxMzZcIixcInNjb3BlXCI6XCJPd2FEb3dubG9hZFwiLFwib2lkXCI6XCJjZmQyYTA4OC1lMTE1LTQ1ZjYtOWI5Ny1kZWI0Mjc5NzAwMDVcIixcInByaW1hcnlzaWRcIjpcIlMtMS01LTIxLTcyMzA3ODY1OS0xMTQyMDE4MjAyLTYxMzIyMDUwOC0xNzI2ODQ5N1wifSIsIm5iZiI6MTY2NzY5Mzc4OCwiZXhwIjoxNjY3Njk0Mzg4LCJpc3MiOiIwMDAwMDAwMi0wMDAwLTBmZjEtY2UwMC0wMDAwMDAwMDAwMDBAY2FkODMwZTQtNTU0Zi00MzYxLWJhZTUtYzg2NTIzM2ZiNzdmIiwiYXVkIjoiMDAwMDAwMDItMDAwMC0wZmYxLWNlMDAtMDAwMDAwMDAwMDAwL2F0dGFjaG1lbnRzLm9mZmljZS5uZXRAY2FkODMwZTQtNTU0Zi00MzYxLWJhZTUtYzg2NTIzM2ZiNzdmIiwiaGFwcCI6Im93YSJ9.YsBQs_AEcOw4KQIKrT8wLIEdDR2e511xInOaMQLcgEjhAmod1GL08S7DIab0yaB58GVImuL71MpoX8f3yFw0n210lLz2iIrBwaWoy8RLFYxK5rjOxKVO6oLVLtIs6Iczhc2bCLSyxXMh1l4IhYMqC8Da-1WCUWh1ZXudCJjm3b9S5eHHQHKy39d1W2j3-xGmofap8RDss8LMEWCBhwwAQzwWYSeO4qc2jblIRymGVJezR-Xjevv0TYiI1hOWhmNfmdObodvhRURZaJeO6yzhJSfJt1FFka_FBHEiDX1o9ZuRHIlbEDRS6jf3UEGPz8aT0TGqKY-kMMNPe5aimthkew&amp;X-OWA-CANARY=AJS2tLmdTEGSXqkGPRtCcSAIrceMv9oYT46Oo4KsYI2NVQjnFBjpqbK4u06IgiweY-zOUttDfTg.&amp;owa=outlook.office.com&amp;scriptVer=20221006031.09&amp;animation=true">
            <a:extLst>
              <a:ext uri="{FF2B5EF4-FFF2-40B4-BE49-F238E27FC236}">
                <a16:creationId xmlns:a16="http://schemas.microsoft.com/office/drawing/2014/main" id="{346ACA09-C04C-4CBC-B7D7-D0160D0A47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466" y="1478704"/>
            <a:ext cx="2896014" cy="33635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058D7B-B5C8-4D76-A77B-A3AFD2647423}"/>
              </a:ext>
            </a:extLst>
          </p:cNvPr>
          <p:cNvSpPr txBox="1"/>
          <p:nvPr/>
        </p:nvSpPr>
        <p:spPr>
          <a:xfrm>
            <a:off x="1215990" y="4978251"/>
            <a:ext cx="9452897" cy="646331"/>
          </a:xfrm>
          <a:prstGeom prst="rect">
            <a:avLst/>
          </a:prstGeom>
          <a:noFill/>
        </p:spPr>
        <p:txBody>
          <a:bodyPr wrap="square" rtlCol="0">
            <a:spAutoFit/>
          </a:bodyPr>
          <a:lstStyle/>
          <a:p>
            <a:r>
              <a:rPr lang="en-US" sz="3600" b="1">
                <a:solidFill>
                  <a:srgbClr val="0070C0"/>
                </a:solidFill>
              </a:rPr>
              <a:t>Maile Auterson, Founder &amp; Executive Director</a:t>
            </a:r>
          </a:p>
        </p:txBody>
      </p:sp>
    </p:spTree>
    <p:extLst>
      <p:ext uri="{BB962C8B-B14F-4D97-AF65-F5344CB8AC3E}">
        <p14:creationId xmlns:p14="http://schemas.microsoft.com/office/powerpoint/2010/main" val="24600947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par>
                                <p:cTn id="21" presetID="10" presetClass="entr" presetSubtype="0" fill="hold" grpId="0" nodeType="withEffect">
                                  <p:stCondLst>
                                    <p:cond delay="1500"/>
                                  </p:stCondLst>
                                  <p:iterate>
                                    <p:tmPct val="10000"/>
                                  </p:iterate>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1500"/>
                                  </p:stCondLst>
                                  <p:iterate>
                                    <p:tmPct val="10000"/>
                                  </p:iterate>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7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37437"/>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1093694" y="1223214"/>
            <a:ext cx="10076329" cy="4704458"/>
          </a:xfrm>
        </p:spPr>
        <p:txBody>
          <a:bodyPr vert="horz" lIns="91440" tIns="45720" rIns="91440" bIns="45720" rtlCol="0" anchor="t">
            <a:noAutofit/>
          </a:bodyPr>
          <a:lstStyle/>
          <a:p>
            <a:pPr>
              <a:lnSpc>
                <a:spcPct val="100000"/>
              </a:lnSpc>
              <a:spcBef>
                <a:spcPts val="0"/>
              </a:spcBef>
            </a:pPr>
            <a:r>
              <a:rPr lang="en-US" sz="2800" b="1">
                <a:latin typeface="Arial"/>
                <a:cs typeface="Arial"/>
              </a:rPr>
              <a:t>Service-Learning Community Partner</a:t>
            </a:r>
          </a:p>
          <a:p>
            <a:pPr>
              <a:lnSpc>
                <a:spcPct val="100000"/>
              </a:lnSpc>
              <a:spcBef>
                <a:spcPts val="0"/>
              </a:spcBef>
            </a:pPr>
            <a:r>
              <a:rPr lang="en-US" sz="2800" b="1">
                <a:solidFill>
                  <a:srgbClr val="0070C0"/>
                </a:solidFill>
                <a:latin typeface="Arial"/>
                <a:cs typeface="Arial"/>
              </a:rPr>
              <a:t>Empower: Abilities</a:t>
            </a:r>
          </a:p>
          <a:p>
            <a:pPr marL="457200" indent="-457200">
              <a:lnSpc>
                <a:spcPct val="100000"/>
              </a:lnSpc>
              <a:spcBef>
                <a:spcPts val="0"/>
              </a:spcBef>
              <a:buFont typeface="Arial" panose="020B0604020202020204" pitchFamily="34" charset="0"/>
              <a:buChar char="•"/>
            </a:pPr>
            <a:r>
              <a:rPr lang="en-US" sz="2800" b="1">
                <a:latin typeface="Arial"/>
                <a:cs typeface="Arial"/>
              </a:rPr>
              <a:t>Attendant Care Services</a:t>
            </a:r>
          </a:p>
          <a:p>
            <a:pPr marL="457200" indent="-457200">
              <a:lnSpc>
                <a:spcPct val="100000"/>
              </a:lnSpc>
              <a:spcBef>
                <a:spcPts val="0"/>
              </a:spcBef>
              <a:buFont typeface="Arial" panose="020B0604020202020204" pitchFamily="34" charset="0"/>
              <a:buChar char="•"/>
            </a:pPr>
            <a:r>
              <a:rPr lang="en-US" sz="2800" b="1">
                <a:latin typeface="Arial"/>
                <a:cs typeface="Arial"/>
              </a:rPr>
              <a:t>Advocacy</a:t>
            </a:r>
          </a:p>
          <a:p>
            <a:pPr marL="457200" indent="-457200">
              <a:lnSpc>
                <a:spcPct val="100000"/>
              </a:lnSpc>
              <a:spcBef>
                <a:spcPts val="0"/>
              </a:spcBef>
              <a:buFont typeface="Arial" panose="020B0604020202020204" pitchFamily="34" charset="0"/>
              <a:buChar char="•"/>
            </a:pPr>
            <a:r>
              <a:rPr lang="en-US" sz="2800" b="1">
                <a:latin typeface="Arial"/>
                <a:cs typeface="Arial"/>
              </a:rPr>
              <a:t>Independent Living Skills Training</a:t>
            </a:r>
          </a:p>
          <a:p>
            <a:pPr marL="457200" indent="-457200">
              <a:lnSpc>
                <a:spcPct val="100000"/>
              </a:lnSpc>
              <a:spcBef>
                <a:spcPts val="0"/>
              </a:spcBef>
              <a:buFont typeface="Arial" panose="020B0604020202020204" pitchFamily="34" charset="0"/>
              <a:buChar char="•"/>
            </a:pPr>
            <a:r>
              <a:rPr lang="en-US" sz="2800" b="1">
                <a:latin typeface="Arial"/>
                <a:cs typeface="Arial"/>
              </a:rPr>
              <a:t>Transition Service</a:t>
            </a:r>
          </a:p>
          <a:p>
            <a:pPr marL="457200" indent="-457200">
              <a:lnSpc>
                <a:spcPct val="100000"/>
              </a:lnSpc>
              <a:spcBef>
                <a:spcPts val="0"/>
              </a:spcBef>
              <a:buFont typeface="Arial" panose="020B0604020202020204" pitchFamily="34" charset="0"/>
              <a:buChar char="•"/>
            </a:pPr>
            <a:r>
              <a:rPr lang="en-US" sz="2800" b="1">
                <a:latin typeface="Arial"/>
                <a:cs typeface="Arial"/>
              </a:rPr>
              <a:t>Education &amp; Outreach</a:t>
            </a:r>
          </a:p>
          <a:p>
            <a:pPr>
              <a:lnSpc>
                <a:spcPct val="100000"/>
              </a:lnSpc>
              <a:spcBef>
                <a:spcPts val="0"/>
              </a:spcBef>
            </a:pPr>
            <a:endParaRPr lang="en-US" sz="2800" b="1"/>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058D7B-B5C8-4D76-A77B-A3AFD2647423}"/>
              </a:ext>
            </a:extLst>
          </p:cNvPr>
          <p:cNvSpPr txBox="1"/>
          <p:nvPr/>
        </p:nvSpPr>
        <p:spPr>
          <a:xfrm>
            <a:off x="1234805" y="4953121"/>
            <a:ext cx="9537564" cy="646331"/>
          </a:xfrm>
          <a:prstGeom prst="rect">
            <a:avLst/>
          </a:prstGeom>
          <a:noFill/>
        </p:spPr>
        <p:txBody>
          <a:bodyPr wrap="square" rtlCol="0">
            <a:spAutoFit/>
          </a:bodyPr>
          <a:lstStyle/>
          <a:p>
            <a:r>
              <a:rPr lang="en-US" sz="3600" b="1">
                <a:solidFill>
                  <a:srgbClr val="0070C0"/>
                </a:solidFill>
              </a:rPr>
              <a:t>Shannon Porter, Chief Executive Officer</a:t>
            </a:r>
          </a:p>
        </p:txBody>
      </p:sp>
      <p:pic>
        <p:nvPicPr>
          <p:cNvPr id="8194" name="Picture 2" descr="Image preview">
            <a:extLst>
              <a:ext uri="{FF2B5EF4-FFF2-40B4-BE49-F238E27FC236}">
                <a16:creationId xmlns:a16="http://schemas.microsoft.com/office/drawing/2014/main" id="{04649C05-F1BD-467C-89D2-021D006DB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706" y="1451357"/>
            <a:ext cx="2641902" cy="3171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8710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1500"/>
                                  </p:stCondLst>
                                  <p:iterate>
                                    <p:tmPct val="10000"/>
                                  </p:iterate>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7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37437"/>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986118" y="1041372"/>
            <a:ext cx="7427050" cy="4704458"/>
          </a:xfrm>
        </p:spPr>
        <p:txBody>
          <a:bodyPr vert="horz" lIns="91440" tIns="45720" rIns="91440" bIns="45720" rtlCol="0" anchor="t">
            <a:noAutofit/>
          </a:bodyPr>
          <a:lstStyle/>
          <a:p>
            <a:pPr>
              <a:lnSpc>
                <a:spcPct val="100000"/>
              </a:lnSpc>
              <a:spcBef>
                <a:spcPts val="0"/>
              </a:spcBef>
            </a:pPr>
            <a:r>
              <a:rPr lang="en-US" sz="2400" b="1">
                <a:latin typeface="Arial"/>
                <a:cs typeface="Arial"/>
              </a:rPr>
              <a:t>International Service-Learning Student</a:t>
            </a:r>
          </a:p>
          <a:p>
            <a:pPr>
              <a:lnSpc>
                <a:spcPct val="100000"/>
              </a:lnSpc>
              <a:spcBef>
                <a:spcPts val="0"/>
              </a:spcBef>
            </a:pPr>
            <a:r>
              <a:rPr lang="en-US" sz="2400" b="1">
                <a:solidFill>
                  <a:srgbClr val="0070C0"/>
                </a:solidFill>
                <a:latin typeface="Arial"/>
                <a:cs typeface="Arial"/>
              </a:rPr>
              <a:t>FRN 300: Service-Learning in French</a:t>
            </a:r>
          </a:p>
          <a:p>
            <a:pPr marL="457200" indent="-457200">
              <a:lnSpc>
                <a:spcPct val="100000"/>
              </a:lnSpc>
              <a:spcBef>
                <a:spcPts val="0"/>
              </a:spcBef>
              <a:buFont typeface="Arial" panose="020B0604020202020204" pitchFamily="34" charset="0"/>
              <a:buChar char="•"/>
            </a:pPr>
            <a:r>
              <a:rPr lang="en-US" sz="2400" b="1">
                <a:latin typeface="Arial"/>
                <a:cs typeface="Arial"/>
              </a:rPr>
              <a:t>Student Visa from Turkmenistan                                                              located in Central Asia</a:t>
            </a:r>
          </a:p>
          <a:p>
            <a:pPr marL="457200" indent="-457200">
              <a:lnSpc>
                <a:spcPct val="100000"/>
              </a:lnSpc>
              <a:spcBef>
                <a:spcPts val="0"/>
              </a:spcBef>
              <a:buFont typeface="Arial" panose="020B0604020202020204" pitchFamily="34" charset="0"/>
              <a:buChar char="•"/>
            </a:pPr>
            <a:r>
              <a:rPr lang="en-US" sz="2400" b="1">
                <a:latin typeface="Arial"/>
                <a:cs typeface="Arial"/>
              </a:rPr>
              <a:t>Major: Global Studies &amp; French</a:t>
            </a:r>
          </a:p>
          <a:p>
            <a:pPr marL="457200" indent="-457200">
              <a:lnSpc>
                <a:spcPct val="100000"/>
              </a:lnSpc>
              <a:spcBef>
                <a:spcPts val="0"/>
              </a:spcBef>
              <a:buFont typeface="Arial" panose="020B0604020202020204" pitchFamily="34" charset="0"/>
              <a:buChar char="•"/>
            </a:pPr>
            <a:r>
              <a:rPr lang="en-US" sz="2400" b="1">
                <a:latin typeface="Arial"/>
                <a:cs typeface="Arial"/>
              </a:rPr>
              <a:t>Fluent in both Turkmen &amp; Russian languages</a:t>
            </a:r>
          </a:p>
          <a:p>
            <a:pPr marL="457200" indent="-457200">
              <a:lnSpc>
                <a:spcPct val="100000"/>
              </a:lnSpc>
              <a:spcBef>
                <a:spcPts val="0"/>
              </a:spcBef>
              <a:buFont typeface="Arial" panose="020B0604020202020204" pitchFamily="34" charset="0"/>
              <a:buChar char="•"/>
            </a:pPr>
            <a:r>
              <a:rPr lang="en-US" sz="2400" b="1">
                <a:latin typeface="Arial"/>
                <a:cs typeface="Arial"/>
              </a:rPr>
              <a:t>Plans to attend Graduate School at MSU – Fall 2023 in</a:t>
            </a:r>
            <a:r>
              <a:rPr lang="en-US" sz="2800" b="1"/>
              <a:t> </a:t>
            </a:r>
            <a:r>
              <a:rPr lang="en-US" sz="2400" b="1">
                <a:latin typeface="Arial"/>
                <a:cs typeface="Arial"/>
              </a:rPr>
              <a:t>International Affairs</a:t>
            </a:r>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058D7B-B5C8-4D76-A77B-A3AFD2647423}"/>
              </a:ext>
            </a:extLst>
          </p:cNvPr>
          <p:cNvSpPr txBox="1"/>
          <p:nvPr/>
        </p:nvSpPr>
        <p:spPr>
          <a:xfrm>
            <a:off x="1439252" y="4895691"/>
            <a:ext cx="5370083" cy="646331"/>
          </a:xfrm>
          <a:prstGeom prst="rect">
            <a:avLst/>
          </a:prstGeom>
          <a:noFill/>
        </p:spPr>
        <p:txBody>
          <a:bodyPr wrap="square" rtlCol="0">
            <a:spAutoFit/>
          </a:bodyPr>
          <a:lstStyle/>
          <a:p>
            <a:r>
              <a:rPr lang="en-US" sz="3600" b="1" err="1">
                <a:solidFill>
                  <a:srgbClr val="0070C0"/>
                </a:solidFill>
              </a:rPr>
              <a:t>Agamyrat</a:t>
            </a:r>
            <a:r>
              <a:rPr lang="en-US" sz="3600" b="1">
                <a:solidFill>
                  <a:srgbClr val="0070C0"/>
                </a:solidFill>
              </a:rPr>
              <a:t> </a:t>
            </a:r>
            <a:r>
              <a:rPr lang="en-US" sz="3600" b="1" err="1">
                <a:solidFill>
                  <a:srgbClr val="0070C0"/>
                </a:solidFill>
              </a:rPr>
              <a:t>Bayramgeldiyev</a:t>
            </a:r>
            <a:endParaRPr lang="en-US" sz="3600" b="1">
              <a:solidFill>
                <a:srgbClr val="0070C0"/>
              </a:solidFill>
            </a:endParaRPr>
          </a:p>
        </p:txBody>
      </p:sp>
      <p:pic>
        <p:nvPicPr>
          <p:cNvPr id="2" name="Picture 3">
            <a:extLst>
              <a:ext uri="{FF2B5EF4-FFF2-40B4-BE49-F238E27FC236}">
                <a16:creationId xmlns:a16="http://schemas.microsoft.com/office/drawing/2014/main" id="{281E7BD4-2BD4-222F-A520-6151A572E122}"/>
              </a:ext>
            </a:extLst>
          </p:cNvPr>
          <p:cNvPicPr>
            <a:picLocks noChangeAspect="1"/>
          </p:cNvPicPr>
          <p:nvPr/>
        </p:nvPicPr>
        <p:blipFill>
          <a:blip r:embed="rId4"/>
          <a:stretch>
            <a:fillRect/>
          </a:stretch>
        </p:blipFill>
        <p:spPr>
          <a:xfrm>
            <a:off x="8572257" y="1735684"/>
            <a:ext cx="2255072" cy="3385557"/>
          </a:xfrm>
          <a:prstGeom prst="rect">
            <a:avLst/>
          </a:prstGeom>
        </p:spPr>
      </p:pic>
    </p:spTree>
    <p:extLst>
      <p:ext uri="{BB962C8B-B14F-4D97-AF65-F5344CB8AC3E}">
        <p14:creationId xmlns:p14="http://schemas.microsoft.com/office/powerpoint/2010/main" val="2490615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1500"/>
                                  </p:stCondLst>
                                  <p:iterate>
                                    <p:tmPct val="10000"/>
                                  </p:iterate>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7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995"/>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986118" y="1041372"/>
            <a:ext cx="6554966" cy="3313366"/>
          </a:xfrm>
        </p:spPr>
        <p:txBody>
          <a:bodyPr vert="horz" lIns="91440" tIns="45720" rIns="91440" bIns="45720" rtlCol="0" anchor="t">
            <a:noAutofit/>
          </a:bodyPr>
          <a:lstStyle/>
          <a:p>
            <a:pPr>
              <a:lnSpc>
                <a:spcPct val="100000"/>
              </a:lnSpc>
              <a:spcBef>
                <a:spcPts val="0"/>
              </a:spcBef>
            </a:pPr>
            <a:r>
              <a:rPr lang="en-US" sz="2000" b="1">
                <a:latin typeface="Arial"/>
                <a:cs typeface="Arial"/>
              </a:rPr>
              <a:t>International Service-Learning Student</a:t>
            </a:r>
          </a:p>
          <a:p>
            <a:pPr>
              <a:lnSpc>
                <a:spcPct val="100000"/>
              </a:lnSpc>
              <a:spcBef>
                <a:spcPts val="0"/>
              </a:spcBef>
            </a:pPr>
            <a:r>
              <a:rPr lang="en-US" sz="2000" b="1">
                <a:solidFill>
                  <a:srgbClr val="0070C0"/>
                </a:solidFill>
                <a:latin typeface="Arial"/>
                <a:cs typeface="Arial"/>
              </a:rPr>
              <a:t>PTE 747: Service-Learning Clinical</a:t>
            </a:r>
          </a:p>
          <a:p>
            <a:pPr marL="457200" indent="-457200">
              <a:lnSpc>
                <a:spcPct val="100000"/>
              </a:lnSpc>
              <a:spcBef>
                <a:spcPts val="0"/>
              </a:spcBef>
              <a:buFont typeface="Arial" panose="020B0604020202020204" pitchFamily="34" charset="0"/>
              <a:buChar char="•"/>
            </a:pPr>
            <a:r>
              <a:rPr lang="en-US" sz="2400" b="1">
                <a:latin typeface="Arial"/>
                <a:cs typeface="Arial"/>
              </a:rPr>
              <a:t>Student Visa from China</a:t>
            </a:r>
            <a:endParaRPr lang="en-US"/>
          </a:p>
          <a:p>
            <a:pPr marL="457200" indent="-457200">
              <a:lnSpc>
                <a:spcPct val="100000"/>
              </a:lnSpc>
              <a:spcBef>
                <a:spcPts val="0"/>
              </a:spcBef>
              <a:buFont typeface="Arial" panose="020B0604020202020204" pitchFamily="34" charset="0"/>
              <a:buChar char="•"/>
            </a:pPr>
            <a:r>
              <a:rPr lang="en-US" sz="2400" b="1">
                <a:latin typeface="Arial"/>
                <a:cs typeface="Arial"/>
              </a:rPr>
              <a:t>Native Language: Chinese (Mandarin)</a:t>
            </a:r>
          </a:p>
          <a:p>
            <a:pPr marL="457200" indent="-457200">
              <a:lnSpc>
                <a:spcPct val="100000"/>
              </a:lnSpc>
              <a:spcBef>
                <a:spcPts val="0"/>
              </a:spcBef>
              <a:buFont typeface="Arial" panose="020B0604020202020204" pitchFamily="34" charset="0"/>
              <a:buChar char="•"/>
            </a:pPr>
            <a:r>
              <a:rPr lang="en-US" sz="2400" b="1">
                <a:latin typeface="Arial"/>
                <a:cs typeface="Arial"/>
              </a:rPr>
              <a:t>Major: Doctoral in Physical Therapy</a:t>
            </a:r>
          </a:p>
          <a:p>
            <a:pPr marL="457200" indent="-457200">
              <a:lnSpc>
                <a:spcPct val="100000"/>
              </a:lnSpc>
              <a:spcBef>
                <a:spcPts val="0"/>
              </a:spcBef>
              <a:buFont typeface="Arial" panose="020B0604020202020204" pitchFamily="34" charset="0"/>
              <a:buChar char="•"/>
            </a:pPr>
            <a:r>
              <a:rPr lang="en-US" sz="2400" b="1">
                <a:latin typeface="Arial"/>
                <a:cs typeface="Arial"/>
              </a:rPr>
              <a:t>Holds a Graduate Certificate in Public Health and a Master’s Degree in Public Administration (both from MSU)</a:t>
            </a:r>
          </a:p>
          <a:p>
            <a:pPr marL="457200" indent="-457200">
              <a:lnSpc>
                <a:spcPct val="100000"/>
              </a:lnSpc>
              <a:spcBef>
                <a:spcPts val="0"/>
              </a:spcBef>
              <a:buFont typeface="Arial" panose="020B0604020202020204" pitchFamily="34" charset="0"/>
              <a:buChar char="•"/>
            </a:pPr>
            <a:endParaRPr lang="en-US" sz="2800" b="1"/>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058D7B-B5C8-4D76-A77B-A3AFD2647423}"/>
              </a:ext>
            </a:extLst>
          </p:cNvPr>
          <p:cNvSpPr txBox="1"/>
          <p:nvPr/>
        </p:nvSpPr>
        <p:spPr>
          <a:xfrm>
            <a:off x="1492415" y="4860250"/>
            <a:ext cx="5370083" cy="646331"/>
          </a:xfrm>
          <a:prstGeom prst="rect">
            <a:avLst/>
          </a:prstGeom>
          <a:noFill/>
        </p:spPr>
        <p:txBody>
          <a:bodyPr wrap="square" rtlCol="0">
            <a:spAutoFit/>
          </a:bodyPr>
          <a:lstStyle/>
          <a:p>
            <a:r>
              <a:rPr lang="en-US" sz="3600" b="1" err="1">
                <a:solidFill>
                  <a:srgbClr val="0070C0"/>
                </a:solidFill>
              </a:rPr>
              <a:t>Huiying</a:t>
            </a:r>
            <a:r>
              <a:rPr lang="en-US" sz="3600" b="1">
                <a:solidFill>
                  <a:srgbClr val="0070C0"/>
                </a:solidFill>
              </a:rPr>
              <a:t> (Audrey) </a:t>
            </a:r>
            <a:r>
              <a:rPr lang="en-US" sz="3600" b="1" err="1">
                <a:solidFill>
                  <a:srgbClr val="0070C0"/>
                </a:solidFill>
              </a:rPr>
              <a:t>Bian</a:t>
            </a:r>
            <a:r>
              <a:rPr lang="en-US" sz="3600" b="1">
                <a:solidFill>
                  <a:srgbClr val="0070C0"/>
                </a:solidFill>
              </a:rPr>
              <a:t> </a:t>
            </a:r>
          </a:p>
        </p:txBody>
      </p:sp>
      <p:pic>
        <p:nvPicPr>
          <p:cNvPr id="10242" name="Picture 2" descr="portrait">
            <a:extLst>
              <a:ext uri="{FF2B5EF4-FFF2-40B4-BE49-F238E27FC236}">
                <a16:creationId xmlns:a16="http://schemas.microsoft.com/office/drawing/2014/main" id="{A023C347-9B7F-4094-9FCA-67B06BC10D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828" y="1531143"/>
            <a:ext cx="2964991" cy="3461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49521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1500"/>
                                  </p:stCondLst>
                                  <p:iterate>
                                    <p:tmPct val="1000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7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500"/>
                                  </p:stCondLst>
                                  <p:iterate>
                                    <p:tmPct val="1000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7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500"/>
                                  </p:stCondLst>
                                  <p:iterate>
                                    <p:tmPct val="1000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7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37437"/>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986118" y="1041372"/>
            <a:ext cx="10076329" cy="4704458"/>
          </a:xfrm>
        </p:spPr>
        <p:txBody>
          <a:bodyPr vert="horz" lIns="91440" tIns="45720" rIns="91440" bIns="45720" rtlCol="0" anchor="t">
            <a:noAutofit/>
          </a:bodyPr>
          <a:lstStyle/>
          <a:p>
            <a:pPr>
              <a:lnSpc>
                <a:spcPct val="100000"/>
              </a:lnSpc>
              <a:spcBef>
                <a:spcPts val="0"/>
              </a:spcBef>
            </a:pPr>
            <a:r>
              <a:rPr lang="en-US" b="1" dirty="0">
                <a:ea typeface="+mn-lt"/>
                <a:cs typeface="+mn-lt"/>
              </a:rPr>
              <a:t>Bernard Kitheka, PhD – KIN 500 – Global Community  Service-Learning</a:t>
            </a:r>
            <a:endParaRPr lang="en-US" dirty="0"/>
          </a:p>
          <a:p>
            <a:pPr>
              <a:lnSpc>
                <a:spcPct val="100000"/>
              </a:lnSpc>
              <a:spcBef>
                <a:spcPts val="0"/>
              </a:spcBef>
            </a:pPr>
            <a:endParaRPr lang="en-US" sz="800">
              <a:ea typeface="+mn-lt"/>
              <a:cs typeface="+mn-lt"/>
            </a:endParaRPr>
          </a:p>
          <a:p>
            <a:pPr>
              <a:lnSpc>
                <a:spcPct val="100000"/>
              </a:lnSpc>
              <a:spcBef>
                <a:spcPts val="0"/>
              </a:spcBef>
            </a:pPr>
            <a:r>
              <a:rPr lang="en-US" dirty="0">
                <a:ea typeface="+mn-lt"/>
                <a:cs typeface="+mn-lt"/>
              </a:rPr>
              <a:t>The goal of this program is to </a:t>
            </a:r>
            <a:r>
              <a:rPr lang="en-US" b="1" dirty="0">
                <a:highlight>
                  <a:srgbClr val="FFFF00"/>
                </a:highlight>
                <a:ea typeface="+mn-lt"/>
                <a:cs typeface="+mn-lt"/>
              </a:rPr>
              <a:t>cultivate globally-minded citizens and provides students the opportunity to extend learning beyond the walls of the classroom. </a:t>
            </a:r>
            <a:r>
              <a:rPr lang="en-US" dirty="0">
                <a:ea typeface="+mn-lt"/>
                <a:cs typeface="+mn-lt"/>
              </a:rPr>
              <a:t> This is a structured academic experience where students with areas of service that may involve teaching, health education and outreach, community development, sustainable tourism, environmental project, building entrepreneurial skills, or a variety of socio-economic activities that contribute to the well-being of individuals,  households and communities based on the Global Sustainable Development Goals (SDGs). Students will develop analytical and critical thinking skills, active listening skills, and empathy towards others.  Students will get an opportunity to serve, virtually or in person, a community of their interest to address a societal problem. Enrollment is limited to first-come-first-serve.</a:t>
            </a:r>
          </a:p>
          <a:p>
            <a:endParaRPr lang="en-US" dirty="0">
              <a:ea typeface="+mn-lt"/>
              <a:cs typeface="+mn-lt"/>
            </a:endParaRPr>
          </a:p>
          <a:p>
            <a:pPr>
              <a:lnSpc>
                <a:spcPct val="100000"/>
              </a:lnSpc>
              <a:spcBef>
                <a:spcPts val="0"/>
              </a:spcBef>
            </a:pPr>
            <a:endParaRPr lang="en-US" dirty="0"/>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EA15668-7978-A4CB-5A15-8AB6A5589719}"/>
              </a:ext>
            </a:extLst>
          </p:cNvPr>
          <p:cNvSpPr txBox="1"/>
          <p:nvPr/>
        </p:nvSpPr>
        <p:spPr>
          <a:xfrm>
            <a:off x="1107440" y="4866639"/>
            <a:ext cx="9652000" cy="553998"/>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rgbClr val="0070C0"/>
                </a:solidFill>
                <a:ea typeface="+mn-lt"/>
                <a:cs typeface="+mn-lt"/>
              </a:rPr>
              <a:t>Upcoming Service-Learning Course – Spring 2023</a:t>
            </a:r>
            <a:endParaRPr lang="en-US" sz="3000" dirty="0">
              <a:solidFill>
                <a:srgbClr val="0070C0"/>
              </a:solidFill>
            </a:endParaRPr>
          </a:p>
        </p:txBody>
      </p:sp>
    </p:spTree>
    <p:extLst>
      <p:ext uri="{BB962C8B-B14F-4D97-AF65-F5344CB8AC3E}">
        <p14:creationId xmlns:p14="http://schemas.microsoft.com/office/powerpoint/2010/main" val="3988331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37437"/>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986118" y="1041372"/>
            <a:ext cx="10076329" cy="4704458"/>
          </a:xfrm>
        </p:spPr>
        <p:txBody>
          <a:bodyPr vert="horz" lIns="91440" tIns="45720" rIns="91440" bIns="45720" rtlCol="0" anchor="t">
            <a:noAutofit/>
          </a:bodyPr>
          <a:lstStyle/>
          <a:p>
            <a:pPr>
              <a:lnSpc>
                <a:spcPct val="100000"/>
              </a:lnSpc>
              <a:spcBef>
                <a:spcPts val="0"/>
              </a:spcBef>
            </a:pPr>
            <a:r>
              <a:rPr lang="en-US" b="1" dirty="0">
                <a:ea typeface="+mn-lt"/>
                <a:cs typeface="+mn-lt"/>
              </a:rPr>
              <a:t>Jennice McCafferty-Wright, PhD</a:t>
            </a:r>
            <a:endParaRPr lang="en-US" dirty="0"/>
          </a:p>
          <a:p>
            <a:pPr>
              <a:lnSpc>
                <a:spcPct val="100000"/>
              </a:lnSpc>
              <a:spcBef>
                <a:spcPts val="0"/>
              </a:spcBef>
            </a:pPr>
            <a:endParaRPr lang="en-US" sz="800">
              <a:ea typeface="+mn-lt"/>
              <a:cs typeface="+mn-lt"/>
            </a:endParaRPr>
          </a:p>
          <a:p>
            <a:pPr>
              <a:lnSpc>
                <a:spcPct val="100000"/>
              </a:lnSpc>
              <a:spcBef>
                <a:spcPts val="0"/>
              </a:spcBef>
            </a:pPr>
            <a:r>
              <a:rPr lang="en-US" dirty="0">
                <a:ea typeface="+mn-lt"/>
                <a:cs typeface="+mn-lt"/>
              </a:rPr>
              <a:t>This education abroad course </a:t>
            </a:r>
            <a:r>
              <a:rPr lang="en-US" b="1" dirty="0">
                <a:highlight>
                  <a:srgbClr val="FFFF00"/>
                </a:highlight>
                <a:ea typeface="+mn-lt"/>
                <a:cs typeface="+mn-lt"/>
              </a:rPr>
              <a:t>bridges locally and globally integrated service learning</a:t>
            </a:r>
            <a:r>
              <a:rPr lang="en-US" dirty="0">
                <a:ea typeface="+mn-lt"/>
                <a:cs typeface="+mn-lt"/>
              </a:rPr>
              <a:t>. It begins in Springfield with an introduction to local services for families who are refugees and a children's activity. We’ll then depart for a two-and-a-half-week trip to Morocco to learn with and from children who are refugees in the capital city of Rabat, where we’ll help facilitate an English immersion day camp and coordinate a children’s vision clinic in partnership with the UN High Commissioner for Refugees in Morocco. Along the way, we’ll visit with educators and students to gain an inside look at the Moroccan education system. Excursions will include schools, the markets of Marrakech, the Hassan II mosque in Casablanca, and the Royal Traditional Arts Academy in </a:t>
            </a:r>
            <a:r>
              <a:rPr lang="en-US" dirty="0" err="1">
                <a:ea typeface="+mn-lt"/>
                <a:cs typeface="+mn-lt"/>
              </a:rPr>
              <a:t>Tetouan</a:t>
            </a:r>
            <a:r>
              <a:rPr lang="en-US" dirty="0">
                <a:ea typeface="+mn-lt"/>
                <a:cs typeface="+mn-lt"/>
              </a:rPr>
              <a:t>. Finally, we’ll return to Missouri with a better understanding of how global education systems drive cultural continuity and change as they respond to humanitarian needs.</a:t>
            </a:r>
            <a:endParaRPr lang="en-US" dirty="0"/>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EA15668-7978-A4CB-5A15-8AB6A5589719}"/>
              </a:ext>
            </a:extLst>
          </p:cNvPr>
          <p:cNvSpPr txBox="1"/>
          <p:nvPr/>
        </p:nvSpPr>
        <p:spPr>
          <a:xfrm>
            <a:off x="1107440" y="4866639"/>
            <a:ext cx="9652000" cy="1015663"/>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000" b="1" dirty="0">
                <a:solidFill>
                  <a:srgbClr val="0070C0"/>
                </a:solidFill>
                <a:ea typeface="+mn-lt"/>
                <a:cs typeface="+mn-lt"/>
              </a:rPr>
              <a:t>Upcoming Educational Abroad Service-Learning Course- late Spring or early summer 2023</a:t>
            </a:r>
            <a:endParaRPr lang="en-US" sz="3000" dirty="0">
              <a:solidFill>
                <a:srgbClr val="0070C0"/>
              </a:solidFill>
            </a:endParaRPr>
          </a:p>
        </p:txBody>
      </p:sp>
    </p:spTree>
    <p:extLst>
      <p:ext uri="{BB962C8B-B14F-4D97-AF65-F5344CB8AC3E}">
        <p14:creationId xmlns:p14="http://schemas.microsoft.com/office/powerpoint/2010/main" val="5814104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37437"/>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986118" y="1041372"/>
            <a:ext cx="10076329" cy="4704458"/>
          </a:xfrm>
        </p:spPr>
        <p:txBody>
          <a:bodyPr vert="horz" lIns="91440" tIns="45720" rIns="91440" bIns="45720" rtlCol="0" anchor="t">
            <a:noAutofit/>
          </a:bodyPr>
          <a:lstStyle/>
          <a:p>
            <a:pPr>
              <a:lnSpc>
                <a:spcPct val="100000"/>
              </a:lnSpc>
              <a:spcBef>
                <a:spcPts val="0"/>
              </a:spcBef>
            </a:pPr>
            <a:r>
              <a:rPr lang="en-US" sz="2800" b="1"/>
              <a:t> Opportunity for Q &amp; A</a:t>
            </a:r>
          </a:p>
          <a:p>
            <a:pPr>
              <a:lnSpc>
                <a:spcPct val="100000"/>
              </a:lnSpc>
              <a:spcBef>
                <a:spcPts val="0"/>
              </a:spcBef>
            </a:pPr>
            <a:endParaRPr lang="en-US" sz="2800" b="1"/>
          </a:p>
          <a:p>
            <a:pPr>
              <a:lnSpc>
                <a:spcPct val="100000"/>
              </a:lnSpc>
              <a:spcBef>
                <a:spcPts val="0"/>
              </a:spcBef>
            </a:pPr>
            <a:endParaRPr lang="en-US" sz="2800" b="1"/>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3" descr="Shape, circle&#10;&#10;Description automatically generated">
            <a:extLst>
              <a:ext uri="{FF2B5EF4-FFF2-40B4-BE49-F238E27FC236}">
                <a16:creationId xmlns:a16="http://schemas.microsoft.com/office/drawing/2014/main" id="{249FDB32-7304-CF8C-E8A4-FFD1D1C387A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614326" y="1653785"/>
            <a:ext cx="5405496" cy="2948356"/>
          </a:xfrm>
          <a:prstGeom prst="rect">
            <a:avLst/>
          </a:prstGeom>
        </p:spPr>
      </p:pic>
    </p:spTree>
    <p:extLst>
      <p:ext uri="{BB962C8B-B14F-4D97-AF65-F5344CB8AC3E}">
        <p14:creationId xmlns:p14="http://schemas.microsoft.com/office/powerpoint/2010/main" val="1743146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ubtitle 3">
            <a:extLst>
              <a:ext uri="{FF2B5EF4-FFF2-40B4-BE49-F238E27FC236}">
                <a16:creationId xmlns:a16="http://schemas.microsoft.com/office/drawing/2014/main" id="{26D5FDC1-16ED-47E7-AEAF-1EA09EA332F4}"/>
              </a:ext>
            </a:extLst>
          </p:cNvPr>
          <p:cNvSpPr>
            <a:spLocks noGrp="1"/>
          </p:cNvSpPr>
          <p:nvPr>
            <p:ph type="subTitle" idx="1"/>
          </p:nvPr>
        </p:nvSpPr>
        <p:spPr>
          <a:xfrm>
            <a:off x="1224366" y="4848220"/>
            <a:ext cx="9872420" cy="1085849"/>
          </a:xfrm>
        </p:spPr>
        <p:txBody>
          <a:bodyPr>
            <a:normAutofit/>
          </a:bodyPr>
          <a:lstStyle/>
          <a:p>
            <a:r>
              <a:rPr lang="en-US" sz="4000" b="1">
                <a:solidFill>
                  <a:srgbClr val="0070C0"/>
                </a:solidFill>
              </a:rPr>
              <a:t>For Faculty, Staff, or Community Partners</a:t>
            </a:r>
          </a:p>
        </p:txBody>
      </p:sp>
      <p:sp>
        <p:nvSpPr>
          <p:cNvPr id="5" name="TextBox 4">
            <a:extLst>
              <a:ext uri="{FF2B5EF4-FFF2-40B4-BE49-F238E27FC236}">
                <a16:creationId xmlns:a16="http://schemas.microsoft.com/office/drawing/2014/main" id="{FAC6262D-1CA3-4736-955C-4586C388334B}"/>
              </a:ext>
            </a:extLst>
          </p:cNvPr>
          <p:cNvSpPr txBox="1"/>
          <p:nvPr/>
        </p:nvSpPr>
        <p:spPr>
          <a:xfrm>
            <a:off x="1224366" y="1146875"/>
            <a:ext cx="9872420" cy="335476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b="1"/>
              <a:t>Making your course service-learning</a:t>
            </a:r>
          </a:p>
          <a:p>
            <a:pPr marL="285750" indent="-285750">
              <a:buFont typeface="Arial" panose="020B0604020202020204" pitchFamily="34" charset="0"/>
              <a:buChar char="•"/>
            </a:pPr>
            <a:r>
              <a:rPr lang="en-US" sz="2800" b="1"/>
              <a:t>Enrolling in a service-learning course</a:t>
            </a:r>
          </a:p>
          <a:p>
            <a:pPr marL="285750" indent="-285750">
              <a:buFont typeface="Arial" panose="020B0604020202020204" pitchFamily="34" charset="0"/>
              <a:buChar char="•"/>
            </a:pPr>
            <a:r>
              <a:rPr lang="en-US" sz="2800" b="1"/>
              <a:t>Becoming a service-learning Community Partner </a:t>
            </a:r>
          </a:p>
          <a:p>
            <a:r>
              <a:rPr lang="en-US" sz="3200" b="1">
                <a:solidFill>
                  <a:srgbClr val="0070C0"/>
                </a:solidFill>
              </a:rPr>
              <a:t>Next Steps:</a:t>
            </a:r>
            <a:endParaRPr lang="en-US" sz="100" b="1">
              <a:solidFill>
                <a:srgbClr val="0070C0"/>
              </a:solidFill>
            </a:endParaRPr>
          </a:p>
          <a:p>
            <a:pPr marL="285750" indent="-285750">
              <a:buFont typeface="Arial" panose="020B0604020202020204" pitchFamily="34" charset="0"/>
              <a:buChar char="•"/>
            </a:pPr>
            <a:r>
              <a:rPr lang="en-US" sz="3000" b="1"/>
              <a:t>Visit our Website at: </a:t>
            </a:r>
            <a:r>
              <a:rPr lang="en-US" sz="3000" b="1">
                <a:hlinkClick r:id="rId4"/>
              </a:rPr>
              <a:t>www.missouristate.edu/CASL</a:t>
            </a:r>
            <a:endParaRPr lang="en-US" sz="3000" b="1"/>
          </a:p>
          <a:p>
            <a:pPr marL="285750" indent="-285750">
              <a:buFont typeface="Arial" panose="020B0604020202020204" pitchFamily="34" charset="0"/>
              <a:buChar char="•"/>
            </a:pPr>
            <a:r>
              <a:rPr lang="en-US" sz="3000" b="1"/>
              <a:t>Stop by our office – PSU 131 and meet with our Staff</a:t>
            </a:r>
          </a:p>
          <a:p>
            <a:pPr marL="285750" indent="-285750">
              <a:buFont typeface="Arial" panose="020B0604020202020204" pitchFamily="34" charset="0"/>
              <a:buChar char="•"/>
            </a:pPr>
            <a:r>
              <a:rPr lang="en-US" sz="3000" b="1"/>
              <a:t>Call our office – 417-836-5774 to find out more</a:t>
            </a:r>
          </a:p>
        </p:txBody>
      </p:sp>
    </p:spTree>
    <p:extLst>
      <p:ext uri="{BB962C8B-B14F-4D97-AF65-F5344CB8AC3E}">
        <p14:creationId xmlns:p14="http://schemas.microsoft.com/office/powerpoint/2010/main" val="183849304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22544-4A43-4B7D-810F-137457888DD0}"/>
              </a:ext>
            </a:extLst>
          </p:cNvPr>
          <p:cNvSpPr/>
          <p:nvPr/>
        </p:nvSpPr>
        <p:spPr>
          <a:xfrm>
            <a:off x="1631205" y="1186196"/>
            <a:ext cx="8566679" cy="3013069"/>
          </a:xfrm>
          <a:prstGeom prst="rect">
            <a:avLst/>
          </a:prstGeom>
        </p:spPr>
        <p:txBody>
          <a:bodyPr wrap="square" lIns="91440" tIns="45720" rIns="91440" bIns="45720" anchor="t">
            <a:spAutoFit/>
          </a:bodyPr>
          <a:lstStyle/>
          <a:p>
            <a:pPr marL="285750" indent="-285750">
              <a:lnSpc>
                <a:spcPct val="120000"/>
              </a:lnSpc>
              <a:buFont typeface="Arial" panose="020B0604020202020204" pitchFamily="34" charset="0"/>
              <a:buChar char="•"/>
            </a:pPr>
            <a:r>
              <a:rPr lang="en-US" sz="2000" b="1">
                <a:latin typeface="Arial" panose="020B0604020202020204" pitchFamily="34" charset="0"/>
                <a:cs typeface="Arial" panose="020B0604020202020204" pitchFamily="34" charset="0"/>
              </a:rPr>
              <a:t>Brief Introductions</a:t>
            </a:r>
          </a:p>
          <a:p>
            <a:pPr marL="285750" indent="-285750">
              <a:lnSpc>
                <a:spcPct val="120000"/>
              </a:lnSpc>
              <a:buFont typeface="Arial" panose="020B0604020202020204" pitchFamily="34" charset="0"/>
              <a:buChar char="•"/>
            </a:pPr>
            <a:r>
              <a:rPr lang="en-US" sz="2000" b="1">
                <a:latin typeface="Arial" panose="020B0604020202020204" pitchFamily="34" charset="0"/>
                <a:cs typeface="Arial" panose="020B0604020202020204" pitchFamily="34" charset="0"/>
              </a:rPr>
              <a:t>A little about the high-impact practice of Service-Learning</a:t>
            </a:r>
          </a:p>
          <a:p>
            <a:pPr marL="279400" indent="-279400">
              <a:lnSpc>
                <a:spcPct val="120000"/>
              </a:lnSpc>
              <a:buFont typeface="Arial" panose="020B0604020202020204" pitchFamily="34" charset="0"/>
              <a:buChar char="•"/>
            </a:pPr>
            <a:r>
              <a:rPr lang="en-US" sz="2000" b="1">
                <a:latin typeface="Arial"/>
                <a:cs typeface="Arial"/>
              </a:rPr>
              <a:t>What is Intercultural Competence / Research</a:t>
            </a:r>
          </a:p>
          <a:p>
            <a:pPr marL="279400" indent="-279400">
              <a:lnSpc>
                <a:spcPct val="120000"/>
              </a:lnSpc>
              <a:buFont typeface="Arial" panose="020B0604020202020204" pitchFamily="34" charset="0"/>
              <a:buChar char="•"/>
            </a:pPr>
            <a:r>
              <a:rPr lang="en-US" sz="2000" b="1">
                <a:latin typeface="Arial" panose="020B0604020202020204" pitchFamily="34" charset="0"/>
                <a:cs typeface="Arial" panose="020B0604020202020204" pitchFamily="34" charset="0"/>
              </a:rPr>
              <a:t>Hear from our Panelists about how service-learning and intercultural competence intersects within their organization, course, or experience</a:t>
            </a:r>
          </a:p>
          <a:p>
            <a:pPr marL="279400" indent="-279400">
              <a:lnSpc>
                <a:spcPct val="120000"/>
              </a:lnSpc>
              <a:buFont typeface="Arial" panose="020B0604020202020204" pitchFamily="34" charset="0"/>
              <a:buChar char="•"/>
            </a:pPr>
            <a:r>
              <a:rPr lang="en-US" sz="2000" b="1">
                <a:latin typeface="Arial" panose="020B0604020202020204" pitchFamily="34" charset="0"/>
                <a:cs typeface="Arial" panose="020B0604020202020204" pitchFamily="34" charset="0"/>
              </a:rPr>
              <a:t>Questions and Answers</a:t>
            </a:r>
          </a:p>
          <a:p>
            <a:pPr marL="279400" indent="-279400">
              <a:lnSpc>
                <a:spcPct val="120000"/>
              </a:lnSpc>
              <a:buFont typeface="Arial" panose="020B0604020202020204" pitchFamily="34" charset="0"/>
              <a:buChar char="•"/>
            </a:pPr>
            <a:r>
              <a:rPr lang="en-US" sz="2000" b="1">
                <a:latin typeface="Arial" panose="020B0604020202020204" pitchFamily="34" charset="0"/>
                <a:cs typeface="Arial" panose="020B0604020202020204" pitchFamily="34" charset="0"/>
              </a:rPr>
              <a:t>Next Steps</a:t>
            </a:r>
          </a:p>
        </p:txBody>
      </p:sp>
      <p:sp>
        <p:nvSpPr>
          <p:cNvPr id="9" name="TextBox 8">
            <a:extLst>
              <a:ext uri="{FF2B5EF4-FFF2-40B4-BE49-F238E27FC236}">
                <a16:creationId xmlns:a16="http://schemas.microsoft.com/office/drawing/2014/main" id="{2954339A-4C4B-4529-A698-BD608E94F2DA}"/>
              </a:ext>
            </a:extLst>
          </p:cNvPr>
          <p:cNvSpPr txBox="1"/>
          <p:nvPr/>
        </p:nvSpPr>
        <p:spPr>
          <a:xfrm>
            <a:off x="1751308" y="4811151"/>
            <a:ext cx="9208576" cy="830997"/>
          </a:xfrm>
          <a:prstGeom prst="rect">
            <a:avLst/>
          </a:prstGeom>
          <a:noFill/>
        </p:spPr>
        <p:txBody>
          <a:bodyPr wrap="square" lIns="91440" tIns="45720" rIns="91440" bIns="45720" rtlCol="0" anchor="t">
            <a:spAutoFit/>
          </a:bodyPr>
          <a:lstStyle/>
          <a:p>
            <a:r>
              <a:rPr lang="en-US" sz="4800" b="1">
                <a:solidFill>
                  <a:srgbClr val="0070C0"/>
                </a:solidFill>
              </a:rPr>
              <a:t>Format for Today’s Panel Session</a:t>
            </a:r>
          </a:p>
        </p:txBody>
      </p:sp>
    </p:spTree>
    <p:extLst>
      <p:ext uri="{BB962C8B-B14F-4D97-AF65-F5344CB8AC3E}">
        <p14:creationId xmlns:p14="http://schemas.microsoft.com/office/powerpoint/2010/main" val="400791600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22544-4A43-4B7D-810F-137457888DD0}"/>
              </a:ext>
            </a:extLst>
          </p:cNvPr>
          <p:cNvSpPr/>
          <p:nvPr/>
        </p:nvSpPr>
        <p:spPr>
          <a:xfrm>
            <a:off x="1226091" y="1232494"/>
            <a:ext cx="8634198" cy="3323987"/>
          </a:xfrm>
          <a:prstGeom prst="rect">
            <a:avLst/>
          </a:prstGeom>
        </p:spPr>
        <p:txBody>
          <a:bodyPr wrap="square" lIns="91440" tIns="45720" rIns="91440" bIns="45720" anchor="t">
            <a:spAutoFit/>
          </a:bodyPr>
          <a:lstStyle/>
          <a:p>
            <a:pPr marL="457200" indent="-457200">
              <a:spcAft>
                <a:spcPts val="900"/>
              </a:spcAft>
              <a:buFont typeface="Arial,Sans-Serif" panose="020B0604020202020204" pitchFamily="34" charset="0"/>
              <a:buChar char="•"/>
            </a:pPr>
            <a:r>
              <a:rPr lang="en-US" sz="2000" b="1">
                <a:latin typeface="Arial"/>
                <a:cs typeface="Arial"/>
              </a:rPr>
              <a:t>High-Impact Teaching Method/Pedagogy</a:t>
            </a:r>
            <a:endParaRPr lang="en-US" sz="2000">
              <a:latin typeface="Arial"/>
              <a:ea typeface="+mn-lt"/>
              <a:cs typeface="+mn-lt"/>
            </a:endParaRPr>
          </a:p>
          <a:p>
            <a:pPr marL="457200" indent="-457200">
              <a:spcAft>
                <a:spcPts val="900"/>
              </a:spcAft>
              <a:buFont typeface="Arial,Sans-Serif" panose="020B0604020202020204" pitchFamily="34" charset="0"/>
              <a:buChar char="•"/>
            </a:pPr>
            <a:r>
              <a:rPr lang="en-US" sz="2000" b="1">
                <a:latin typeface="Arial"/>
                <a:cs typeface="Arial"/>
              </a:rPr>
              <a:t>Often referred to as Experiential Learning, Project-based Learning</a:t>
            </a:r>
            <a:endParaRPr lang="en-US" sz="2000">
              <a:latin typeface="Arial"/>
              <a:ea typeface="+mn-lt"/>
              <a:cs typeface="+mn-lt"/>
            </a:endParaRPr>
          </a:p>
          <a:p>
            <a:pPr marL="457200" indent="-457200">
              <a:spcAft>
                <a:spcPts val="900"/>
              </a:spcAft>
              <a:buFont typeface="Arial,Sans-Serif" panose="020B0604020202020204" pitchFamily="34" charset="0"/>
              <a:buChar char="•"/>
            </a:pPr>
            <a:r>
              <a:rPr lang="en-US" sz="2000" b="1">
                <a:latin typeface="Arial"/>
                <a:cs typeface="Arial"/>
              </a:rPr>
              <a:t>Occurs when students learn by actively engaging in an experience(s) direct or indirect, in-person or virtually, that benefits both the student and the community partner (reciprocity) and includes reflection</a:t>
            </a:r>
            <a:endParaRPr lang="en-US" sz="2000">
              <a:latin typeface="Arial"/>
              <a:ea typeface="+mn-lt"/>
              <a:cs typeface="+mn-lt"/>
            </a:endParaRPr>
          </a:p>
          <a:p>
            <a:pPr marL="457200" indent="-457200">
              <a:spcAft>
                <a:spcPts val="900"/>
              </a:spcAft>
              <a:buFont typeface="Arial,Sans-Serif" panose="020B0604020202020204" pitchFamily="34" charset="0"/>
              <a:buChar char="•"/>
            </a:pPr>
            <a:r>
              <a:rPr lang="en-US" sz="2000" b="1">
                <a:latin typeface="Arial"/>
                <a:cs typeface="Arial"/>
              </a:rPr>
              <a:t>Meets a need in a community – local, national, or global</a:t>
            </a:r>
            <a:endParaRPr lang="en-US" sz="2000">
              <a:latin typeface="Arial"/>
              <a:ea typeface="+mn-lt"/>
              <a:cs typeface="+mn-lt"/>
            </a:endParaRPr>
          </a:p>
          <a:p>
            <a:pPr marL="457200" indent="-457200">
              <a:spcAft>
                <a:spcPts val="900"/>
              </a:spcAft>
              <a:buFont typeface="Arial,Sans-Serif" panose="020B0604020202020204" pitchFamily="34" charset="0"/>
              <a:buChar char="•"/>
            </a:pPr>
            <a:r>
              <a:rPr lang="en-US" sz="2000" b="1">
                <a:latin typeface="Arial"/>
                <a:cs typeface="Arial"/>
              </a:rPr>
              <a:t>Creates a bridge between the community, the University, and the world around it.</a:t>
            </a:r>
            <a:endParaRPr lang="en-US" sz="2000">
              <a:latin typeface="Arial"/>
              <a:cs typeface="Arial"/>
            </a:endParaRPr>
          </a:p>
        </p:txBody>
      </p:sp>
      <p:sp>
        <p:nvSpPr>
          <p:cNvPr id="9" name="TextBox 8">
            <a:extLst>
              <a:ext uri="{FF2B5EF4-FFF2-40B4-BE49-F238E27FC236}">
                <a16:creationId xmlns:a16="http://schemas.microsoft.com/office/drawing/2014/main" id="{2954339A-4C4B-4529-A698-BD608E94F2DA}"/>
              </a:ext>
            </a:extLst>
          </p:cNvPr>
          <p:cNvSpPr txBox="1"/>
          <p:nvPr/>
        </p:nvSpPr>
        <p:spPr>
          <a:xfrm>
            <a:off x="1398142" y="4860481"/>
            <a:ext cx="9208576" cy="830997"/>
          </a:xfrm>
          <a:prstGeom prst="rect">
            <a:avLst/>
          </a:prstGeom>
          <a:noFill/>
        </p:spPr>
        <p:txBody>
          <a:bodyPr wrap="square" lIns="91440" tIns="45720" rIns="91440" bIns="45720" rtlCol="0" anchor="t">
            <a:spAutoFit/>
          </a:bodyPr>
          <a:lstStyle/>
          <a:p>
            <a:r>
              <a:rPr lang="en-US" sz="4800" b="1">
                <a:solidFill>
                  <a:srgbClr val="0070C0"/>
                </a:solidFill>
              </a:rPr>
              <a:t>What is Service-Learning</a:t>
            </a:r>
            <a:endParaRPr lang="en-US"/>
          </a:p>
        </p:txBody>
      </p:sp>
      <p:pic>
        <p:nvPicPr>
          <p:cNvPr id="4" name="Picture 2">
            <a:extLst>
              <a:ext uri="{FF2B5EF4-FFF2-40B4-BE49-F238E27FC236}">
                <a16:creationId xmlns:a16="http://schemas.microsoft.com/office/drawing/2014/main" id="{CFDDB400-7282-EAD2-12C3-FCFAAEB35D9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875324" y="4226857"/>
            <a:ext cx="2159486" cy="1614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13336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22544-4A43-4B7D-810F-137457888DD0}"/>
              </a:ext>
            </a:extLst>
          </p:cNvPr>
          <p:cNvSpPr/>
          <p:nvPr/>
        </p:nvSpPr>
        <p:spPr>
          <a:xfrm>
            <a:off x="1177863" y="1359815"/>
            <a:ext cx="9897767" cy="2901756"/>
          </a:xfrm>
          <a:prstGeom prst="rect">
            <a:avLst/>
          </a:prstGeom>
        </p:spPr>
        <p:txBody>
          <a:bodyPr wrap="square" lIns="91440" tIns="45720" rIns="91440" bIns="45720" anchor="t">
            <a:spAutoFit/>
          </a:bodyPr>
          <a:lstStyle/>
          <a:p>
            <a:pPr marL="457200" indent="-457200">
              <a:lnSpc>
                <a:spcPct val="120000"/>
              </a:lnSpc>
              <a:buFont typeface="Arial,Sans-Serif" panose="020B0604020202020204" pitchFamily="34" charset="0"/>
              <a:buChar char="•"/>
            </a:pPr>
            <a:r>
              <a:rPr lang="en-US" sz="2200" b="1">
                <a:latin typeface="Arial"/>
                <a:cs typeface="Arial"/>
              </a:rPr>
              <a:t>Volunteerism/Volunteering</a:t>
            </a:r>
            <a:endParaRPr lang="en-US" sz="2200">
              <a:ea typeface="+mn-lt"/>
              <a:cs typeface="+mn-lt"/>
            </a:endParaRPr>
          </a:p>
          <a:p>
            <a:pPr marL="457200" indent="-457200">
              <a:lnSpc>
                <a:spcPct val="120000"/>
              </a:lnSpc>
              <a:buFont typeface="Arial,Sans-Serif" panose="020B0604020202020204" pitchFamily="34" charset="0"/>
              <a:buChar char="•"/>
            </a:pPr>
            <a:r>
              <a:rPr lang="en-US" sz="2200" b="1">
                <a:latin typeface="Arial"/>
                <a:cs typeface="Arial"/>
              </a:rPr>
              <a:t>School Activities; Make up Work or Extra Credit</a:t>
            </a:r>
            <a:endParaRPr lang="en-US" sz="2200">
              <a:ea typeface="+mn-lt"/>
              <a:cs typeface="+mn-lt"/>
            </a:endParaRPr>
          </a:p>
          <a:p>
            <a:pPr marL="457200" indent="-457200">
              <a:lnSpc>
                <a:spcPct val="120000"/>
              </a:lnSpc>
              <a:buFont typeface="Arial,Sans-Serif" panose="020B0604020202020204" pitchFamily="34" charset="0"/>
              <a:buChar char="•"/>
            </a:pPr>
            <a:r>
              <a:rPr lang="en-US" sz="2200" b="1">
                <a:latin typeface="Arial"/>
                <a:cs typeface="Arial"/>
              </a:rPr>
              <a:t>Community Service</a:t>
            </a:r>
            <a:endParaRPr lang="en-US" sz="2200">
              <a:ea typeface="+mn-lt"/>
              <a:cs typeface="+mn-lt"/>
            </a:endParaRPr>
          </a:p>
          <a:p>
            <a:pPr marL="914400" lvl="1" indent="-457200">
              <a:lnSpc>
                <a:spcPct val="120000"/>
              </a:lnSpc>
              <a:buFont typeface="Arial,Sans-Serif" panose="020B0604020202020204" pitchFamily="34" charset="0"/>
              <a:buChar char="•"/>
            </a:pPr>
            <a:r>
              <a:rPr lang="en-US" sz="2200" b="1">
                <a:latin typeface="Arial"/>
                <a:cs typeface="Arial"/>
              </a:rPr>
              <a:t>Might look similar to service-learning:</a:t>
            </a:r>
            <a:endParaRPr lang="en-US" sz="2200">
              <a:ea typeface="+mn-lt"/>
              <a:cs typeface="+mn-lt"/>
            </a:endParaRPr>
          </a:p>
          <a:p>
            <a:pPr marL="1371600" lvl="2" indent="-457200">
              <a:lnSpc>
                <a:spcPct val="120000"/>
              </a:lnSpc>
              <a:buFont typeface="Arial,Sans-Serif" panose="020B0604020202020204" pitchFamily="34" charset="0"/>
              <a:buChar char="•"/>
            </a:pPr>
            <a:r>
              <a:rPr lang="en-US" sz="2200" b="1">
                <a:latin typeface="Arial"/>
                <a:cs typeface="Arial"/>
              </a:rPr>
              <a:t>No connection to coursework/reflective assignment</a:t>
            </a:r>
            <a:endParaRPr lang="en-US" sz="2200">
              <a:ea typeface="+mn-lt"/>
              <a:cs typeface="+mn-lt"/>
            </a:endParaRPr>
          </a:p>
          <a:p>
            <a:pPr marL="1371600" lvl="2" indent="-457200">
              <a:lnSpc>
                <a:spcPct val="120000"/>
              </a:lnSpc>
              <a:buFont typeface="Arial,Sans-Serif" panose="020B0604020202020204" pitchFamily="34" charset="0"/>
              <a:buChar char="•"/>
            </a:pPr>
            <a:r>
              <a:rPr lang="en-US" sz="2200" b="1">
                <a:latin typeface="Arial"/>
                <a:cs typeface="Arial"/>
              </a:rPr>
              <a:t>Often incorporated into a defendant’s sentencing - </a:t>
            </a:r>
            <a:r>
              <a:rPr lang="en-US" sz="2200" b="1">
                <a:latin typeface="Arial"/>
                <a:cs typeface="Arial"/>
                <a:hlinkClick r:id="rId4">
                  <a:extLst>
                    <a:ext uri="{A12FA001-AC4F-418D-AE19-62706E023703}">
                      <ahyp:hlinkClr xmlns:ahyp="http://schemas.microsoft.com/office/drawing/2018/hyperlinkcolor" val="tx"/>
                    </a:ext>
                  </a:extLst>
                </a:hlinkClick>
              </a:rPr>
              <a:t>https://doc.mo.gov/programs/community-service</a:t>
            </a:r>
            <a:endParaRPr lang="en-US" sz="2200"/>
          </a:p>
        </p:txBody>
      </p:sp>
      <p:sp>
        <p:nvSpPr>
          <p:cNvPr id="9" name="TextBox 8">
            <a:extLst>
              <a:ext uri="{FF2B5EF4-FFF2-40B4-BE49-F238E27FC236}">
                <a16:creationId xmlns:a16="http://schemas.microsoft.com/office/drawing/2014/main" id="{2954339A-4C4B-4529-A698-BD608E94F2DA}"/>
              </a:ext>
            </a:extLst>
          </p:cNvPr>
          <p:cNvSpPr txBox="1"/>
          <p:nvPr/>
        </p:nvSpPr>
        <p:spPr>
          <a:xfrm>
            <a:off x="1398142" y="4860481"/>
            <a:ext cx="9208576" cy="830997"/>
          </a:xfrm>
          <a:prstGeom prst="rect">
            <a:avLst/>
          </a:prstGeom>
          <a:noFill/>
        </p:spPr>
        <p:txBody>
          <a:bodyPr wrap="square" lIns="91440" tIns="45720" rIns="91440" bIns="45720" rtlCol="0" anchor="t">
            <a:spAutoFit/>
          </a:bodyPr>
          <a:lstStyle/>
          <a:p>
            <a:r>
              <a:rPr lang="en-US" sz="4800" b="1">
                <a:solidFill>
                  <a:srgbClr val="0070C0"/>
                </a:solidFill>
              </a:rPr>
              <a:t>What is NOT Service-Learning</a:t>
            </a:r>
            <a:endParaRPr lang="en-US"/>
          </a:p>
        </p:txBody>
      </p:sp>
      <p:pic>
        <p:nvPicPr>
          <p:cNvPr id="3" name="Picture 2" descr="Community service Stock Photos, Royalty Free Community service Images |  Depositphotos">
            <a:extLst>
              <a:ext uri="{FF2B5EF4-FFF2-40B4-BE49-F238E27FC236}">
                <a16:creationId xmlns:a16="http://schemas.microsoft.com/office/drawing/2014/main" id="{B398F184-6BF1-34AD-D33C-4DA914EE9E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40000">
            <a:off x="8293897" y="1180650"/>
            <a:ext cx="2679189" cy="150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16924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22544-4A43-4B7D-810F-137457888DD0}"/>
              </a:ext>
            </a:extLst>
          </p:cNvPr>
          <p:cNvSpPr/>
          <p:nvPr/>
        </p:nvSpPr>
        <p:spPr>
          <a:xfrm>
            <a:off x="1226091" y="1080094"/>
            <a:ext cx="6724374" cy="3028073"/>
          </a:xfrm>
          <a:prstGeom prst="rect">
            <a:avLst/>
          </a:prstGeom>
        </p:spPr>
        <p:txBody>
          <a:bodyPr wrap="square" lIns="91440" tIns="45720" rIns="91440" bIns="45720" anchor="t">
            <a:spAutoFit/>
          </a:bodyPr>
          <a:lstStyle/>
          <a:p>
            <a:pPr marL="285750" indent="-285750">
              <a:lnSpc>
                <a:spcPct val="120000"/>
              </a:lnSpc>
              <a:spcAft>
                <a:spcPts val="600"/>
              </a:spcAft>
              <a:buFont typeface="Arial" panose="020B0604020202020204" pitchFamily="34" charset="0"/>
              <a:buChar char="•"/>
            </a:pPr>
            <a:r>
              <a:rPr lang="en-US" sz="2400" b="1">
                <a:latin typeface="Arial"/>
                <a:cs typeface="Arial"/>
              </a:rPr>
              <a:t>Shown to have an impact on</a:t>
            </a:r>
            <a:endParaRPr lang="en-US" sz="2400">
              <a:ea typeface="+mn-lt"/>
              <a:cs typeface="+mn-lt"/>
            </a:endParaRPr>
          </a:p>
          <a:p>
            <a:pPr marL="800100" lvl="1" indent="-342900">
              <a:lnSpc>
                <a:spcPct val="120000"/>
              </a:lnSpc>
              <a:spcAft>
                <a:spcPts val="600"/>
              </a:spcAft>
              <a:buFont typeface="Arial"/>
              <a:buChar char="•"/>
            </a:pPr>
            <a:r>
              <a:rPr lang="en-US" sz="2000" b="1">
                <a:latin typeface="Arial"/>
                <a:cs typeface="Arial"/>
              </a:rPr>
              <a:t>Student Success &amp; Retention</a:t>
            </a:r>
            <a:endParaRPr lang="en-US" sz="2000">
              <a:ea typeface="+mn-lt"/>
              <a:cs typeface="+mn-lt"/>
            </a:endParaRPr>
          </a:p>
          <a:p>
            <a:pPr marL="800100" lvl="1" indent="-342900">
              <a:lnSpc>
                <a:spcPct val="120000"/>
              </a:lnSpc>
              <a:spcAft>
                <a:spcPts val="600"/>
              </a:spcAft>
              <a:buFont typeface="Arial"/>
              <a:buChar char="•"/>
            </a:pPr>
            <a:r>
              <a:rPr lang="en-US" sz="2000" b="1">
                <a:latin typeface="Arial"/>
                <a:cs typeface="Arial"/>
              </a:rPr>
              <a:t>Career Readiness and Major Exploration</a:t>
            </a:r>
            <a:endParaRPr lang="en-US" sz="2000">
              <a:ea typeface="+mn-lt"/>
              <a:cs typeface="+mn-lt"/>
            </a:endParaRPr>
          </a:p>
          <a:p>
            <a:pPr marL="800100" lvl="1" indent="-342900">
              <a:lnSpc>
                <a:spcPct val="120000"/>
              </a:lnSpc>
              <a:spcAft>
                <a:spcPts val="600"/>
              </a:spcAft>
              <a:buFont typeface="Arial"/>
              <a:buChar char="•"/>
            </a:pPr>
            <a:r>
              <a:rPr lang="en-US" sz="2000" b="1">
                <a:latin typeface="Arial"/>
                <a:cs typeface="Arial"/>
              </a:rPr>
              <a:t>Building Social Capital in communities long-term</a:t>
            </a:r>
            <a:endParaRPr lang="en-US" sz="2000">
              <a:ea typeface="+mn-lt"/>
              <a:cs typeface="+mn-lt"/>
            </a:endParaRPr>
          </a:p>
          <a:p>
            <a:pPr marL="800100" lvl="1" indent="-342900">
              <a:lnSpc>
                <a:spcPct val="120000"/>
              </a:lnSpc>
              <a:spcAft>
                <a:spcPts val="600"/>
              </a:spcAft>
              <a:buFont typeface="Arial"/>
              <a:buChar char="•"/>
            </a:pPr>
            <a:r>
              <a:rPr lang="en-US" sz="2000" b="1">
                <a:latin typeface="Arial"/>
                <a:cs typeface="Arial"/>
              </a:rPr>
              <a:t>Fostering Intercultural Competence between Students &amp; Community</a:t>
            </a:r>
            <a:endParaRPr lang="en-US" sz="2000"/>
          </a:p>
        </p:txBody>
      </p:sp>
      <p:sp>
        <p:nvSpPr>
          <p:cNvPr id="9" name="TextBox 8">
            <a:extLst>
              <a:ext uri="{FF2B5EF4-FFF2-40B4-BE49-F238E27FC236}">
                <a16:creationId xmlns:a16="http://schemas.microsoft.com/office/drawing/2014/main" id="{2954339A-4C4B-4529-A698-BD608E94F2DA}"/>
              </a:ext>
            </a:extLst>
          </p:cNvPr>
          <p:cNvSpPr txBox="1"/>
          <p:nvPr/>
        </p:nvSpPr>
        <p:spPr>
          <a:xfrm>
            <a:off x="1494598" y="4768012"/>
            <a:ext cx="9208576" cy="830997"/>
          </a:xfrm>
          <a:prstGeom prst="rect">
            <a:avLst/>
          </a:prstGeom>
          <a:noFill/>
        </p:spPr>
        <p:txBody>
          <a:bodyPr wrap="square" lIns="91440" tIns="45720" rIns="91440" bIns="45720" rtlCol="0" anchor="t">
            <a:spAutoFit/>
          </a:bodyPr>
          <a:lstStyle/>
          <a:p>
            <a:r>
              <a:rPr lang="en-US" sz="4800" b="1">
                <a:solidFill>
                  <a:srgbClr val="0070C0"/>
                </a:solidFill>
              </a:rPr>
              <a:t>Benefits of Service-Learning</a:t>
            </a:r>
            <a:endParaRPr lang="en-US"/>
          </a:p>
        </p:txBody>
      </p:sp>
      <p:pic>
        <p:nvPicPr>
          <p:cNvPr id="3" name="Picture 6">
            <a:extLst>
              <a:ext uri="{FF2B5EF4-FFF2-40B4-BE49-F238E27FC236}">
                <a16:creationId xmlns:a16="http://schemas.microsoft.com/office/drawing/2014/main" id="{09D43EA9-7A10-C0CF-0556-5CF9396794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9390" y="1138976"/>
            <a:ext cx="3244366" cy="340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79166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22544-4A43-4B7D-810F-137457888DD0}"/>
              </a:ext>
            </a:extLst>
          </p:cNvPr>
          <p:cNvSpPr/>
          <p:nvPr/>
        </p:nvSpPr>
        <p:spPr>
          <a:xfrm>
            <a:off x="961931" y="1222334"/>
            <a:ext cx="10148038" cy="2840714"/>
          </a:xfrm>
          <a:prstGeom prst="rect">
            <a:avLst/>
          </a:prstGeom>
        </p:spPr>
        <p:txBody>
          <a:bodyPr wrap="square" lIns="91440" tIns="45720" rIns="91440" bIns="45720" anchor="t">
            <a:spAutoFit/>
          </a:bodyPr>
          <a:lstStyle/>
          <a:p>
            <a:pPr marL="457200" indent="-457200">
              <a:lnSpc>
                <a:spcPct val="120000"/>
              </a:lnSpc>
              <a:spcAft>
                <a:spcPts val="600"/>
              </a:spcAft>
              <a:buFont typeface="Arial,Sans-Serif" panose="020B0604020202020204" pitchFamily="34" charset="0"/>
              <a:buChar char="•"/>
            </a:pPr>
            <a:r>
              <a:rPr lang="en-US" sz="2000" b="1">
                <a:latin typeface="Arial"/>
                <a:cs typeface="Arial"/>
              </a:rPr>
              <a:t>"Intercultural competence can no longer be viewed as a 'nice to have' skill in our world. It is a 'must have.' </a:t>
            </a:r>
            <a:r>
              <a:rPr lang="en-US" sz="1400" b="1">
                <a:latin typeface="Arial"/>
                <a:cs typeface="Arial"/>
              </a:rPr>
              <a:t>Tara Harvey, PhD is the Founder of True North Intercultural </a:t>
            </a:r>
          </a:p>
          <a:p>
            <a:pPr marL="914400" lvl="1" indent="-457200">
              <a:lnSpc>
                <a:spcPct val="120000"/>
              </a:lnSpc>
              <a:spcAft>
                <a:spcPts val="600"/>
              </a:spcAft>
              <a:buFont typeface="Arial,Sans-Serif" panose="020B0604020202020204" pitchFamily="34" charset="0"/>
              <a:buChar char="•"/>
            </a:pPr>
            <a:r>
              <a:rPr lang="en-US" b="1">
                <a:latin typeface="Arial"/>
                <a:cs typeface="Arial"/>
              </a:rPr>
              <a:t>Develop a better understanding and appreciation of complex differences that exist</a:t>
            </a:r>
          </a:p>
          <a:p>
            <a:pPr marL="914400" lvl="1" indent="-457200">
              <a:lnSpc>
                <a:spcPct val="120000"/>
              </a:lnSpc>
              <a:spcAft>
                <a:spcPts val="600"/>
              </a:spcAft>
              <a:buFont typeface="Arial,Sans-Serif" panose="020B0604020202020204" pitchFamily="34" charset="0"/>
              <a:buChar char="•"/>
            </a:pPr>
            <a:r>
              <a:rPr lang="en-US" b="1">
                <a:latin typeface="Arial"/>
                <a:cs typeface="Arial"/>
              </a:rPr>
              <a:t>Engage effectively and appropriately across these differences</a:t>
            </a:r>
          </a:p>
          <a:p>
            <a:pPr marL="914400" lvl="1" indent="-457200">
              <a:lnSpc>
                <a:spcPct val="120000"/>
              </a:lnSpc>
              <a:spcAft>
                <a:spcPts val="600"/>
              </a:spcAft>
              <a:buFont typeface="Arial,Sans-Serif" panose="020B0604020202020204" pitchFamily="34" charset="0"/>
              <a:buChar char="•"/>
            </a:pPr>
            <a:r>
              <a:rPr lang="en-US" b="1">
                <a:latin typeface="Arial"/>
                <a:cs typeface="Arial"/>
              </a:rPr>
              <a:t>Foster intercultural development within our educational institutions </a:t>
            </a:r>
          </a:p>
          <a:p>
            <a:pPr marL="457200" indent="-457200">
              <a:lnSpc>
                <a:spcPct val="120000"/>
              </a:lnSpc>
              <a:spcAft>
                <a:spcPts val="600"/>
              </a:spcAft>
              <a:buFont typeface="Arial,Sans-Serif" panose="020B0604020202020204" pitchFamily="34" charset="0"/>
              <a:buChar char="•"/>
            </a:pPr>
            <a:r>
              <a:rPr lang="en-US" sz="2000" b="1">
                <a:latin typeface="Arial"/>
                <a:cs typeface="Arial"/>
              </a:rPr>
              <a:t>Intercultural competence is never an endpoint but a continual process of development that examines our attitudes, awareness, knowledge, and skills. </a:t>
            </a:r>
          </a:p>
        </p:txBody>
      </p:sp>
      <p:sp>
        <p:nvSpPr>
          <p:cNvPr id="9" name="TextBox 8">
            <a:extLst>
              <a:ext uri="{FF2B5EF4-FFF2-40B4-BE49-F238E27FC236}">
                <a16:creationId xmlns:a16="http://schemas.microsoft.com/office/drawing/2014/main" id="{2954339A-4C4B-4529-A698-BD608E94F2DA}"/>
              </a:ext>
            </a:extLst>
          </p:cNvPr>
          <p:cNvSpPr txBox="1"/>
          <p:nvPr/>
        </p:nvSpPr>
        <p:spPr>
          <a:xfrm>
            <a:off x="1581022" y="4728401"/>
            <a:ext cx="9208576" cy="830997"/>
          </a:xfrm>
          <a:prstGeom prst="rect">
            <a:avLst/>
          </a:prstGeom>
          <a:noFill/>
        </p:spPr>
        <p:txBody>
          <a:bodyPr wrap="square" lIns="91440" tIns="45720" rIns="91440" bIns="45720" rtlCol="0" anchor="t">
            <a:spAutoFit/>
          </a:bodyPr>
          <a:lstStyle/>
          <a:p>
            <a:r>
              <a:rPr lang="en-US" sz="4800" b="1">
                <a:solidFill>
                  <a:srgbClr val="0070C0"/>
                </a:solidFill>
              </a:rPr>
              <a:t>What is Intercultural Competence</a:t>
            </a:r>
            <a:endParaRPr lang="en-US"/>
          </a:p>
        </p:txBody>
      </p:sp>
    </p:spTree>
    <p:extLst>
      <p:ext uri="{BB962C8B-B14F-4D97-AF65-F5344CB8AC3E}">
        <p14:creationId xmlns:p14="http://schemas.microsoft.com/office/powerpoint/2010/main" val="165980181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954339A-4C4B-4529-A698-BD608E94F2DA}"/>
              </a:ext>
            </a:extLst>
          </p:cNvPr>
          <p:cNvSpPr txBox="1"/>
          <p:nvPr/>
        </p:nvSpPr>
        <p:spPr>
          <a:xfrm>
            <a:off x="1530222" y="5205921"/>
            <a:ext cx="9208576" cy="830997"/>
          </a:xfrm>
          <a:prstGeom prst="rect">
            <a:avLst/>
          </a:prstGeom>
          <a:noFill/>
        </p:spPr>
        <p:txBody>
          <a:bodyPr wrap="square" lIns="91440" tIns="45720" rIns="91440" bIns="45720" rtlCol="0" anchor="t">
            <a:spAutoFit/>
          </a:bodyPr>
          <a:lstStyle/>
          <a:p>
            <a:r>
              <a:rPr lang="en-US" sz="4800" b="1">
                <a:solidFill>
                  <a:srgbClr val="0070C0"/>
                </a:solidFill>
              </a:rPr>
              <a:t>What is Intercultural Competence</a:t>
            </a:r>
            <a:endParaRPr lang="en-US"/>
          </a:p>
        </p:txBody>
      </p:sp>
      <p:graphicFrame>
        <p:nvGraphicFramePr>
          <p:cNvPr id="2" name="Diagram 2">
            <a:extLst>
              <a:ext uri="{FF2B5EF4-FFF2-40B4-BE49-F238E27FC236}">
                <a16:creationId xmlns:a16="http://schemas.microsoft.com/office/drawing/2014/main" id="{01B27BF4-87E8-F8A5-61A6-EDAE19022B6A}"/>
              </a:ext>
            </a:extLst>
          </p:cNvPr>
          <p:cNvGraphicFramePr/>
          <p:nvPr>
            <p:extLst>
              <p:ext uri="{D42A27DB-BD31-4B8C-83A1-F6EECF244321}">
                <p14:modId xmlns:p14="http://schemas.microsoft.com/office/powerpoint/2010/main" val="4252318983"/>
              </p:ext>
            </p:extLst>
          </p:nvPr>
        </p:nvGraphicFramePr>
        <p:xfrm>
          <a:off x="3242151" y="1071963"/>
          <a:ext cx="6085249" cy="4307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828" name="Picture 3827">
            <a:extLst>
              <a:ext uri="{FF2B5EF4-FFF2-40B4-BE49-F238E27FC236}">
                <a16:creationId xmlns:a16="http://schemas.microsoft.com/office/drawing/2014/main" id="{E6C3531F-0B88-E7AB-4D51-3746724F97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42807" y="1042957"/>
            <a:ext cx="2696406" cy="2024657"/>
          </a:xfrm>
          <a:prstGeom prst="rect">
            <a:avLst/>
          </a:prstGeom>
        </p:spPr>
      </p:pic>
      <p:pic>
        <p:nvPicPr>
          <p:cNvPr id="3839" name="Picture 3838" descr="A picture containing person, tree, outdoor, group&#10;&#10;Description automatically generated">
            <a:extLst>
              <a:ext uri="{FF2B5EF4-FFF2-40B4-BE49-F238E27FC236}">
                <a16:creationId xmlns:a16="http://schemas.microsoft.com/office/drawing/2014/main" id="{354222D2-48F8-9916-8BCD-79132A1BCDD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3734" y="2904101"/>
            <a:ext cx="2893547" cy="1956142"/>
          </a:xfrm>
          <a:prstGeom prst="rect">
            <a:avLst/>
          </a:prstGeom>
        </p:spPr>
      </p:pic>
    </p:spTree>
    <p:extLst>
      <p:ext uri="{BB962C8B-B14F-4D97-AF65-F5344CB8AC3E}">
        <p14:creationId xmlns:p14="http://schemas.microsoft.com/office/powerpoint/2010/main" val="28398296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2322544-4A43-4B7D-810F-137457888DD0}"/>
              </a:ext>
            </a:extLst>
          </p:cNvPr>
          <p:cNvSpPr/>
          <p:nvPr/>
        </p:nvSpPr>
        <p:spPr>
          <a:xfrm>
            <a:off x="1043211" y="1080094"/>
            <a:ext cx="10076918" cy="3412986"/>
          </a:xfrm>
          <a:prstGeom prst="rect">
            <a:avLst/>
          </a:prstGeom>
        </p:spPr>
        <p:txBody>
          <a:bodyPr wrap="square" lIns="91440" tIns="45720" rIns="91440" bIns="45720" anchor="t">
            <a:spAutoFit/>
          </a:bodyPr>
          <a:lstStyle/>
          <a:p>
            <a:pPr marL="457200" indent="-457200">
              <a:lnSpc>
                <a:spcPct val="120000"/>
              </a:lnSpc>
              <a:spcAft>
                <a:spcPts val="600"/>
              </a:spcAft>
              <a:buFont typeface="Arial,Sans-Serif" panose="020B0604020202020204" pitchFamily="34" charset="0"/>
              <a:buChar char="•"/>
            </a:pPr>
            <a:r>
              <a:rPr lang="en-US" sz="2000" b="1">
                <a:latin typeface="Arial"/>
                <a:cs typeface="Arial"/>
              </a:rPr>
              <a:t>Study conducted by Nadia De Leon at Stanford University</a:t>
            </a:r>
          </a:p>
          <a:p>
            <a:pPr marL="914400" lvl="1" indent="-457200">
              <a:buFont typeface="Arial,Sans-Serif" panose="020B0604020202020204" pitchFamily="34" charset="0"/>
              <a:buChar char="•"/>
            </a:pPr>
            <a:r>
              <a:rPr lang="en-US" sz="1600" b="1">
                <a:latin typeface="Arial"/>
                <a:cs typeface="Arial"/>
              </a:rPr>
              <a:t>Article - Developing Intercultural Competence by Participating in Intensive Intercultural Service-Learning</a:t>
            </a:r>
          </a:p>
          <a:p>
            <a:pPr marL="1371600" lvl="2" indent="-457200">
              <a:lnSpc>
                <a:spcPct val="120000"/>
              </a:lnSpc>
              <a:spcAft>
                <a:spcPts val="600"/>
              </a:spcAft>
              <a:buFont typeface="Arial,Sans-Serif" panose="020B0604020202020204" pitchFamily="34" charset="0"/>
              <a:buChar char="•"/>
            </a:pPr>
            <a:r>
              <a:rPr lang="en-US" sz="1400" b="1">
                <a:latin typeface="Arial"/>
                <a:cs typeface="Arial"/>
              </a:rPr>
              <a:t>Quasi-experimental – 170 Undergraduate Students; 6 sections; 6 different faculty; 3 sections with service-learning / 3 sections without service-learning</a:t>
            </a:r>
          </a:p>
          <a:p>
            <a:pPr marL="1828800" lvl="3" indent="-457200">
              <a:spcAft>
                <a:spcPts val="600"/>
              </a:spcAft>
              <a:buFont typeface="Arial,Sans-Serif" panose="020B0604020202020204" pitchFamily="34" charset="0"/>
              <a:buChar char="•"/>
            </a:pPr>
            <a:r>
              <a:rPr lang="en-US" sz="1400" b="1">
                <a:latin typeface="Arial"/>
                <a:cs typeface="Arial"/>
              </a:rPr>
              <a:t>Two Scales: Cultural Intelligence Scale &amp; Intercultural Sensitivity Scale</a:t>
            </a:r>
          </a:p>
          <a:p>
            <a:pPr marL="1828800" lvl="3" indent="-457200">
              <a:spcAft>
                <a:spcPts val="600"/>
              </a:spcAft>
              <a:buFont typeface="Arial,Sans-Serif" panose="020B0604020202020204" pitchFamily="34" charset="0"/>
              <a:buChar char="•"/>
            </a:pPr>
            <a:r>
              <a:rPr lang="en-US" sz="1400" b="1">
                <a:latin typeface="Arial"/>
                <a:cs typeface="Arial"/>
              </a:rPr>
              <a:t>Pre / Post Reflections </a:t>
            </a:r>
          </a:p>
          <a:p>
            <a:pPr marL="1828800" lvl="3" indent="-457200">
              <a:spcAft>
                <a:spcPts val="600"/>
              </a:spcAft>
              <a:buFont typeface="Arial,Sans-Serif" panose="020B0604020202020204" pitchFamily="34" charset="0"/>
              <a:buChar char="•"/>
            </a:pPr>
            <a:r>
              <a:rPr lang="en-US" sz="1400" b="1">
                <a:latin typeface="Arial"/>
                <a:cs typeface="Arial"/>
              </a:rPr>
              <a:t>$100 Solution Model working with immigrant and refugee families </a:t>
            </a:r>
            <a:r>
              <a:rPr lang="en-US" sz="1400" b="1">
                <a:ea typeface="+mn-lt"/>
                <a:cs typeface="+mn-lt"/>
                <a:hlinkClick r:id="rId4"/>
              </a:rPr>
              <a:t>https://the100dollarsolution.org/mission/</a:t>
            </a:r>
          </a:p>
          <a:p>
            <a:pPr marL="914400" lvl="1" indent="-457200">
              <a:buFont typeface="Arial,Sans-Serif" panose="020B0604020202020204" pitchFamily="34" charset="0"/>
              <a:buChar char="•"/>
            </a:pPr>
            <a:r>
              <a:rPr lang="en-US" sz="1600" b="1">
                <a:latin typeface="Arial"/>
                <a:cs typeface="Arial"/>
              </a:rPr>
              <a:t>Statistical Analysis confirmed that service-learning had a "significant positive effect on students' intercultural competence" compared to courses with no service-learning.</a:t>
            </a:r>
          </a:p>
          <a:p>
            <a:pPr lvl="2" algn="r">
              <a:lnSpc>
                <a:spcPct val="120000"/>
              </a:lnSpc>
              <a:spcAft>
                <a:spcPts val="600"/>
              </a:spcAft>
            </a:pPr>
            <a:r>
              <a:rPr lang="en-US" sz="1200" b="1">
                <a:latin typeface="Arial"/>
                <a:cs typeface="Arial"/>
              </a:rPr>
              <a:t>Michigan Journal of Community Service Learning (2014, pp 17-30)</a:t>
            </a:r>
            <a:endParaRPr lang="en-US" sz="1200"/>
          </a:p>
        </p:txBody>
      </p:sp>
      <p:sp>
        <p:nvSpPr>
          <p:cNvPr id="9" name="TextBox 8">
            <a:extLst>
              <a:ext uri="{FF2B5EF4-FFF2-40B4-BE49-F238E27FC236}">
                <a16:creationId xmlns:a16="http://schemas.microsoft.com/office/drawing/2014/main" id="{2954339A-4C4B-4529-A698-BD608E94F2DA}"/>
              </a:ext>
            </a:extLst>
          </p:cNvPr>
          <p:cNvSpPr txBox="1"/>
          <p:nvPr/>
        </p:nvSpPr>
        <p:spPr>
          <a:xfrm>
            <a:off x="1398142" y="4860481"/>
            <a:ext cx="9208576" cy="830997"/>
          </a:xfrm>
          <a:prstGeom prst="rect">
            <a:avLst/>
          </a:prstGeom>
          <a:noFill/>
        </p:spPr>
        <p:txBody>
          <a:bodyPr wrap="square" lIns="91440" tIns="45720" rIns="91440" bIns="45720" rtlCol="0" anchor="t">
            <a:spAutoFit/>
          </a:bodyPr>
          <a:lstStyle/>
          <a:p>
            <a:r>
              <a:rPr lang="en-US" sz="4800" b="1">
                <a:solidFill>
                  <a:srgbClr val="0070C0"/>
                </a:solidFill>
              </a:rPr>
              <a:t>What Does the Research Say ?</a:t>
            </a:r>
            <a:endParaRPr lang="en-US"/>
          </a:p>
        </p:txBody>
      </p:sp>
    </p:spTree>
    <p:extLst>
      <p:ext uri="{BB962C8B-B14F-4D97-AF65-F5344CB8AC3E}">
        <p14:creationId xmlns:p14="http://schemas.microsoft.com/office/powerpoint/2010/main" val="2485807033"/>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35" name="Rectangle 1134">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Free Bird's Eye View Of Roadway During Evening Stock Photo">
            <a:extLst>
              <a:ext uri="{FF2B5EF4-FFF2-40B4-BE49-F238E27FC236}">
                <a16:creationId xmlns:a16="http://schemas.microsoft.com/office/drawing/2014/main" id="{ACB45CBF-3A70-DF2D-441B-0194944C9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413"/>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37" name="Rectangle 1136">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60A779D-85F7-3B25-6EA0-F36F6B0B29D3}"/>
              </a:ext>
            </a:extLst>
          </p:cNvPr>
          <p:cNvSpPr>
            <a:spLocks noGrp="1"/>
          </p:cNvSpPr>
          <p:nvPr>
            <p:ph type="subTitle" idx="1"/>
          </p:nvPr>
        </p:nvSpPr>
        <p:spPr>
          <a:xfrm>
            <a:off x="1429869" y="1223214"/>
            <a:ext cx="9620423" cy="3059204"/>
          </a:xfrm>
        </p:spPr>
        <p:txBody>
          <a:bodyPr vert="horz" lIns="91440" tIns="45720" rIns="91440" bIns="45720" rtlCol="0" anchor="t">
            <a:noAutofit/>
          </a:bodyPr>
          <a:lstStyle/>
          <a:p>
            <a:pPr>
              <a:lnSpc>
                <a:spcPct val="120000"/>
              </a:lnSpc>
            </a:pPr>
            <a:r>
              <a:rPr lang="en-US" sz="2800" b="1">
                <a:latin typeface="Arial"/>
                <a:cs typeface="Arial"/>
              </a:rPr>
              <a:t>College of Business</a:t>
            </a:r>
          </a:p>
          <a:p>
            <a:pPr>
              <a:lnSpc>
                <a:spcPct val="120000"/>
              </a:lnSpc>
            </a:pPr>
            <a:r>
              <a:rPr lang="en-US" sz="2800" b="1">
                <a:latin typeface="Arial"/>
                <a:cs typeface="Arial"/>
              </a:rPr>
              <a:t>ITC 200 - Critical and Creative Thinking Using Information Technology</a:t>
            </a:r>
          </a:p>
          <a:p>
            <a:pPr marL="457200" indent="-457200">
              <a:lnSpc>
                <a:spcPct val="120000"/>
              </a:lnSpc>
              <a:buFont typeface="Arial" panose="020B0604020202020204" pitchFamily="34" charset="0"/>
              <a:buChar char="•"/>
            </a:pPr>
            <a:r>
              <a:rPr lang="en-US" sz="2800" b="1">
                <a:latin typeface="Arial"/>
                <a:cs typeface="Arial"/>
              </a:rPr>
              <a:t>Integrated Service-Learning Course</a:t>
            </a:r>
          </a:p>
          <a:p>
            <a:pPr marL="457200" indent="-457200">
              <a:lnSpc>
                <a:spcPct val="120000"/>
              </a:lnSpc>
              <a:buFont typeface="Arial" panose="020B0604020202020204" pitchFamily="34" charset="0"/>
              <a:buChar char="•"/>
            </a:pPr>
            <a:r>
              <a:rPr lang="en-US" sz="2800" b="1">
                <a:latin typeface="Arial"/>
                <a:cs typeface="Arial"/>
              </a:rPr>
              <a:t>Required by all Business Majors</a:t>
            </a:r>
          </a:p>
        </p:txBody>
      </p:sp>
      <p:cxnSp>
        <p:nvCxnSpPr>
          <p:cNvPr id="1139" name="Straight Connector 1138">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055EE11-3681-4440-90B3-F913A49ABE00}"/>
              </a:ext>
            </a:extLst>
          </p:cNvPr>
          <p:cNvSpPr txBox="1"/>
          <p:nvPr/>
        </p:nvSpPr>
        <p:spPr>
          <a:xfrm>
            <a:off x="1360596" y="4630673"/>
            <a:ext cx="6644741" cy="1384995"/>
          </a:xfrm>
          <a:prstGeom prst="rect">
            <a:avLst/>
          </a:prstGeom>
          <a:noFill/>
        </p:spPr>
        <p:txBody>
          <a:bodyPr wrap="square" lIns="91440" tIns="45720" rIns="91440" bIns="45720" rtlCol="0" anchor="t">
            <a:spAutoFit/>
          </a:bodyPr>
          <a:lstStyle/>
          <a:p>
            <a:r>
              <a:rPr lang="en-US" sz="2800" b="1">
                <a:solidFill>
                  <a:srgbClr val="0070C0"/>
                </a:solidFill>
              </a:rPr>
              <a:t>Jennifer Lowenthal-Hershey, Instructor, Information Technology and Cybersecurity Department</a:t>
            </a:r>
          </a:p>
        </p:txBody>
      </p:sp>
      <p:pic>
        <p:nvPicPr>
          <p:cNvPr id="4100" name="Picture 4" descr="https://webapps.missouristate.edu/directory/upload/5695.jpg">
            <a:extLst>
              <a:ext uri="{FF2B5EF4-FFF2-40B4-BE49-F238E27FC236}">
                <a16:creationId xmlns:a16="http://schemas.microsoft.com/office/drawing/2014/main" id="{6F1CA54B-F191-4B14-8828-72E009311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386" y="2524570"/>
            <a:ext cx="2587050" cy="3104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775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9A4E0917A1A74C93104273344246D3" ma:contentTypeVersion="23" ma:contentTypeDescription="Create a new document." ma:contentTypeScope="" ma:versionID="835a365a0cada6a0c2757038dd99cf18">
  <xsd:schema xmlns:xsd="http://www.w3.org/2001/XMLSchema" xmlns:xs="http://www.w3.org/2001/XMLSchema" xmlns:p="http://schemas.microsoft.com/office/2006/metadata/properties" xmlns:ns2="8c959285-1d1e-458c-90a1-8d3cd5ecab50" xmlns:ns3="1619022b-e804-47ce-b5ff-2284cf3100d9" targetNamespace="http://schemas.microsoft.com/office/2006/metadata/properties" ma:root="true" ma:fieldsID="0c1a0636b09dd051dd3af451a48cddb8" ns2:_="" ns3:_="">
    <xsd:import namespace="8c959285-1d1e-458c-90a1-8d3cd5ecab50"/>
    <xsd:import namespace="1619022b-e804-47ce-b5ff-2284cf3100d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Notes"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959285-1d1e-458c-90a1-8d3cd5ecab5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4" nillable="true" ma:displayName="Taxonomy Catch All Column" ma:hidden="true" ma:list="{5e071d87-6568-4925-b3cd-21513ef9bd80}" ma:internalName="TaxCatchAll" ma:showField="CatchAllData" ma:web="8c959285-1d1e-458c-90a1-8d3cd5ecab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19022b-e804-47ce-b5ff-2284cf3100d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Notes" ma:index="22" nillable="true" ma:displayName="Notes" ma:format="Dropdown" ma:internalName="Notes">
      <xsd:simpleType>
        <xsd:restriction base="dms:Text">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cda40051-455f-48ac-bab4-8728f93bac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c959285-1d1e-458c-90a1-8d3cd5ecab50" xsi:nil="true"/>
    <lcf76f155ced4ddcb4097134ff3c332f xmlns="1619022b-e804-47ce-b5ff-2284cf3100d9">
      <Terms xmlns="http://schemas.microsoft.com/office/infopath/2007/PartnerControls"/>
    </lcf76f155ced4ddcb4097134ff3c332f>
    <Notes xmlns="1619022b-e804-47ce-b5ff-2284cf3100d9" xsi:nil="true"/>
    <SharedWithUsers xmlns="8c959285-1d1e-458c-90a1-8d3cd5ecab50">
      <UserInfo>
        <DisplayName>Nordyke, Kathy J</DisplayName>
        <AccountId>20</AccountId>
        <AccountType/>
      </UserInfo>
      <UserInfo>
        <DisplayName>Whitaker, Charles</DisplayName>
        <AccountId>3</AccountId>
        <AccountType/>
      </UserInfo>
    </SharedWithUsers>
  </documentManagement>
</p:properties>
</file>

<file path=customXml/itemProps1.xml><?xml version="1.0" encoding="utf-8"?>
<ds:datastoreItem xmlns:ds="http://schemas.openxmlformats.org/officeDocument/2006/customXml" ds:itemID="{97A19619-1ABC-4CE1-82BC-CA945FA0D115}"/>
</file>

<file path=customXml/itemProps2.xml><?xml version="1.0" encoding="utf-8"?>
<ds:datastoreItem xmlns:ds="http://schemas.openxmlformats.org/officeDocument/2006/customXml" ds:itemID="{6F810B33-E0BF-4A8D-B819-D15713788FE6}">
  <ds:schemaRefs>
    <ds:schemaRef ds:uri="http://schemas.microsoft.com/sharepoint/v3/contenttype/forms"/>
  </ds:schemaRefs>
</ds:datastoreItem>
</file>

<file path=customXml/itemProps3.xml><?xml version="1.0" encoding="utf-8"?>
<ds:datastoreItem xmlns:ds="http://schemas.openxmlformats.org/officeDocument/2006/customXml" ds:itemID="{25434326-4A7E-4DC4-A5D1-5E980B31C539}">
  <ds:schemaRefs>
    <ds:schemaRef ds:uri="1619022b-e804-47ce-b5ff-2284cf3100d9"/>
    <ds:schemaRef ds:uri="8c959285-1d1e-458c-90a1-8d3cd5ecab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Widescreen</PresentationFormat>
  <Paragraphs>128</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Arial Rounded MT Bold</vt:lpstr>
      <vt:lpstr>Arial,Sans-Serif</vt:lpstr>
      <vt:lpstr>Calibri</vt:lpstr>
      <vt:lpstr>Trade Gothic Next Cond</vt:lpstr>
      <vt:lpstr>Trade Gothic Next Light</vt:lpstr>
      <vt:lpstr>PortalVTI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Nordyke, Kathy J</dc:creator>
  <cp:lastModifiedBy>Nordyke, Kathy J</cp:lastModifiedBy>
  <cp:revision>163</cp:revision>
  <dcterms:created xsi:type="dcterms:W3CDTF">2022-11-03T23:26:29Z</dcterms:created>
  <dcterms:modified xsi:type="dcterms:W3CDTF">2022-11-10T16:42:18Z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0x010100FB9A4E0917A1A74C93104273344246D3</vt:lpwstr>
  </property>
</Properties>
</file>