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64" r:id="rId8"/>
    <p:sldId id="270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60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C97AA6-825A-4570-816A-B648A8F0737E}" v="1" dt="2023-11-03T14:34:19.8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dyke, Kathy J" userId="cfd2a088-e115-45f6-9b97-deb427970005" providerId="ADAL" clId="{29C97AA6-825A-4570-816A-B648A8F0737E}"/>
    <pc:docChg chg="custSel addSld delSld modSld">
      <pc:chgData name="Nordyke, Kathy J" userId="cfd2a088-e115-45f6-9b97-deb427970005" providerId="ADAL" clId="{29C97AA6-825A-4570-816A-B648A8F0737E}" dt="2023-11-03T14:50:37.327" v="792" actId="207"/>
      <pc:docMkLst>
        <pc:docMk/>
      </pc:docMkLst>
      <pc:sldChg chg="modSp mod">
        <pc:chgData name="Nordyke, Kathy J" userId="cfd2a088-e115-45f6-9b97-deb427970005" providerId="ADAL" clId="{29C97AA6-825A-4570-816A-B648A8F0737E}" dt="2023-11-03T14:50:37.327" v="792" actId="207"/>
        <pc:sldMkLst>
          <pc:docMk/>
          <pc:sldMk cId="3439282112" sldId="256"/>
        </pc:sldMkLst>
        <pc:spChg chg="mod">
          <ac:chgData name="Nordyke, Kathy J" userId="cfd2a088-e115-45f6-9b97-deb427970005" providerId="ADAL" clId="{29C97AA6-825A-4570-816A-B648A8F0737E}" dt="2023-11-03T14:50:37.327" v="792" actId="207"/>
          <ac:spMkLst>
            <pc:docMk/>
            <pc:sldMk cId="3439282112" sldId="256"/>
            <ac:spMk id="3" creationId="{0235E4D5-F39B-42AC-B301-E7C4B2A1D80D}"/>
          </ac:spMkLst>
        </pc:spChg>
      </pc:sldChg>
      <pc:sldChg chg="modSp mod">
        <pc:chgData name="Nordyke, Kathy J" userId="cfd2a088-e115-45f6-9b97-deb427970005" providerId="ADAL" clId="{29C97AA6-825A-4570-816A-B648A8F0737E}" dt="2023-11-03T14:22:58.148" v="469" actId="20577"/>
        <pc:sldMkLst>
          <pc:docMk/>
          <pc:sldMk cId="2853790627" sldId="257"/>
        </pc:sldMkLst>
        <pc:spChg chg="mod">
          <ac:chgData name="Nordyke, Kathy J" userId="cfd2a088-e115-45f6-9b97-deb427970005" providerId="ADAL" clId="{29C97AA6-825A-4570-816A-B648A8F0737E}" dt="2023-11-03T14:13:59.419" v="90" actId="20577"/>
          <ac:spMkLst>
            <pc:docMk/>
            <pc:sldMk cId="2853790627" sldId="257"/>
            <ac:spMk id="2" creationId="{70161FA1-23F0-4D38-8035-E1A25335B38D}"/>
          </ac:spMkLst>
        </pc:spChg>
        <pc:spChg chg="mod">
          <ac:chgData name="Nordyke, Kathy J" userId="cfd2a088-e115-45f6-9b97-deb427970005" providerId="ADAL" clId="{29C97AA6-825A-4570-816A-B648A8F0737E}" dt="2023-11-03T14:22:58.148" v="469" actId="20577"/>
          <ac:spMkLst>
            <pc:docMk/>
            <pc:sldMk cId="2853790627" sldId="257"/>
            <ac:spMk id="3" creationId="{DC6ECA0C-E2A0-4B14-B3FC-45C5EF95611F}"/>
          </ac:spMkLst>
        </pc:spChg>
      </pc:sldChg>
      <pc:sldChg chg="modSp mod">
        <pc:chgData name="Nordyke, Kathy J" userId="cfd2a088-e115-45f6-9b97-deb427970005" providerId="ADAL" clId="{29C97AA6-825A-4570-816A-B648A8F0737E}" dt="2023-11-03T14:28:00.902" v="506" actId="20577"/>
        <pc:sldMkLst>
          <pc:docMk/>
          <pc:sldMk cId="867084256" sldId="263"/>
        </pc:sldMkLst>
        <pc:spChg chg="mod">
          <ac:chgData name="Nordyke, Kathy J" userId="cfd2a088-e115-45f6-9b97-deb427970005" providerId="ADAL" clId="{29C97AA6-825A-4570-816A-B648A8F0737E}" dt="2023-11-03T14:28:00.902" v="506" actId="20577"/>
          <ac:spMkLst>
            <pc:docMk/>
            <pc:sldMk cId="867084256" sldId="263"/>
            <ac:spMk id="2" creationId="{D8A1DD1C-5F12-4E8A-BAE8-6A6D93F66AC0}"/>
          </ac:spMkLst>
        </pc:spChg>
        <pc:spChg chg="mod">
          <ac:chgData name="Nordyke, Kathy J" userId="cfd2a088-e115-45f6-9b97-deb427970005" providerId="ADAL" clId="{29C97AA6-825A-4570-816A-B648A8F0737E}" dt="2023-11-03T14:27:27.161" v="504" actId="6549"/>
          <ac:spMkLst>
            <pc:docMk/>
            <pc:sldMk cId="867084256" sldId="263"/>
            <ac:spMk id="3" creationId="{6E9BC3A5-3E5A-4116-9F5C-FDEEB31DA303}"/>
          </ac:spMkLst>
        </pc:spChg>
      </pc:sldChg>
      <pc:sldChg chg="modSp mod">
        <pc:chgData name="Nordyke, Kathy J" userId="cfd2a088-e115-45f6-9b97-deb427970005" providerId="ADAL" clId="{29C97AA6-825A-4570-816A-B648A8F0737E}" dt="2023-11-03T14:32:02.717" v="574" actId="27636"/>
        <pc:sldMkLst>
          <pc:docMk/>
          <pc:sldMk cId="3773696480" sldId="270"/>
        </pc:sldMkLst>
        <pc:spChg chg="mod">
          <ac:chgData name="Nordyke, Kathy J" userId="cfd2a088-e115-45f6-9b97-deb427970005" providerId="ADAL" clId="{29C97AA6-825A-4570-816A-B648A8F0737E}" dt="2023-11-03T14:32:02.717" v="574" actId="27636"/>
          <ac:spMkLst>
            <pc:docMk/>
            <pc:sldMk cId="3773696480" sldId="270"/>
            <ac:spMk id="3" creationId="{6E9BC3A5-3E5A-4116-9F5C-FDEEB31DA303}"/>
          </ac:spMkLst>
        </pc:spChg>
      </pc:sldChg>
      <pc:sldChg chg="modSp del mod">
        <pc:chgData name="Nordyke, Kathy J" userId="cfd2a088-e115-45f6-9b97-deb427970005" providerId="ADAL" clId="{29C97AA6-825A-4570-816A-B648A8F0737E}" dt="2023-11-03T14:32:10.163" v="575" actId="2696"/>
        <pc:sldMkLst>
          <pc:docMk/>
          <pc:sldMk cId="4135980141" sldId="273"/>
        </pc:sldMkLst>
        <pc:spChg chg="mod">
          <ac:chgData name="Nordyke, Kathy J" userId="cfd2a088-e115-45f6-9b97-deb427970005" providerId="ADAL" clId="{29C97AA6-825A-4570-816A-B648A8F0737E}" dt="2023-11-03T14:30:37.003" v="555" actId="27636"/>
          <ac:spMkLst>
            <pc:docMk/>
            <pc:sldMk cId="4135980141" sldId="273"/>
            <ac:spMk id="3" creationId="{6E9BC3A5-3E5A-4116-9F5C-FDEEB31DA303}"/>
          </ac:spMkLst>
        </pc:spChg>
      </pc:sldChg>
      <pc:sldChg chg="modSp add mod">
        <pc:chgData name="Nordyke, Kathy J" userId="cfd2a088-e115-45f6-9b97-deb427970005" providerId="ADAL" clId="{29C97AA6-825A-4570-816A-B648A8F0737E}" dt="2023-11-03T14:45:59.901" v="791" actId="27636"/>
        <pc:sldMkLst>
          <pc:docMk/>
          <pc:sldMk cId="222583660" sldId="275"/>
        </pc:sldMkLst>
        <pc:spChg chg="mod">
          <ac:chgData name="Nordyke, Kathy J" userId="cfd2a088-e115-45f6-9b97-deb427970005" providerId="ADAL" clId="{29C97AA6-825A-4570-816A-B648A8F0737E}" dt="2023-11-03T14:32:42.042" v="597" actId="20577"/>
          <ac:spMkLst>
            <pc:docMk/>
            <pc:sldMk cId="222583660" sldId="275"/>
            <ac:spMk id="2" creationId="{D8A1DD1C-5F12-4E8A-BAE8-6A6D93F66AC0}"/>
          </ac:spMkLst>
        </pc:spChg>
        <pc:spChg chg="mod">
          <ac:chgData name="Nordyke, Kathy J" userId="cfd2a088-e115-45f6-9b97-deb427970005" providerId="ADAL" clId="{29C97AA6-825A-4570-816A-B648A8F0737E}" dt="2023-11-03T14:45:59.901" v="791" actId="27636"/>
          <ac:spMkLst>
            <pc:docMk/>
            <pc:sldMk cId="222583660" sldId="275"/>
            <ac:spMk id="3" creationId="{6E9BC3A5-3E5A-4116-9F5C-FDEEB31DA303}"/>
          </ac:spMkLst>
        </pc:spChg>
        <pc:picChg chg="mod">
          <ac:chgData name="Nordyke, Kathy J" userId="cfd2a088-e115-45f6-9b97-deb427970005" providerId="ADAL" clId="{29C97AA6-825A-4570-816A-B648A8F0737E}" dt="2023-11-03T14:40:09.821" v="773" actId="14100"/>
          <ac:picMkLst>
            <pc:docMk/>
            <pc:sldMk cId="222583660" sldId="275"/>
            <ac:picMk id="5" creationId="{34DA4C85-BE7A-4D40-B882-E4084C621852}"/>
          </ac:picMkLst>
        </pc:picChg>
      </pc:sldChg>
      <pc:sldChg chg="del">
        <pc:chgData name="Nordyke, Kathy J" userId="cfd2a088-e115-45f6-9b97-deb427970005" providerId="ADAL" clId="{29C97AA6-825A-4570-816A-B648A8F0737E}" dt="2023-11-03T14:32:18.086" v="576" actId="2696"/>
        <pc:sldMkLst>
          <pc:docMk/>
          <pc:sldMk cId="496939753" sldId="2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CC5D6-03C4-4ECD-8EF8-4EC0A7A7F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233BEC-196A-4E86-BF69-47F1A6CC5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1577A-EFDA-4A81-AAC4-90C2C03C4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6A243-62A6-41B9-B0A5-7F0223265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D40CC-E0CF-48CC-AD57-82C6AC79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474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468F1-4173-4560-9810-4BBDA6BB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91CF86-DD35-4322-8030-9FE422B2E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2FFA-77A1-4110-B805-E0D3CE0D7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62CD4-5070-457D-9880-5AF41DBED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9762C-8DA9-494A-94A7-FBA49E988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354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EA74FA-4DF5-455A-ACCC-F4DAF107EC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B3A15F-9B9D-41A5-9D9E-6AE19D5E9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37029-3E6D-448F-9E4B-2CEE7FE28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E24E8-BBDC-4511-8CE2-C7256AC71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47E4B-8A34-42BC-AF37-49B90DB97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74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94AC5-19B5-4F40-9C34-E6A0F515C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AF65A-F1C2-4D3A-B09F-3D08D8294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6FEA4-A998-49D6-9D1E-B4744B108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C2AF4-AA95-4932-B05E-6D2EA2507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5DE6E-8397-4729-936A-C12053BC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02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4AEC2-1084-4AEE-88F5-9C696FC89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74566-F788-4552-A388-5FA4FF5F8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AFB51-BC9A-4477-A0C7-0052C4216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4D35B-2BD0-466D-939B-A444ECDFD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4C493-AF78-4F7C-AFB8-BFA1D19D0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59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7D83B-20BD-4C4A-A3A2-7CE7E2BF6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82BAB-41D3-460C-BCA4-90E81E544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8A23B9-EBCA-4962-869E-19327BC59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EBBD7-C570-4BFD-9C7B-68C957323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E5A27-56D2-41D0-AF62-252BDC7B6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C1734-DE89-4214-B33F-243C099F3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603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E18A4-A98C-4EEC-ADB3-33AF28972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B900A-183D-4FC1-9404-837B55B6A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B36A47-E59C-4309-9313-45138DFEE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55F6EE-D132-4875-B744-621EFEBA6D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D8447C-C4DB-42FE-A641-73AE8489D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71CCA5-3266-4762-899C-58B3ECD7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BD1600-50BE-49A1-9B29-D2C48747D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AB5F3-837E-4B92-9CD0-2915FD9BC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75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C0952-4010-417F-824B-9F75C0795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3CB51B-5351-4CE1-A78D-E39B4B45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C0CE8E-E1BA-4394-917C-35184ACE5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C10FE-59FA-4DB3-B1C7-C8A807C7F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05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7C688-AB26-412A-95DE-FA102B4CE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C6E61-B90D-4F88-8B4F-6B4EC81A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A42EAE-E7D7-4245-A6AF-6F95FD5CD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557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97FA3-9809-4041-8E3C-AB1BDA72B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A8531-985C-46AD-9084-1F839EEDA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FE9405-021B-4056-908D-8EB339933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265F7F-58D9-430C-BCBA-843A52662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D64A06-AAB4-46C8-862E-C2E524F83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78492A-5A77-46DF-88F5-E06C995DE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62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9C01-3227-40B7-9356-873525577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A3411E-63CF-41D2-ABC7-D444C0F779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93DCF-DD11-4A7F-A259-E6EBE674B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6C7C2-C5D7-4B47-A312-D28B98B24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6CE58-A40D-4039-9F76-CAAC63974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3F7093-68F7-4931-8B30-0CEF11428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31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53BF61-F606-43A7-89DC-8F7B9C763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3B532-E971-4C5B-8AD3-87D64726C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BE4B9-E026-4407-859D-7CDF936859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AA4E3-E3E5-4AEA-9A4B-5FD8D3B3C579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213FE-AA52-44E6-98C7-CEC2A56471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65253-F808-4675-9035-1AB1A8253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3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katherinenordyke@missouristate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5E4D5-F39B-42AC-B301-E7C4B2A1D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8800" y="868218"/>
            <a:ext cx="6267449" cy="3594641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bg2"/>
                </a:solidFill>
              </a:rPr>
              <a:t>Spark Connection through Conversation</a:t>
            </a:r>
          </a:p>
          <a:p>
            <a:r>
              <a:rPr lang="en-US" sz="4800" b="1" dirty="0">
                <a:solidFill>
                  <a:schemeClr val="accent4">
                    <a:lumMod val="75000"/>
                  </a:schemeClr>
                </a:solidFill>
              </a:rPr>
              <a:t>International College Learning Center Association</a:t>
            </a:r>
          </a:p>
          <a:p>
            <a:endParaRPr lang="en-US" sz="48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4800" dirty="0">
                <a:solidFill>
                  <a:schemeClr val="tx2"/>
                </a:solidFill>
              </a:rPr>
              <a:t>FUSE Webinar</a:t>
            </a:r>
          </a:p>
          <a:p>
            <a:r>
              <a:rPr lang="en-US" sz="4800" dirty="0">
                <a:solidFill>
                  <a:schemeClr val="tx2"/>
                </a:solidFill>
              </a:rPr>
              <a:t>November 3, 2023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6" name="Picture 5" descr="A logo for a company&#10;&#10;Description automatically generated">
            <a:extLst>
              <a:ext uri="{FF2B5EF4-FFF2-40B4-BE49-F238E27FC236}">
                <a16:creationId xmlns:a16="http://schemas.microsoft.com/office/drawing/2014/main" id="{4F0B6CBE-7044-5E1E-C52E-1E97C66641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218415" y="643957"/>
            <a:ext cx="4784442" cy="497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282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161FA1-23F0-4D38-8035-E1A25335B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559" y="275174"/>
            <a:ext cx="5393361" cy="69077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u="sng" dirty="0"/>
              <a:t>Thank you &amp;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ECA0C-E2A0-4B14-B3FC-45C5EF9561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1453" y="1076073"/>
            <a:ext cx="5998922" cy="541844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900" b="1" dirty="0">
                <a:solidFill>
                  <a:schemeClr val="tx2"/>
                </a:solidFill>
                <a:ea typeface="Calibri"/>
                <a:cs typeface="Calibri"/>
              </a:rPr>
              <a:t>Thank you</a:t>
            </a:r>
          </a:p>
          <a:p>
            <a:r>
              <a:rPr lang="en-US" sz="2900" b="1" dirty="0">
                <a:solidFill>
                  <a:schemeClr val="tx2"/>
                </a:solidFill>
                <a:ea typeface="Calibri"/>
                <a:cs typeface="Calibri"/>
              </a:rPr>
              <a:t>Introductions</a:t>
            </a:r>
          </a:p>
          <a:p>
            <a:pPr lvl="1"/>
            <a:r>
              <a:rPr lang="en-US" sz="3200" dirty="0">
                <a:ea typeface="Calibri"/>
                <a:cs typeface="Calibri"/>
              </a:rPr>
              <a:t>Katherine Nordyke, PhD</a:t>
            </a:r>
          </a:p>
          <a:p>
            <a:pPr lvl="2"/>
            <a:r>
              <a:rPr lang="en-US" sz="2600" dirty="0">
                <a:solidFill>
                  <a:schemeClr val="bg2">
                    <a:lumMod val="75000"/>
                  </a:schemeClr>
                </a:solidFill>
                <a:ea typeface="Calibri"/>
                <a:cs typeface="Calibri"/>
              </a:rPr>
              <a:t>Director, Academic Service-Learning</a:t>
            </a:r>
          </a:p>
          <a:p>
            <a:pPr lvl="2"/>
            <a:r>
              <a:rPr lang="en-US" sz="2600" dirty="0">
                <a:solidFill>
                  <a:schemeClr val="bg2">
                    <a:lumMod val="75000"/>
                  </a:schemeClr>
                </a:solidFill>
                <a:ea typeface="Calibri"/>
                <a:cs typeface="Calibri"/>
              </a:rPr>
              <a:t>PI and Director of the Fuse Project</a:t>
            </a:r>
          </a:p>
          <a:p>
            <a:pPr marL="914400" lvl="2" indent="0">
              <a:buNone/>
            </a:pPr>
            <a:endParaRPr lang="en-US" sz="2800" dirty="0">
              <a:ea typeface="Calibri"/>
              <a:cs typeface="Calibri"/>
            </a:endParaRPr>
          </a:p>
          <a:p>
            <a:pPr lvl="1"/>
            <a:r>
              <a:rPr lang="en-US" sz="3200" dirty="0">
                <a:ea typeface="Calibri"/>
                <a:cs typeface="Calibri"/>
              </a:rPr>
              <a:t>Michael Frizell, MFA</a:t>
            </a:r>
          </a:p>
          <a:p>
            <a:pPr lvl="2"/>
            <a:r>
              <a:rPr lang="en-US" sz="2600" dirty="0">
                <a:solidFill>
                  <a:schemeClr val="bg2">
                    <a:lumMod val="75000"/>
                  </a:schemeClr>
                </a:solidFill>
                <a:ea typeface="Calibri"/>
                <a:cs typeface="Calibri"/>
              </a:rPr>
              <a:t>Director of Student Learning Services </a:t>
            </a:r>
          </a:p>
          <a:p>
            <a:pPr lvl="2"/>
            <a:r>
              <a:rPr lang="en-US" sz="2600" dirty="0">
                <a:solidFill>
                  <a:schemeClr val="bg2">
                    <a:lumMod val="75000"/>
                  </a:schemeClr>
                </a:solidFill>
                <a:ea typeface="Calibri"/>
                <a:cs typeface="Calibri"/>
              </a:rPr>
              <a:t>Editor, the Learning Assistance Review</a:t>
            </a:r>
          </a:p>
          <a:p>
            <a:pPr lvl="2"/>
            <a:r>
              <a:rPr lang="en-US" sz="2600" dirty="0">
                <a:solidFill>
                  <a:schemeClr val="bg2">
                    <a:lumMod val="75000"/>
                  </a:schemeClr>
                </a:solidFill>
                <a:ea typeface="Calibri"/>
                <a:cs typeface="Calibri"/>
              </a:rPr>
              <a:t>Vice Chair, Council of Learning Assistance and Development Education Associations</a:t>
            </a:r>
          </a:p>
          <a:p>
            <a:endParaRPr lang="en-US" sz="2900" b="1" dirty="0">
              <a:solidFill>
                <a:schemeClr val="tx2"/>
              </a:solidFill>
              <a:ea typeface="Calibri"/>
              <a:cs typeface="Calibri"/>
            </a:endParaRPr>
          </a:p>
          <a:p>
            <a:endParaRPr lang="en-US" sz="2900" b="1" dirty="0">
              <a:solidFill>
                <a:schemeClr val="tx2"/>
              </a:solidFill>
              <a:ea typeface="Calibri"/>
              <a:cs typeface="Calibri"/>
            </a:endParaRPr>
          </a:p>
          <a:p>
            <a:endParaRPr lang="en-US" sz="600" b="1" dirty="0"/>
          </a:p>
          <a:p>
            <a:pPr lvl="2"/>
            <a:endParaRPr lang="en-US" sz="600" dirty="0"/>
          </a:p>
        </p:txBody>
      </p:sp>
      <p:sp>
        <p:nvSpPr>
          <p:cNvPr id="30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logo for a company&#10;&#10;Description automatically generated">
            <a:extLst>
              <a:ext uri="{FF2B5EF4-FFF2-40B4-BE49-F238E27FC236}">
                <a16:creationId xmlns:a16="http://schemas.microsoft.com/office/drawing/2014/main" id="{0053D456-97C6-F090-3254-A7E005DFC2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6270027" y="1590908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790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1DD1C-5F12-4E8A-BAE8-6A6D93F6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99" y="4618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solidFill>
                  <a:schemeClr val="tx2"/>
                </a:solidFill>
              </a:rPr>
              <a:t>What in the World is Fuse ?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BC3A5-3E5A-4116-9F5C-FDEEB31DA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5" y="1864171"/>
            <a:ext cx="7439218" cy="4999539"/>
          </a:xfrm>
        </p:spPr>
        <p:txBody>
          <a:bodyPr anchor="t">
            <a:normAutofit fontScale="70000" lnSpcReduction="20000"/>
          </a:bodyPr>
          <a:lstStyle/>
          <a:p>
            <a:r>
              <a:rPr lang="en-US" b="1" dirty="0"/>
              <a:t>Background: </a:t>
            </a:r>
          </a:p>
          <a:p>
            <a:pPr lvl="1"/>
            <a:r>
              <a:rPr lang="en-US" sz="2600" dirty="0">
                <a:solidFill>
                  <a:schemeClr val="tx2"/>
                </a:solidFill>
              </a:rPr>
              <a:t>Card game was created by students at Missouri State University. </a:t>
            </a:r>
          </a:p>
          <a:p>
            <a:pPr lvl="1"/>
            <a:r>
              <a:rPr lang="en-US" sz="2600" dirty="0">
                <a:solidFill>
                  <a:schemeClr val="tx2"/>
                </a:solidFill>
              </a:rPr>
              <a:t>Presented at a National Marketing Showcase Competition. </a:t>
            </a:r>
          </a:p>
          <a:p>
            <a:pPr lvl="1"/>
            <a:r>
              <a:rPr lang="en-US" sz="2600" dirty="0">
                <a:solidFill>
                  <a:schemeClr val="tx2"/>
                </a:solidFill>
              </a:rPr>
              <a:t>They won 2</a:t>
            </a:r>
            <a:r>
              <a:rPr lang="en-US" sz="2600" baseline="30000" dirty="0">
                <a:solidFill>
                  <a:schemeClr val="tx2"/>
                </a:solidFill>
              </a:rPr>
              <a:t>nd</a:t>
            </a:r>
            <a:r>
              <a:rPr lang="en-US" sz="2600" dirty="0">
                <a:solidFill>
                  <a:schemeClr val="tx2"/>
                </a:solidFill>
              </a:rPr>
              <a:t> Place in Showcase and representatives from the Department of Homeland Security who were present encouraged them to apply for a grant.</a:t>
            </a:r>
            <a:endParaRPr lang="en-US" sz="2600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en-US" b="1" dirty="0"/>
              <a:t>Grant was received by Department of Homeland Security with funding for two years</a:t>
            </a:r>
            <a:endParaRPr lang="en-US" b="1" dirty="0">
              <a:ea typeface="Calibri"/>
              <a:cs typeface="Calibri"/>
            </a:endParaRPr>
          </a:p>
          <a:p>
            <a:r>
              <a:rPr lang="en-US" b="1" dirty="0"/>
              <a:t>Goal of the Grant</a:t>
            </a:r>
            <a:endParaRPr lang="en-US" b="1" dirty="0">
              <a:ea typeface="Calibri"/>
              <a:cs typeface="Calibri"/>
            </a:endParaRPr>
          </a:p>
          <a:p>
            <a:pPr lvl="1"/>
            <a:r>
              <a:rPr lang="en-US" sz="2600" dirty="0">
                <a:solidFill>
                  <a:schemeClr val="tx2"/>
                </a:solidFill>
              </a:rPr>
              <a:t>Develop tools for campus and community members to openly</a:t>
            </a:r>
            <a:r>
              <a:rPr lang="en-US" sz="2600" dirty="0">
                <a:solidFill>
                  <a:schemeClr val="tx2"/>
                </a:solidFill>
                <a:ea typeface="+mn-lt"/>
                <a:cs typeface="+mn-lt"/>
              </a:rPr>
              <a:t> and honestly discuss thought-provoking questions in a safe environment, to learn new perspectives, engage in self-reflection, gain confidence and comfort sharing differing views,</a:t>
            </a:r>
            <a:r>
              <a:rPr lang="en-US" sz="2600" dirty="0">
                <a:solidFill>
                  <a:schemeClr val="tx2"/>
                </a:solidFill>
              </a:rPr>
              <a:t> and to engage people in conversation to increase cultural awareness and acceptance.</a:t>
            </a:r>
            <a:endParaRPr lang="en-US" sz="2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1"/>
            <a:r>
              <a:rPr lang="en-US" sz="2600" dirty="0">
                <a:solidFill>
                  <a:schemeClr val="tx2"/>
                </a:solidFill>
              </a:rPr>
              <a:t>Tools</a:t>
            </a:r>
            <a:endParaRPr lang="en-US" sz="2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2"/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Card Game </a:t>
            </a:r>
            <a:endParaRPr lang="en-US" sz="2600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  <a:p>
            <a:pPr lvl="2"/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Podcasts</a:t>
            </a:r>
            <a:endParaRPr lang="en-US" sz="2600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  <a:p>
            <a:pPr lvl="2"/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Toolkit</a:t>
            </a:r>
            <a:endParaRPr lang="en-US" sz="2600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A4C85-BE7A-4D40-B882-E4084C6218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7922610" y="2350670"/>
            <a:ext cx="3694111" cy="383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084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1DD1C-5F12-4E8A-BAE8-6A6D93F6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1801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solidFill>
                  <a:schemeClr val="tx2"/>
                </a:solidFill>
              </a:rPr>
              <a:t>FUSE – Today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BC3A5-3E5A-4116-9F5C-FDEEB31DA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830685"/>
            <a:ext cx="7370303" cy="43598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 b="1" dirty="0"/>
              <a:t>Fuse Card Game</a:t>
            </a:r>
            <a:endParaRPr lang="en-US" sz="1800" b="1" dirty="0"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On Campus – Some 85 MSU course sections are using the Fuse Card Game within their courses. Several departments and student organizations are using the Card Game for Professional Development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Community Organizations – local, national, and international are using the Card Game for activities for the population they serve or professional development for their staff</a:t>
            </a:r>
            <a:endParaRPr lang="en-US" sz="1600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en-US" sz="1800" b="1" dirty="0"/>
              <a:t>Podcasts</a:t>
            </a:r>
            <a:endParaRPr lang="en-US" sz="1800" b="1" dirty="0"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8 Podcasts have been created and are in the pre-release state with a late October to early November release date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2 Podcasts are in the development stage for release by the end of December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Tentative: 2 to 3 Podcasts slated for early spring 2024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r>
              <a:rPr lang="en-US" sz="1800" b="1" dirty="0"/>
              <a:t>Website Development</a:t>
            </a:r>
            <a:endParaRPr lang="en-US" sz="1800" b="1" dirty="0"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Ongoing development of a Web presence with a potential release of new material date late fall of 2023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2"/>
            <a:r>
              <a:rPr lang="en-US" sz="1600" dirty="0">
                <a:solidFill>
                  <a:schemeClr val="tx2"/>
                </a:solidFill>
              </a:rPr>
              <a:t>Slated to include new Podcasts:  October - December Release Date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2"/>
            <a:r>
              <a:rPr lang="en-US" sz="1600" dirty="0">
                <a:solidFill>
                  <a:schemeClr val="tx2"/>
                </a:solidFill>
              </a:rPr>
              <a:t>Development of a Toolkit:  Spring 2024 Release Date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A4C85-BE7A-4D40-B882-E4084C6218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567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1DD1C-5F12-4E8A-BAE8-6A6D93F6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solidFill>
                  <a:schemeClr val="tx2"/>
                </a:solidFill>
              </a:rPr>
              <a:t>FUSE – The Card Game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BC3A5-3E5A-4116-9F5C-FDEEB31DA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00250"/>
            <a:ext cx="7676756" cy="4190238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3600" dirty="0">
                <a:ea typeface="Calibri"/>
                <a:cs typeface="Calibri"/>
              </a:rPr>
              <a:t>Not a traditional card game - Everyone benefits from participating. </a:t>
            </a:r>
          </a:p>
          <a:p>
            <a:r>
              <a:rPr lang="en-US" sz="3600" dirty="0"/>
              <a:t>Hot Commodity </a:t>
            </a:r>
          </a:p>
          <a:p>
            <a:r>
              <a:rPr lang="en-US" sz="3600" dirty="0">
                <a:ea typeface="Calibri"/>
                <a:cs typeface="Calibri"/>
              </a:rPr>
              <a:t>Ways to “infuse” Fuse into what you do</a:t>
            </a:r>
          </a:p>
          <a:p>
            <a:pPr lvl="1"/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Courses</a:t>
            </a:r>
          </a:p>
          <a:p>
            <a:pPr lvl="1"/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Professional Development</a:t>
            </a:r>
          </a:p>
          <a:p>
            <a:pPr lvl="1"/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Student Organizations</a:t>
            </a:r>
          </a:p>
          <a:p>
            <a:pPr lvl="1"/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Team / Departmental Meetings</a:t>
            </a:r>
          </a:p>
          <a:p>
            <a:r>
              <a:rPr lang="en-US" sz="3600" dirty="0"/>
              <a:t>Presentation by Michael Frizell </a:t>
            </a:r>
          </a:p>
          <a:p>
            <a:endParaRPr lang="en-US" sz="3600" dirty="0">
              <a:ea typeface="Calibri"/>
              <a:cs typeface="Calibri"/>
            </a:endParaRPr>
          </a:p>
          <a:p>
            <a:pPr marL="457200" lvl="1" indent="0">
              <a:buNone/>
            </a:pPr>
            <a:endParaRPr lang="en-US" sz="3200" dirty="0">
              <a:ea typeface="Calibri"/>
              <a:cs typeface="Calibri"/>
            </a:endParaRPr>
          </a:p>
          <a:p>
            <a:pPr lvl="1"/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A4C85-BE7A-4D40-B882-E4084C6218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8252035" y="2226364"/>
            <a:ext cx="3367473" cy="350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696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1DD1C-5F12-4E8A-BAE8-6A6D93F6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/>
              <a:t>Thank YOU for...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BC3A5-3E5A-4116-9F5C-FDEEB31DA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91368"/>
            <a:ext cx="5786530" cy="409912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Working to </a:t>
            </a:r>
            <a:endParaRPr lang="en-US" b="1">
              <a:solidFill>
                <a:schemeClr val="tx2"/>
              </a:solidFill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54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Change the World </a:t>
            </a:r>
            <a:endParaRPr lang="en-US" b="1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pPr marL="0" indent="0" algn="ctr">
              <a:buNone/>
            </a:pPr>
            <a:r>
              <a:rPr lang="en-US" sz="54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ONE Conversation</a:t>
            </a:r>
            <a:endParaRPr lang="en-US" b="1">
              <a:solidFill>
                <a:schemeClr val="tx2"/>
              </a:solidFill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54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 at a Time!</a:t>
            </a:r>
            <a:endParaRPr lang="en-US" sz="5400" b="1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A4C85-BE7A-4D40-B882-E4084C6218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853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1DD1C-5F12-4E8A-BAE8-6A6D93F6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/>
              <a:t>Contact Information: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BC3A5-3E5A-4116-9F5C-FDEEB31DA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124364"/>
            <a:ext cx="6317834" cy="4066124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bg2">
                    <a:lumMod val="75000"/>
                  </a:schemeClr>
                </a:solidFill>
                <a:ea typeface="Calibri" panose="020F0502020204030204"/>
                <a:cs typeface="Calibri" panose="020F0502020204030204"/>
              </a:rPr>
              <a:t>Visit our Fuse Website at: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Fusecampaign.org</a:t>
            </a:r>
          </a:p>
          <a:p>
            <a:pPr marL="0" indent="0">
              <a:buNone/>
            </a:pPr>
            <a:endParaRPr lang="en-US" sz="3200" b="1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bg2">
                    <a:lumMod val="75000"/>
                  </a:schemeClr>
                </a:solidFill>
                <a:ea typeface="Calibri" panose="020F0502020204030204"/>
                <a:cs typeface="Calibri" panose="020F0502020204030204"/>
              </a:rPr>
              <a:t>Reach out to: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Dr. Katherine Nordyke</a:t>
            </a:r>
          </a:p>
          <a:p>
            <a:pPr marL="0" indent="0">
              <a:buNone/>
            </a:pPr>
            <a:r>
              <a:rPr lang="en-US" sz="30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Missouri State University</a:t>
            </a:r>
          </a:p>
          <a:p>
            <a:pPr marL="0" indent="0">
              <a:buNone/>
            </a:pPr>
            <a:r>
              <a:rPr lang="en-US" sz="30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Email: </a:t>
            </a:r>
            <a:r>
              <a:rPr lang="en-US" sz="26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  <a:hlinkClick r:id="rId2"/>
              </a:rPr>
              <a:t>katherinenordyke@missouristate.edu</a:t>
            </a:r>
            <a:endParaRPr lang="en-US" sz="2600" b="1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sz="30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Phone: 417-836-6060</a:t>
            </a:r>
            <a:endParaRPr lang="en-US" sz="3200" b="1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A4C85-BE7A-4D40-B882-E4084C62185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7462820" y="2093976"/>
            <a:ext cx="3548219" cy="3688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83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use Colors">
      <a:dk1>
        <a:srgbClr val="E26047"/>
      </a:dk1>
      <a:lt1>
        <a:sysClr val="window" lastClr="FFFFFF"/>
      </a:lt1>
      <a:dk2>
        <a:srgbClr val="2C2D6A"/>
      </a:dk2>
      <a:lt2>
        <a:srgbClr val="F9B33F"/>
      </a:lt2>
      <a:accent1>
        <a:srgbClr val="E72F46"/>
      </a:accent1>
      <a:accent2>
        <a:srgbClr val="748EC5"/>
      </a:accent2>
      <a:accent3>
        <a:srgbClr val="F2865D"/>
      </a:accent3>
      <a:accent4>
        <a:srgbClr val="E72F46"/>
      </a:accent4>
      <a:accent5>
        <a:srgbClr val="748EC5"/>
      </a:accent5>
      <a:accent6>
        <a:srgbClr val="F9B33F"/>
      </a:accent6>
      <a:hlink>
        <a:srgbClr val="2C2D6A"/>
      </a:hlink>
      <a:folHlink>
        <a:srgbClr val="E72F4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f9d0bf-7872-4e12-b291-35296e464dc3" xsi:nil="true"/>
    <lcf76f155ced4ddcb4097134ff3c332f xmlns="b7a013f5-0ad2-495c-a548-5ae3554ec3ce">
      <Terms xmlns="http://schemas.microsoft.com/office/infopath/2007/PartnerControls"/>
    </lcf76f155ced4ddcb4097134ff3c332f>
    <Notes xmlns="b7a013f5-0ad2-495c-a548-5ae3554ec3ce" xsi:nil="true"/>
    <SharedWithUsers xmlns="14f9d0bf-7872-4e12-b291-35296e464dc3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8284DCA1534049AD8480908CCCDB3B" ma:contentTypeVersion="16" ma:contentTypeDescription="Create a new document." ma:contentTypeScope="" ma:versionID="fdab4a2de2d6eb8f787e95d93f566bb7">
  <xsd:schema xmlns:xsd="http://www.w3.org/2001/XMLSchema" xmlns:xs="http://www.w3.org/2001/XMLSchema" xmlns:p="http://schemas.microsoft.com/office/2006/metadata/properties" xmlns:ns2="b7a013f5-0ad2-495c-a548-5ae3554ec3ce" xmlns:ns3="14f9d0bf-7872-4e12-b291-35296e464dc3" targetNamespace="http://schemas.microsoft.com/office/2006/metadata/properties" ma:root="true" ma:fieldsID="fffd77b6cb9b71b46d7ffb240062d262" ns2:_="" ns3:_="">
    <xsd:import namespace="b7a013f5-0ad2-495c-a548-5ae3554ec3ce"/>
    <xsd:import namespace="14f9d0bf-7872-4e12-b291-35296e464d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Note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a013f5-0ad2-495c-a548-5ae3554ec3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da40051-455f-48ac-bab4-8728f93bac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Notes" ma:index="22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f9d0bf-7872-4e12-b291-35296e464dc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3fb27-37ab-4e94-ba5b-5efbf08c484d}" ma:internalName="TaxCatchAll" ma:showField="CatchAllData" ma:web="14f9d0bf-7872-4e12-b291-35296e464d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AA7267-7315-4182-9B4D-A4C3389E8472}">
  <ds:schemaRefs>
    <ds:schemaRef ds:uri="b7a013f5-0ad2-495c-a548-5ae3554ec3ce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14f9d0bf-7872-4e12-b291-35296e464dc3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214ECD4-D86A-49C9-B852-01267A51E7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DD2BD8-6DD4-4983-AF83-0E1AC4966E3C}"/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427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Thank you &amp; Introduction</vt:lpstr>
      <vt:lpstr>What in the World is Fuse ?</vt:lpstr>
      <vt:lpstr>FUSE – Today</vt:lpstr>
      <vt:lpstr>FUSE – The Card Game</vt:lpstr>
      <vt:lpstr>Thank YOU for...</vt:lpstr>
      <vt:lpstr>Contact Information: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Nordyke, Kathy J</dc:creator>
  <cp:lastModifiedBy>Nordyke, Kathy J</cp:lastModifiedBy>
  <cp:revision>251</cp:revision>
  <dcterms:created xsi:type="dcterms:W3CDTF">2023-08-12T20:19:01Z</dcterms:created>
  <dcterms:modified xsi:type="dcterms:W3CDTF">2023-11-03T14:50:43Z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0x010100988284DCA1534049AD8480908CCCDB3B</vt:lpwstr>
  </property>
  <property fmtid="{D5CDD505-2E9C-101B-9397-08002B2CF9AE}" pid="3" name="MediaServiceImageTags">
    <vt:lpwstr/>
  </property>
  <property fmtid="{D5CDD505-2E9C-101B-9397-08002B2CF9AE}" pid="4" name="Order">
    <vt:r8>64210700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