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3" r:id="rId7"/>
    <p:sldId id="264" r:id="rId8"/>
    <p:sldId id="270" r:id="rId9"/>
    <p:sldId id="274" r:id="rId10"/>
    <p:sldId id="27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60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rdyke, Kathy J" userId="cfd2a088-e115-45f6-9b97-deb427970005" providerId="ADAL" clId="{A058B1A8-7417-4739-9266-B411C9324CD8}"/>
    <pc:docChg chg="custSel modSld">
      <pc:chgData name="Nordyke, Kathy J" userId="cfd2a088-e115-45f6-9b97-deb427970005" providerId="ADAL" clId="{A058B1A8-7417-4739-9266-B411C9324CD8}" dt="2023-11-21T20:53:11.281" v="149" actId="27636"/>
      <pc:docMkLst>
        <pc:docMk/>
      </pc:docMkLst>
      <pc:sldChg chg="modSp">
        <pc:chgData name="Nordyke, Kathy J" userId="cfd2a088-e115-45f6-9b97-deb427970005" providerId="ADAL" clId="{A058B1A8-7417-4739-9266-B411C9324CD8}" dt="2023-11-21T20:48:12.478" v="65" actId="20577"/>
        <pc:sldMkLst>
          <pc:docMk/>
          <pc:sldMk cId="3439282112" sldId="256"/>
        </pc:sldMkLst>
        <pc:spChg chg="mod">
          <ac:chgData name="Nordyke, Kathy J" userId="cfd2a088-e115-45f6-9b97-deb427970005" providerId="ADAL" clId="{A058B1A8-7417-4739-9266-B411C9324CD8}" dt="2023-11-21T20:48:12.478" v="65" actId="20577"/>
          <ac:spMkLst>
            <pc:docMk/>
            <pc:sldMk cId="3439282112" sldId="256"/>
            <ac:spMk id="3" creationId="{0235E4D5-F39B-42AC-B301-E7C4B2A1D80D}"/>
          </ac:spMkLst>
        </pc:spChg>
      </pc:sldChg>
      <pc:sldChg chg="modSp">
        <pc:chgData name="Nordyke, Kathy J" userId="cfd2a088-e115-45f6-9b97-deb427970005" providerId="ADAL" clId="{A058B1A8-7417-4739-9266-B411C9324CD8}" dt="2023-11-21T20:53:11.281" v="149" actId="27636"/>
        <pc:sldMkLst>
          <pc:docMk/>
          <pc:sldMk cId="222583660" sldId="275"/>
        </pc:sldMkLst>
        <pc:spChg chg="mod">
          <ac:chgData name="Nordyke, Kathy J" userId="cfd2a088-e115-45f6-9b97-deb427970005" providerId="ADAL" clId="{A058B1A8-7417-4739-9266-B411C9324CD8}" dt="2023-11-21T20:53:11.281" v="149" actId="27636"/>
          <ac:spMkLst>
            <pc:docMk/>
            <pc:sldMk cId="222583660" sldId="275"/>
            <ac:spMk id="3" creationId="{6E9BC3A5-3E5A-4116-9F5C-FDEEB31DA303}"/>
          </ac:spMkLst>
        </pc:spChg>
      </pc:sldChg>
    </pc:docChg>
  </pc:docChgLst>
  <pc:docChgLst>
    <pc:chgData name="Nordyke, Kathy J" userId="cfd2a088-e115-45f6-9b97-deb427970005" providerId="ADAL" clId="{305289C9-FA28-433A-80C7-1217AD42116E}"/>
    <pc:docChg chg="modSld">
      <pc:chgData name="Nordyke, Kathy J" userId="cfd2a088-e115-45f6-9b97-deb427970005" providerId="ADAL" clId="{305289C9-FA28-433A-80C7-1217AD42116E}" dt="2024-01-31T13:39:32.972" v="0" actId="20577"/>
      <pc:docMkLst>
        <pc:docMk/>
      </pc:docMkLst>
      <pc:sldChg chg="modSp mod">
        <pc:chgData name="Nordyke, Kathy J" userId="cfd2a088-e115-45f6-9b97-deb427970005" providerId="ADAL" clId="{305289C9-FA28-433A-80C7-1217AD42116E}" dt="2024-01-31T13:39:32.972" v="0" actId="20577"/>
        <pc:sldMkLst>
          <pc:docMk/>
          <pc:sldMk cId="3439282112" sldId="256"/>
        </pc:sldMkLst>
        <pc:spChg chg="mod">
          <ac:chgData name="Nordyke, Kathy J" userId="cfd2a088-e115-45f6-9b97-deb427970005" providerId="ADAL" clId="{305289C9-FA28-433A-80C7-1217AD42116E}" dt="2024-01-31T13:39:32.972" v="0" actId="20577"/>
          <ac:spMkLst>
            <pc:docMk/>
            <pc:sldMk cId="3439282112" sldId="256"/>
            <ac:spMk id="3" creationId="{0235E4D5-F39B-42AC-B301-E7C4B2A1D80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CC5D6-03C4-4ECD-8EF8-4EC0A7A7F1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233BEC-196A-4E86-BF69-47F1A6CC5F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51577A-EFDA-4A81-AAC4-90C2C03C4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A4E3-E3E5-4AEA-9A4B-5FD8D3B3C579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D6A243-62A6-41B9-B0A5-7F0223265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BD40CC-E0CF-48CC-AD57-82C6AC795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4A73-4B23-4605-B0E6-CB2E3C4D63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474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468F1-4173-4560-9810-4BBDA6BB0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91CF86-DD35-4322-8030-9FE422B2E5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02FFA-77A1-4110-B805-E0D3CE0D7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A4E3-E3E5-4AEA-9A4B-5FD8D3B3C579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062CD4-5070-457D-9880-5AF41DBED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E9762C-8DA9-494A-94A7-FBA49E988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4A73-4B23-4605-B0E6-CB2E3C4D63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354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EA74FA-4DF5-455A-ACCC-F4DAF107EC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B3A15F-9B9D-41A5-9D9E-6AE19D5E96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137029-3E6D-448F-9E4B-2CEE7FE28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A4E3-E3E5-4AEA-9A4B-5FD8D3B3C579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1E24E8-BBDC-4511-8CE2-C7256AC71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847E4B-8A34-42BC-AF37-49B90DB97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4A73-4B23-4605-B0E6-CB2E3C4D63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740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94AC5-19B5-4F40-9C34-E6A0F515C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AF65A-F1C2-4D3A-B09F-3D08D8294D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B6FEA4-A998-49D6-9D1E-B4744B108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A4E3-E3E5-4AEA-9A4B-5FD8D3B3C579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CC2AF4-AA95-4932-B05E-6D2EA2507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E5DE6E-8397-4729-936A-C12053BC8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4A73-4B23-4605-B0E6-CB2E3C4D63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602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4AEC2-1084-4AEE-88F5-9C696FC89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A74566-F788-4552-A388-5FA4FF5F8F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7AFB51-BC9A-4477-A0C7-0052C4216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A4E3-E3E5-4AEA-9A4B-5FD8D3B3C579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44D35B-2BD0-466D-939B-A444ECDFD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4C493-AF78-4F7C-AFB8-BFA1D19D0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4A73-4B23-4605-B0E6-CB2E3C4D63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597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7D83B-20BD-4C4A-A3A2-7CE7E2BF6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82BAB-41D3-460C-BCA4-90E81E5444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8A23B9-EBCA-4962-869E-19327BC590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CEBBD7-C570-4BFD-9C7B-68C957323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A4E3-E3E5-4AEA-9A4B-5FD8D3B3C579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3E5A27-56D2-41D0-AF62-252BDC7B6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0C1734-DE89-4214-B33F-243C099F3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4A73-4B23-4605-B0E6-CB2E3C4D63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603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E18A4-A98C-4EEC-ADB3-33AF28972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BB900A-183D-4FC1-9404-837B55B6A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B36A47-E59C-4309-9313-45138DFEE7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55F6EE-D132-4875-B744-621EFEBA6D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D8447C-C4DB-42FE-A641-73AE8489D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71CCA5-3266-4762-899C-58B3ECD7E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A4E3-E3E5-4AEA-9A4B-5FD8D3B3C579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BD1600-50BE-49A1-9B29-D2C48747D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4AB5F3-837E-4B92-9CD0-2915FD9BC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4A73-4B23-4605-B0E6-CB2E3C4D63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752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C0952-4010-417F-824B-9F75C0795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3CB51B-5351-4CE1-A78D-E39B4B456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A4E3-E3E5-4AEA-9A4B-5FD8D3B3C579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C0CE8E-E1BA-4394-917C-35184ACE5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6C10FE-59FA-4DB3-B1C7-C8A807C7F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4A73-4B23-4605-B0E6-CB2E3C4D63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057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37C688-AB26-412A-95DE-FA102B4CE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A4E3-E3E5-4AEA-9A4B-5FD8D3B3C579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C6E61-B90D-4F88-8B4F-6B4EC81A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A42EAE-E7D7-4245-A6AF-6F95FD5CD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4A73-4B23-4605-B0E6-CB2E3C4D63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557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97FA3-9809-4041-8E3C-AB1BDA72B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A8531-985C-46AD-9084-1F839EEDAB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FE9405-021B-4056-908D-8EB339933B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265F7F-58D9-430C-BCBA-843A52662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A4E3-E3E5-4AEA-9A4B-5FD8D3B3C579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D64A06-AAB4-46C8-862E-C2E524F83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78492A-5A77-46DF-88F5-E06C995DE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4A73-4B23-4605-B0E6-CB2E3C4D63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623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79C01-3227-40B7-9356-873525577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A3411E-63CF-41D2-ABC7-D444C0F779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A93DCF-DD11-4A7F-A259-E6EBE674B2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46C7C2-C5D7-4B47-A312-D28B98B24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A4E3-E3E5-4AEA-9A4B-5FD8D3B3C579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D6CE58-A40D-4039-9F76-CAAC63974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3F7093-68F7-4931-8B30-0CEF11428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14A73-4B23-4605-B0E6-CB2E3C4D63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312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53BF61-F606-43A7-89DC-8F7B9C763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43B532-E971-4C5B-8AD3-87D64726CA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3BE4B9-E026-4407-859D-7CDF936859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AA4E3-E3E5-4AEA-9A4B-5FD8D3B3C579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8213FE-AA52-44E6-98C7-CEC2A56471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65253-F808-4675-9035-1AB1A82533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14A73-4B23-4605-B0E6-CB2E3C4D63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736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usecampaign.org/card-game" TargetMode="External"/><Relationship Id="rId2" Type="http://schemas.openxmlformats.org/officeDocument/2006/relationships/hyperlink" Target="https://fusecampaign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G"/><Relationship Id="rId4" Type="http://schemas.openxmlformats.org/officeDocument/2006/relationships/hyperlink" Target="mailto:katherinenordyke@missouristate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362D44EE-C852-4460-B8B5-C4F2BC205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35E4D5-F39B-42AC-B301-E7C4B2A1D8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38800" y="868219"/>
            <a:ext cx="6267449" cy="3007096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chemeClr val="bg2"/>
                </a:solidFill>
              </a:rPr>
              <a:t>Spark Connection through Conversation</a:t>
            </a:r>
          </a:p>
          <a:p>
            <a:r>
              <a:rPr lang="en-US" sz="4800" b="1">
                <a:solidFill>
                  <a:schemeClr val="accent4">
                    <a:lumMod val="75000"/>
                  </a:schemeClr>
                </a:solidFill>
              </a:rPr>
              <a:t>Missouri Academy </a:t>
            </a:r>
            <a:r>
              <a:rPr lang="en-US" sz="4800" b="1" dirty="0">
                <a:solidFill>
                  <a:schemeClr val="accent4">
                    <a:lumMod val="75000"/>
                  </a:schemeClr>
                </a:solidFill>
              </a:rPr>
              <a:t>of Nutrition and Dietetics</a:t>
            </a:r>
          </a:p>
          <a:p>
            <a:endParaRPr lang="en-US" sz="4800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sz="4800" dirty="0">
                <a:solidFill>
                  <a:schemeClr val="tx2"/>
                </a:solidFill>
              </a:rPr>
              <a:t>FUSE Event</a:t>
            </a:r>
          </a:p>
          <a:p>
            <a:r>
              <a:rPr lang="en-US" sz="4800" dirty="0">
                <a:solidFill>
                  <a:schemeClr val="tx2"/>
                </a:solidFill>
              </a:rPr>
              <a:t>December 2023</a:t>
            </a: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658970D8-8D1D-4B5C-894B-E871CC865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227E5B6-9132-43CA-B503-37A18562A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03C2051E-A88D-48E5-BACF-AAED17892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7821A508-2985-4905-874A-527429BAA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D2929CB1-0E3C-4B2D-ADC5-0154FB33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5F2F0C84-BE8C-4DC2-A6D3-30349A801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6" name="Picture 5" descr="A logo for a company&#10;&#10;Description automatically generated">
            <a:extLst>
              <a:ext uri="{FF2B5EF4-FFF2-40B4-BE49-F238E27FC236}">
                <a16:creationId xmlns:a16="http://schemas.microsoft.com/office/drawing/2014/main" id="{4F0B6CBE-7044-5E1E-C52E-1E97C666412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3" r="1699" b="-3"/>
          <a:stretch/>
        </p:blipFill>
        <p:spPr>
          <a:xfrm>
            <a:off x="218415" y="643957"/>
            <a:ext cx="4784442" cy="4976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282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4F7EBAE4-9945-4473-9E34-B2C66EA0F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161FA1-23F0-4D38-8035-E1A25335B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1559" y="275174"/>
            <a:ext cx="5393361" cy="690776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b="1" u="sng" dirty="0"/>
              <a:t>Thank you &amp; 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ECA0C-E2A0-4B14-B3FC-45C5EF9561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1453" y="1076073"/>
            <a:ext cx="5998922" cy="5418449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sz="2900" b="1" dirty="0">
                <a:solidFill>
                  <a:schemeClr val="tx2"/>
                </a:solidFill>
                <a:ea typeface="Calibri"/>
                <a:cs typeface="Calibri"/>
              </a:rPr>
              <a:t>Thank you</a:t>
            </a:r>
          </a:p>
          <a:p>
            <a:r>
              <a:rPr lang="en-US" sz="2900" b="1" dirty="0">
                <a:solidFill>
                  <a:schemeClr val="tx2"/>
                </a:solidFill>
                <a:ea typeface="Calibri"/>
                <a:cs typeface="Calibri"/>
              </a:rPr>
              <a:t>Introductions</a:t>
            </a:r>
          </a:p>
          <a:p>
            <a:pPr lvl="1"/>
            <a:r>
              <a:rPr lang="en-US" sz="3200" dirty="0">
                <a:ea typeface="Calibri"/>
                <a:cs typeface="Calibri"/>
              </a:rPr>
              <a:t>Katherine Nordyke, PhD</a:t>
            </a:r>
          </a:p>
          <a:p>
            <a:pPr lvl="2"/>
            <a:r>
              <a:rPr lang="en-US" sz="2600" dirty="0">
                <a:solidFill>
                  <a:schemeClr val="bg2">
                    <a:lumMod val="75000"/>
                  </a:schemeClr>
                </a:solidFill>
                <a:ea typeface="Calibri"/>
                <a:cs typeface="Calibri"/>
              </a:rPr>
              <a:t>Director, Academic Service-Learning</a:t>
            </a:r>
          </a:p>
          <a:p>
            <a:pPr lvl="2"/>
            <a:r>
              <a:rPr lang="en-US" sz="2600" dirty="0">
                <a:solidFill>
                  <a:schemeClr val="bg2">
                    <a:lumMod val="75000"/>
                  </a:schemeClr>
                </a:solidFill>
                <a:ea typeface="Calibri"/>
                <a:cs typeface="Calibri"/>
              </a:rPr>
              <a:t>PI and Director of the Fuse Project</a:t>
            </a:r>
          </a:p>
          <a:p>
            <a:pPr marL="914400" lvl="2" indent="0">
              <a:buNone/>
            </a:pPr>
            <a:endParaRPr lang="en-US" sz="2800" dirty="0">
              <a:ea typeface="Calibri"/>
              <a:cs typeface="Calibri"/>
            </a:endParaRPr>
          </a:p>
          <a:p>
            <a:pPr lvl="1"/>
            <a:r>
              <a:rPr lang="en-US" sz="3200" dirty="0">
                <a:ea typeface="Calibri"/>
                <a:cs typeface="Calibri"/>
              </a:rPr>
              <a:t>Michael Frizell, MFA</a:t>
            </a:r>
          </a:p>
          <a:p>
            <a:pPr lvl="2"/>
            <a:r>
              <a:rPr lang="en-US" sz="2600" dirty="0">
                <a:solidFill>
                  <a:schemeClr val="bg2">
                    <a:lumMod val="75000"/>
                  </a:schemeClr>
                </a:solidFill>
                <a:ea typeface="Calibri"/>
                <a:cs typeface="Calibri"/>
              </a:rPr>
              <a:t>Director of Student Learning Services </a:t>
            </a:r>
          </a:p>
          <a:p>
            <a:pPr lvl="2"/>
            <a:r>
              <a:rPr lang="en-US" sz="2600" dirty="0">
                <a:solidFill>
                  <a:schemeClr val="bg2">
                    <a:lumMod val="75000"/>
                  </a:schemeClr>
                </a:solidFill>
                <a:ea typeface="Calibri"/>
                <a:cs typeface="Calibri"/>
              </a:rPr>
              <a:t>Editor, the Learning Assistance Review</a:t>
            </a:r>
          </a:p>
          <a:p>
            <a:pPr lvl="2"/>
            <a:r>
              <a:rPr lang="en-US" sz="2600" dirty="0">
                <a:solidFill>
                  <a:schemeClr val="bg2">
                    <a:lumMod val="75000"/>
                  </a:schemeClr>
                </a:solidFill>
                <a:ea typeface="Calibri"/>
                <a:cs typeface="Calibri"/>
              </a:rPr>
              <a:t>Vice Chair, Council of Learning Assistance and Development Education Associations</a:t>
            </a:r>
          </a:p>
          <a:p>
            <a:endParaRPr lang="en-US" sz="2900" b="1" dirty="0">
              <a:solidFill>
                <a:schemeClr val="tx2"/>
              </a:solidFill>
              <a:ea typeface="Calibri"/>
              <a:cs typeface="Calibri"/>
            </a:endParaRPr>
          </a:p>
          <a:p>
            <a:endParaRPr lang="en-US" sz="2900" b="1" dirty="0">
              <a:solidFill>
                <a:schemeClr val="tx2"/>
              </a:solidFill>
              <a:ea typeface="Calibri"/>
              <a:cs typeface="Calibri"/>
            </a:endParaRPr>
          </a:p>
          <a:p>
            <a:endParaRPr lang="en-US" sz="600" b="1" dirty="0"/>
          </a:p>
          <a:p>
            <a:pPr lvl="2"/>
            <a:endParaRPr lang="en-US" sz="600" dirty="0"/>
          </a:p>
        </p:txBody>
      </p:sp>
      <p:sp>
        <p:nvSpPr>
          <p:cNvPr id="30" name="!!Arc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189197" flipV="1">
            <a:off x="6261882" y="687822"/>
            <a:ext cx="5471147" cy="5471147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!!Oval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48561" y="921125"/>
            <a:ext cx="791021" cy="76956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 descr="A logo for a company&#10;&#10;Description automatically generated">
            <a:extLst>
              <a:ext uri="{FF2B5EF4-FFF2-40B4-BE49-F238E27FC236}">
                <a16:creationId xmlns:a16="http://schemas.microsoft.com/office/drawing/2014/main" id="{0053D456-97C6-F090-3254-A7E005DFC23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3" r="1699" b="-3"/>
          <a:stretch/>
        </p:blipFill>
        <p:spPr>
          <a:xfrm>
            <a:off x="6270027" y="1590908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790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A1DD1C-5F12-4E8A-BAE8-6A6D93F66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299" y="4618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b="1" dirty="0">
                <a:solidFill>
                  <a:schemeClr val="tx2"/>
                </a:solidFill>
              </a:rPr>
              <a:t>What in the World is Fuse ?</a:t>
            </a:r>
          </a:p>
        </p:txBody>
      </p:sp>
      <p:sp>
        <p:nvSpPr>
          <p:cNvPr id="19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BC3A5-3E5A-4116-9F5C-FDEEB31DA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95" y="1864171"/>
            <a:ext cx="7439218" cy="4999539"/>
          </a:xfrm>
        </p:spPr>
        <p:txBody>
          <a:bodyPr anchor="t">
            <a:normAutofit fontScale="70000" lnSpcReduction="20000"/>
          </a:bodyPr>
          <a:lstStyle/>
          <a:p>
            <a:r>
              <a:rPr lang="en-US" b="1" dirty="0"/>
              <a:t>Background: </a:t>
            </a:r>
          </a:p>
          <a:p>
            <a:pPr lvl="1"/>
            <a:r>
              <a:rPr lang="en-US" sz="2600" dirty="0">
                <a:solidFill>
                  <a:schemeClr val="tx2"/>
                </a:solidFill>
              </a:rPr>
              <a:t>Card game was created by students at Missouri State University. </a:t>
            </a:r>
          </a:p>
          <a:p>
            <a:pPr lvl="1"/>
            <a:r>
              <a:rPr lang="en-US" sz="2600" dirty="0">
                <a:solidFill>
                  <a:schemeClr val="tx2"/>
                </a:solidFill>
              </a:rPr>
              <a:t>Presented at a National Marketing Showcase Competition. </a:t>
            </a:r>
          </a:p>
          <a:p>
            <a:pPr lvl="1"/>
            <a:r>
              <a:rPr lang="en-US" sz="2600" dirty="0">
                <a:solidFill>
                  <a:schemeClr val="tx2"/>
                </a:solidFill>
              </a:rPr>
              <a:t>They won 2</a:t>
            </a:r>
            <a:r>
              <a:rPr lang="en-US" sz="2600" baseline="30000" dirty="0">
                <a:solidFill>
                  <a:schemeClr val="tx2"/>
                </a:solidFill>
              </a:rPr>
              <a:t>nd</a:t>
            </a:r>
            <a:r>
              <a:rPr lang="en-US" sz="2600" dirty="0">
                <a:solidFill>
                  <a:schemeClr val="tx2"/>
                </a:solidFill>
              </a:rPr>
              <a:t> Place in Showcase and representatives from the Department of Homeland Security who were present encouraged them to apply for a grant.</a:t>
            </a:r>
            <a:endParaRPr lang="en-US" sz="2600" dirty="0">
              <a:solidFill>
                <a:schemeClr val="tx2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en-US" b="1" dirty="0"/>
              <a:t>Grant was received by Department of Homeland Security with funding for two years</a:t>
            </a:r>
            <a:endParaRPr lang="en-US" b="1" dirty="0">
              <a:ea typeface="Calibri"/>
              <a:cs typeface="Calibri"/>
            </a:endParaRPr>
          </a:p>
          <a:p>
            <a:r>
              <a:rPr lang="en-US" b="1" dirty="0"/>
              <a:t>Goal of the Grant</a:t>
            </a:r>
            <a:endParaRPr lang="en-US" b="1" dirty="0">
              <a:ea typeface="Calibri"/>
              <a:cs typeface="Calibri"/>
            </a:endParaRPr>
          </a:p>
          <a:p>
            <a:pPr lvl="1"/>
            <a:r>
              <a:rPr lang="en-US" sz="2600" dirty="0">
                <a:solidFill>
                  <a:schemeClr val="tx2"/>
                </a:solidFill>
              </a:rPr>
              <a:t>Develop tools for campus and community members to openly</a:t>
            </a:r>
            <a:r>
              <a:rPr lang="en-US" sz="2600" dirty="0">
                <a:solidFill>
                  <a:schemeClr val="tx2"/>
                </a:solidFill>
                <a:ea typeface="+mn-lt"/>
                <a:cs typeface="+mn-lt"/>
              </a:rPr>
              <a:t> and honestly discuss thought-provoking questions in a safe environment, to learn new perspectives, engage in self-reflection, gain confidence and comfort sharing differing views,</a:t>
            </a:r>
            <a:r>
              <a:rPr lang="en-US" sz="2600" dirty="0">
                <a:solidFill>
                  <a:schemeClr val="tx2"/>
                </a:solidFill>
              </a:rPr>
              <a:t> and to engage people in conversation to increase cultural awareness and acceptance.</a:t>
            </a:r>
            <a:endParaRPr lang="en-US" sz="2600" dirty="0">
              <a:solidFill>
                <a:schemeClr val="tx2"/>
              </a:solidFill>
              <a:ea typeface="Calibri"/>
              <a:cs typeface="Calibri"/>
            </a:endParaRPr>
          </a:p>
          <a:p>
            <a:pPr lvl="1"/>
            <a:r>
              <a:rPr lang="en-US" sz="2600" dirty="0">
                <a:solidFill>
                  <a:schemeClr val="tx2"/>
                </a:solidFill>
              </a:rPr>
              <a:t>Tools</a:t>
            </a:r>
            <a:endParaRPr lang="en-US" sz="2600" dirty="0">
              <a:solidFill>
                <a:schemeClr val="tx2"/>
              </a:solidFill>
              <a:ea typeface="Calibri"/>
              <a:cs typeface="Calibri"/>
            </a:endParaRPr>
          </a:p>
          <a:p>
            <a:pPr lvl="2"/>
            <a:r>
              <a:rPr lang="en-US" sz="2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Card Game </a:t>
            </a:r>
            <a:endParaRPr lang="en-US" sz="2600" dirty="0">
              <a:solidFill>
                <a:schemeClr val="tx2">
                  <a:lumMod val="60000"/>
                  <a:lumOff val="40000"/>
                </a:schemeClr>
              </a:solidFill>
              <a:ea typeface="Calibri"/>
              <a:cs typeface="Calibri"/>
            </a:endParaRPr>
          </a:p>
          <a:p>
            <a:pPr lvl="2"/>
            <a:r>
              <a:rPr lang="en-US" sz="2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Podcasts</a:t>
            </a:r>
            <a:endParaRPr lang="en-US" sz="2600" dirty="0">
              <a:solidFill>
                <a:schemeClr val="tx2">
                  <a:lumMod val="60000"/>
                  <a:lumOff val="40000"/>
                </a:schemeClr>
              </a:solidFill>
              <a:ea typeface="Calibri"/>
              <a:cs typeface="Calibri"/>
            </a:endParaRPr>
          </a:p>
          <a:p>
            <a:pPr lvl="2"/>
            <a:r>
              <a:rPr lang="en-US" sz="2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Toolkit</a:t>
            </a:r>
            <a:endParaRPr lang="en-US" sz="2600" dirty="0">
              <a:solidFill>
                <a:schemeClr val="tx2">
                  <a:lumMod val="60000"/>
                  <a:lumOff val="40000"/>
                </a:schemeClr>
              </a:solidFill>
              <a:ea typeface="Calibri"/>
              <a:cs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DA4C85-BE7A-4D40-B882-E4084C62185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3" r="1699" b="-3"/>
          <a:stretch/>
        </p:blipFill>
        <p:spPr>
          <a:xfrm>
            <a:off x="7922610" y="2350670"/>
            <a:ext cx="3694111" cy="3839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084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A1DD1C-5F12-4E8A-BAE8-6A6D93F66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1801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b="1" dirty="0">
                <a:solidFill>
                  <a:schemeClr val="tx2"/>
                </a:solidFill>
              </a:rPr>
              <a:t>FUSE – Today</a:t>
            </a:r>
          </a:p>
        </p:txBody>
      </p:sp>
      <p:sp>
        <p:nvSpPr>
          <p:cNvPr id="19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BC3A5-3E5A-4116-9F5C-FDEEB31DA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1830685"/>
            <a:ext cx="7370303" cy="435980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1800" b="1" dirty="0"/>
              <a:t>Fuse Card Game</a:t>
            </a:r>
            <a:endParaRPr lang="en-US" sz="1800" b="1" dirty="0">
              <a:ea typeface="Calibri"/>
              <a:cs typeface="Calibri"/>
            </a:endParaRP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On Campus – Some 85 MSU course sections are using the Fuse Card Game within their courses. Several departments and student organizations are using the Card Game for Professional Development</a:t>
            </a:r>
            <a:endParaRPr lang="en-US" sz="1600" dirty="0">
              <a:solidFill>
                <a:schemeClr val="tx2"/>
              </a:solidFill>
              <a:ea typeface="Calibri"/>
              <a:cs typeface="Calibri"/>
            </a:endParaRP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Community Organizations – local, national, and international are using the Card Game for activities for the population they serve or professional development for their staff</a:t>
            </a:r>
            <a:endParaRPr lang="en-US" sz="1600" dirty="0">
              <a:solidFill>
                <a:schemeClr val="tx2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en-US" sz="1800" b="1" dirty="0"/>
              <a:t>Podcasts</a:t>
            </a:r>
            <a:endParaRPr lang="en-US" sz="1800" b="1" dirty="0">
              <a:ea typeface="Calibri"/>
              <a:cs typeface="Calibri"/>
            </a:endParaRP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8 Podcasts have been created and are in the pre-release state with a late October to early November release date</a:t>
            </a:r>
            <a:endParaRPr lang="en-US" sz="1600" dirty="0">
              <a:solidFill>
                <a:schemeClr val="tx2"/>
              </a:solidFill>
              <a:ea typeface="Calibri"/>
              <a:cs typeface="Calibri"/>
            </a:endParaRP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2 Podcasts are in the development stage for release by the end of December</a:t>
            </a:r>
            <a:endParaRPr lang="en-US" sz="1600" dirty="0">
              <a:solidFill>
                <a:schemeClr val="tx2"/>
              </a:solidFill>
              <a:ea typeface="Calibri"/>
              <a:cs typeface="Calibri"/>
            </a:endParaRP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Tentative: 2 to 3 Podcasts slated for early spring 2024</a:t>
            </a:r>
            <a:endParaRPr lang="en-US" sz="1600" dirty="0">
              <a:solidFill>
                <a:schemeClr val="tx2"/>
              </a:solidFill>
              <a:ea typeface="Calibri"/>
              <a:cs typeface="Calibri"/>
            </a:endParaRPr>
          </a:p>
          <a:p>
            <a:r>
              <a:rPr lang="en-US" sz="1800" b="1" dirty="0"/>
              <a:t>Website Development</a:t>
            </a:r>
            <a:endParaRPr lang="en-US" sz="1800" b="1" dirty="0">
              <a:ea typeface="Calibri"/>
              <a:cs typeface="Calibri"/>
            </a:endParaRP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Ongoing development of a Web presence with a potential release of new material date late fall of 2023</a:t>
            </a:r>
            <a:endParaRPr lang="en-US" sz="1600" dirty="0">
              <a:solidFill>
                <a:schemeClr val="tx2"/>
              </a:solidFill>
              <a:ea typeface="Calibri"/>
              <a:cs typeface="Calibri"/>
            </a:endParaRPr>
          </a:p>
          <a:p>
            <a:pPr lvl="2"/>
            <a:r>
              <a:rPr lang="en-US" sz="1600" dirty="0">
                <a:solidFill>
                  <a:schemeClr val="tx2"/>
                </a:solidFill>
              </a:rPr>
              <a:t>Slated to include new Podcasts:  October - December Release Date</a:t>
            </a:r>
            <a:endParaRPr lang="en-US" sz="1600" dirty="0">
              <a:solidFill>
                <a:schemeClr val="tx2"/>
              </a:solidFill>
              <a:ea typeface="Calibri"/>
              <a:cs typeface="Calibri"/>
            </a:endParaRPr>
          </a:p>
          <a:p>
            <a:pPr lvl="2"/>
            <a:r>
              <a:rPr lang="en-US" sz="1600" dirty="0">
                <a:solidFill>
                  <a:schemeClr val="tx2"/>
                </a:solidFill>
              </a:rPr>
              <a:t>Development of a Toolkit:  Spring 2024 Release Date</a:t>
            </a:r>
            <a:endParaRPr lang="en-US" sz="1600" dirty="0">
              <a:solidFill>
                <a:schemeClr val="tx2"/>
              </a:solidFill>
              <a:ea typeface="Calibri"/>
              <a:cs typeface="Calibri"/>
            </a:endParaRPr>
          </a:p>
          <a:p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DA4C85-BE7A-4D40-B882-E4084C62185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3" r="1699" b="-3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567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A1DD1C-5F12-4E8A-BAE8-6A6D93F66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b="1" dirty="0">
                <a:solidFill>
                  <a:schemeClr val="tx2"/>
                </a:solidFill>
              </a:rPr>
              <a:t>FUSE – The Card Game</a:t>
            </a:r>
          </a:p>
        </p:txBody>
      </p:sp>
      <p:sp>
        <p:nvSpPr>
          <p:cNvPr id="19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BC3A5-3E5A-4116-9F5C-FDEEB31DA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2" y="2000250"/>
            <a:ext cx="7676756" cy="4190238"/>
          </a:xfrm>
        </p:spPr>
        <p:txBody>
          <a:bodyPr anchor="t">
            <a:normAutofit fontScale="92500" lnSpcReduction="10000"/>
          </a:bodyPr>
          <a:lstStyle/>
          <a:p>
            <a:r>
              <a:rPr lang="en-US" sz="3600" dirty="0">
                <a:ea typeface="Calibri"/>
                <a:cs typeface="Calibri"/>
              </a:rPr>
              <a:t>Not a traditional card game - Everyone benefits from participating. </a:t>
            </a:r>
          </a:p>
          <a:p>
            <a:r>
              <a:rPr lang="en-US" sz="3600" dirty="0"/>
              <a:t>Hot Commodity </a:t>
            </a:r>
          </a:p>
          <a:p>
            <a:r>
              <a:rPr lang="en-US" sz="3600" dirty="0">
                <a:ea typeface="Calibri"/>
                <a:cs typeface="Calibri"/>
              </a:rPr>
              <a:t>Ways to “infuse” Fuse into what you do</a:t>
            </a:r>
          </a:p>
          <a:p>
            <a:pPr lvl="1"/>
            <a:r>
              <a:rPr lang="en-US" sz="2800" dirty="0">
                <a:solidFill>
                  <a:schemeClr val="tx2"/>
                </a:solidFill>
                <a:ea typeface="Calibri"/>
                <a:cs typeface="Calibri"/>
              </a:rPr>
              <a:t>Courses</a:t>
            </a:r>
          </a:p>
          <a:p>
            <a:pPr lvl="1"/>
            <a:r>
              <a:rPr lang="en-US" sz="2800" dirty="0">
                <a:solidFill>
                  <a:schemeClr val="tx2"/>
                </a:solidFill>
                <a:ea typeface="Calibri"/>
                <a:cs typeface="Calibri"/>
              </a:rPr>
              <a:t>Professional Development</a:t>
            </a:r>
          </a:p>
          <a:p>
            <a:pPr lvl="1"/>
            <a:r>
              <a:rPr lang="en-US" sz="2800" dirty="0">
                <a:solidFill>
                  <a:schemeClr val="tx2"/>
                </a:solidFill>
                <a:ea typeface="Calibri"/>
                <a:cs typeface="Calibri"/>
              </a:rPr>
              <a:t>Student Organizations</a:t>
            </a:r>
          </a:p>
          <a:p>
            <a:pPr lvl="1"/>
            <a:r>
              <a:rPr lang="en-US" sz="2800" dirty="0">
                <a:solidFill>
                  <a:schemeClr val="tx2"/>
                </a:solidFill>
                <a:ea typeface="Calibri"/>
                <a:cs typeface="Calibri"/>
              </a:rPr>
              <a:t>Team / Departmental Meetings</a:t>
            </a:r>
          </a:p>
          <a:p>
            <a:r>
              <a:rPr lang="en-US" sz="3600" dirty="0"/>
              <a:t>Presentation by Michael Frizell </a:t>
            </a:r>
          </a:p>
          <a:p>
            <a:endParaRPr lang="en-US" sz="3600" dirty="0">
              <a:ea typeface="Calibri"/>
              <a:cs typeface="Calibri"/>
            </a:endParaRPr>
          </a:p>
          <a:p>
            <a:pPr marL="457200" lvl="1" indent="0">
              <a:buNone/>
            </a:pPr>
            <a:endParaRPr lang="en-US" sz="3200" dirty="0">
              <a:ea typeface="Calibri"/>
              <a:cs typeface="Calibri"/>
            </a:endParaRPr>
          </a:p>
          <a:p>
            <a:pPr lvl="1"/>
            <a:endParaRPr lang="en-US" sz="3200" dirty="0">
              <a:solidFill>
                <a:schemeClr val="tx2">
                  <a:lumMod val="60000"/>
                  <a:lumOff val="40000"/>
                </a:schemeClr>
              </a:solidFill>
              <a:ea typeface="Calibri"/>
              <a:cs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DA4C85-BE7A-4D40-B882-E4084C62185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3" r="1699" b="-3"/>
          <a:stretch/>
        </p:blipFill>
        <p:spPr>
          <a:xfrm>
            <a:off x="8252035" y="2226364"/>
            <a:ext cx="3367473" cy="3500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696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A1DD1C-5F12-4E8A-BAE8-6A6D93F66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b="1" dirty="0"/>
              <a:t>Thank YOU for...</a:t>
            </a:r>
          </a:p>
        </p:txBody>
      </p:sp>
      <p:sp>
        <p:nvSpPr>
          <p:cNvPr id="19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BC3A5-3E5A-4116-9F5C-FDEEB31DA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91368"/>
            <a:ext cx="5786530" cy="4099120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sz="5400" b="1" dirty="0">
                <a:solidFill>
                  <a:schemeClr val="tx2"/>
                </a:solidFill>
                <a:ea typeface="Calibri" panose="020F0502020204030204"/>
                <a:cs typeface="Calibri" panose="020F0502020204030204"/>
              </a:rPr>
              <a:t>Working to </a:t>
            </a:r>
            <a:endParaRPr lang="en-US" b="1">
              <a:solidFill>
                <a:schemeClr val="tx2"/>
              </a:solidFill>
              <a:ea typeface="Calibri"/>
              <a:cs typeface="Calibri"/>
            </a:endParaRPr>
          </a:p>
          <a:p>
            <a:pPr marL="0" indent="0" algn="ctr">
              <a:buNone/>
            </a:pPr>
            <a:r>
              <a:rPr lang="en-US" sz="5400" b="1" dirty="0">
                <a:solidFill>
                  <a:schemeClr val="tx2"/>
                </a:solidFill>
                <a:ea typeface="Calibri" panose="020F0502020204030204"/>
                <a:cs typeface="Calibri" panose="020F0502020204030204"/>
              </a:rPr>
              <a:t>Change the World </a:t>
            </a:r>
            <a:endParaRPr lang="en-US" b="1">
              <a:solidFill>
                <a:schemeClr val="tx2"/>
              </a:solidFill>
              <a:ea typeface="Calibri" panose="020F0502020204030204"/>
              <a:cs typeface="Calibri" panose="020F0502020204030204"/>
            </a:endParaRPr>
          </a:p>
          <a:p>
            <a:pPr marL="0" indent="0" algn="ctr">
              <a:buNone/>
            </a:pPr>
            <a:r>
              <a:rPr lang="en-US" sz="5400" b="1" dirty="0">
                <a:solidFill>
                  <a:schemeClr val="tx2"/>
                </a:solidFill>
                <a:ea typeface="Calibri" panose="020F0502020204030204"/>
                <a:cs typeface="Calibri" panose="020F0502020204030204"/>
              </a:rPr>
              <a:t>ONE Conversation</a:t>
            </a:r>
            <a:endParaRPr lang="en-US" b="1">
              <a:solidFill>
                <a:schemeClr val="tx2"/>
              </a:solidFill>
              <a:ea typeface="Calibri"/>
              <a:cs typeface="Calibri"/>
            </a:endParaRPr>
          </a:p>
          <a:p>
            <a:pPr marL="0" indent="0" algn="ctr">
              <a:buNone/>
            </a:pPr>
            <a:r>
              <a:rPr lang="en-US" sz="5400" b="1" dirty="0">
                <a:solidFill>
                  <a:schemeClr val="tx2"/>
                </a:solidFill>
                <a:ea typeface="Calibri" panose="020F0502020204030204"/>
                <a:cs typeface="Calibri" panose="020F0502020204030204"/>
              </a:rPr>
              <a:t> at a Time!</a:t>
            </a:r>
            <a:endParaRPr lang="en-US" sz="5400" b="1">
              <a:solidFill>
                <a:schemeClr val="tx2"/>
              </a:solidFill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DA4C85-BE7A-4D40-B882-E4084C62185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3" r="1699" b="-3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853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A1DD1C-5F12-4E8A-BAE8-6A6D93F66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b="1" dirty="0"/>
              <a:t>Contact Information:</a:t>
            </a:r>
          </a:p>
        </p:txBody>
      </p:sp>
      <p:sp>
        <p:nvSpPr>
          <p:cNvPr id="19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BC3A5-3E5A-4116-9F5C-FDEEB31DA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124364"/>
            <a:ext cx="6317834" cy="4066124"/>
          </a:xfrm>
        </p:spPr>
        <p:txBody>
          <a:bodyPr anchor="t">
            <a:normAutofit fontScale="70000" lnSpcReduction="20000"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chemeClr val="bg2">
                    <a:lumMod val="75000"/>
                  </a:schemeClr>
                </a:solidFill>
                <a:ea typeface="Calibri" panose="020F0502020204030204"/>
                <a:cs typeface="Calibri" panose="020F0502020204030204"/>
              </a:rPr>
              <a:t>Visit our Fuse Website at:</a:t>
            </a:r>
          </a:p>
          <a:p>
            <a:pPr marL="0" indent="0">
              <a:buNone/>
            </a:pPr>
            <a:r>
              <a:rPr lang="en-US" sz="3200" b="1" dirty="0">
                <a:solidFill>
                  <a:schemeClr val="tx2"/>
                </a:solidFill>
                <a:ea typeface="Calibri" panose="020F0502020204030204"/>
                <a:cs typeface="Calibri" panose="020F0502020204030204"/>
                <a:hlinkClick r:id="rId2"/>
              </a:rPr>
              <a:t>https://Fusecampaign.org</a:t>
            </a:r>
            <a:endParaRPr lang="en-US" sz="3200" b="1" dirty="0">
              <a:solidFill>
                <a:schemeClr val="tx2"/>
              </a:solidFill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en-US" sz="3200" b="1" dirty="0">
              <a:solidFill>
                <a:schemeClr val="tx2"/>
              </a:solidFill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bg2"/>
                </a:solidFill>
                <a:ea typeface="Calibri" panose="020F0502020204030204"/>
                <a:cs typeface="Calibri" panose="020F0502020204030204"/>
              </a:rPr>
              <a:t>For the Fuse Card Game (Digital copy):</a:t>
            </a:r>
          </a:p>
          <a:p>
            <a:pPr marL="0" indent="0">
              <a:buNone/>
            </a:pPr>
            <a:r>
              <a:rPr lang="en-US" sz="3200" b="1" dirty="0">
                <a:solidFill>
                  <a:schemeClr val="bg2"/>
                </a:solidFill>
                <a:ea typeface="Calibri" panose="020F0502020204030204"/>
                <a:cs typeface="Calibri" panose="020F0502020204030204"/>
                <a:hlinkClick r:id="rId3"/>
              </a:rPr>
              <a:t>https://www.fusecampaign.org/card-game</a:t>
            </a:r>
            <a:endParaRPr lang="en-US" sz="3200" b="1" dirty="0">
              <a:solidFill>
                <a:schemeClr val="bg2"/>
              </a:solidFill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en-US" sz="3200" b="1" dirty="0">
              <a:solidFill>
                <a:schemeClr val="tx2"/>
              </a:solidFill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bg2">
                    <a:lumMod val="75000"/>
                  </a:schemeClr>
                </a:solidFill>
                <a:ea typeface="Calibri" panose="020F0502020204030204"/>
                <a:cs typeface="Calibri" panose="020F0502020204030204"/>
              </a:rPr>
              <a:t>Reach out to:</a:t>
            </a:r>
          </a:p>
          <a:p>
            <a:pPr marL="0" indent="0">
              <a:buNone/>
            </a:pPr>
            <a:r>
              <a:rPr lang="en-US" sz="3200" b="1" dirty="0">
                <a:solidFill>
                  <a:schemeClr val="tx2"/>
                </a:solidFill>
                <a:ea typeface="Calibri" panose="020F0502020204030204"/>
                <a:cs typeface="Calibri" panose="020F0502020204030204"/>
              </a:rPr>
              <a:t>Dr. Katherine Nordyke</a:t>
            </a:r>
          </a:p>
          <a:p>
            <a:pPr marL="0" indent="0">
              <a:buNone/>
            </a:pPr>
            <a:r>
              <a:rPr lang="en-US" sz="3000" b="1" dirty="0">
                <a:solidFill>
                  <a:schemeClr val="tx2"/>
                </a:solidFill>
                <a:ea typeface="Calibri" panose="020F0502020204030204"/>
                <a:cs typeface="Calibri" panose="020F0502020204030204"/>
              </a:rPr>
              <a:t>Missouri State University</a:t>
            </a:r>
          </a:p>
          <a:p>
            <a:pPr marL="0" indent="0">
              <a:buNone/>
            </a:pPr>
            <a:r>
              <a:rPr lang="en-US" sz="3000" b="1" dirty="0">
                <a:solidFill>
                  <a:schemeClr val="tx2"/>
                </a:solidFill>
                <a:ea typeface="Calibri" panose="020F0502020204030204"/>
                <a:cs typeface="Calibri" panose="020F0502020204030204"/>
              </a:rPr>
              <a:t>Email: </a:t>
            </a:r>
            <a:r>
              <a:rPr lang="en-US" sz="2600" b="1" dirty="0">
                <a:solidFill>
                  <a:schemeClr val="tx2"/>
                </a:solidFill>
                <a:ea typeface="Calibri" panose="020F0502020204030204"/>
                <a:cs typeface="Calibri" panose="020F0502020204030204"/>
                <a:hlinkClick r:id="rId4"/>
              </a:rPr>
              <a:t>katherinenordyke@missouristate.edu</a:t>
            </a:r>
            <a:endParaRPr lang="en-US" sz="2600" b="1" dirty="0">
              <a:solidFill>
                <a:schemeClr val="tx2"/>
              </a:solidFill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US" sz="3000" b="1" dirty="0">
                <a:solidFill>
                  <a:schemeClr val="tx2"/>
                </a:solidFill>
                <a:ea typeface="Calibri" panose="020F0502020204030204"/>
                <a:cs typeface="Calibri" panose="020F0502020204030204"/>
              </a:rPr>
              <a:t>Phone: 417-836-6060</a:t>
            </a:r>
            <a:endParaRPr lang="en-US" sz="3200" b="1" dirty="0">
              <a:solidFill>
                <a:schemeClr val="tx2"/>
              </a:solidFill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DA4C85-BE7A-4D40-B882-E4084C62185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3" r="1699" b="-3"/>
          <a:stretch/>
        </p:blipFill>
        <p:spPr>
          <a:xfrm>
            <a:off x="7462820" y="2093976"/>
            <a:ext cx="3548219" cy="3688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83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use Colors">
      <a:dk1>
        <a:srgbClr val="E26047"/>
      </a:dk1>
      <a:lt1>
        <a:sysClr val="window" lastClr="FFFFFF"/>
      </a:lt1>
      <a:dk2>
        <a:srgbClr val="2C2D6A"/>
      </a:dk2>
      <a:lt2>
        <a:srgbClr val="F9B33F"/>
      </a:lt2>
      <a:accent1>
        <a:srgbClr val="E72F46"/>
      </a:accent1>
      <a:accent2>
        <a:srgbClr val="748EC5"/>
      </a:accent2>
      <a:accent3>
        <a:srgbClr val="F2865D"/>
      </a:accent3>
      <a:accent4>
        <a:srgbClr val="E72F46"/>
      </a:accent4>
      <a:accent5>
        <a:srgbClr val="748EC5"/>
      </a:accent5>
      <a:accent6>
        <a:srgbClr val="F9B33F"/>
      </a:accent6>
      <a:hlink>
        <a:srgbClr val="2C2D6A"/>
      </a:hlink>
      <a:folHlink>
        <a:srgbClr val="E72F4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f9d0bf-7872-4e12-b291-35296e464dc3" xsi:nil="true"/>
    <lcf76f155ced4ddcb4097134ff3c332f xmlns="b7a013f5-0ad2-495c-a548-5ae3554ec3ce">
      <Terms xmlns="http://schemas.microsoft.com/office/infopath/2007/PartnerControls"/>
    </lcf76f155ced4ddcb4097134ff3c332f>
    <Notes xmlns="b7a013f5-0ad2-495c-a548-5ae3554ec3ce" xsi:nil="true"/>
    <SharedWithUsers xmlns="14f9d0bf-7872-4e12-b291-35296e464dc3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8284DCA1534049AD8480908CCCDB3B" ma:contentTypeVersion="16" ma:contentTypeDescription="Create a new document." ma:contentTypeScope="" ma:versionID="fdab4a2de2d6eb8f787e95d93f566bb7">
  <xsd:schema xmlns:xsd="http://www.w3.org/2001/XMLSchema" xmlns:xs="http://www.w3.org/2001/XMLSchema" xmlns:p="http://schemas.microsoft.com/office/2006/metadata/properties" xmlns:ns2="b7a013f5-0ad2-495c-a548-5ae3554ec3ce" xmlns:ns3="14f9d0bf-7872-4e12-b291-35296e464dc3" targetNamespace="http://schemas.microsoft.com/office/2006/metadata/properties" ma:root="true" ma:fieldsID="fffd77b6cb9b71b46d7ffb240062d262" ns2:_="" ns3:_="">
    <xsd:import namespace="b7a013f5-0ad2-495c-a548-5ae3554ec3ce"/>
    <xsd:import namespace="14f9d0bf-7872-4e12-b291-35296e464dc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Note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a013f5-0ad2-495c-a548-5ae3554ec3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da40051-455f-48ac-bab4-8728f93bacd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Notes" ma:index="22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f9d0bf-7872-4e12-b291-35296e464dc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153fb27-37ab-4e94-ba5b-5efbf08c484d}" ma:internalName="TaxCatchAll" ma:showField="CatchAllData" ma:web="14f9d0bf-7872-4e12-b291-35296e464d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AA7267-7315-4182-9B4D-A4C3389E8472}">
  <ds:schemaRefs>
    <ds:schemaRef ds:uri="f3419898-ff66-4dd3-87e6-81711cb0f797"/>
    <ds:schemaRef ds:uri="http://schemas.microsoft.com/office/2006/metadata/properties"/>
    <ds:schemaRef ds:uri="http://schemas.microsoft.com/sharepoint/v3"/>
    <ds:schemaRef ds:uri="http://purl.org/dc/dcmitype/"/>
    <ds:schemaRef ds:uri="http://purl.org/dc/terms/"/>
    <ds:schemaRef ds:uri="http://schemas.microsoft.com/office/2006/documentManagement/types"/>
    <ds:schemaRef ds:uri="ad64fdd5-0d5e-49cd-86b8-65c54590b4df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214ECD4-D86A-49C9-B852-01267A51E70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2B4E1F0-F089-4F47-8D75-41332D53F753}"/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446</Words>
  <Application>Microsoft Office PowerPoint</Application>
  <PresentationFormat>Widescreen</PresentationFormat>
  <Paragraphs>69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Thank you &amp; Introduction</vt:lpstr>
      <vt:lpstr>What in the World is Fuse ?</vt:lpstr>
      <vt:lpstr>FUSE – Today</vt:lpstr>
      <vt:lpstr>FUSE – The Card Game</vt:lpstr>
      <vt:lpstr>Thank YOU for...</vt:lpstr>
      <vt:lpstr>Contact Information: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Nordyke, Kathy J</dc:creator>
  <cp:lastModifiedBy>Nordyke, Kathy J</cp:lastModifiedBy>
  <cp:revision>252</cp:revision>
  <dcterms:created xsi:type="dcterms:W3CDTF">2023-08-12T20:19:01Z</dcterms:created>
  <dcterms:modified xsi:type="dcterms:W3CDTF">2024-01-31T13:39:39Z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0x010100988284DCA1534049AD8480908CCCDB3B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xd_Signature">
    <vt:bool>false</vt:bool>
  </property>
</Properties>
</file>