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4"/>
  </p:notesMasterIdLst>
  <p:sldIdLst>
    <p:sldId id="256" r:id="rId5"/>
    <p:sldId id="335" r:id="rId6"/>
    <p:sldId id="343" r:id="rId7"/>
    <p:sldId id="341" r:id="rId8"/>
    <p:sldId id="344" r:id="rId9"/>
    <p:sldId id="334" r:id="rId10"/>
    <p:sldId id="284" r:id="rId11"/>
    <p:sldId id="285" r:id="rId12"/>
    <p:sldId id="286" r:id="rId13"/>
    <p:sldId id="287" r:id="rId14"/>
    <p:sldId id="282" r:id="rId15"/>
    <p:sldId id="289" r:id="rId16"/>
    <p:sldId id="291" r:id="rId17"/>
    <p:sldId id="294" r:id="rId18"/>
    <p:sldId id="292" r:id="rId19"/>
    <p:sldId id="293" r:id="rId20"/>
    <p:sldId id="320" r:id="rId21"/>
    <p:sldId id="298" r:id="rId22"/>
    <p:sldId id="31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E2824C-4812-49D6-8897-6F2792684ED8}" v="1" dt="2025-02-11T13:58:25.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56" autoAdjust="0"/>
  </p:normalViewPr>
  <p:slideViewPr>
    <p:cSldViewPr snapToGrid="0">
      <p:cViewPr varScale="1">
        <p:scale>
          <a:sx n="88" d="100"/>
          <a:sy n="88" d="100"/>
        </p:scale>
        <p:origin x="1020" y="9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dyke, Kathy J" userId="cfd2a088-e115-45f6-9b97-deb427970005" providerId="ADAL" clId="{DAE2824C-4812-49D6-8897-6F2792684ED8}"/>
    <pc:docChg chg="undo custSel addSld delSld modSld">
      <pc:chgData name="Nordyke, Kathy J" userId="cfd2a088-e115-45f6-9b97-deb427970005" providerId="ADAL" clId="{DAE2824C-4812-49D6-8897-6F2792684ED8}" dt="2025-02-11T13:58:45.788" v="976"/>
      <pc:docMkLst>
        <pc:docMk/>
      </pc:docMkLst>
      <pc:sldChg chg="modSp mod">
        <pc:chgData name="Nordyke, Kathy J" userId="cfd2a088-e115-45f6-9b97-deb427970005" providerId="ADAL" clId="{DAE2824C-4812-49D6-8897-6F2792684ED8}" dt="2025-02-11T13:52:17.907" v="771" actId="6549"/>
        <pc:sldMkLst>
          <pc:docMk/>
          <pc:sldMk cId="1150296151" sldId="256"/>
        </pc:sldMkLst>
        <pc:spChg chg="mod">
          <ac:chgData name="Nordyke, Kathy J" userId="cfd2a088-e115-45f6-9b97-deb427970005" providerId="ADAL" clId="{DAE2824C-4812-49D6-8897-6F2792684ED8}" dt="2025-02-11T13:39:24.629" v="37" actId="14100"/>
          <ac:spMkLst>
            <pc:docMk/>
            <pc:sldMk cId="1150296151" sldId="256"/>
            <ac:spMk id="2" creationId="{00000000-0000-0000-0000-000000000000}"/>
          </ac:spMkLst>
        </pc:spChg>
        <pc:spChg chg="mod">
          <ac:chgData name="Nordyke, Kathy J" userId="cfd2a088-e115-45f6-9b97-deb427970005" providerId="ADAL" clId="{DAE2824C-4812-49D6-8897-6F2792684ED8}" dt="2025-02-11T13:52:17.907" v="771" actId="6549"/>
          <ac:spMkLst>
            <pc:docMk/>
            <pc:sldMk cId="1150296151" sldId="256"/>
            <ac:spMk id="4" creationId="{00000000-0000-0000-0000-000000000000}"/>
          </ac:spMkLst>
        </pc:spChg>
      </pc:sldChg>
      <pc:sldChg chg="del">
        <pc:chgData name="Nordyke, Kathy J" userId="cfd2a088-e115-45f6-9b97-deb427970005" providerId="ADAL" clId="{DAE2824C-4812-49D6-8897-6F2792684ED8}" dt="2025-02-11T13:49:36.528" v="766" actId="2696"/>
        <pc:sldMkLst>
          <pc:docMk/>
          <pc:sldMk cId="3627944199" sldId="264"/>
        </pc:sldMkLst>
      </pc:sldChg>
      <pc:sldChg chg="del">
        <pc:chgData name="Nordyke, Kathy J" userId="cfd2a088-e115-45f6-9b97-deb427970005" providerId="ADAL" clId="{DAE2824C-4812-49D6-8897-6F2792684ED8}" dt="2025-02-11T13:39:49.125" v="52" actId="2696"/>
        <pc:sldMkLst>
          <pc:docMk/>
          <pc:sldMk cId="1906650370" sldId="281"/>
        </pc:sldMkLst>
      </pc:sldChg>
      <pc:sldChg chg="modSp mod">
        <pc:chgData name="Nordyke, Kathy J" userId="cfd2a088-e115-45f6-9b97-deb427970005" providerId="ADAL" clId="{DAE2824C-4812-49D6-8897-6F2792684ED8}" dt="2025-02-11T13:48:04.860" v="764" actId="14100"/>
        <pc:sldMkLst>
          <pc:docMk/>
          <pc:sldMk cId="2029951912" sldId="287"/>
        </pc:sldMkLst>
        <pc:picChg chg="mod">
          <ac:chgData name="Nordyke, Kathy J" userId="cfd2a088-e115-45f6-9b97-deb427970005" providerId="ADAL" clId="{DAE2824C-4812-49D6-8897-6F2792684ED8}" dt="2025-02-11T13:47:59.843" v="763" actId="14100"/>
          <ac:picMkLst>
            <pc:docMk/>
            <pc:sldMk cId="2029951912" sldId="287"/>
            <ac:picMk id="3" creationId="{053ADDEC-94A0-C9C3-DD2E-F68B253AC22D}"/>
          </ac:picMkLst>
        </pc:picChg>
        <pc:picChg chg="mod">
          <ac:chgData name="Nordyke, Kathy J" userId="cfd2a088-e115-45f6-9b97-deb427970005" providerId="ADAL" clId="{DAE2824C-4812-49D6-8897-6F2792684ED8}" dt="2025-02-11T13:48:04.860" v="764" actId="14100"/>
          <ac:picMkLst>
            <pc:docMk/>
            <pc:sldMk cId="2029951912" sldId="287"/>
            <ac:picMk id="5" creationId="{ECEBE9B1-A6C5-4E1F-9C30-EE711E235406}"/>
          </ac:picMkLst>
        </pc:picChg>
      </pc:sldChg>
      <pc:sldChg chg="del">
        <pc:chgData name="Nordyke, Kathy J" userId="cfd2a088-e115-45f6-9b97-deb427970005" providerId="ADAL" clId="{DAE2824C-4812-49D6-8897-6F2792684ED8}" dt="2025-02-11T13:49:18.624" v="765" actId="2696"/>
        <pc:sldMkLst>
          <pc:docMk/>
          <pc:sldMk cId="2581795943" sldId="302"/>
        </pc:sldMkLst>
      </pc:sldChg>
      <pc:sldChg chg="del">
        <pc:chgData name="Nordyke, Kathy J" userId="cfd2a088-e115-45f6-9b97-deb427970005" providerId="ADAL" clId="{DAE2824C-4812-49D6-8897-6F2792684ED8}" dt="2025-02-11T13:50:00.065" v="769" actId="2696"/>
        <pc:sldMkLst>
          <pc:docMk/>
          <pc:sldMk cId="752780163" sldId="313"/>
        </pc:sldMkLst>
      </pc:sldChg>
      <pc:sldChg chg="del">
        <pc:chgData name="Nordyke, Kathy J" userId="cfd2a088-e115-45f6-9b97-deb427970005" providerId="ADAL" clId="{DAE2824C-4812-49D6-8897-6F2792684ED8}" dt="2025-02-11T13:39:44.538" v="51" actId="2696"/>
        <pc:sldMkLst>
          <pc:docMk/>
          <pc:sldMk cId="3966457586" sldId="333"/>
        </pc:sldMkLst>
      </pc:sldChg>
      <pc:sldChg chg="modNotesTx">
        <pc:chgData name="Nordyke, Kathy J" userId="cfd2a088-e115-45f6-9b97-deb427970005" providerId="ADAL" clId="{DAE2824C-4812-49D6-8897-6F2792684ED8}" dt="2025-02-11T13:58:45.788" v="976"/>
        <pc:sldMkLst>
          <pc:docMk/>
          <pc:sldMk cId="3467090992" sldId="334"/>
        </pc:sldMkLst>
      </pc:sldChg>
      <pc:sldChg chg="modSp add del mod">
        <pc:chgData name="Nordyke, Kathy J" userId="cfd2a088-e115-45f6-9b97-deb427970005" providerId="ADAL" clId="{DAE2824C-4812-49D6-8897-6F2792684ED8}" dt="2025-02-11T13:55:00.742" v="772" actId="113"/>
        <pc:sldMkLst>
          <pc:docMk/>
          <pc:sldMk cId="4194017326" sldId="335"/>
        </pc:sldMkLst>
        <pc:spChg chg="mod">
          <ac:chgData name="Nordyke, Kathy J" userId="cfd2a088-e115-45f6-9b97-deb427970005" providerId="ADAL" clId="{DAE2824C-4812-49D6-8897-6F2792684ED8}" dt="2025-02-11T13:55:00.742" v="772" actId="113"/>
          <ac:spMkLst>
            <pc:docMk/>
            <pc:sldMk cId="4194017326" sldId="335"/>
            <ac:spMk id="3" creationId="{617FBEA5-1D5A-4195-ABA4-2C8E435BEBA8}"/>
          </ac:spMkLst>
        </pc:spChg>
        <pc:picChg chg="mod">
          <ac:chgData name="Nordyke, Kathy J" userId="cfd2a088-e115-45f6-9b97-deb427970005" providerId="ADAL" clId="{DAE2824C-4812-49D6-8897-6F2792684ED8}" dt="2025-02-11T13:43:10.684" v="527" actId="1076"/>
          <ac:picMkLst>
            <pc:docMk/>
            <pc:sldMk cId="4194017326" sldId="335"/>
            <ac:picMk id="4" creationId="{D1B1BC92-1D7B-24EE-DD2D-EED8A1CAD7AA}"/>
          </ac:picMkLst>
        </pc:picChg>
      </pc:sldChg>
      <pc:sldChg chg="del">
        <pc:chgData name="Nordyke, Kathy J" userId="cfd2a088-e115-45f6-9b97-deb427970005" providerId="ADAL" clId="{DAE2824C-4812-49D6-8897-6F2792684ED8}" dt="2025-02-11T13:47:08.630" v="761" actId="2696"/>
        <pc:sldMkLst>
          <pc:docMk/>
          <pc:sldMk cId="823001880" sldId="336"/>
        </pc:sldMkLst>
      </pc:sldChg>
      <pc:sldChg chg="del">
        <pc:chgData name="Nordyke, Kathy J" userId="cfd2a088-e115-45f6-9b97-deb427970005" providerId="ADAL" clId="{DAE2824C-4812-49D6-8897-6F2792684ED8}" dt="2025-02-11T13:47:36.069" v="762" actId="2696"/>
        <pc:sldMkLst>
          <pc:docMk/>
          <pc:sldMk cId="1281242572" sldId="337"/>
        </pc:sldMkLst>
      </pc:sldChg>
      <pc:sldChg chg="del">
        <pc:chgData name="Nordyke, Kathy J" userId="cfd2a088-e115-45f6-9b97-deb427970005" providerId="ADAL" clId="{DAE2824C-4812-49D6-8897-6F2792684ED8}" dt="2025-02-11T13:49:44.998" v="767" actId="2696"/>
        <pc:sldMkLst>
          <pc:docMk/>
          <pc:sldMk cId="342109851" sldId="338"/>
        </pc:sldMkLst>
      </pc:sldChg>
      <pc:sldChg chg="del">
        <pc:chgData name="Nordyke, Kathy J" userId="cfd2a088-e115-45f6-9b97-deb427970005" providerId="ADAL" clId="{DAE2824C-4812-49D6-8897-6F2792684ED8}" dt="2025-02-11T13:50:12.111" v="770" actId="2696"/>
        <pc:sldMkLst>
          <pc:docMk/>
          <pc:sldMk cId="2763397818" sldId="339"/>
        </pc:sldMkLst>
      </pc:sldChg>
      <pc:sldChg chg="del">
        <pc:chgData name="Nordyke, Kathy J" userId="cfd2a088-e115-45f6-9b97-deb427970005" providerId="ADAL" clId="{DAE2824C-4812-49D6-8897-6F2792684ED8}" dt="2025-02-11T13:46:57.506" v="760" actId="2696"/>
        <pc:sldMkLst>
          <pc:docMk/>
          <pc:sldMk cId="502083178" sldId="340"/>
        </pc:sldMkLst>
      </pc:sldChg>
      <pc:sldChg chg="modSp mod">
        <pc:chgData name="Nordyke, Kathy J" userId="cfd2a088-e115-45f6-9b97-deb427970005" providerId="ADAL" clId="{DAE2824C-4812-49D6-8897-6F2792684ED8}" dt="2025-02-11T13:46:24.037" v="758" actId="20577"/>
        <pc:sldMkLst>
          <pc:docMk/>
          <pc:sldMk cId="3911200399" sldId="341"/>
        </pc:sldMkLst>
        <pc:spChg chg="mod">
          <ac:chgData name="Nordyke, Kathy J" userId="cfd2a088-e115-45f6-9b97-deb427970005" providerId="ADAL" clId="{DAE2824C-4812-49D6-8897-6F2792684ED8}" dt="2025-02-11T13:46:24.037" v="758" actId="20577"/>
          <ac:spMkLst>
            <pc:docMk/>
            <pc:sldMk cId="3911200399" sldId="341"/>
            <ac:spMk id="2" creationId="{00000000-0000-0000-0000-000000000000}"/>
          </ac:spMkLst>
        </pc:spChg>
      </pc:sldChg>
      <pc:sldChg chg="del">
        <pc:chgData name="Nordyke, Kathy J" userId="cfd2a088-e115-45f6-9b97-deb427970005" providerId="ADAL" clId="{DAE2824C-4812-49D6-8897-6F2792684ED8}" dt="2025-02-11T13:46:47.444" v="759" actId="2696"/>
        <pc:sldMkLst>
          <pc:docMk/>
          <pc:sldMk cId="3852831620" sldId="342"/>
        </pc:sldMkLst>
      </pc:sldChg>
      <pc:sldChg chg="modSp mod">
        <pc:chgData name="Nordyke, Kathy J" userId="cfd2a088-e115-45f6-9b97-deb427970005" providerId="ADAL" clId="{DAE2824C-4812-49D6-8897-6F2792684ED8}" dt="2025-02-11T13:45:51.347" v="738" actId="1076"/>
        <pc:sldMkLst>
          <pc:docMk/>
          <pc:sldMk cId="4276716746" sldId="343"/>
        </pc:sldMkLst>
        <pc:spChg chg="mod">
          <ac:chgData name="Nordyke, Kathy J" userId="cfd2a088-e115-45f6-9b97-deb427970005" providerId="ADAL" clId="{DAE2824C-4812-49D6-8897-6F2792684ED8}" dt="2025-02-11T13:45:43.495" v="737" actId="6549"/>
          <ac:spMkLst>
            <pc:docMk/>
            <pc:sldMk cId="4276716746" sldId="343"/>
            <ac:spMk id="3" creationId="{617FBEA5-1D5A-4195-ABA4-2C8E435BEBA8}"/>
          </ac:spMkLst>
        </pc:spChg>
        <pc:spChg chg="mod">
          <ac:chgData name="Nordyke, Kathy J" userId="cfd2a088-e115-45f6-9b97-deb427970005" providerId="ADAL" clId="{DAE2824C-4812-49D6-8897-6F2792684ED8}" dt="2025-02-11T13:44:21.997" v="615" actId="20577"/>
          <ac:spMkLst>
            <pc:docMk/>
            <pc:sldMk cId="4276716746" sldId="343"/>
            <ac:spMk id="6" creationId="{B44C5CDE-4095-4EEC-BF29-DD88F2087950}"/>
          </ac:spMkLst>
        </pc:spChg>
        <pc:picChg chg="mod">
          <ac:chgData name="Nordyke, Kathy J" userId="cfd2a088-e115-45f6-9b97-deb427970005" providerId="ADAL" clId="{DAE2824C-4812-49D6-8897-6F2792684ED8}" dt="2025-02-11T13:45:51.347" v="738" actId="1076"/>
          <ac:picMkLst>
            <pc:docMk/>
            <pc:sldMk cId="4276716746" sldId="343"/>
            <ac:picMk id="4" creationId="{59376E02-A493-BCE7-7D30-2302B2521257}"/>
          </ac:picMkLst>
        </pc:picChg>
      </pc:sldChg>
      <pc:sldChg chg="del">
        <pc:chgData name="Nordyke, Kathy J" userId="cfd2a088-e115-45f6-9b97-deb427970005" providerId="ADAL" clId="{DAE2824C-4812-49D6-8897-6F2792684ED8}" dt="2025-02-11T13:49:53.699" v="768" actId="2696"/>
        <pc:sldMkLst>
          <pc:docMk/>
          <pc:sldMk cId="3584695704" sldId="344"/>
        </pc:sldMkLst>
      </pc:sldChg>
      <pc:sldChg chg="modSp add mod">
        <pc:chgData name="Nordyke, Kathy J" userId="cfd2a088-e115-45f6-9b97-deb427970005" providerId="ADAL" clId="{DAE2824C-4812-49D6-8897-6F2792684ED8}" dt="2025-02-11T13:57:38.167" v="975" actId="20577"/>
        <pc:sldMkLst>
          <pc:docMk/>
          <pc:sldMk cId="4163567131" sldId="344"/>
        </pc:sldMkLst>
        <pc:spChg chg="mod">
          <ac:chgData name="Nordyke, Kathy J" userId="cfd2a088-e115-45f6-9b97-deb427970005" providerId="ADAL" clId="{DAE2824C-4812-49D6-8897-6F2792684ED8}" dt="2025-02-11T13:57:23.315" v="973" actId="20577"/>
          <ac:spMkLst>
            <pc:docMk/>
            <pc:sldMk cId="4163567131" sldId="344"/>
            <ac:spMk id="2" creationId="{0BF0F110-78D5-5A70-3D98-41C19E6A93E3}"/>
          </ac:spMkLst>
        </pc:spChg>
        <pc:spChg chg="mod">
          <ac:chgData name="Nordyke, Kathy J" userId="cfd2a088-e115-45f6-9b97-deb427970005" providerId="ADAL" clId="{DAE2824C-4812-49D6-8897-6F2792684ED8}" dt="2025-02-11T13:57:38.167" v="975" actId="20577"/>
          <ac:spMkLst>
            <pc:docMk/>
            <pc:sldMk cId="4163567131" sldId="344"/>
            <ac:spMk id="4" creationId="{57CEFD2A-72E6-4627-9345-C8C8D838E86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CDA093-01EF-48FA-B7EA-18ABB543AE1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DD4CDCE-A213-4859-8C33-ECED0C281F9B}">
      <dgm:prSet/>
      <dgm:spPr>
        <a:solidFill>
          <a:schemeClr val="accent4"/>
        </a:solidFill>
      </dgm:spPr>
      <dgm:t>
        <a:bodyPr/>
        <a:lstStyle/>
        <a:p>
          <a:r>
            <a:rPr lang="en-US" dirty="0"/>
            <a:t>Campus</a:t>
          </a:r>
        </a:p>
      </dgm:t>
    </dgm:pt>
    <dgm:pt modelId="{FD1B252F-313E-49E3-89C9-580E02D3D166}" type="parTrans" cxnId="{DDFAFC2A-6B7D-409C-B071-2E98BF4C920F}">
      <dgm:prSet/>
      <dgm:spPr/>
      <dgm:t>
        <a:bodyPr/>
        <a:lstStyle/>
        <a:p>
          <a:endParaRPr lang="en-US"/>
        </a:p>
      </dgm:t>
    </dgm:pt>
    <dgm:pt modelId="{845F1648-B717-4E0E-ADE0-DF54351265A8}" type="sibTrans" cxnId="{DDFAFC2A-6B7D-409C-B071-2E98BF4C920F}">
      <dgm:prSet/>
      <dgm:spPr/>
      <dgm:t>
        <a:bodyPr/>
        <a:lstStyle/>
        <a:p>
          <a:endParaRPr lang="en-US"/>
        </a:p>
      </dgm:t>
    </dgm:pt>
    <dgm:pt modelId="{561D6196-AEA3-4368-9624-3370AB4CF7AB}">
      <dgm:prSet/>
      <dgm:spPr>
        <a:solidFill>
          <a:schemeClr val="accent4">
            <a:lumMod val="40000"/>
            <a:lumOff val="60000"/>
            <a:alpha val="90000"/>
          </a:schemeClr>
        </a:solidFill>
      </dgm:spPr>
      <dgm:t>
        <a:bodyPr/>
        <a:lstStyle/>
        <a:p>
          <a:r>
            <a:rPr lang="en-US" dirty="0"/>
            <a:t>Connects the Institution to the Community</a:t>
          </a:r>
        </a:p>
      </dgm:t>
    </dgm:pt>
    <dgm:pt modelId="{927F432C-D0AF-4791-AFBB-B9E9189685C8}" type="parTrans" cxnId="{38E540D8-A778-49AD-9DA4-1AFE4E0D7B5D}">
      <dgm:prSet/>
      <dgm:spPr/>
      <dgm:t>
        <a:bodyPr/>
        <a:lstStyle/>
        <a:p>
          <a:endParaRPr lang="en-US"/>
        </a:p>
      </dgm:t>
    </dgm:pt>
    <dgm:pt modelId="{1773A71E-27E7-4680-A9B4-7FECC44B4D00}" type="sibTrans" cxnId="{38E540D8-A778-49AD-9DA4-1AFE4E0D7B5D}">
      <dgm:prSet/>
      <dgm:spPr/>
      <dgm:t>
        <a:bodyPr/>
        <a:lstStyle/>
        <a:p>
          <a:endParaRPr lang="en-US"/>
        </a:p>
      </dgm:t>
    </dgm:pt>
    <dgm:pt modelId="{63930874-7F87-4112-A672-069CCDD8D848}">
      <dgm:prSet/>
      <dgm:spPr>
        <a:solidFill>
          <a:schemeClr val="accent4">
            <a:lumMod val="40000"/>
            <a:lumOff val="60000"/>
            <a:alpha val="90000"/>
          </a:schemeClr>
        </a:solidFill>
      </dgm:spPr>
      <dgm:t>
        <a:bodyPr/>
        <a:lstStyle/>
        <a:p>
          <a:r>
            <a:rPr lang="en-US" dirty="0"/>
            <a:t>Supports our work for accreditation (HLC; Carnegie)</a:t>
          </a:r>
        </a:p>
      </dgm:t>
    </dgm:pt>
    <dgm:pt modelId="{9AD99612-066D-43B1-AC00-8FCE98DBCC0A}" type="parTrans" cxnId="{AD48568F-95E3-4741-87C7-4B28A76BA5D4}">
      <dgm:prSet/>
      <dgm:spPr/>
      <dgm:t>
        <a:bodyPr/>
        <a:lstStyle/>
        <a:p>
          <a:endParaRPr lang="en-US"/>
        </a:p>
      </dgm:t>
    </dgm:pt>
    <dgm:pt modelId="{893152FC-399C-401C-AF67-CA78EE4AF74F}" type="sibTrans" cxnId="{AD48568F-95E3-4741-87C7-4B28A76BA5D4}">
      <dgm:prSet/>
      <dgm:spPr/>
      <dgm:t>
        <a:bodyPr/>
        <a:lstStyle/>
        <a:p>
          <a:endParaRPr lang="en-US"/>
        </a:p>
      </dgm:t>
    </dgm:pt>
    <dgm:pt modelId="{63CEF481-3E24-456C-A2E8-2879811E2DE4}">
      <dgm:prSet/>
      <dgm:spPr>
        <a:solidFill>
          <a:schemeClr val="accent6"/>
        </a:solidFill>
      </dgm:spPr>
      <dgm:t>
        <a:bodyPr/>
        <a:lstStyle/>
        <a:p>
          <a:r>
            <a:rPr lang="en-US" dirty="0"/>
            <a:t>Faculty </a:t>
          </a:r>
        </a:p>
      </dgm:t>
    </dgm:pt>
    <dgm:pt modelId="{21AFDAEB-37E6-4B79-95E1-A4655C341CC5}" type="parTrans" cxnId="{42185E24-0A52-4444-AC0B-49FCEE63B3DF}">
      <dgm:prSet/>
      <dgm:spPr/>
      <dgm:t>
        <a:bodyPr/>
        <a:lstStyle/>
        <a:p>
          <a:endParaRPr lang="en-US"/>
        </a:p>
      </dgm:t>
    </dgm:pt>
    <dgm:pt modelId="{DD199B99-453F-415E-8B95-C097DBF62D35}" type="sibTrans" cxnId="{42185E24-0A52-4444-AC0B-49FCEE63B3DF}">
      <dgm:prSet/>
      <dgm:spPr/>
      <dgm:t>
        <a:bodyPr/>
        <a:lstStyle/>
        <a:p>
          <a:endParaRPr lang="en-US"/>
        </a:p>
      </dgm:t>
    </dgm:pt>
    <dgm:pt modelId="{57242F09-0B6B-428A-8278-6349398A4063}">
      <dgm:prSet/>
      <dgm:spPr>
        <a:solidFill>
          <a:schemeClr val="accent6">
            <a:lumMod val="40000"/>
            <a:lumOff val="60000"/>
            <a:alpha val="90000"/>
          </a:schemeClr>
        </a:solidFill>
      </dgm:spPr>
      <dgm:t>
        <a:bodyPr/>
        <a:lstStyle/>
        <a:p>
          <a:r>
            <a:rPr lang="en-US" dirty="0"/>
            <a:t>Helps student connect their classroom learning in an applied way</a:t>
          </a:r>
        </a:p>
      </dgm:t>
    </dgm:pt>
    <dgm:pt modelId="{40FC323E-5588-4092-AD6C-6B75836037E2}" type="parTrans" cxnId="{C337298A-1E38-48B5-8C20-DFBFF111FF8B}">
      <dgm:prSet/>
      <dgm:spPr/>
      <dgm:t>
        <a:bodyPr/>
        <a:lstStyle/>
        <a:p>
          <a:endParaRPr lang="en-US"/>
        </a:p>
      </dgm:t>
    </dgm:pt>
    <dgm:pt modelId="{CC754DD9-268D-4F5A-999A-1799CF427B9D}" type="sibTrans" cxnId="{C337298A-1E38-48B5-8C20-DFBFF111FF8B}">
      <dgm:prSet/>
      <dgm:spPr/>
      <dgm:t>
        <a:bodyPr/>
        <a:lstStyle/>
        <a:p>
          <a:endParaRPr lang="en-US"/>
        </a:p>
      </dgm:t>
    </dgm:pt>
    <dgm:pt modelId="{7EDB96EE-F51E-460E-80C5-B06952330BDD}">
      <dgm:prSet/>
      <dgm:spPr>
        <a:solidFill>
          <a:schemeClr val="accent6">
            <a:lumMod val="40000"/>
            <a:lumOff val="60000"/>
            <a:alpha val="90000"/>
          </a:schemeClr>
        </a:solidFill>
      </dgm:spPr>
      <dgm:t>
        <a:bodyPr/>
        <a:lstStyle/>
        <a:p>
          <a:r>
            <a:rPr lang="en-US" dirty="0"/>
            <a:t>Supports their work in tenure, promotion, research and service</a:t>
          </a:r>
        </a:p>
      </dgm:t>
    </dgm:pt>
    <dgm:pt modelId="{534CA946-D07A-4E53-BCF4-AF00A6FBD743}" type="parTrans" cxnId="{838FDE75-60C4-43B1-9053-9246FEAFDB86}">
      <dgm:prSet/>
      <dgm:spPr/>
      <dgm:t>
        <a:bodyPr/>
        <a:lstStyle/>
        <a:p>
          <a:endParaRPr lang="en-US"/>
        </a:p>
      </dgm:t>
    </dgm:pt>
    <dgm:pt modelId="{A173FD16-E70E-4070-BE3F-9E8411F0522A}" type="sibTrans" cxnId="{838FDE75-60C4-43B1-9053-9246FEAFDB86}">
      <dgm:prSet/>
      <dgm:spPr/>
      <dgm:t>
        <a:bodyPr/>
        <a:lstStyle/>
        <a:p>
          <a:endParaRPr lang="en-US"/>
        </a:p>
      </dgm:t>
    </dgm:pt>
    <dgm:pt modelId="{C6CAF336-7461-490D-8060-B11157837494}">
      <dgm:prSet/>
      <dgm:spPr>
        <a:solidFill>
          <a:schemeClr val="accent3"/>
        </a:solidFill>
      </dgm:spPr>
      <dgm:t>
        <a:bodyPr/>
        <a:lstStyle/>
        <a:p>
          <a:r>
            <a:rPr lang="en-US" dirty="0"/>
            <a:t>Students</a:t>
          </a:r>
        </a:p>
      </dgm:t>
    </dgm:pt>
    <dgm:pt modelId="{18F43E0D-5192-4168-84AA-E23F57557FDC}" type="parTrans" cxnId="{634C3D14-95E2-4435-A8EF-E32A63A4603C}">
      <dgm:prSet/>
      <dgm:spPr/>
      <dgm:t>
        <a:bodyPr/>
        <a:lstStyle/>
        <a:p>
          <a:endParaRPr lang="en-US"/>
        </a:p>
      </dgm:t>
    </dgm:pt>
    <dgm:pt modelId="{3FF2E01E-DD92-4A8A-B213-3B2F97AB1D39}" type="sibTrans" cxnId="{634C3D14-95E2-4435-A8EF-E32A63A4603C}">
      <dgm:prSet/>
      <dgm:spPr/>
      <dgm:t>
        <a:bodyPr/>
        <a:lstStyle/>
        <a:p>
          <a:endParaRPr lang="en-US"/>
        </a:p>
      </dgm:t>
    </dgm:pt>
    <dgm:pt modelId="{BF8123CF-749F-4D88-9CBC-BECAEA6288B0}">
      <dgm:prSet/>
      <dgm:spPr>
        <a:solidFill>
          <a:schemeClr val="accent3">
            <a:lumMod val="20000"/>
            <a:lumOff val="80000"/>
            <a:alpha val="90000"/>
          </a:schemeClr>
        </a:solidFill>
      </dgm:spPr>
      <dgm:t>
        <a:bodyPr/>
        <a:lstStyle/>
        <a:p>
          <a:r>
            <a:rPr lang="en-US" dirty="0"/>
            <a:t>Gain “real-world” experience</a:t>
          </a:r>
        </a:p>
      </dgm:t>
    </dgm:pt>
    <dgm:pt modelId="{B1A9C27B-9863-4359-938E-A7F8CB804EF3}" type="parTrans" cxnId="{F2BABB06-126E-415F-9975-690604FA6C47}">
      <dgm:prSet/>
      <dgm:spPr/>
      <dgm:t>
        <a:bodyPr/>
        <a:lstStyle/>
        <a:p>
          <a:endParaRPr lang="en-US"/>
        </a:p>
      </dgm:t>
    </dgm:pt>
    <dgm:pt modelId="{9544A575-521A-4290-A97A-EDFCABB83F5E}" type="sibTrans" cxnId="{F2BABB06-126E-415F-9975-690604FA6C47}">
      <dgm:prSet/>
      <dgm:spPr/>
      <dgm:t>
        <a:bodyPr/>
        <a:lstStyle/>
        <a:p>
          <a:endParaRPr lang="en-US"/>
        </a:p>
      </dgm:t>
    </dgm:pt>
    <dgm:pt modelId="{3B88FD33-BA22-4907-8C62-849F91834D28}">
      <dgm:prSet/>
      <dgm:spPr>
        <a:solidFill>
          <a:schemeClr val="accent3">
            <a:lumMod val="20000"/>
            <a:lumOff val="80000"/>
            <a:alpha val="90000"/>
          </a:schemeClr>
        </a:solidFill>
      </dgm:spPr>
      <dgm:t>
        <a:bodyPr/>
        <a:lstStyle/>
        <a:p>
          <a:r>
            <a:rPr lang="en-US" dirty="0"/>
            <a:t>Skills, Sensitivities, and Commitment</a:t>
          </a:r>
        </a:p>
      </dgm:t>
    </dgm:pt>
    <dgm:pt modelId="{FA989A09-6011-436C-A10A-FDB64282EF3A}" type="parTrans" cxnId="{3F978904-ADD7-421B-B68E-27BA84D6ACA7}">
      <dgm:prSet/>
      <dgm:spPr/>
      <dgm:t>
        <a:bodyPr/>
        <a:lstStyle/>
        <a:p>
          <a:endParaRPr lang="en-US"/>
        </a:p>
      </dgm:t>
    </dgm:pt>
    <dgm:pt modelId="{0CA2A2E0-A4D3-44F9-B4B0-B11B1296E3FC}" type="sibTrans" cxnId="{3F978904-ADD7-421B-B68E-27BA84D6ACA7}">
      <dgm:prSet/>
      <dgm:spPr/>
      <dgm:t>
        <a:bodyPr/>
        <a:lstStyle/>
        <a:p>
          <a:endParaRPr lang="en-US"/>
        </a:p>
      </dgm:t>
    </dgm:pt>
    <dgm:pt modelId="{B2E63736-A787-40D5-A953-EE50B295B38B}">
      <dgm:prSet/>
      <dgm:spPr>
        <a:solidFill>
          <a:schemeClr val="accent2"/>
        </a:solidFill>
      </dgm:spPr>
      <dgm:t>
        <a:bodyPr/>
        <a:lstStyle/>
        <a:p>
          <a:r>
            <a:rPr lang="en-US" dirty="0"/>
            <a:t>Community</a:t>
          </a:r>
        </a:p>
      </dgm:t>
    </dgm:pt>
    <dgm:pt modelId="{8F20219D-2712-4386-8F81-F665649B3A84}" type="parTrans" cxnId="{8831FB79-4872-49FF-AA56-5A87EFE23557}">
      <dgm:prSet/>
      <dgm:spPr/>
      <dgm:t>
        <a:bodyPr/>
        <a:lstStyle/>
        <a:p>
          <a:endParaRPr lang="en-US"/>
        </a:p>
      </dgm:t>
    </dgm:pt>
    <dgm:pt modelId="{2C6B041E-7218-4F22-B949-3799E2C5C4B3}" type="sibTrans" cxnId="{8831FB79-4872-49FF-AA56-5A87EFE23557}">
      <dgm:prSet/>
      <dgm:spPr/>
      <dgm:t>
        <a:bodyPr/>
        <a:lstStyle/>
        <a:p>
          <a:endParaRPr lang="en-US"/>
        </a:p>
      </dgm:t>
    </dgm:pt>
    <dgm:pt modelId="{D1298CEF-52DA-4ADA-BA44-962F361F40A0}">
      <dgm:prSet/>
      <dgm:spPr>
        <a:solidFill>
          <a:schemeClr val="accent2">
            <a:lumMod val="40000"/>
            <a:lumOff val="60000"/>
            <a:alpha val="90000"/>
          </a:schemeClr>
        </a:solidFill>
      </dgm:spPr>
      <dgm:t>
        <a:bodyPr/>
        <a:lstStyle/>
        <a:p>
          <a:r>
            <a:rPr lang="en-US" dirty="0"/>
            <a:t>Provides a wealth of resources to work with community to address problems and issues</a:t>
          </a:r>
        </a:p>
      </dgm:t>
    </dgm:pt>
    <dgm:pt modelId="{47BBB0D8-59AF-4AD1-B2B8-94630587D03F}" type="parTrans" cxnId="{63003097-576B-4674-9F81-336BE6C683B0}">
      <dgm:prSet/>
      <dgm:spPr/>
      <dgm:t>
        <a:bodyPr/>
        <a:lstStyle/>
        <a:p>
          <a:endParaRPr lang="en-US"/>
        </a:p>
      </dgm:t>
    </dgm:pt>
    <dgm:pt modelId="{8FFBA2F7-6EDE-4768-8A9A-4BD6C41A6477}" type="sibTrans" cxnId="{63003097-576B-4674-9F81-336BE6C683B0}">
      <dgm:prSet/>
      <dgm:spPr/>
      <dgm:t>
        <a:bodyPr/>
        <a:lstStyle/>
        <a:p>
          <a:endParaRPr lang="en-US"/>
        </a:p>
      </dgm:t>
    </dgm:pt>
    <dgm:pt modelId="{D75EEBB7-167D-45CA-A772-BB5B748F09A4}">
      <dgm:prSet/>
      <dgm:spPr>
        <a:solidFill>
          <a:schemeClr val="accent2">
            <a:lumMod val="40000"/>
            <a:lumOff val="60000"/>
            <a:alpha val="90000"/>
          </a:schemeClr>
        </a:solidFill>
      </dgm:spPr>
      <dgm:t>
        <a:bodyPr/>
        <a:lstStyle/>
        <a:p>
          <a:r>
            <a:rPr lang="en-US" dirty="0"/>
            <a:t>Platform for faculty &amp; students to engage in research</a:t>
          </a:r>
        </a:p>
      </dgm:t>
    </dgm:pt>
    <dgm:pt modelId="{EA6465BC-13A4-4519-AA57-80ECE196748E}" type="parTrans" cxnId="{D1F94829-49FA-4DA5-B4C3-0563452CC210}">
      <dgm:prSet/>
      <dgm:spPr/>
      <dgm:t>
        <a:bodyPr/>
        <a:lstStyle/>
        <a:p>
          <a:endParaRPr lang="en-US"/>
        </a:p>
      </dgm:t>
    </dgm:pt>
    <dgm:pt modelId="{D5F90F49-D1B1-4284-ADB8-9E2248E59725}" type="sibTrans" cxnId="{D1F94829-49FA-4DA5-B4C3-0563452CC210}">
      <dgm:prSet/>
      <dgm:spPr/>
      <dgm:t>
        <a:bodyPr/>
        <a:lstStyle/>
        <a:p>
          <a:endParaRPr lang="en-US"/>
        </a:p>
      </dgm:t>
    </dgm:pt>
    <dgm:pt modelId="{6776969F-BA41-4D1F-B3D3-A00420A875B0}">
      <dgm:prSet/>
      <dgm:spPr>
        <a:solidFill>
          <a:schemeClr val="accent2">
            <a:lumMod val="40000"/>
            <a:lumOff val="60000"/>
            <a:alpha val="90000"/>
          </a:schemeClr>
        </a:solidFill>
      </dgm:spPr>
      <dgm:t>
        <a:bodyPr/>
        <a:lstStyle/>
        <a:p>
          <a:r>
            <a:rPr lang="en-US" dirty="0"/>
            <a:t>Connects the Community to the Institution</a:t>
          </a:r>
        </a:p>
      </dgm:t>
    </dgm:pt>
    <dgm:pt modelId="{3D9728A2-1786-4AEF-9983-02DB33BF756B}" type="parTrans" cxnId="{1839BB62-A956-4057-81BA-42F934F05BBF}">
      <dgm:prSet/>
      <dgm:spPr/>
      <dgm:t>
        <a:bodyPr/>
        <a:lstStyle/>
        <a:p>
          <a:endParaRPr lang="en-US"/>
        </a:p>
      </dgm:t>
    </dgm:pt>
    <dgm:pt modelId="{E60AEB4F-24CA-4AAF-A4B9-7172FA454EBA}" type="sibTrans" cxnId="{1839BB62-A956-4057-81BA-42F934F05BBF}">
      <dgm:prSet/>
      <dgm:spPr/>
      <dgm:t>
        <a:bodyPr/>
        <a:lstStyle/>
        <a:p>
          <a:endParaRPr lang="en-US"/>
        </a:p>
      </dgm:t>
    </dgm:pt>
    <dgm:pt modelId="{B6ACC0CA-7C1E-4DA6-821E-1F29590F805B}">
      <dgm:prSet/>
      <dgm:spPr>
        <a:solidFill>
          <a:schemeClr val="accent3">
            <a:lumMod val="20000"/>
            <a:lumOff val="80000"/>
            <a:alpha val="90000"/>
          </a:schemeClr>
        </a:solidFill>
      </dgm:spPr>
      <dgm:t>
        <a:bodyPr/>
        <a:lstStyle/>
        <a:p>
          <a:r>
            <a:rPr lang="en-US" dirty="0"/>
            <a:t>Strengthens Majors / Career Choices</a:t>
          </a:r>
        </a:p>
      </dgm:t>
    </dgm:pt>
    <dgm:pt modelId="{6AD8936F-BAB0-4389-A7FF-624C9F3915E9}" type="parTrans" cxnId="{80C9D628-307F-4195-B30F-DCC5BB6E7CFD}">
      <dgm:prSet/>
      <dgm:spPr/>
      <dgm:t>
        <a:bodyPr/>
        <a:lstStyle/>
        <a:p>
          <a:endParaRPr lang="en-US"/>
        </a:p>
      </dgm:t>
    </dgm:pt>
    <dgm:pt modelId="{20A4D4D2-8C96-4FFC-94AC-B9C27F3BA69C}" type="sibTrans" cxnId="{80C9D628-307F-4195-B30F-DCC5BB6E7CFD}">
      <dgm:prSet/>
      <dgm:spPr/>
      <dgm:t>
        <a:bodyPr/>
        <a:lstStyle/>
        <a:p>
          <a:endParaRPr lang="en-US"/>
        </a:p>
      </dgm:t>
    </dgm:pt>
    <dgm:pt modelId="{0D920636-A28D-42F3-BB10-7A32E02E4CFD}">
      <dgm:prSet/>
      <dgm:spPr>
        <a:solidFill>
          <a:schemeClr val="accent4">
            <a:lumMod val="40000"/>
            <a:lumOff val="60000"/>
            <a:alpha val="90000"/>
          </a:schemeClr>
        </a:solidFill>
      </dgm:spPr>
      <dgm:t>
        <a:bodyPr/>
        <a:lstStyle/>
        <a:p>
          <a:r>
            <a:rPr lang="en-US" dirty="0"/>
            <a:t>IPEDS – High Impact Practices</a:t>
          </a:r>
        </a:p>
      </dgm:t>
    </dgm:pt>
    <dgm:pt modelId="{06C77AF0-4F96-4E02-9424-448F29B44F0F}" type="parTrans" cxnId="{68407E65-8F72-4D10-8D87-7E6AE34F06DD}">
      <dgm:prSet/>
      <dgm:spPr/>
      <dgm:t>
        <a:bodyPr/>
        <a:lstStyle/>
        <a:p>
          <a:endParaRPr lang="en-US"/>
        </a:p>
      </dgm:t>
    </dgm:pt>
    <dgm:pt modelId="{A785CA52-1CC4-4768-BF05-1EF295EA95F5}" type="sibTrans" cxnId="{68407E65-8F72-4D10-8D87-7E6AE34F06DD}">
      <dgm:prSet/>
      <dgm:spPr/>
      <dgm:t>
        <a:bodyPr/>
        <a:lstStyle/>
        <a:p>
          <a:endParaRPr lang="en-US"/>
        </a:p>
      </dgm:t>
    </dgm:pt>
    <dgm:pt modelId="{A8DED153-4E39-4965-9B6B-D57E6361A37F}">
      <dgm:prSet/>
      <dgm:spPr>
        <a:solidFill>
          <a:schemeClr val="accent4">
            <a:lumMod val="40000"/>
            <a:lumOff val="60000"/>
            <a:alpha val="90000"/>
          </a:schemeClr>
        </a:solidFill>
      </dgm:spPr>
      <dgm:t>
        <a:bodyPr/>
        <a:lstStyle/>
        <a:p>
          <a:r>
            <a:rPr lang="en-US" dirty="0"/>
            <a:t>Fosters and promotes student success/retention</a:t>
          </a:r>
        </a:p>
      </dgm:t>
    </dgm:pt>
    <dgm:pt modelId="{0B7297AC-D7E5-4FA4-A7AA-C104B5750A98}" type="parTrans" cxnId="{9B9C7388-2D34-4AFB-962A-B6AE38D962C3}">
      <dgm:prSet/>
      <dgm:spPr/>
      <dgm:t>
        <a:bodyPr/>
        <a:lstStyle/>
        <a:p>
          <a:endParaRPr lang="en-US"/>
        </a:p>
      </dgm:t>
    </dgm:pt>
    <dgm:pt modelId="{14FD4ECE-81B8-4823-979A-D2554C6E189E}" type="sibTrans" cxnId="{9B9C7388-2D34-4AFB-962A-B6AE38D962C3}">
      <dgm:prSet/>
      <dgm:spPr/>
      <dgm:t>
        <a:bodyPr/>
        <a:lstStyle/>
        <a:p>
          <a:endParaRPr lang="en-US"/>
        </a:p>
      </dgm:t>
    </dgm:pt>
    <dgm:pt modelId="{3B031DE8-3DA3-4008-A8A8-0B286FB0A984}">
      <dgm:prSet/>
      <dgm:spPr>
        <a:solidFill>
          <a:schemeClr val="accent3">
            <a:lumMod val="20000"/>
            <a:lumOff val="80000"/>
            <a:alpha val="90000"/>
          </a:schemeClr>
        </a:solidFill>
      </dgm:spPr>
      <dgm:t>
        <a:bodyPr/>
        <a:lstStyle/>
        <a:p>
          <a:r>
            <a:rPr lang="en-US" dirty="0"/>
            <a:t>Builds Resume’ </a:t>
          </a:r>
        </a:p>
      </dgm:t>
    </dgm:pt>
    <dgm:pt modelId="{2504CBA9-5BE8-4056-8409-0E8D6F2A634A}" type="parTrans" cxnId="{34C9A427-C330-4FE4-8D1B-789F8A038372}">
      <dgm:prSet/>
      <dgm:spPr/>
      <dgm:t>
        <a:bodyPr/>
        <a:lstStyle/>
        <a:p>
          <a:endParaRPr lang="en-US"/>
        </a:p>
      </dgm:t>
    </dgm:pt>
    <dgm:pt modelId="{D7EA8778-F1A7-40FB-BB55-D08DCF13397D}" type="sibTrans" cxnId="{34C9A427-C330-4FE4-8D1B-789F8A038372}">
      <dgm:prSet/>
      <dgm:spPr/>
      <dgm:t>
        <a:bodyPr/>
        <a:lstStyle/>
        <a:p>
          <a:endParaRPr lang="en-US"/>
        </a:p>
      </dgm:t>
    </dgm:pt>
    <dgm:pt modelId="{1B099FC0-5D78-48C6-8FC0-4E2F96C09DC7}">
      <dgm:prSet/>
      <dgm:spPr>
        <a:solidFill>
          <a:schemeClr val="accent3">
            <a:lumMod val="20000"/>
            <a:lumOff val="80000"/>
            <a:alpha val="90000"/>
          </a:schemeClr>
        </a:solidFill>
      </dgm:spPr>
      <dgm:t>
        <a:bodyPr/>
        <a:lstStyle/>
        <a:p>
          <a:r>
            <a:rPr lang="en-US" dirty="0"/>
            <a:t>Provides for Networking</a:t>
          </a:r>
        </a:p>
      </dgm:t>
    </dgm:pt>
    <dgm:pt modelId="{4062392C-C507-4CEC-9AB1-629D1BBA52EB}" type="parTrans" cxnId="{7535B011-2A0C-436A-AD9C-FF42A1351C65}">
      <dgm:prSet/>
      <dgm:spPr/>
      <dgm:t>
        <a:bodyPr/>
        <a:lstStyle/>
        <a:p>
          <a:endParaRPr lang="en-US"/>
        </a:p>
      </dgm:t>
    </dgm:pt>
    <dgm:pt modelId="{57A2DCDB-6532-43EC-AE2C-544BE3289423}" type="sibTrans" cxnId="{7535B011-2A0C-436A-AD9C-FF42A1351C65}">
      <dgm:prSet/>
      <dgm:spPr/>
      <dgm:t>
        <a:bodyPr/>
        <a:lstStyle/>
        <a:p>
          <a:endParaRPr lang="en-US"/>
        </a:p>
      </dgm:t>
    </dgm:pt>
    <dgm:pt modelId="{33FACA04-5A2A-4EF2-B56D-187B11F250DD}">
      <dgm:prSet/>
      <dgm:spPr>
        <a:solidFill>
          <a:schemeClr val="accent3">
            <a:lumMod val="20000"/>
            <a:lumOff val="80000"/>
            <a:alpha val="90000"/>
          </a:schemeClr>
        </a:solidFill>
      </dgm:spPr>
      <dgm:t>
        <a:bodyPr/>
        <a:lstStyle/>
        <a:p>
          <a:r>
            <a:rPr lang="en-US" dirty="0"/>
            <a:t>Aligns with the NACE Career Core Competencies</a:t>
          </a:r>
        </a:p>
      </dgm:t>
    </dgm:pt>
    <dgm:pt modelId="{3CB778DD-0F59-4535-AD1F-4EB8D5D39ED0}" type="parTrans" cxnId="{6A71B127-B6D8-48DD-A6EF-2FA7DF787ED6}">
      <dgm:prSet/>
      <dgm:spPr/>
      <dgm:t>
        <a:bodyPr/>
        <a:lstStyle/>
        <a:p>
          <a:endParaRPr lang="en-US"/>
        </a:p>
      </dgm:t>
    </dgm:pt>
    <dgm:pt modelId="{5C2876BE-1331-4484-808E-CB1100A13A22}" type="sibTrans" cxnId="{6A71B127-B6D8-48DD-A6EF-2FA7DF787ED6}">
      <dgm:prSet/>
      <dgm:spPr/>
      <dgm:t>
        <a:bodyPr/>
        <a:lstStyle/>
        <a:p>
          <a:endParaRPr lang="en-US"/>
        </a:p>
      </dgm:t>
    </dgm:pt>
    <dgm:pt modelId="{BAC97C4B-CFC0-4B7F-B110-EF34B20B4468}">
      <dgm:prSet/>
      <dgm:spPr>
        <a:solidFill>
          <a:schemeClr val="accent3">
            <a:lumMod val="20000"/>
            <a:lumOff val="80000"/>
            <a:alpha val="90000"/>
          </a:schemeClr>
        </a:solidFill>
      </dgm:spPr>
      <dgm:t>
        <a:bodyPr/>
        <a:lstStyle/>
        <a:p>
          <a:r>
            <a:rPr lang="en-US" dirty="0"/>
            <a:t>Aligns with Professional Core Competencies</a:t>
          </a:r>
        </a:p>
      </dgm:t>
    </dgm:pt>
    <dgm:pt modelId="{A96415F6-A902-4AA1-877A-D2180D070FC8}" type="parTrans" cxnId="{AA3F081B-0728-4B43-9032-02AC8F95ED08}">
      <dgm:prSet/>
      <dgm:spPr/>
      <dgm:t>
        <a:bodyPr/>
        <a:lstStyle/>
        <a:p>
          <a:endParaRPr lang="en-US"/>
        </a:p>
      </dgm:t>
    </dgm:pt>
    <dgm:pt modelId="{FC917704-59F5-46E2-9907-4B567830D9C6}" type="sibTrans" cxnId="{AA3F081B-0728-4B43-9032-02AC8F95ED08}">
      <dgm:prSet/>
      <dgm:spPr/>
      <dgm:t>
        <a:bodyPr/>
        <a:lstStyle/>
        <a:p>
          <a:endParaRPr lang="en-US"/>
        </a:p>
      </dgm:t>
    </dgm:pt>
    <dgm:pt modelId="{19753408-FE83-4D92-9E49-6F774A895881}">
      <dgm:prSet/>
      <dgm:spPr>
        <a:solidFill>
          <a:schemeClr val="accent4">
            <a:lumMod val="40000"/>
            <a:lumOff val="60000"/>
            <a:alpha val="90000"/>
          </a:schemeClr>
        </a:solidFill>
      </dgm:spPr>
      <dgm:t>
        <a:bodyPr/>
        <a:lstStyle/>
        <a:p>
          <a:r>
            <a:rPr lang="en-US" dirty="0"/>
            <a:t>Vehicle that moves our Public Affairs Mission Forward</a:t>
          </a:r>
        </a:p>
      </dgm:t>
    </dgm:pt>
    <dgm:pt modelId="{38A4574D-5EF1-4BEF-A0DC-BDD305CCDFA6}" type="parTrans" cxnId="{38F4A195-C79A-4753-B649-2904692DDC1D}">
      <dgm:prSet/>
      <dgm:spPr/>
      <dgm:t>
        <a:bodyPr/>
        <a:lstStyle/>
        <a:p>
          <a:endParaRPr lang="en-US"/>
        </a:p>
      </dgm:t>
    </dgm:pt>
    <dgm:pt modelId="{4CA9AA80-DC55-4BF9-A992-529F65CBBE7B}" type="sibTrans" cxnId="{38F4A195-C79A-4753-B649-2904692DDC1D}">
      <dgm:prSet/>
      <dgm:spPr/>
      <dgm:t>
        <a:bodyPr/>
        <a:lstStyle/>
        <a:p>
          <a:endParaRPr lang="en-US"/>
        </a:p>
      </dgm:t>
    </dgm:pt>
    <dgm:pt modelId="{40984E7C-346E-4E5F-8FB8-9BFA131D0966}" type="pres">
      <dgm:prSet presAssocID="{ECCDA093-01EF-48FA-B7EA-18ABB543AE1B}" presName="Name0" presStyleCnt="0">
        <dgm:presLayoutVars>
          <dgm:dir/>
          <dgm:animLvl val="lvl"/>
          <dgm:resizeHandles val="exact"/>
        </dgm:presLayoutVars>
      </dgm:prSet>
      <dgm:spPr/>
    </dgm:pt>
    <dgm:pt modelId="{24FCDC95-A4AF-4CF8-A5B1-F4DF02AE16D8}" type="pres">
      <dgm:prSet presAssocID="{ADD4CDCE-A213-4859-8C33-ECED0C281F9B}" presName="composite" presStyleCnt="0"/>
      <dgm:spPr/>
    </dgm:pt>
    <dgm:pt modelId="{5D878383-320F-4F87-8C8F-4F4176C96D34}" type="pres">
      <dgm:prSet presAssocID="{ADD4CDCE-A213-4859-8C33-ECED0C281F9B}" presName="parTx" presStyleLbl="alignNode1" presStyleIdx="0" presStyleCnt="4">
        <dgm:presLayoutVars>
          <dgm:chMax val="0"/>
          <dgm:chPref val="0"/>
          <dgm:bulletEnabled val="1"/>
        </dgm:presLayoutVars>
      </dgm:prSet>
      <dgm:spPr/>
    </dgm:pt>
    <dgm:pt modelId="{26963450-A45C-4F8A-A896-235CA0E26EF4}" type="pres">
      <dgm:prSet presAssocID="{ADD4CDCE-A213-4859-8C33-ECED0C281F9B}" presName="desTx" presStyleLbl="alignAccFollowNode1" presStyleIdx="0" presStyleCnt="4">
        <dgm:presLayoutVars>
          <dgm:bulletEnabled val="1"/>
        </dgm:presLayoutVars>
      </dgm:prSet>
      <dgm:spPr/>
    </dgm:pt>
    <dgm:pt modelId="{925E50B0-2799-44CB-9D18-0FBF06E53564}" type="pres">
      <dgm:prSet presAssocID="{845F1648-B717-4E0E-ADE0-DF54351265A8}" presName="space" presStyleCnt="0"/>
      <dgm:spPr/>
    </dgm:pt>
    <dgm:pt modelId="{AD3FE870-D091-4FD5-B213-05AEA51C5AB7}" type="pres">
      <dgm:prSet presAssocID="{63CEF481-3E24-456C-A2E8-2879811E2DE4}" presName="composite" presStyleCnt="0"/>
      <dgm:spPr/>
    </dgm:pt>
    <dgm:pt modelId="{6B36B7D5-070F-44A3-A787-E39D83C74CED}" type="pres">
      <dgm:prSet presAssocID="{63CEF481-3E24-456C-A2E8-2879811E2DE4}" presName="parTx" presStyleLbl="alignNode1" presStyleIdx="1" presStyleCnt="4">
        <dgm:presLayoutVars>
          <dgm:chMax val="0"/>
          <dgm:chPref val="0"/>
          <dgm:bulletEnabled val="1"/>
        </dgm:presLayoutVars>
      </dgm:prSet>
      <dgm:spPr/>
    </dgm:pt>
    <dgm:pt modelId="{6FF3C2B2-D977-4089-8C68-50DA7F87335F}" type="pres">
      <dgm:prSet presAssocID="{63CEF481-3E24-456C-A2E8-2879811E2DE4}" presName="desTx" presStyleLbl="alignAccFollowNode1" presStyleIdx="1" presStyleCnt="4">
        <dgm:presLayoutVars>
          <dgm:bulletEnabled val="1"/>
        </dgm:presLayoutVars>
      </dgm:prSet>
      <dgm:spPr/>
    </dgm:pt>
    <dgm:pt modelId="{B13F3390-324C-456D-BB11-79CE3719A3EA}" type="pres">
      <dgm:prSet presAssocID="{DD199B99-453F-415E-8B95-C097DBF62D35}" presName="space" presStyleCnt="0"/>
      <dgm:spPr/>
    </dgm:pt>
    <dgm:pt modelId="{AEF3EA04-A553-488E-8129-53CF00F09538}" type="pres">
      <dgm:prSet presAssocID="{C6CAF336-7461-490D-8060-B11157837494}" presName="composite" presStyleCnt="0"/>
      <dgm:spPr/>
    </dgm:pt>
    <dgm:pt modelId="{D0F5D026-3F43-480F-8989-4D55109E3C08}" type="pres">
      <dgm:prSet presAssocID="{C6CAF336-7461-490D-8060-B11157837494}" presName="parTx" presStyleLbl="alignNode1" presStyleIdx="2" presStyleCnt="4">
        <dgm:presLayoutVars>
          <dgm:chMax val="0"/>
          <dgm:chPref val="0"/>
          <dgm:bulletEnabled val="1"/>
        </dgm:presLayoutVars>
      </dgm:prSet>
      <dgm:spPr/>
    </dgm:pt>
    <dgm:pt modelId="{72CEB312-12AB-4255-9C61-ECAA41553A60}" type="pres">
      <dgm:prSet presAssocID="{C6CAF336-7461-490D-8060-B11157837494}" presName="desTx" presStyleLbl="alignAccFollowNode1" presStyleIdx="2" presStyleCnt="4">
        <dgm:presLayoutVars>
          <dgm:bulletEnabled val="1"/>
        </dgm:presLayoutVars>
      </dgm:prSet>
      <dgm:spPr/>
    </dgm:pt>
    <dgm:pt modelId="{73313CF6-9634-4C57-88E1-2BA0AFDCB748}" type="pres">
      <dgm:prSet presAssocID="{3FF2E01E-DD92-4A8A-B213-3B2F97AB1D39}" presName="space" presStyleCnt="0"/>
      <dgm:spPr/>
    </dgm:pt>
    <dgm:pt modelId="{19C01714-A2FB-45FE-82AA-267889990E69}" type="pres">
      <dgm:prSet presAssocID="{B2E63736-A787-40D5-A953-EE50B295B38B}" presName="composite" presStyleCnt="0"/>
      <dgm:spPr/>
    </dgm:pt>
    <dgm:pt modelId="{2D67C36B-F7EE-4299-9E15-A6C863182CCA}" type="pres">
      <dgm:prSet presAssocID="{B2E63736-A787-40D5-A953-EE50B295B38B}" presName="parTx" presStyleLbl="alignNode1" presStyleIdx="3" presStyleCnt="4">
        <dgm:presLayoutVars>
          <dgm:chMax val="0"/>
          <dgm:chPref val="0"/>
          <dgm:bulletEnabled val="1"/>
        </dgm:presLayoutVars>
      </dgm:prSet>
      <dgm:spPr/>
    </dgm:pt>
    <dgm:pt modelId="{A7276E51-29D5-4559-94EB-EA932C45E70F}" type="pres">
      <dgm:prSet presAssocID="{B2E63736-A787-40D5-A953-EE50B295B38B}" presName="desTx" presStyleLbl="alignAccFollowNode1" presStyleIdx="3" presStyleCnt="4">
        <dgm:presLayoutVars>
          <dgm:bulletEnabled val="1"/>
        </dgm:presLayoutVars>
      </dgm:prSet>
      <dgm:spPr/>
    </dgm:pt>
  </dgm:ptLst>
  <dgm:cxnLst>
    <dgm:cxn modelId="{8E90BE00-C95B-4841-8C2C-2FA4947E6B02}" type="presOf" srcId="{0D920636-A28D-42F3-BB10-7A32E02E4CFD}" destId="{26963450-A45C-4F8A-A896-235CA0E26EF4}" srcOrd="0" destOrd="3" presId="urn:microsoft.com/office/officeart/2005/8/layout/hList1"/>
    <dgm:cxn modelId="{3F978904-ADD7-421B-B68E-27BA84D6ACA7}" srcId="{C6CAF336-7461-490D-8060-B11157837494}" destId="{3B88FD33-BA22-4907-8C62-849F91834D28}" srcOrd="1" destOrd="0" parTransId="{FA989A09-6011-436C-A10A-FDB64282EF3A}" sibTransId="{0CA2A2E0-A4D3-44F9-B4B0-B11B1296E3FC}"/>
    <dgm:cxn modelId="{F2BABB06-126E-415F-9975-690604FA6C47}" srcId="{C6CAF336-7461-490D-8060-B11157837494}" destId="{BF8123CF-749F-4D88-9CBC-BECAEA6288B0}" srcOrd="0" destOrd="0" parTransId="{B1A9C27B-9863-4359-938E-A7F8CB804EF3}" sibTransId="{9544A575-521A-4290-A97A-EDFCABB83F5E}"/>
    <dgm:cxn modelId="{30FAE706-C8F0-4C7B-84E4-7B1666B21E08}" type="presOf" srcId="{63CEF481-3E24-456C-A2E8-2879811E2DE4}" destId="{6B36B7D5-070F-44A3-A787-E39D83C74CED}" srcOrd="0" destOrd="0" presId="urn:microsoft.com/office/officeart/2005/8/layout/hList1"/>
    <dgm:cxn modelId="{1FABF90D-948A-4C57-811B-EE44578BEAA7}" type="presOf" srcId="{D1298CEF-52DA-4ADA-BA44-962F361F40A0}" destId="{A7276E51-29D5-4559-94EB-EA932C45E70F}" srcOrd="0" destOrd="0" presId="urn:microsoft.com/office/officeart/2005/8/layout/hList1"/>
    <dgm:cxn modelId="{7535B011-2A0C-436A-AD9C-FF42A1351C65}" srcId="{C6CAF336-7461-490D-8060-B11157837494}" destId="{1B099FC0-5D78-48C6-8FC0-4E2F96C09DC7}" srcOrd="4" destOrd="0" parTransId="{4062392C-C507-4CEC-9AB1-629D1BBA52EB}" sibTransId="{57A2DCDB-6532-43EC-AE2C-544BE3289423}"/>
    <dgm:cxn modelId="{815B9312-8CA2-4678-A973-8CBB14FA149C}" type="presOf" srcId="{ECCDA093-01EF-48FA-B7EA-18ABB543AE1B}" destId="{40984E7C-346E-4E5F-8FB8-9BFA131D0966}" srcOrd="0" destOrd="0" presId="urn:microsoft.com/office/officeart/2005/8/layout/hList1"/>
    <dgm:cxn modelId="{634C3D14-95E2-4435-A8EF-E32A63A4603C}" srcId="{ECCDA093-01EF-48FA-B7EA-18ABB543AE1B}" destId="{C6CAF336-7461-490D-8060-B11157837494}" srcOrd="2" destOrd="0" parTransId="{18F43E0D-5192-4168-84AA-E23F57557FDC}" sibTransId="{3FF2E01E-DD92-4A8A-B213-3B2F97AB1D39}"/>
    <dgm:cxn modelId="{E2130419-BB19-4924-88F0-715EF171B8A4}" type="presOf" srcId="{B6ACC0CA-7C1E-4DA6-821E-1F29590F805B}" destId="{72CEB312-12AB-4255-9C61-ECAA41553A60}" srcOrd="0" destOrd="2" presId="urn:microsoft.com/office/officeart/2005/8/layout/hList1"/>
    <dgm:cxn modelId="{AA3F081B-0728-4B43-9032-02AC8F95ED08}" srcId="{C6CAF336-7461-490D-8060-B11157837494}" destId="{BAC97C4B-CFC0-4B7F-B110-EF34B20B4468}" srcOrd="6" destOrd="0" parTransId="{A96415F6-A902-4AA1-877A-D2180D070FC8}" sibTransId="{FC917704-59F5-46E2-9907-4B567830D9C6}"/>
    <dgm:cxn modelId="{7E06091D-3915-4529-BFA8-0E16C894EEA1}" type="presOf" srcId="{BAC97C4B-CFC0-4B7F-B110-EF34B20B4468}" destId="{72CEB312-12AB-4255-9C61-ECAA41553A60}" srcOrd="0" destOrd="6" presId="urn:microsoft.com/office/officeart/2005/8/layout/hList1"/>
    <dgm:cxn modelId="{42185E24-0A52-4444-AC0B-49FCEE63B3DF}" srcId="{ECCDA093-01EF-48FA-B7EA-18ABB543AE1B}" destId="{63CEF481-3E24-456C-A2E8-2879811E2DE4}" srcOrd="1" destOrd="0" parTransId="{21AFDAEB-37E6-4B79-95E1-A4655C341CC5}" sibTransId="{DD199B99-453F-415E-8B95-C097DBF62D35}"/>
    <dgm:cxn modelId="{34C9A427-C330-4FE4-8D1B-789F8A038372}" srcId="{C6CAF336-7461-490D-8060-B11157837494}" destId="{3B031DE8-3DA3-4008-A8A8-0B286FB0A984}" srcOrd="3" destOrd="0" parTransId="{2504CBA9-5BE8-4056-8409-0E8D6F2A634A}" sibTransId="{D7EA8778-F1A7-40FB-BB55-D08DCF13397D}"/>
    <dgm:cxn modelId="{6A71B127-B6D8-48DD-A6EF-2FA7DF787ED6}" srcId="{C6CAF336-7461-490D-8060-B11157837494}" destId="{33FACA04-5A2A-4EF2-B56D-187B11F250DD}" srcOrd="5" destOrd="0" parTransId="{3CB778DD-0F59-4535-AD1F-4EB8D5D39ED0}" sibTransId="{5C2876BE-1331-4484-808E-CB1100A13A22}"/>
    <dgm:cxn modelId="{80C9D628-307F-4195-B30F-DCC5BB6E7CFD}" srcId="{C6CAF336-7461-490D-8060-B11157837494}" destId="{B6ACC0CA-7C1E-4DA6-821E-1F29590F805B}" srcOrd="2" destOrd="0" parTransId="{6AD8936F-BAB0-4389-A7FF-624C9F3915E9}" sibTransId="{20A4D4D2-8C96-4FFC-94AC-B9C27F3BA69C}"/>
    <dgm:cxn modelId="{D1F94829-49FA-4DA5-B4C3-0563452CC210}" srcId="{B2E63736-A787-40D5-A953-EE50B295B38B}" destId="{D75EEBB7-167D-45CA-A772-BB5B748F09A4}" srcOrd="1" destOrd="0" parTransId="{EA6465BC-13A4-4519-AA57-80ECE196748E}" sibTransId="{D5F90F49-D1B1-4284-ADB8-9E2248E59725}"/>
    <dgm:cxn modelId="{DDFAFC2A-6B7D-409C-B071-2E98BF4C920F}" srcId="{ECCDA093-01EF-48FA-B7EA-18ABB543AE1B}" destId="{ADD4CDCE-A213-4859-8C33-ECED0C281F9B}" srcOrd="0" destOrd="0" parTransId="{FD1B252F-313E-49E3-89C9-580E02D3D166}" sibTransId="{845F1648-B717-4E0E-ADE0-DF54351265A8}"/>
    <dgm:cxn modelId="{9F21E32F-D0B3-4976-933E-BC84CD4E9E70}" type="presOf" srcId="{A8DED153-4E39-4965-9B6B-D57E6361A37F}" destId="{26963450-A45C-4F8A-A896-235CA0E26EF4}" srcOrd="0" destOrd="4" presId="urn:microsoft.com/office/officeart/2005/8/layout/hList1"/>
    <dgm:cxn modelId="{1839BB62-A956-4057-81BA-42F934F05BBF}" srcId="{B2E63736-A787-40D5-A953-EE50B295B38B}" destId="{6776969F-BA41-4D1F-B3D3-A00420A875B0}" srcOrd="2" destOrd="0" parTransId="{3D9728A2-1786-4AEF-9983-02DB33BF756B}" sibTransId="{E60AEB4F-24CA-4AAF-A4B9-7172FA454EBA}"/>
    <dgm:cxn modelId="{68407E65-8F72-4D10-8D87-7E6AE34F06DD}" srcId="{ADD4CDCE-A213-4859-8C33-ECED0C281F9B}" destId="{0D920636-A28D-42F3-BB10-7A32E02E4CFD}" srcOrd="3" destOrd="0" parTransId="{06C77AF0-4F96-4E02-9424-448F29B44F0F}" sibTransId="{A785CA52-1CC4-4768-BF05-1EF295EA95F5}"/>
    <dgm:cxn modelId="{B420844F-B9C2-4D82-A8B1-2B04EED0FE24}" type="presOf" srcId="{561D6196-AEA3-4368-9624-3370AB4CF7AB}" destId="{26963450-A45C-4F8A-A896-235CA0E26EF4}" srcOrd="0" destOrd="1" presId="urn:microsoft.com/office/officeart/2005/8/layout/hList1"/>
    <dgm:cxn modelId="{F5239F70-A024-4A0A-9FED-F5D5704C2319}" type="presOf" srcId="{63930874-7F87-4112-A672-069CCDD8D848}" destId="{26963450-A45C-4F8A-A896-235CA0E26EF4}" srcOrd="0" destOrd="2" presId="urn:microsoft.com/office/officeart/2005/8/layout/hList1"/>
    <dgm:cxn modelId="{838FDE75-60C4-43B1-9053-9246FEAFDB86}" srcId="{63CEF481-3E24-456C-A2E8-2879811E2DE4}" destId="{7EDB96EE-F51E-460E-80C5-B06952330BDD}" srcOrd="1" destOrd="0" parTransId="{534CA946-D07A-4E53-BCF4-AF00A6FBD743}" sibTransId="{A173FD16-E70E-4070-BE3F-9E8411F0522A}"/>
    <dgm:cxn modelId="{E6E9F457-DD88-4C64-9327-950D431DFA33}" type="presOf" srcId="{57242F09-0B6B-428A-8278-6349398A4063}" destId="{6FF3C2B2-D977-4089-8C68-50DA7F87335F}" srcOrd="0" destOrd="0" presId="urn:microsoft.com/office/officeart/2005/8/layout/hList1"/>
    <dgm:cxn modelId="{D9489858-9AE3-41C4-9275-130AC27ED4BB}" type="presOf" srcId="{BF8123CF-749F-4D88-9CBC-BECAEA6288B0}" destId="{72CEB312-12AB-4255-9C61-ECAA41553A60}" srcOrd="0" destOrd="0" presId="urn:microsoft.com/office/officeart/2005/8/layout/hList1"/>
    <dgm:cxn modelId="{09C30C79-57E6-4231-9F16-B53F0F944086}" type="presOf" srcId="{6776969F-BA41-4D1F-B3D3-A00420A875B0}" destId="{A7276E51-29D5-4559-94EB-EA932C45E70F}" srcOrd="0" destOrd="2" presId="urn:microsoft.com/office/officeart/2005/8/layout/hList1"/>
    <dgm:cxn modelId="{8831FB79-4872-49FF-AA56-5A87EFE23557}" srcId="{ECCDA093-01EF-48FA-B7EA-18ABB543AE1B}" destId="{B2E63736-A787-40D5-A953-EE50B295B38B}" srcOrd="3" destOrd="0" parTransId="{8F20219D-2712-4386-8F81-F665649B3A84}" sibTransId="{2C6B041E-7218-4F22-B949-3799E2C5C4B3}"/>
    <dgm:cxn modelId="{9B9C7388-2D34-4AFB-962A-B6AE38D962C3}" srcId="{ADD4CDCE-A213-4859-8C33-ECED0C281F9B}" destId="{A8DED153-4E39-4965-9B6B-D57E6361A37F}" srcOrd="4" destOrd="0" parTransId="{0B7297AC-D7E5-4FA4-A7AA-C104B5750A98}" sibTransId="{14FD4ECE-81B8-4823-979A-D2554C6E189E}"/>
    <dgm:cxn modelId="{C337298A-1E38-48B5-8C20-DFBFF111FF8B}" srcId="{63CEF481-3E24-456C-A2E8-2879811E2DE4}" destId="{57242F09-0B6B-428A-8278-6349398A4063}" srcOrd="0" destOrd="0" parTransId="{40FC323E-5588-4092-AD6C-6B75836037E2}" sibTransId="{CC754DD9-268D-4F5A-999A-1799CF427B9D}"/>
    <dgm:cxn modelId="{AD48568F-95E3-4741-87C7-4B28A76BA5D4}" srcId="{ADD4CDCE-A213-4859-8C33-ECED0C281F9B}" destId="{63930874-7F87-4112-A672-069CCDD8D848}" srcOrd="2" destOrd="0" parTransId="{9AD99612-066D-43B1-AC00-8FCE98DBCC0A}" sibTransId="{893152FC-399C-401C-AF67-CA78EE4AF74F}"/>
    <dgm:cxn modelId="{38F4A195-C79A-4753-B649-2904692DDC1D}" srcId="{ADD4CDCE-A213-4859-8C33-ECED0C281F9B}" destId="{19753408-FE83-4D92-9E49-6F774A895881}" srcOrd="0" destOrd="0" parTransId="{38A4574D-5EF1-4BEF-A0DC-BDD305CCDFA6}" sibTransId="{4CA9AA80-DC55-4BF9-A992-529F65CBBE7B}"/>
    <dgm:cxn modelId="{63003097-576B-4674-9F81-336BE6C683B0}" srcId="{B2E63736-A787-40D5-A953-EE50B295B38B}" destId="{D1298CEF-52DA-4ADA-BA44-962F361F40A0}" srcOrd="0" destOrd="0" parTransId="{47BBB0D8-59AF-4AD1-B2B8-94630587D03F}" sibTransId="{8FFBA2F7-6EDE-4768-8A9A-4BD6C41A6477}"/>
    <dgm:cxn modelId="{0BF708B5-4A0B-4A8A-BFC6-095C07180294}" type="presOf" srcId="{3B031DE8-3DA3-4008-A8A8-0B286FB0A984}" destId="{72CEB312-12AB-4255-9C61-ECAA41553A60}" srcOrd="0" destOrd="3" presId="urn:microsoft.com/office/officeart/2005/8/layout/hList1"/>
    <dgm:cxn modelId="{C8B5DBCF-F0BB-4E80-9ACF-84EE11419063}" type="presOf" srcId="{B2E63736-A787-40D5-A953-EE50B295B38B}" destId="{2D67C36B-F7EE-4299-9E15-A6C863182CCA}" srcOrd="0" destOrd="0" presId="urn:microsoft.com/office/officeart/2005/8/layout/hList1"/>
    <dgm:cxn modelId="{38E540D8-A778-49AD-9DA4-1AFE4E0D7B5D}" srcId="{ADD4CDCE-A213-4859-8C33-ECED0C281F9B}" destId="{561D6196-AEA3-4368-9624-3370AB4CF7AB}" srcOrd="1" destOrd="0" parTransId="{927F432C-D0AF-4791-AFBB-B9E9189685C8}" sibTransId="{1773A71E-27E7-4680-A9B4-7FECC44B4D00}"/>
    <dgm:cxn modelId="{F237ECDB-468E-4E4A-83A9-9111B5F4674A}" type="presOf" srcId="{1B099FC0-5D78-48C6-8FC0-4E2F96C09DC7}" destId="{72CEB312-12AB-4255-9C61-ECAA41553A60}" srcOrd="0" destOrd="4" presId="urn:microsoft.com/office/officeart/2005/8/layout/hList1"/>
    <dgm:cxn modelId="{B1A379DC-E7BA-429F-A9FA-F8AF57FEE64A}" type="presOf" srcId="{19753408-FE83-4D92-9E49-6F774A895881}" destId="{26963450-A45C-4F8A-A896-235CA0E26EF4}" srcOrd="0" destOrd="0" presId="urn:microsoft.com/office/officeart/2005/8/layout/hList1"/>
    <dgm:cxn modelId="{BB0984E6-078A-4565-9154-8DEFA7372FC8}" type="presOf" srcId="{ADD4CDCE-A213-4859-8C33-ECED0C281F9B}" destId="{5D878383-320F-4F87-8C8F-4F4176C96D34}" srcOrd="0" destOrd="0" presId="urn:microsoft.com/office/officeart/2005/8/layout/hList1"/>
    <dgm:cxn modelId="{49EE1AF2-4EE9-4523-BF96-2CFCCDA7FCB8}" type="presOf" srcId="{D75EEBB7-167D-45CA-A772-BB5B748F09A4}" destId="{A7276E51-29D5-4559-94EB-EA932C45E70F}" srcOrd="0" destOrd="1" presId="urn:microsoft.com/office/officeart/2005/8/layout/hList1"/>
    <dgm:cxn modelId="{6C9FFBF6-74BA-4BD5-8C6E-DA2635215907}" type="presOf" srcId="{3B88FD33-BA22-4907-8C62-849F91834D28}" destId="{72CEB312-12AB-4255-9C61-ECAA41553A60}" srcOrd="0" destOrd="1" presId="urn:microsoft.com/office/officeart/2005/8/layout/hList1"/>
    <dgm:cxn modelId="{5780B5F9-91F7-46B4-9F27-3B67FEC3A45F}" type="presOf" srcId="{7EDB96EE-F51E-460E-80C5-B06952330BDD}" destId="{6FF3C2B2-D977-4089-8C68-50DA7F87335F}" srcOrd="0" destOrd="1" presId="urn:microsoft.com/office/officeart/2005/8/layout/hList1"/>
    <dgm:cxn modelId="{4AECE5FD-393B-40F2-8C08-5EE0DE361DD6}" type="presOf" srcId="{C6CAF336-7461-490D-8060-B11157837494}" destId="{D0F5D026-3F43-480F-8989-4D55109E3C08}" srcOrd="0" destOrd="0" presId="urn:microsoft.com/office/officeart/2005/8/layout/hList1"/>
    <dgm:cxn modelId="{BF7C47FF-9DB0-4C5C-B50F-58945F50555E}" type="presOf" srcId="{33FACA04-5A2A-4EF2-B56D-187B11F250DD}" destId="{72CEB312-12AB-4255-9C61-ECAA41553A60}" srcOrd="0" destOrd="5" presId="urn:microsoft.com/office/officeart/2005/8/layout/hList1"/>
    <dgm:cxn modelId="{FD8508FF-D8F6-4FDA-A69D-E74DD8C5E694}" type="presParOf" srcId="{40984E7C-346E-4E5F-8FB8-9BFA131D0966}" destId="{24FCDC95-A4AF-4CF8-A5B1-F4DF02AE16D8}" srcOrd="0" destOrd="0" presId="urn:microsoft.com/office/officeart/2005/8/layout/hList1"/>
    <dgm:cxn modelId="{ADAC7495-AD12-437C-BCD8-55D388FF2A27}" type="presParOf" srcId="{24FCDC95-A4AF-4CF8-A5B1-F4DF02AE16D8}" destId="{5D878383-320F-4F87-8C8F-4F4176C96D34}" srcOrd="0" destOrd="0" presId="urn:microsoft.com/office/officeart/2005/8/layout/hList1"/>
    <dgm:cxn modelId="{9860F9E7-5ECD-4099-8880-E73AE7E6E424}" type="presParOf" srcId="{24FCDC95-A4AF-4CF8-A5B1-F4DF02AE16D8}" destId="{26963450-A45C-4F8A-A896-235CA0E26EF4}" srcOrd="1" destOrd="0" presId="urn:microsoft.com/office/officeart/2005/8/layout/hList1"/>
    <dgm:cxn modelId="{07FF9A35-4594-4DC8-A7C4-48E930F7296B}" type="presParOf" srcId="{40984E7C-346E-4E5F-8FB8-9BFA131D0966}" destId="{925E50B0-2799-44CB-9D18-0FBF06E53564}" srcOrd="1" destOrd="0" presId="urn:microsoft.com/office/officeart/2005/8/layout/hList1"/>
    <dgm:cxn modelId="{041E9C92-B0FE-4298-9C14-FACD0B45F370}" type="presParOf" srcId="{40984E7C-346E-4E5F-8FB8-9BFA131D0966}" destId="{AD3FE870-D091-4FD5-B213-05AEA51C5AB7}" srcOrd="2" destOrd="0" presId="urn:microsoft.com/office/officeart/2005/8/layout/hList1"/>
    <dgm:cxn modelId="{5C6184F6-324A-4B7A-AE6E-6F9500C52B46}" type="presParOf" srcId="{AD3FE870-D091-4FD5-B213-05AEA51C5AB7}" destId="{6B36B7D5-070F-44A3-A787-E39D83C74CED}" srcOrd="0" destOrd="0" presId="urn:microsoft.com/office/officeart/2005/8/layout/hList1"/>
    <dgm:cxn modelId="{754CE390-606D-4A67-B5D1-7477F7E41209}" type="presParOf" srcId="{AD3FE870-D091-4FD5-B213-05AEA51C5AB7}" destId="{6FF3C2B2-D977-4089-8C68-50DA7F87335F}" srcOrd="1" destOrd="0" presId="urn:microsoft.com/office/officeart/2005/8/layout/hList1"/>
    <dgm:cxn modelId="{E99B815B-C91C-4259-83DF-9AEBE9468749}" type="presParOf" srcId="{40984E7C-346E-4E5F-8FB8-9BFA131D0966}" destId="{B13F3390-324C-456D-BB11-79CE3719A3EA}" srcOrd="3" destOrd="0" presId="urn:microsoft.com/office/officeart/2005/8/layout/hList1"/>
    <dgm:cxn modelId="{31D4F28F-942F-4D1E-AD6E-CC0B61C0868F}" type="presParOf" srcId="{40984E7C-346E-4E5F-8FB8-9BFA131D0966}" destId="{AEF3EA04-A553-488E-8129-53CF00F09538}" srcOrd="4" destOrd="0" presId="urn:microsoft.com/office/officeart/2005/8/layout/hList1"/>
    <dgm:cxn modelId="{76138141-5AC9-4B81-8092-5891748F2576}" type="presParOf" srcId="{AEF3EA04-A553-488E-8129-53CF00F09538}" destId="{D0F5D026-3F43-480F-8989-4D55109E3C08}" srcOrd="0" destOrd="0" presId="urn:microsoft.com/office/officeart/2005/8/layout/hList1"/>
    <dgm:cxn modelId="{AE1097CB-E9F9-4812-9EA2-597282C633C1}" type="presParOf" srcId="{AEF3EA04-A553-488E-8129-53CF00F09538}" destId="{72CEB312-12AB-4255-9C61-ECAA41553A60}" srcOrd="1" destOrd="0" presId="urn:microsoft.com/office/officeart/2005/8/layout/hList1"/>
    <dgm:cxn modelId="{57CE93A3-5489-483B-BF24-2A90D14FF99D}" type="presParOf" srcId="{40984E7C-346E-4E5F-8FB8-9BFA131D0966}" destId="{73313CF6-9634-4C57-88E1-2BA0AFDCB748}" srcOrd="5" destOrd="0" presId="urn:microsoft.com/office/officeart/2005/8/layout/hList1"/>
    <dgm:cxn modelId="{6D4D0218-591D-4807-9DFA-4123F7313062}" type="presParOf" srcId="{40984E7C-346E-4E5F-8FB8-9BFA131D0966}" destId="{19C01714-A2FB-45FE-82AA-267889990E69}" srcOrd="6" destOrd="0" presId="urn:microsoft.com/office/officeart/2005/8/layout/hList1"/>
    <dgm:cxn modelId="{DB7B03F7-E86C-4753-8608-5832B2AEF657}" type="presParOf" srcId="{19C01714-A2FB-45FE-82AA-267889990E69}" destId="{2D67C36B-F7EE-4299-9E15-A6C863182CCA}" srcOrd="0" destOrd="0" presId="urn:microsoft.com/office/officeart/2005/8/layout/hList1"/>
    <dgm:cxn modelId="{0B888A2C-A625-498F-A83C-25CDD5BF5B07}" type="presParOf" srcId="{19C01714-A2FB-45FE-82AA-267889990E69}" destId="{A7276E51-29D5-4559-94EB-EA932C45E70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78383-320F-4F87-8C8F-4F4176C96D34}">
      <dsp:nvSpPr>
        <dsp:cNvPr id="0" name=""/>
        <dsp:cNvSpPr/>
      </dsp:nvSpPr>
      <dsp:spPr>
        <a:xfrm>
          <a:off x="2750" y="142930"/>
          <a:ext cx="1653778" cy="403200"/>
        </a:xfrm>
        <a:prstGeom prst="rect">
          <a:avLst/>
        </a:prstGeom>
        <a:solidFill>
          <a:schemeClr val="accent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Campus</a:t>
          </a:r>
        </a:p>
      </dsp:txBody>
      <dsp:txXfrm>
        <a:off x="2750" y="142930"/>
        <a:ext cx="1653778" cy="403200"/>
      </dsp:txXfrm>
    </dsp:sp>
    <dsp:sp modelId="{26963450-A45C-4F8A-A896-235CA0E26EF4}">
      <dsp:nvSpPr>
        <dsp:cNvPr id="0" name=""/>
        <dsp:cNvSpPr/>
      </dsp:nvSpPr>
      <dsp:spPr>
        <a:xfrm>
          <a:off x="2750" y="546130"/>
          <a:ext cx="1653778" cy="3110428"/>
        </a:xfrm>
        <a:prstGeom prst="rect">
          <a:avLst/>
        </a:prstGeom>
        <a:solidFill>
          <a:schemeClr val="accent4">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Vehicle that moves our Public Affairs Mission Forward</a:t>
          </a:r>
        </a:p>
        <a:p>
          <a:pPr marL="114300" lvl="1" indent="-114300" algn="l" defTabSz="622300">
            <a:lnSpc>
              <a:spcPct val="90000"/>
            </a:lnSpc>
            <a:spcBef>
              <a:spcPct val="0"/>
            </a:spcBef>
            <a:spcAft>
              <a:spcPct val="15000"/>
            </a:spcAft>
            <a:buChar char="•"/>
          </a:pPr>
          <a:r>
            <a:rPr lang="en-US" sz="1400" kern="1200" dirty="0"/>
            <a:t>Connects the Institution to the Community</a:t>
          </a:r>
        </a:p>
        <a:p>
          <a:pPr marL="114300" lvl="1" indent="-114300" algn="l" defTabSz="622300">
            <a:lnSpc>
              <a:spcPct val="90000"/>
            </a:lnSpc>
            <a:spcBef>
              <a:spcPct val="0"/>
            </a:spcBef>
            <a:spcAft>
              <a:spcPct val="15000"/>
            </a:spcAft>
            <a:buChar char="•"/>
          </a:pPr>
          <a:r>
            <a:rPr lang="en-US" sz="1400" kern="1200" dirty="0"/>
            <a:t>Supports our work for accreditation (HLC; Carnegie)</a:t>
          </a:r>
        </a:p>
        <a:p>
          <a:pPr marL="114300" lvl="1" indent="-114300" algn="l" defTabSz="622300">
            <a:lnSpc>
              <a:spcPct val="90000"/>
            </a:lnSpc>
            <a:spcBef>
              <a:spcPct val="0"/>
            </a:spcBef>
            <a:spcAft>
              <a:spcPct val="15000"/>
            </a:spcAft>
            <a:buChar char="•"/>
          </a:pPr>
          <a:r>
            <a:rPr lang="en-US" sz="1400" kern="1200" dirty="0"/>
            <a:t>IPEDS – High Impact Practices</a:t>
          </a:r>
        </a:p>
        <a:p>
          <a:pPr marL="114300" lvl="1" indent="-114300" algn="l" defTabSz="622300">
            <a:lnSpc>
              <a:spcPct val="90000"/>
            </a:lnSpc>
            <a:spcBef>
              <a:spcPct val="0"/>
            </a:spcBef>
            <a:spcAft>
              <a:spcPct val="15000"/>
            </a:spcAft>
            <a:buChar char="•"/>
          </a:pPr>
          <a:r>
            <a:rPr lang="en-US" sz="1400" kern="1200" dirty="0"/>
            <a:t>Fosters and promotes student success/retention</a:t>
          </a:r>
        </a:p>
      </dsp:txBody>
      <dsp:txXfrm>
        <a:off x="2750" y="546130"/>
        <a:ext cx="1653778" cy="3110428"/>
      </dsp:txXfrm>
    </dsp:sp>
    <dsp:sp modelId="{6B36B7D5-070F-44A3-A787-E39D83C74CED}">
      <dsp:nvSpPr>
        <dsp:cNvPr id="0" name=""/>
        <dsp:cNvSpPr/>
      </dsp:nvSpPr>
      <dsp:spPr>
        <a:xfrm>
          <a:off x="1888057" y="142930"/>
          <a:ext cx="1653778" cy="403200"/>
        </a:xfrm>
        <a:prstGeom prst="rect">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Faculty </a:t>
          </a:r>
        </a:p>
      </dsp:txBody>
      <dsp:txXfrm>
        <a:off x="1888057" y="142930"/>
        <a:ext cx="1653778" cy="403200"/>
      </dsp:txXfrm>
    </dsp:sp>
    <dsp:sp modelId="{6FF3C2B2-D977-4089-8C68-50DA7F87335F}">
      <dsp:nvSpPr>
        <dsp:cNvPr id="0" name=""/>
        <dsp:cNvSpPr/>
      </dsp:nvSpPr>
      <dsp:spPr>
        <a:xfrm>
          <a:off x="1888057" y="546130"/>
          <a:ext cx="1653778" cy="3110428"/>
        </a:xfrm>
        <a:prstGeom prst="rect">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Helps student connect their classroom learning in an applied way</a:t>
          </a:r>
        </a:p>
        <a:p>
          <a:pPr marL="114300" lvl="1" indent="-114300" algn="l" defTabSz="622300">
            <a:lnSpc>
              <a:spcPct val="90000"/>
            </a:lnSpc>
            <a:spcBef>
              <a:spcPct val="0"/>
            </a:spcBef>
            <a:spcAft>
              <a:spcPct val="15000"/>
            </a:spcAft>
            <a:buChar char="•"/>
          </a:pPr>
          <a:r>
            <a:rPr lang="en-US" sz="1400" kern="1200" dirty="0"/>
            <a:t>Supports their work in tenure, promotion, research and service</a:t>
          </a:r>
        </a:p>
      </dsp:txBody>
      <dsp:txXfrm>
        <a:off x="1888057" y="546130"/>
        <a:ext cx="1653778" cy="3110428"/>
      </dsp:txXfrm>
    </dsp:sp>
    <dsp:sp modelId="{D0F5D026-3F43-480F-8989-4D55109E3C08}">
      <dsp:nvSpPr>
        <dsp:cNvPr id="0" name=""/>
        <dsp:cNvSpPr/>
      </dsp:nvSpPr>
      <dsp:spPr>
        <a:xfrm>
          <a:off x="3773364" y="142930"/>
          <a:ext cx="1653778" cy="403200"/>
        </a:xfrm>
        <a:prstGeom prst="rect">
          <a:avLst/>
        </a:prstGeom>
        <a:solidFill>
          <a:schemeClr val="accent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Students</a:t>
          </a:r>
        </a:p>
      </dsp:txBody>
      <dsp:txXfrm>
        <a:off x="3773364" y="142930"/>
        <a:ext cx="1653778" cy="403200"/>
      </dsp:txXfrm>
    </dsp:sp>
    <dsp:sp modelId="{72CEB312-12AB-4255-9C61-ECAA41553A60}">
      <dsp:nvSpPr>
        <dsp:cNvPr id="0" name=""/>
        <dsp:cNvSpPr/>
      </dsp:nvSpPr>
      <dsp:spPr>
        <a:xfrm>
          <a:off x="3773364" y="546130"/>
          <a:ext cx="1653778" cy="3110428"/>
        </a:xfrm>
        <a:prstGeom prst="rect">
          <a:avLst/>
        </a:prstGeom>
        <a:solidFill>
          <a:schemeClr val="accent3">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Gain “real-world” experience</a:t>
          </a:r>
        </a:p>
        <a:p>
          <a:pPr marL="114300" lvl="1" indent="-114300" algn="l" defTabSz="622300">
            <a:lnSpc>
              <a:spcPct val="90000"/>
            </a:lnSpc>
            <a:spcBef>
              <a:spcPct val="0"/>
            </a:spcBef>
            <a:spcAft>
              <a:spcPct val="15000"/>
            </a:spcAft>
            <a:buChar char="•"/>
          </a:pPr>
          <a:r>
            <a:rPr lang="en-US" sz="1400" kern="1200" dirty="0"/>
            <a:t>Skills, Sensitivities, and Commitment</a:t>
          </a:r>
        </a:p>
        <a:p>
          <a:pPr marL="114300" lvl="1" indent="-114300" algn="l" defTabSz="622300">
            <a:lnSpc>
              <a:spcPct val="90000"/>
            </a:lnSpc>
            <a:spcBef>
              <a:spcPct val="0"/>
            </a:spcBef>
            <a:spcAft>
              <a:spcPct val="15000"/>
            </a:spcAft>
            <a:buChar char="•"/>
          </a:pPr>
          <a:r>
            <a:rPr lang="en-US" sz="1400" kern="1200" dirty="0"/>
            <a:t>Strengthens Majors / Career Choices</a:t>
          </a:r>
        </a:p>
        <a:p>
          <a:pPr marL="114300" lvl="1" indent="-114300" algn="l" defTabSz="622300">
            <a:lnSpc>
              <a:spcPct val="90000"/>
            </a:lnSpc>
            <a:spcBef>
              <a:spcPct val="0"/>
            </a:spcBef>
            <a:spcAft>
              <a:spcPct val="15000"/>
            </a:spcAft>
            <a:buChar char="•"/>
          </a:pPr>
          <a:r>
            <a:rPr lang="en-US" sz="1400" kern="1200" dirty="0"/>
            <a:t>Builds Resume’ </a:t>
          </a:r>
        </a:p>
        <a:p>
          <a:pPr marL="114300" lvl="1" indent="-114300" algn="l" defTabSz="622300">
            <a:lnSpc>
              <a:spcPct val="90000"/>
            </a:lnSpc>
            <a:spcBef>
              <a:spcPct val="0"/>
            </a:spcBef>
            <a:spcAft>
              <a:spcPct val="15000"/>
            </a:spcAft>
            <a:buChar char="•"/>
          </a:pPr>
          <a:r>
            <a:rPr lang="en-US" sz="1400" kern="1200" dirty="0"/>
            <a:t>Provides for Networking</a:t>
          </a:r>
        </a:p>
        <a:p>
          <a:pPr marL="114300" lvl="1" indent="-114300" algn="l" defTabSz="622300">
            <a:lnSpc>
              <a:spcPct val="90000"/>
            </a:lnSpc>
            <a:spcBef>
              <a:spcPct val="0"/>
            </a:spcBef>
            <a:spcAft>
              <a:spcPct val="15000"/>
            </a:spcAft>
            <a:buChar char="•"/>
          </a:pPr>
          <a:r>
            <a:rPr lang="en-US" sz="1400" kern="1200" dirty="0"/>
            <a:t>Aligns with the NACE Career Core Competencies</a:t>
          </a:r>
        </a:p>
        <a:p>
          <a:pPr marL="114300" lvl="1" indent="-114300" algn="l" defTabSz="622300">
            <a:lnSpc>
              <a:spcPct val="90000"/>
            </a:lnSpc>
            <a:spcBef>
              <a:spcPct val="0"/>
            </a:spcBef>
            <a:spcAft>
              <a:spcPct val="15000"/>
            </a:spcAft>
            <a:buChar char="•"/>
          </a:pPr>
          <a:r>
            <a:rPr lang="en-US" sz="1400" kern="1200" dirty="0"/>
            <a:t>Aligns with Professional Core Competencies</a:t>
          </a:r>
        </a:p>
      </dsp:txBody>
      <dsp:txXfrm>
        <a:off x="3773364" y="546130"/>
        <a:ext cx="1653778" cy="3110428"/>
      </dsp:txXfrm>
    </dsp:sp>
    <dsp:sp modelId="{2D67C36B-F7EE-4299-9E15-A6C863182CCA}">
      <dsp:nvSpPr>
        <dsp:cNvPr id="0" name=""/>
        <dsp:cNvSpPr/>
      </dsp:nvSpPr>
      <dsp:spPr>
        <a:xfrm>
          <a:off x="5658671" y="142930"/>
          <a:ext cx="1653778" cy="403200"/>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Community</a:t>
          </a:r>
        </a:p>
      </dsp:txBody>
      <dsp:txXfrm>
        <a:off x="5658671" y="142930"/>
        <a:ext cx="1653778" cy="403200"/>
      </dsp:txXfrm>
    </dsp:sp>
    <dsp:sp modelId="{A7276E51-29D5-4559-94EB-EA932C45E70F}">
      <dsp:nvSpPr>
        <dsp:cNvPr id="0" name=""/>
        <dsp:cNvSpPr/>
      </dsp:nvSpPr>
      <dsp:spPr>
        <a:xfrm>
          <a:off x="5658671" y="546130"/>
          <a:ext cx="1653778" cy="3110428"/>
        </a:xfrm>
        <a:prstGeom prst="rect">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Provides a wealth of resources to work with community to address problems and issues</a:t>
          </a:r>
        </a:p>
        <a:p>
          <a:pPr marL="114300" lvl="1" indent="-114300" algn="l" defTabSz="622300">
            <a:lnSpc>
              <a:spcPct val="90000"/>
            </a:lnSpc>
            <a:spcBef>
              <a:spcPct val="0"/>
            </a:spcBef>
            <a:spcAft>
              <a:spcPct val="15000"/>
            </a:spcAft>
            <a:buChar char="•"/>
          </a:pPr>
          <a:r>
            <a:rPr lang="en-US" sz="1400" kern="1200" dirty="0"/>
            <a:t>Platform for faculty &amp; students to engage in research</a:t>
          </a:r>
        </a:p>
        <a:p>
          <a:pPr marL="114300" lvl="1" indent="-114300" algn="l" defTabSz="622300">
            <a:lnSpc>
              <a:spcPct val="90000"/>
            </a:lnSpc>
            <a:spcBef>
              <a:spcPct val="0"/>
            </a:spcBef>
            <a:spcAft>
              <a:spcPct val="15000"/>
            </a:spcAft>
            <a:buChar char="•"/>
          </a:pPr>
          <a:r>
            <a:rPr lang="en-US" sz="1400" kern="1200" dirty="0"/>
            <a:t>Connects the Community to the Institution</a:t>
          </a:r>
        </a:p>
      </dsp:txBody>
      <dsp:txXfrm>
        <a:off x="5658671" y="546130"/>
        <a:ext cx="1653778" cy="311042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025A43-A6D3-486F-B7EE-CB9A29C4D8BA}" type="datetimeFigureOut">
              <a:rPr lang="en-US" smtClean="0"/>
              <a:t>2/11/2025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A9267F-5FCC-4D24-94E4-1B57B2E135A4}" type="slidenum">
              <a:rPr lang="en-US" smtClean="0"/>
              <a:t>‹#›</a:t>
            </a:fld>
            <a:endParaRPr lang="en-US" dirty="0"/>
          </a:p>
        </p:txBody>
      </p:sp>
    </p:spTree>
    <p:extLst>
      <p:ext uri="{BB962C8B-B14F-4D97-AF65-F5344CB8AC3E}">
        <p14:creationId xmlns:p14="http://schemas.microsoft.com/office/powerpoint/2010/main" val="1598173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Calibri" panose="020F0502020204030204" pitchFamily="34" charset="0"/>
              <a:buNone/>
            </a:pPr>
            <a:r>
              <a:rPr lang="en-US" sz="2000" dirty="0"/>
              <a:t>A little context and background about</a:t>
            </a:r>
            <a:r>
              <a:rPr lang="en-US" sz="2000" baseline="0" dirty="0"/>
              <a:t> what s</a:t>
            </a:r>
            <a:r>
              <a:rPr lang="en-US" sz="2000" dirty="0"/>
              <a:t>ervice-learning</a:t>
            </a:r>
            <a:r>
              <a:rPr lang="en-US" sz="2000" baseline="0" dirty="0"/>
              <a:t> is:</a:t>
            </a:r>
          </a:p>
          <a:p>
            <a:pPr lvl="0">
              <a:buFont typeface="Calibri" panose="020F0502020204030204" pitchFamily="34" charset="0"/>
              <a:buNone/>
            </a:pPr>
            <a:r>
              <a:rPr lang="en-US" sz="2000" baseline="0" dirty="0"/>
              <a:t>Service-learning is considered a </a:t>
            </a:r>
            <a:r>
              <a:rPr lang="en-US" sz="2000" b="1" baseline="0" dirty="0"/>
              <a:t>high-impact</a:t>
            </a:r>
            <a:r>
              <a:rPr lang="en-US" sz="2000" baseline="0" dirty="0"/>
              <a:t> teaching method that </a:t>
            </a:r>
            <a:r>
              <a:rPr lang="en-US" sz="2800" b="1" baseline="0" dirty="0"/>
              <a:t>c</a:t>
            </a:r>
            <a:r>
              <a:rPr lang="en-US" sz="2800" b="1" dirty="0"/>
              <a:t>onnects classroom learning with real-world experiences to a</a:t>
            </a:r>
            <a:r>
              <a:rPr lang="en-US" sz="2000" b="1" dirty="0"/>
              <a:t>ddress identified problems and issues in communities.  The final activity is a reflective activity in which the students think critically and demonstrate how</a:t>
            </a:r>
            <a:r>
              <a:rPr lang="en-US" sz="2000" b="1" baseline="0" dirty="0"/>
              <a:t> their experience connected to their course learning.</a:t>
            </a:r>
            <a:endParaRPr lang="en-US" sz="2600" b="1"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Bringle</a:t>
            </a:r>
            <a:r>
              <a:rPr lang="en-US" sz="1200" kern="1200" dirty="0">
                <a:solidFill>
                  <a:schemeClr val="tx1"/>
                </a:solidFill>
                <a:effectLst/>
                <a:latin typeface="+mn-lt"/>
                <a:ea typeface="+mn-ea"/>
                <a:cs typeface="+mn-cs"/>
              </a:rPr>
              <a:t> and Hatcher (1996) defined service-learning as a credit-bearing educational experience in which students participate in an </a:t>
            </a:r>
            <a:r>
              <a:rPr lang="en-US" sz="1200" b="1" kern="1200" dirty="0">
                <a:solidFill>
                  <a:schemeClr val="tx1"/>
                </a:solidFill>
                <a:effectLst/>
                <a:highlight>
                  <a:srgbClr val="FFFF00"/>
                </a:highlight>
                <a:latin typeface="+mn-lt"/>
                <a:ea typeface="+mn-ea"/>
                <a:cs typeface="+mn-cs"/>
              </a:rPr>
              <a:t>organized service activity </a:t>
            </a:r>
            <a:r>
              <a:rPr lang="en-US" sz="1200" kern="1200" dirty="0">
                <a:solidFill>
                  <a:schemeClr val="tx1"/>
                </a:solidFill>
                <a:effectLst/>
                <a:latin typeface="+mn-lt"/>
                <a:ea typeface="+mn-ea"/>
                <a:cs typeface="+mn-cs"/>
              </a:rPr>
              <a:t>that </a:t>
            </a:r>
            <a:r>
              <a:rPr lang="en-US" sz="1200" b="1" kern="1200" dirty="0">
                <a:solidFill>
                  <a:schemeClr val="tx1"/>
                </a:solidFill>
                <a:effectLst/>
                <a:latin typeface="+mn-lt"/>
                <a:ea typeface="+mn-ea"/>
                <a:cs typeface="+mn-cs"/>
              </a:rPr>
              <a:t>meets identified community needs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reflects on the service activity in such a way as to gain further understanding of course content, a broader appreciation of the discipline, and an enhanced sense of civic responsibility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Klentzin</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Wierzbowski-Kwiatkowaki</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2013, p. 46).</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chemeClr val="tx1"/>
                </a:solidFill>
              </a:rPr>
              <a:t>Why is Service-Learning important?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1" baseline="0" dirty="0">
              <a:solidFill>
                <a:schemeClr val="tx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chemeClr val="tx1"/>
                </a:solidFill>
              </a:rPr>
              <a:t>At Missouri State, service-learning really serves as the vehicle that moves our Public Affairs mission forward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 with more from than three decades of research in the field of service-learning data shows positive outcomes and benefits for students who complete courses where the teaching method of service-learning is applied.  These benefits and outcomes include: 1) increased student academic success, 2) increased student retention rates, 3) increased demonstration of civic responsibility by the student, 4) increased ability to identify college majors and career choices, and 5) increased student commitment to engage in service to community post-graduation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noted by Kilgo, Sheets and Pascarella (2015), the high-impact practice of service-learning serves as “pathways to student success” (p. 509) for higher education students when service-learning is used as the primary teaching method in curriculum development and course delivery.</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a:t>
            </a:r>
            <a:endParaRPr lang="en-US" sz="2000" dirty="0"/>
          </a:p>
          <a:p>
            <a:endParaRPr lang="en-US" dirty="0"/>
          </a:p>
        </p:txBody>
      </p:sp>
      <p:sp>
        <p:nvSpPr>
          <p:cNvPr id="4" name="Slide Number Placeholder 3"/>
          <p:cNvSpPr>
            <a:spLocks noGrp="1"/>
          </p:cNvSpPr>
          <p:nvPr>
            <p:ph type="sldNum" sz="quarter" idx="5"/>
          </p:nvPr>
        </p:nvSpPr>
        <p:spPr/>
        <p:txBody>
          <a:bodyPr/>
          <a:lstStyle/>
          <a:p>
            <a:fld id="{23A9267F-5FCC-4D24-94E4-1B57B2E135A4}" type="slidenum">
              <a:rPr lang="en-US" smtClean="0"/>
              <a:t>6</a:t>
            </a:fld>
            <a:endParaRPr lang="en-US" dirty="0"/>
          </a:p>
        </p:txBody>
      </p:sp>
    </p:spTree>
    <p:extLst>
      <p:ext uri="{BB962C8B-B14F-4D97-AF65-F5344CB8AC3E}">
        <p14:creationId xmlns:p14="http://schemas.microsoft.com/office/powerpoint/2010/main" val="73269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a:t>
            </a:r>
            <a:endParaRPr lang="en-US" sz="2000" dirty="0"/>
          </a:p>
          <a:p>
            <a:endParaRPr lang="en-US" dirty="0"/>
          </a:p>
        </p:txBody>
      </p:sp>
      <p:sp>
        <p:nvSpPr>
          <p:cNvPr id="4" name="Slide Number Placeholder 3"/>
          <p:cNvSpPr>
            <a:spLocks noGrp="1"/>
          </p:cNvSpPr>
          <p:nvPr>
            <p:ph type="sldNum" sz="quarter" idx="5"/>
          </p:nvPr>
        </p:nvSpPr>
        <p:spPr/>
        <p:txBody>
          <a:bodyPr/>
          <a:lstStyle/>
          <a:p>
            <a:fld id="{23A9267F-5FCC-4D24-94E4-1B57B2E135A4}" type="slidenum">
              <a:rPr lang="en-US" smtClean="0"/>
              <a:t>12</a:t>
            </a:fld>
            <a:endParaRPr lang="en-US" dirty="0"/>
          </a:p>
        </p:txBody>
      </p:sp>
    </p:spTree>
    <p:extLst>
      <p:ext uri="{BB962C8B-B14F-4D97-AF65-F5344CB8AC3E}">
        <p14:creationId xmlns:p14="http://schemas.microsoft.com/office/powerpoint/2010/main" val="1342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a:t>
            </a:r>
            <a:endParaRPr lang="en-US" sz="2000" dirty="0"/>
          </a:p>
          <a:p>
            <a:endParaRPr lang="en-US" dirty="0"/>
          </a:p>
        </p:txBody>
      </p:sp>
      <p:sp>
        <p:nvSpPr>
          <p:cNvPr id="4" name="Slide Number Placeholder 3"/>
          <p:cNvSpPr>
            <a:spLocks noGrp="1"/>
          </p:cNvSpPr>
          <p:nvPr>
            <p:ph type="sldNum" sz="quarter" idx="5"/>
          </p:nvPr>
        </p:nvSpPr>
        <p:spPr/>
        <p:txBody>
          <a:bodyPr/>
          <a:lstStyle/>
          <a:p>
            <a:fld id="{23A9267F-5FCC-4D24-94E4-1B57B2E135A4}" type="slidenum">
              <a:rPr lang="en-US" smtClean="0"/>
              <a:t>13</a:t>
            </a:fld>
            <a:endParaRPr lang="en-US" dirty="0"/>
          </a:p>
        </p:txBody>
      </p:sp>
    </p:spTree>
    <p:extLst>
      <p:ext uri="{BB962C8B-B14F-4D97-AF65-F5344CB8AC3E}">
        <p14:creationId xmlns:p14="http://schemas.microsoft.com/office/powerpoint/2010/main" val="830359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a:t>
            </a:r>
            <a:endParaRPr lang="en-US" sz="2000" dirty="0"/>
          </a:p>
          <a:p>
            <a:endParaRPr lang="en-US" dirty="0"/>
          </a:p>
        </p:txBody>
      </p:sp>
      <p:sp>
        <p:nvSpPr>
          <p:cNvPr id="4" name="Slide Number Placeholder 3"/>
          <p:cNvSpPr>
            <a:spLocks noGrp="1"/>
          </p:cNvSpPr>
          <p:nvPr>
            <p:ph type="sldNum" sz="quarter" idx="5"/>
          </p:nvPr>
        </p:nvSpPr>
        <p:spPr/>
        <p:txBody>
          <a:bodyPr/>
          <a:lstStyle/>
          <a:p>
            <a:fld id="{23A9267F-5FCC-4D24-94E4-1B57B2E135A4}" type="slidenum">
              <a:rPr lang="en-US" smtClean="0"/>
              <a:t>14</a:t>
            </a:fld>
            <a:endParaRPr lang="en-US" dirty="0"/>
          </a:p>
        </p:txBody>
      </p:sp>
    </p:spTree>
    <p:extLst>
      <p:ext uri="{BB962C8B-B14F-4D97-AF65-F5344CB8AC3E}">
        <p14:creationId xmlns:p14="http://schemas.microsoft.com/office/powerpoint/2010/main" val="111558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a:t>
            </a:r>
            <a:endParaRPr lang="en-US" sz="2000" dirty="0"/>
          </a:p>
          <a:p>
            <a:endParaRPr lang="en-US" dirty="0"/>
          </a:p>
        </p:txBody>
      </p:sp>
      <p:sp>
        <p:nvSpPr>
          <p:cNvPr id="4" name="Slide Number Placeholder 3"/>
          <p:cNvSpPr>
            <a:spLocks noGrp="1"/>
          </p:cNvSpPr>
          <p:nvPr>
            <p:ph type="sldNum" sz="quarter" idx="5"/>
          </p:nvPr>
        </p:nvSpPr>
        <p:spPr/>
        <p:txBody>
          <a:bodyPr/>
          <a:lstStyle/>
          <a:p>
            <a:fld id="{23A9267F-5FCC-4D24-94E4-1B57B2E135A4}" type="slidenum">
              <a:rPr lang="en-US" smtClean="0"/>
              <a:t>15</a:t>
            </a:fld>
            <a:endParaRPr lang="en-US" dirty="0"/>
          </a:p>
        </p:txBody>
      </p:sp>
    </p:spTree>
    <p:extLst>
      <p:ext uri="{BB962C8B-B14F-4D97-AF65-F5344CB8AC3E}">
        <p14:creationId xmlns:p14="http://schemas.microsoft.com/office/powerpoint/2010/main" val="1727491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a:t>
            </a:r>
            <a:endParaRPr lang="en-US" sz="2000" dirty="0"/>
          </a:p>
          <a:p>
            <a:endParaRPr lang="en-US" dirty="0"/>
          </a:p>
        </p:txBody>
      </p:sp>
      <p:sp>
        <p:nvSpPr>
          <p:cNvPr id="4" name="Slide Number Placeholder 3"/>
          <p:cNvSpPr>
            <a:spLocks noGrp="1"/>
          </p:cNvSpPr>
          <p:nvPr>
            <p:ph type="sldNum" sz="quarter" idx="5"/>
          </p:nvPr>
        </p:nvSpPr>
        <p:spPr/>
        <p:txBody>
          <a:bodyPr/>
          <a:lstStyle/>
          <a:p>
            <a:fld id="{23A9267F-5FCC-4D24-94E4-1B57B2E135A4}" type="slidenum">
              <a:rPr lang="en-US" smtClean="0"/>
              <a:t>16</a:t>
            </a:fld>
            <a:endParaRPr lang="en-US" dirty="0"/>
          </a:p>
        </p:txBody>
      </p:sp>
    </p:spTree>
    <p:extLst>
      <p:ext uri="{BB962C8B-B14F-4D97-AF65-F5344CB8AC3E}">
        <p14:creationId xmlns:p14="http://schemas.microsoft.com/office/powerpoint/2010/main" val="1301698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Calibri" panose="020F0502020204030204" pitchFamily="34" charset="0"/>
              <a:buNone/>
            </a:pPr>
            <a:r>
              <a:rPr lang="en-US" sz="2000" dirty="0"/>
              <a:t>A little context and background about</a:t>
            </a:r>
            <a:r>
              <a:rPr lang="en-US" sz="2000" baseline="0" dirty="0"/>
              <a:t> what s</a:t>
            </a:r>
            <a:r>
              <a:rPr lang="en-US" sz="2000" dirty="0"/>
              <a:t>ervice-learning</a:t>
            </a:r>
            <a:r>
              <a:rPr lang="en-US" sz="2000" baseline="0" dirty="0"/>
              <a:t> is:</a:t>
            </a:r>
          </a:p>
          <a:p>
            <a:pPr lvl="0">
              <a:buFont typeface="Calibri" panose="020F0502020204030204" pitchFamily="34" charset="0"/>
              <a:buNone/>
            </a:pPr>
            <a:r>
              <a:rPr lang="en-US" sz="2000" baseline="0" dirty="0"/>
              <a:t>Service-learning is considered a </a:t>
            </a:r>
            <a:r>
              <a:rPr lang="en-US" sz="2000" b="1" baseline="0" dirty="0"/>
              <a:t>high-impact</a:t>
            </a:r>
            <a:r>
              <a:rPr lang="en-US" sz="2000" baseline="0" dirty="0"/>
              <a:t> teaching method that </a:t>
            </a:r>
            <a:r>
              <a:rPr lang="en-US" sz="2800" b="1" baseline="0" dirty="0"/>
              <a:t>c</a:t>
            </a:r>
            <a:r>
              <a:rPr lang="en-US" sz="2800" b="1" dirty="0"/>
              <a:t>onnects classroom learning with real-world experiences to a</a:t>
            </a:r>
            <a:r>
              <a:rPr lang="en-US" sz="2000" b="1" dirty="0"/>
              <a:t>ddress identified problems and issues in communities.  The final activity is a reflective activity in which the students think critically and demonstrate how</a:t>
            </a:r>
            <a:r>
              <a:rPr lang="en-US" sz="2000" b="1" baseline="0" dirty="0"/>
              <a:t> their experience connected to their course learning.</a:t>
            </a:r>
            <a:endParaRPr lang="en-US" sz="2600" b="1"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Bringle and Hatcher (1996) defined service-learning as a credit-bearing educational experience in which students participate in an </a:t>
            </a:r>
            <a:r>
              <a:rPr lang="en-US" sz="1200" b="1" kern="1200" dirty="0">
                <a:solidFill>
                  <a:schemeClr val="tx1"/>
                </a:solidFill>
                <a:effectLst/>
                <a:highlight>
                  <a:srgbClr val="FFFF00"/>
                </a:highlight>
                <a:latin typeface="+mn-lt"/>
                <a:ea typeface="+mn-ea"/>
                <a:cs typeface="+mn-cs"/>
              </a:rPr>
              <a:t>organized service activity </a:t>
            </a:r>
            <a:r>
              <a:rPr lang="en-US" sz="1200" kern="1200" dirty="0">
                <a:solidFill>
                  <a:schemeClr val="tx1"/>
                </a:solidFill>
                <a:effectLst/>
                <a:latin typeface="+mn-lt"/>
                <a:ea typeface="+mn-ea"/>
                <a:cs typeface="+mn-cs"/>
              </a:rPr>
              <a:t>that </a:t>
            </a:r>
            <a:r>
              <a:rPr lang="en-US" sz="1200" b="1" kern="1200" dirty="0">
                <a:solidFill>
                  <a:schemeClr val="tx1"/>
                </a:solidFill>
                <a:effectLst/>
                <a:latin typeface="+mn-lt"/>
                <a:ea typeface="+mn-ea"/>
                <a:cs typeface="+mn-cs"/>
              </a:rPr>
              <a:t>meets identified community needs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reflects on the service activity in such a way as to gain further understanding of course content, a broader appreciation of the discipline, and an enhanced sense of civic responsibility</a:t>
            </a:r>
            <a:r>
              <a:rPr lang="en-US" sz="1200" kern="1200" dirty="0">
                <a:solidFill>
                  <a:schemeClr val="tx1"/>
                </a:solidFill>
                <a:effectLst/>
                <a:latin typeface="+mn-lt"/>
                <a:ea typeface="+mn-ea"/>
                <a:cs typeface="+mn-cs"/>
              </a:rPr>
              <a:t>. (Klentzin and Wierzbowski-Kwiatkowaki,</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2013, p. 46).</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chemeClr val="tx1"/>
                </a:solidFill>
              </a:rPr>
              <a:t>Why is Service-Learning important?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1" baseline="0" dirty="0">
              <a:solidFill>
                <a:schemeClr val="tx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chemeClr val="tx1"/>
                </a:solidFill>
              </a:rPr>
              <a:t>At Missouri State, service-learning really serves as the vehicle that moves our Public Affairs mission forward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 with more from than three decades of research in the field of service-learning data shows positive outcomes and benefits for students who complete courses where the teaching method of service-learning is applied.  These benefits and outcomes include: 1) increased student academic success, 2) increased student retention rates, 3) increased demonstration of civic responsibility by the student, 4) increased ability to identify college majors and career choices, and 5) increased student commitment to engage in service to community post-graduation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noted by Kilgo, Sheets and Pascarella (2015), the high-impact practice of service-learning serves as “pathways to student success” (p. 509) for higher education students when service-learning is used as the primary teaching method in curriculum development and course delivery.</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a:t>
            </a:r>
            <a:endParaRPr lang="en-US" sz="2000" dirty="0"/>
          </a:p>
          <a:p>
            <a:endParaRPr lang="en-US" dirty="0"/>
          </a:p>
        </p:txBody>
      </p:sp>
      <p:sp>
        <p:nvSpPr>
          <p:cNvPr id="4" name="Slide Number Placeholder 3"/>
          <p:cNvSpPr>
            <a:spLocks noGrp="1"/>
          </p:cNvSpPr>
          <p:nvPr>
            <p:ph type="sldNum" sz="quarter" idx="5"/>
          </p:nvPr>
        </p:nvSpPr>
        <p:spPr/>
        <p:txBody>
          <a:bodyPr/>
          <a:lstStyle/>
          <a:p>
            <a:fld id="{23A9267F-5FCC-4D24-94E4-1B57B2E135A4}" type="slidenum">
              <a:rPr lang="en-US" smtClean="0"/>
              <a:t>17</a:t>
            </a:fld>
            <a:endParaRPr lang="en-US" dirty="0"/>
          </a:p>
        </p:txBody>
      </p:sp>
    </p:spTree>
    <p:extLst>
      <p:ext uri="{BB962C8B-B14F-4D97-AF65-F5344CB8AC3E}">
        <p14:creationId xmlns:p14="http://schemas.microsoft.com/office/powerpoint/2010/main" val="2904222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a:t>
            </a:r>
            <a:endParaRPr lang="en-US" sz="2000" dirty="0"/>
          </a:p>
          <a:p>
            <a:endParaRPr lang="en-US" dirty="0"/>
          </a:p>
        </p:txBody>
      </p:sp>
      <p:sp>
        <p:nvSpPr>
          <p:cNvPr id="4" name="Slide Number Placeholder 3"/>
          <p:cNvSpPr>
            <a:spLocks noGrp="1"/>
          </p:cNvSpPr>
          <p:nvPr>
            <p:ph type="sldNum" sz="quarter" idx="5"/>
          </p:nvPr>
        </p:nvSpPr>
        <p:spPr/>
        <p:txBody>
          <a:bodyPr/>
          <a:lstStyle/>
          <a:p>
            <a:fld id="{23A9267F-5FCC-4D24-94E4-1B57B2E135A4}" type="slidenum">
              <a:rPr lang="en-US" smtClean="0"/>
              <a:t>18</a:t>
            </a:fld>
            <a:endParaRPr lang="en-US" dirty="0"/>
          </a:p>
        </p:txBody>
      </p:sp>
    </p:spTree>
    <p:extLst>
      <p:ext uri="{BB962C8B-B14F-4D97-AF65-F5344CB8AC3E}">
        <p14:creationId xmlns:p14="http://schemas.microsoft.com/office/powerpoint/2010/main" val="627861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p:nvSpPr>
        <p:spPr>
          <a:xfrm>
            <a:off x="270000" y="360000"/>
            <a:ext cx="86049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623677EC-F535-460C-B8F2-2DE379673467}"/>
              </a:ext>
            </a:extLst>
          </p:cNvPr>
          <p:cNvSpPr/>
          <p:nvPr/>
        </p:nvSpPr>
        <p:spPr>
          <a:xfrm>
            <a:off x="5653726" y="359999"/>
            <a:ext cx="3221174"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33C0D9D9-BD9E-4496-B006-48F8564772EA}"/>
              </a:ext>
            </a:extLst>
          </p:cNvPr>
          <p:cNvSpPr/>
          <p:nvPr/>
        </p:nvSpPr>
        <p:spPr>
          <a:xfrm>
            <a:off x="5385309" y="711624"/>
            <a:ext cx="3221174"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27B97580-930D-4D78-B1CF-B3362065422C}"/>
              </a:ext>
            </a:extLst>
          </p:cNvPr>
          <p:cNvSpPr/>
          <p:nvPr/>
        </p:nvSpPr>
        <p:spPr>
          <a:xfrm flipH="1">
            <a:off x="5653726" y="724153"/>
            <a:ext cx="268417"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F7CCE60-6E08-4CDE-B013-9C636A46C8A2}"/>
              </a:ext>
            </a:extLst>
          </p:cNvPr>
          <p:cNvSpPr/>
          <p:nvPr/>
        </p:nvSpPr>
        <p:spPr>
          <a:xfrm flipH="1">
            <a:off x="5653726" y="5739960"/>
            <a:ext cx="268417"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C4C4AC3B-AEEF-47EF-9226-CF64AC78260D}"/>
              </a:ext>
            </a:extLst>
          </p:cNvPr>
          <p:cNvSpPr>
            <a:spLocks noGrp="1"/>
          </p:cNvSpPr>
          <p:nvPr>
            <p:ph type="ctrTitle"/>
          </p:nvPr>
        </p:nvSpPr>
        <p:spPr>
          <a:xfrm>
            <a:off x="5903843" y="2042319"/>
            <a:ext cx="2376000" cy="2387600"/>
          </a:xfrm>
        </p:spPr>
        <p:txBody>
          <a:bodyPr lIns="0" tIns="0" rIns="0" bIns="0" anchor="b">
            <a:normAutofit/>
          </a:bodyPr>
          <a:lstStyle>
            <a:lvl1pPr algn="ctr">
              <a:lnSpc>
                <a:spcPct val="80000"/>
              </a:lnSpc>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A6BF959-E47C-478B-BD16-0D4D033531B8}"/>
              </a:ext>
            </a:extLst>
          </p:cNvPr>
          <p:cNvSpPr>
            <a:spLocks noGrp="1"/>
          </p:cNvSpPr>
          <p:nvPr>
            <p:ph type="subTitle" idx="1"/>
          </p:nvPr>
        </p:nvSpPr>
        <p:spPr>
          <a:xfrm>
            <a:off x="5903843" y="5166705"/>
            <a:ext cx="2376000" cy="766957"/>
          </a:xfrm>
        </p:spPr>
        <p:txBody>
          <a:bodyPr lIns="0" tIns="0" rIns="0" bIns="0">
            <a:normAutofit/>
          </a:bodyPr>
          <a:lstStyle>
            <a:lvl1pPr marL="0" indent="0" algn="ctr">
              <a:buNone/>
              <a:defRPr sz="1500" i="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Footer Placeholder 7">
            <a:extLst>
              <a:ext uri="{FF2B5EF4-FFF2-40B4-BE49-F238E27FC236}">
                <a16:creationId xmlns:a16="http://schemas.microsoft.com/office/drawing/2014/main" id="{0A85E8A1-43CB-4B51-9B45-2010B5833B02}"/>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18" name="Rectangle 17">
            <a:extLst>
              <a:ext uri="{FF2B5EF4-FFF2-40B4-BE49-F238E27FC236}">
                <a16:creationId xmlns:a16="http://schemas.microsoft.com/office/drawing/2014/main" id="{B33ED610-C66B-4824-A437-94E15AA5FF81}"/>
              </a:ext>
            </a:extLst>
          </p:cNvPr>
          <p:cNvSpPr/>
          <p:nvPr/>
        </p:nvSpPr>
        <p:spPr>
          <a:xfrm>
            <a:off x="5113257" y="4469672"/>
            <a:ext cx="540468"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28934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p:nvSpPr>
        <p:spPr>
          <a:xfrm>
            <a:off x="270000" y="360000"/>
            <a:ext cx="86049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5C63F9B-C252-4EF8-A01A-4BA6640780A5}"/>
              </a:ext>
            </a:extLst>
          </p:cNvPr>
          <p:cNvSpPr/>
          <p:nvPr/>
        </p:nvSpPr>
        <p:spPr>
          <a:xfrm>
            <a:off x="3049386" y="0"/>
            <a:ext cx="3045230" cy="1836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1ADF43FB-5D85-4CAC-94B0-3E2C9D518297}"/>
              </a:ext>
            </a:extLst>
          </p:cNvPr>
          <p:cNvSpPr/>
          <p:nvPr/>
        </p:nvSpPr>
        <p:spPr>
          <a:xfrm>
            <a:off x="3187805" y="5778000"/>
            <a:ext cx="2768391"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3078645" y="360000"/>
            <a:ext cx="3011557" cy="1330688"/>
          </a:xfrm>
        </p:spPr>
        <p:txBody>
          <a:bodyPr anchor="b"/>
          <a:lstStyle>
            <a:lvl1pPr algn="ctr">
              <a:defRPr i="0">
                <a:solidFill>
                  <a:schemeClr val="bg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13" name="Freeform: Shape 12">
            <a:extLst>
              <a:ext uri="{FF2B5EF4-FFF2-40B4-BE49-F238E27FC236}">
                <a16:creationId xmlns:a16="http://schemas.microsoft.com/office/drawing/2014/main" id="{C9052014-F3D5-4680-A8B9-D47134B2BB0F}"/>
              </a:ext>
            </a:extLst>
          </p:cNvPr>
          <p:cNvSpPr/>
          <p:nvPr/>
        </p:nvSpPr>
        <p:spPr>
          <a:xfrm>
            <a:off x="540000" y="720000"/>
            <a:ext cx="80649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Tree>
    <p:extLst>
      <p:ext uri="{BB962C8B-B14F-4D97-AF65-F5344CB8AC3E}">
        <p14:creationId xmlns:p14="http://schemas.microsoft.com/office/powerpoint/2010/main" val="2071982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Top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p:nvSpPr>
        <p:spPr>
          <a:xfrm>
            <a:off x="270000" y="360000"/>
            <a:ext cx="86049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5C63F9B-C252-4EF8-A01A-4BA6640780A5}"/>
              </a:ext>
            </a:extLst>
          </p:cNvPr>
          <p:cNvSpPr/>
          <p:nvPr/>
        </p:nvSpPr>
        <p:spPr>
          <a:xfrm>
            <a:off x="3049386" y="0"/>
            <a:ext cx="3045230" cy="1836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1ADF43FB-5D85-4CAC-94B0-3E2C9D518297}"/>
              </a:ext>
            </a:extLst>
          </p:cNvPr>
          <p:cNvSpPr/>
          <p:nvPr/>
        </p:nvSpPr>
        <p:spPr>
          <a:xfrm>
            <a:off x="3187805" y="5778000"/>
            <a:ext cx="2768391" cy="1080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3078645" y="360000"/>
            <a:ext cx="3011557" cy="1330688"/>
          </a:xfrm>
        </p:spPr>
        <p:txBody>
          <a:bodyPr anchor="b"/>
          <a:lstStyle>
            <a:lvl1pPr algn="ctr">
              <a:defRPr i="0">
                <a:solidFill>
                  <a:schemeClr val="bg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13" name="Freeform: Shape 12">
            <a:extLst>
              <a:ext uri="{FF2B5EF4-FFF2-40B4-BE49-F238E27FC236}">
                <a16:creationId xmlns:a16="http://schemas.microsoft.com/office/drawing/2014/main" id="{C9052014-F3D5-4680-A8B9-D47134B2BB0F}"/>
              </a:ext>
            </a:extLst>
          </p:cNvPr>
          <p:cNvSpPr/>
          <p:nvPr/>
        </p:nvSpPr>
        <p:spPr>
          <a:xfrm>
            <a:off x="540000" y="720000"/>
            <a:ext cx="80649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Tree>
    <p:extLst>
      <p:ext uri="{BB962C8B-B14F-4D97-AF65-F5344CB8AC3E}">
        <p14:creationId xmlns:p14="http://schemas.microsoft.com/office/powerpoint/2010/main" val="1492328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Light">
    <p:bg>
      <p:bgPr>
        <a:solidFill>
          <a:srgbClr val="531D2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p:nvSpPr>
        <p:spPr>
          <a:xfrm>
            <a:off x="270000" y="360000"/>
            <a:ext cx="86049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1ADF43FB-5D85-4CAC-94B0-3E2C9D518297}"/>
              </a:ext>
            </a:extLst>
          </p:cNvPr>
          <p:cNvSpPr/>
          <p:nvPr/>
        </p:nvSpPr>
        <p:spPr>
          <a:xfrm>
            <a:off x="0" y="2385000"/>
            <a:ext cx="54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752889" y="2453081"/>
            <a:ext cx="3011557" cy="1330688"/>
          </a:xfrm>
        </p:spPr>
        <p:txBody>
          <a:bodyPr anchor="b"/>
          <a:lstStyle>
            <a:lvl1pPr algn="ctr">
              <a:defRPr i="0">
                <a:solidFill>
                  <a:schemeClr val="accent3">
                    <a:lumMod val="75000"/>
                  </a:schemeClr>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11" name="Rectangle 10">
            <a:extLst>
              <a:ext uri="{FF2B5EF4-FFF2-40B4-BE49-F238E27FC236}">
                <a16:creationId xmlns:a16="http://schemas.microsoft.com/office/drawing/2014/main" id="{500DE010-77BA-4E35-97A1-A032049D87CB}"/>
              </a:ext>
            </a:extLst>
          </p:cNvPr>
          <p:cNvSpPr/>
          <p:nvPr/>
        </p:nvSpPr>
        <p:spPr>
          <a:xfrm>
            <a:off x="8334000" y="2385000"/>
            <a:ext cx="81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Freeform: Shape 16">
            <a:extLst>
              <a:ext uri="{FF2B5EF4-FFF2-40B4-BE49-F238E27FC236}">
                <a16:creationId xmlns:a16="http://schemas.microsoft.com/office/drawing/2014/main" id="{7DA9AB89-FE71-4487-BE1F-7DA75DEB7CC3}"/>
              </a:ext>
            </a:extLst>
          </p:cNvPr>
          <p:cNvSpPr/>
          <p:nvPr/>
        </p:nvSpPr>
        <p:spPr>
          <a:xfrm rot="16200000">
            <a:off x="1863001" y="-612899"/>
            <a:ext cx="5418000" cy="80838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9" name="Rectangle 18">
            <a:extLst>
              <a:ext uri="{FF2B5EF4-FFF2-40B4-BE49-F238E27FC236}">
                <a16:creationId xmlns:a16="http://schemas.microsoft.com/office/drawing/2014/main" id="{2BB0C100-97B0-4EEE-B661-715650D5E826}"/>
              </a:ext>
            </a:extLst>
          </p:cNvPr>
          <p:cNvSpPr/>
          <p:nvPr/>
        </p:nvSpPr>
        <p:spPr>
          <a:xfrm flipH="1">
            <a:off x="530100" y="5778001"/>
            <a:ext cx="270000" cy="3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573813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Right Light">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p:nvSpPr>
        <p:spPr>
          <a:xfrm>
            <a:off x="270000" y="360000"/>
            <a:ext cx="86049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1ADF43FB-5D85-4CAC-94B0-3E2C9D518297}"/>
              </a:ext>
            </a:extLst>
          </p:cNvPr>
          <p:cNvSpPr/>
          <p:nvPr/>
        </p:nvSpPr>
        <p:spPr>
          <a:xfrm>
            <a:off x="0" y="2385000"/>
            <a:ext cx="27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5331443" y="2453081"/>
            <a:ext cx="3011557" cy="1330688"/>
          </a:xfrm>
        </p:spPr>
        <p:txBody>
          <a:bodyPr anchor="b"/>
          <a:lstStyle>
            <a:lvl1pPr algn="ctr">
              <a:defRPr i="0">
                <a:solidFill>
                  <a:schemeClr val="accent3">
                    <a:lumMod val="75000"/>
                  </a:schemeClr>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11" name="Rectangle 10">
            <a:extLst>
              <a:ext uri="{FF2B5EF4-FFF2-40B4-BE49-F238E27FC236}">
                <a16:creationId xmlns:a16="http://schemas.microsoft.com/office/drawing/2014/main" id="{500DE010-77BA-4E35-97A1-A032049D87CB}"/>
              </a:ext>
            </a:extLst>
          </p:cNvPr>
          <p:cNvSpPr/>
          <p:nvPr/>
        </p:nvSpPr>
        <p:spPr>
          <a:xfrm>
            <a:off x="8603999" y="2385000"/>
            <a:ext cx="540001"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Freeform: Shape 16">
            <a:extLst>
              <a:ext uri="{FF2B5EF4-FFF2-40B4-BE49-F238E27FC236}">
                <a16:creationId xmlns:a16="http://schemas.microsoft.com/office/drawing/2014/main" id="{7DA9AB89-FE71-4487-BE1F-7DA75DEB7CC3}"/>
              </a:ext>
            </a:extLst>
          </p:cNvPr>
          <p:cNvSpPr/>
          <p:nvPr/>
        </p:nvSpPr>
        <p:spPr>
          <a:xfrm rot="5400000" flipH="1">
            <a:off x="1863001" y="-612899"/>
            <a:ext cx="5418000" cy="80838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2" name="Rectangle 11">
            <a:extLst>
              <a:ext uri="{FF2B5EF4-FFF2-40B4-BE49-F238E27FC236}">
                <a16:creationId xmlns:a16="http://schemas.microsoft.com/office/drawing/2014/main" id="{41CF587A-B161-455A-8783-631E82DF3D52}"/>
              </a:ext>
            </a:extLst>
          </p:cNvPr>
          <p:cNvSpPr/>
          <p:nvPr/>
        </p:nvSpPr>
        <p:spPr>
          <a:xfrm flipH="1">
            <a:off x="8343901" y="720000"/>
            <a:ext cx="27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830254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Dark">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p:nvSpPr>
        <p:spPr>
          <a:xfrm>
            <a:off x="270000" y="360000"/>
            <a:ext cx="86049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1ADF43FB-5D85-4CAC-94B0-3E2C9D518297}"/>
              </a:ext>
            </a:extLst>
          </p:cNvPr>
          <p:cNvSpPr/>
          <p:nvPr/>
        </p:nvSpPr>
        <p:spPr>
          <a:xfrm>
            <a:off x="0" y="2385000"/>
            <a:ext cx="54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752889" y="2453081"/>
            <a:ext cx="3011557" cy="1330688"/>
          </a:xfrm>
        </p:spPr>
        <p:txBody>
          <a:bodyPr anchor="b"/>
          <a:lstStyle>
            <a:lvl1pPr algn="ctr">
              <a:defRPr i="0">
                <a:solidFill>
                  <a:schemeClr val="bg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11" name="Rectangle 10">
            <a:extLst>
              <a:ext uri="{FF2B5EF4-FFF2-40B4-BE49-F238E27FC236}">
                <a16:creationId xmlns:a16="http://schemas.microsoft.com/office/drawing/2014/main" id="{500DE010-77BA-4E35-97A1-A032049D87CB}"/>
              </a:ext>
            </a:extLst>
          </p:cNvPr>
          <p:cNvSpPr/>
          <p:nvPr/>
        </p:nvSpPr>
        <p:spPr>
          <a:xfrm>
            <a:off x="8334000" y="2385000"/>
            <a:ext cx="81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Freeform: Shape 16">
            <a:extLst>
              <a:ext uri="{FF2B5EF4-FFF2-40B4-BE49-F238E27FC236}">
                <a16:creationId xmlns:a16="http://schemas.microsoft.com/office/drawing/2014/main" id="{7DA9AB89-FE71-4487-BE1F-7DA75DEB7CC3}"/>
              </a:ext>
            </a:extLst>
          </p:cNvPr>
          <p:cNvSpPr/>
          <p:nvPr/>
        </p:nvSpPr>
        <p:spPr>
          <a:xfrm rot="16200000">
            <a:off x="1863001" y="-612899"/>
            <a:ext cx="5418000" cy="80838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9" name="Rectangle 18">
            <a:extLst>
              <a:ext uri="{FF2B5EF4-FFF2-40B4-BE49-F238E27FC236}">
                <a16:creationId xmlns:a16="http://schemas.microsoft.com/office/drawing/2014/main" id="{2BB0C100-97B0-4EEE-B661-715650D5E826}"/>
              </a:ext>
            </a:extLst>
          </p:cNvPr>
          <p:cNvSpPr/>
          <p:nvPr/>
        </p:nvSpPr>
        <p:spPr>
          <a:xfrm flipH="1">
            <a:off x="530100" y="5778001"/>
            <a:ext cx="27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142747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p:nvSpPr>
        <p:spPr>
          <a:xfrm>
            <a:off x="270000" y="360000"/>
            <a:ext cx="86049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fld id="{A72D1865-3A7A-4A16-BA39-E7D00CEDA129}" type="slidenum">
              <a:rPr lang="en-US" smtClean="0"/>
              <a:t>‹#›</a:t>
            </a:fld>
            <a:endParaRPr lang="en-US" dirty="0"/>
          </a:p>
        </p:txBody>
      </p:sp>
    </p:spTree>
    <p:extLst>
      <p:ext uri="{BB962C8B-B14F-4D97-AF65-F5344CB8AC3E}">
        <p14:creationId xmlns:p14="http://schemas.microsoft.com/office/powerpoint/2010/main" val="2037542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with Bor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p:nvSpPr>
        <p:spPr>
          <a:xfrm>
            <a:off x="270000" y="360000"/>
            <a:ext cx="86049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8" name="Rectangle 7">
            <a:extLst>
              <a:ext uri="{FF2B5EF4-FFF2-40B4-BE49-F238E27FC236}">
                <a16:creationId xmlns:a16="http://schemas.microsoft.com/office/drawing/2014/main" id="{582268F6-10A6-447E-9928-37CC0D5A4B0A}"/>
              </a:ext>
            </a:extLst>
          </p:cNvPr>
          <p:cNvSpPr/>
          <p:nvPr/>
        </p:nvSpPr>
        <p:spPr>
          <a:xfrm>
            <a:off x="540000" y="720000"/>
            <a:ext cx="8064900" cy="5382000"/>
          </a:xfrm>
          <a:prstGeom prst="rect">
            <a:avLst/>
          </a:pr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Tree>
    <p:extLst>
      <p:ext uri="{BB962C8B-B14F-4D97-AF65-F5344CB8AC3E}">
        <p14:creationId xmlns:p14="http://schemas.microsoft.com/office/powerpoint/2010/main" val="2634777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280A-DD18-47F6-A3B4-3B0571BE0C04}"/>
              </a:ext>
            </a:extLst>
          </p:cNvPr>
          <p:cNvSpPr>
            <a:spLocks noGrp="1"/>
          </p:cNvSpPr>
          <p:nvPr>
            <p:ph type="title"/>
          </p:nvPr>
        </p:nvSpPr>
        <p:spPr>
          <a:xfrm>
            <a:off x="629841" y="987425"/>
            <a:ext cx="2949178" cy="1069975"/>
          </a:xfrm>
        </p:spPr>
        <p:txBody>
          <a:bodyPr anchor="b"/>
          <a:lstStyle>
            <a:lvl1pPr algn="l">
              <a:defRPr sz="2400"/>
            </a:lvl1pPr>
          </a:lstStyle>
          <a:p>
            <a:r>
              <a:rPr lang="en-US"/>
              <a:t>Click to edit Master title style</a:t>
            </a:r>
          </a:p>
        </p:txBody>
      </p:sp>
      <p:sp>
        <p:nvSpPr>
          <p:cNvPr id="3" name="Content Placeholder 2">
            <a:extLst>
              <a:ext uri="{FF2B5EF4-FFF2-40B4-BE49-F238E27FC236}">
                <a16:creationId xmlns:a16="http://schemas.microsoft.com/office/drawing/2014/main" id="{73055BB1-64FB-4BD8-95CC-0516CA79BE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364E89-A8EE-406F-81DD-C6357B15CC3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Footer Placeholder 7">
            <a:extLst>
              <a:ext uri="{FF2B5EF4-FFF2-40B4-BE49-F238E27FC236}">
                <a16:creationId xmlns:a16="http://schemas.microsoft.com/office/drawing/2014/main" id="{508C719C-3F6B-4A74-BAD7-C48CE3BB03E9}"/>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D8CFE0CD-5513-4A5E-9C88-11D165C62919}"/>
              </a:ext>
            </a:extLst>
          </p:cNvPr>
          <p:cNvSpPr>
            <a:spLocks noGrp="1"/>
          </p:cNvSpPr>
          <p:nvPr>
            <p:ph type="sldNum" sz="quarter" idx="11"/>
          </p:nvPr>
        </p:nvSpPr>
        <p:spPr/>
        <p:txBody>
          <a:bodyPr/>
          <a:lstStyle/>
          <a:p>
            <a:fld id="{A72D1865-3A7A-4A16-BA39-E7D00CEDA129}" type="slidenum">
              <a:rPr lang="en-US" smtClean="0"/>
              <a:t>‹#›</a:t>
            </a:fld>
            <a:endParaRPr lang="en-US" dirty="0"/>
          </a:p>
        </p:txBody>
      </p:sp>
    </p:spTree>
    <p:extLst>
      <p:ext uri="{BB962C8B-B14F-4D97-AF65-F5344CB8AC3E}">
        <p14:creationId xmlns:p14="http://schemas.microsoft.com/office/powerpoint/2010/main" val="2525038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p:nvSpPr>
        <p:spPr>
          <a:xfrm>
            <a:off x="270000" y="360000"/>
            <a:ext cx="86049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623677EC-F535-460C-B8F2-2DE379673467}"/>
              </a:ext>
            </a:extLst>
          </p:cNvPr>
          <p:cNvSpPr/>
          <p:nvPr/>
        </p:nvSpPr>
        <p:spPr>
          <a:xfrm>
            <a:off x="5653726" y="359999"/>
            <a:ext cx="3221174"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33C0D9D9-BD9E-4496-B006-48F8564772EA}"/>
              </a:ext>
            </a:extLst>
          </p:cNvPr>
          <p:cNvSpPr/>
          <p:nvPr/>
        </p:nvSpPr>
        <p:spPr>
          <a:xfrm>
            <a:off x="5385309" y="711624"/>
            <a:ext cx="3221174"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27B97580-930D-4D78-B1CF-B3362065422C}"/>
              </a:ext>
            </a:extLst>
          </p:cNvPr>
          <p:cNvSpPr/>
          <p:nvPr/>
        </p:nvSpPr>
        <p:spPr>
          <a:xfrm flipH="1">
            <a:off x="5653726" y="724153"/>
            <a:ext cx="268417"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F7CCE60-6E08-4CDE-B013-9C636A46C8A2}"/>
              </a:ext>
            </a:extLst>
          </p:cNvPr>
          <p:cNvSpPr/>
          <p:nvPr/>
        </p:nvSpPr>
        <p:spPr>
          <a:xfrm flipH="1">
            <a:off x="5653726" y="5739960"/>
            <a:ext cx="268417"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9C9B2250-3DBA-4931-BA35-E001AF48DACB}"/>
              </a:ext>
            </a:extLst>
          </p:cNvPr>
          <p:cNvSpPr/>
          <p:nvPr/>
        </p:nvSpPr>
        <p:spPr>
          <a:xfrm>
            <a:off x="5113257" y="4469672"/>
            <a:ext cx="540468"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C4C4AC3B-AEEF-47EF-9226-CF64AC78260D}"/>
              </a:ext>
            </a:extLst>
          </p:cNvPr>
          <p:cNvSpPr>
            <a:spLocks noGrp="1"/>
          </p:cNvSpPr>
          <p:nvPr>
            <p:ph type="ctrTitle"/>
          </p:nvPr>
        </p:nvSpPr>
        <p:spPr>
          <a:xfrm>
            <a:off x="5903843" y="2042319"/>
            <a:ext cx="2376000" cy="2387600"/>
          </a:xfrm>
        </p:spPr>
        <p:txBody>
          <a:bodyPr lIns="0" tIns="0" rIns="0" bIns="0" anchor="b">
            <a:normAutofit/>
          </a:bodyPr>
          <a:lstStyle>
            <a:lvl1pPr algn="ctr">
              <a:lnSpc>
                <a:spcPct val="80000"/>
              </a:lnSpc>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A6BF959-E47C-478B-BD16-0D4D033531B8}"/>
              </a:ext>
            </a:extLst>
          </p:cNvPr>
          <p:cNvSpPr>
            <a:spLocks noGrp="1"/>
          </p:cNvSpPr>
          <p:nvPr>
            <p:ph type="subTitle" idx="1"/>
          </p:nvPr>
        </p:nvSpPr>
        <p:spPr>
          <a:xfrm>
            <a:off x="5903843" y="5166705"/>
            <a:ext cx="2376000" cy="766957"/>
          </a:xfrm>
        </p:spPr>
        <p:txBody>
          <a:bodyPr lIns="0" tIns="0" rIns="0" bIns="0">
            <a:normAutofit/>
          </a:bodyPr>
          <a:lstStyle>
            <a:lvl1pPr marL="0" indent="0" algn="ctr">
              <a:buNone/>
              <a:defRPr sz="1500" i="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Footer Placeholder 7">
            <a:extLst>
              <a:ext uri="{FF2B5EF4-FFF2-40B4-BE49-F238E27FC236}">
                <a16:creationId xmlns:a16="http://schemas.microsoft.com/office/drawing/2014/main" id="{0A85E8A1-43CB-4B51-9B45-2010B5833B02}"/>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5" name="Picture Placeholder 4">
            <a:extLst>
              <a:ext uri="{FF2B5EF4-FFF2-40B4-BE49-F238E27FC236}">
                <a16:creationId xmlns:a16="http://schemas.microsoft.com/office/drawing/2014/main" id="{8180DC9F-82D9-470B-A264-73E211A439DF}"/>
              </a:ext>
            </a:extLst>
          </p:cNvPr>
          <p:cNvSpPr>
            <a:spLocks noGrp="1"/>
          </p:cNvSpPr>
          <p:nvPr>
            <p:ph type="pic" sz="quarter" idx="12" hasCustomPrompt="1"/>
          </p:nvPr>
        </p:nvSpPr>
        <p:spPr>
          <a:xfrm>
            <a:off x="540000" y="720000"/>
            <a:ext cx="5113725" cy="5382000"/>
          </a:xfrm>
        </p:spPr>
        <p:txBody>
          <a:bodyPr anchor="ctr">
            <a:normAutofit/>
          </a:bodyPr>
          <a:lstStyle>
            <a:lvl1pPr marL="0" indent="0" algn="ctr">
              <a:buNone/>
              <a:defRPr sz="1350" i="1"/>
            </a:lvl1pPr>
          </a:lstStyle>
          <a:p>
            <a:r>
              <a:rPr lang="en-US" dirty="0"/>
              <a:t>Insert Your Picture Here</a:t>
            </a:r>
          </a:p>
        </p:txBody>
      </p:sp>
    </p:spTree>
    <p:extLst>
      <p:ext uri="{BB962C8B-B14F-4D97-AF65-F5344CB8AC3E}">
        <p14:creationId xmlns:p14="http://schemas.microsoft.com/office/powerpoint/2010/main" val="2823736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p:txBody>
          <a:bodyPr/>
          <a:lstStyle>
            <a:lvl1pPr>
              <a:defRPr i="0"/>
            </a:lvl1pPr>
          </a:lstStyle>
          <a:p>
            <a:r>
              <a:rPr lang="en-US"/>
              <a:t>Click to edit Master title style</a:t>
            </a:r>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10" name="Rectangle 9">
            <a:extLst>
              <a:ext uri="{FF2B5EF4-FFF2-40B4-BE49-F238E27FC236}">
                <a16:creationId xmlns:a16="http://schemas.microsoft.com/office/drawing/2014/main" id="{AD41F296-3DCB-4C9E-952C-F67314DAE035}"/>
              </a:ext>
            </a:extLst>
          </p:cNvPr>
          <p:cNvSpPr/>
          <p:nvPr/>
        </p:nvSpPr>
        <p:spPr>
          <a:xfrm>
            <a:off x="3289500" y="0"/>
            <a:ext cx="2565000" cy="72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1" name="Rectangle 10">
            <a:extLst>
              <a:ext uri="{FF2B5EF4-FFF2-40B4-BE49-F238E27FC236}">
                <a16:creationId xmlns:a16="http://schemas.microsoft.com/office/drawing/2014/main" id="{18D70D7B-44ED-404A-AE13-9736DF7B3B33}"/>
              </a:ext>
            </a:extLst>
          </p:cNvPr>
          <p:cNvSpPr/>
          <p:nvPr/>
        </p:nvSpPr>
        <p:spPr>
          <a:xfrm flipH="1">
            <a:off x="3019500" y="359999"/>
            <a:ext cx="27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54B41035-2FD8-4902-B929-588169F22676}"/>
              </a:ext>
            </a:extLst>
          </p:cNvPr>
          <p:cNvSpPr/>
          <p:nvPr/>
        </p:nvSpPr>
        <p:spPr>
          <a:xfrm flipH="1">
            <a:off x="5854500" y="359999"/>
            <a:ext cx="27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5A932B8-FAA6-4A87-B8F7-68ED82F755E7}"/>
              </a:ext>
            </a:extLst>
          </p:cNvPr>
          <p:cNvSpPr/>
          <p:nvPr/>
        </p:nvSpPr>
        <p:spPr>
          <a:xfrm>
            <a:off x="3289500" y="6498000"/>
            <a:ext cx="2565000" cy="36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Tree>
    <p:extLst>
      <p:ext uri="{BB962C8B-B14F-4D97-AF65-F5344CB8AC3E}">
        <p14:creationId xmlns:p14="http://schemas.microsoft.com/office/powerpoint/2010/main" val="387043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Narrow Title and Content with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p:nvSpPr>
        <p:spPr>
          <a:xfrm>
            <a:off x="270000" y="360000"/>
            <a:ext cx="86049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57611CC6-4034-4273-B7B4-094F017E5B09}"/>
              </a:ext>
            </a:extLst>
          </p:cNvPr>
          <p:cNvSpPr/>
          <p:nvPr/>
        </p:nvSpPr>
        <p:spPr>
          <a:xfrm flipH="1">
            <a:off x="8604900" y="6138000"/>
            <a:ext cx="27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6582188" y="894522"/>
            <a:ext cx="1933162" cy="1858617"/>
          </a:xfrm>
        </p:spPr>
        <p:txBody>
          <a:bodyPr anchor="b">
            <a:normAutofit/>
          </a:bodyPr>
          <a:lstStyle>
            <a:lvl1pPr algn="ctr">
              <a:defRPr sz="2400" i="0">
                <a:solidFill>
                  <a:schemeClr val="tx1">
                    <a:lumMod val="85000"/>
                    <a:lumOff val="1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a:xfrm>
            <a:off x="6582189" y="3856384"/>
            <a:ext cx="1933161" cy="2107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13" name="Freeform: Shape 12">
            <a:extLst>
              <a:ext uri="{FF2B5EF4-FFF2-40B4-BE49-F238E27FC236}">
                <a16:creationId xmlns:a16="http://schemas.microsoft.com/office/drawing/2014/main" id="{29751C31-CBB5-46BC-BEF2-9804C8527D67}"/>
              </a:ext>
            </a:extLst>
          </p:cNvPr>
          <p:cNvSpPr/>
          <p:nvPr/>
        </p:nvSpPr>
        <p:spPr>
          <a:xfrm>
            <a:off x="6438476" y="713698"/>
            <a:ext cx="2159670" cy="5418000"/>
          </a:xfrm>
          <a:custGeom>
            <a:avLst/>
            <a:gdLst>
              <a:gd name="connsiteX0" fmla="*/ 0 w 2879560"/>
              <a:gd name="connsiteY0" fmla="*/ 0 h 5418000"/>
              <a:gd name="connsiteX1" fmla="*/ 179215 w 2879560"/>
              <a:gd name="connsiteY1" fmla="*/ 0 h 5418000"/>
              <a:gd name="connsiteX2" fmla="*/ 179215 w 2879560"/>
              <a:gd name="connsiteY2" fmla="*/ 366302 h 5418000"/>
              <a:gd name="connsiteX3" fmla="*/ 2700346 w 2879560"/>
              <a:gd name="connsiteY3" fmla="*/ 366302 h 5418000"/>
              <a:gd name="connsiteX4" fmla="*/ 2700346 w 2879560"/>
              <a:gd name="connsiteY4" fmla="*/ 0 h 5418000"/>
              <a:gd name="connsiteX5" fmla="*/ 2879560 w 2879560"/>
              <a:gd name="connsiteY5" fmla="*/ 0 h 5418000"/>
              <a:gd name="connsiteX6" fmla="*/ 2879560 w 2879560"/>
              <a:gd name="connsiteY6" fmla="*/ 5418000 h 5418000"/>
              <a:gd name="connsiteX7" fmla="*/ 0 w 2879560"/>
              <a:gd name="connsiteY7" fmla="*/ 5418000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8" fmla="*/ 2791786 w 2879560"/>
              <a:gd name="connsiteY8" fmla="*/ 457742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 name="connsiteX6" fmla="*/ 179215 w 2879560"/>
              <a:gd name="connsiteY6"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560" h="5418000">
                <a:moveTo>
                  <a:pt x="2700346" y="0"/>
                </a:moveTo>
                <a:lnTo>
                  <a:pt x="2879560" y="0"/>
                </a:lnTo>
                <a:lnTo>
                  <a:pt x="2879560" y="5418000"/>
                </a:lnTo>
                <a:lnTo>
                  <a:pt x="0" y="5418000"/>
                </a:lnTo>
                <a:lnTo>
                  <a:pt x="0" y="0"/>
                </a:lnTo>
                <a:lnTo>
                  <a:pt x="179215" y="0"/>
                </a:lnTo>
              </a:path>
            </a:pathLst>
          </a:custGeom>
          <a:noFill/>
          <a:ln>
            <a:solidFill>
              <a:schemeClr val="accent6"/>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 name="Rectangle 16">
            <a:extLst>
              <a:ext uri="{FF2B5EF4-FFF2-40B4-BE49-F238E27FC236}">
                <a16:creationId xmlns:a16="http://schemas.microsoft.com/office/drawing/2014/main" id="{CB40DD56-3645-4CAC-A799-EB46A6AAC51E}"/>
              </a:ext>
            </a:extLst>
          </p:cNvPr>
          <p:cNvSpPr/>
          <p:nvPr/>
        </p:nvSpPr>
        <p:spPr>
          <a:xfrm>
            <a:off x="6688900" y="0"/>
            <a:ext cx="1658822"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540000" y="720000"/>
            <a:ext cx="5624100" cy="5382000"/>
          </a:xfrm>
        </p:spPr>
        <p:txBody>
          <a:bodyPr anchor="ctr"/>
          <a:lstStyle>
            <a:lvl1pPr marL="0" indent="0" algn="ctr">
              <a:buNone/>
              <a:defRPr i="1"/>
            </a:lvl1pPr>
          </a:lstStyle>
          <a:p>
            <a:r>
              <a:rPr lang="en-US" dirty="0"/>
              <a:t>Insert Your Picture Here</a:t>
            </a:r>
          </a:p>
        </p:txBody>
      </p:sp>
    </p:spTree>
    <p:extLst>
      <p:ext uri="{BB962C8B-B14F-4D97-AF65-F5344CB8AC3E}">
        <p14:creationId xmlns:p14="http://schemas.microsoft.com/office/powerpoint/2010/main" val="2418329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and Content with Imag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p:nvSpPr>
        <p:spPr>
          <a:xfrm>
            <a:off x="270000" y="360000"/>
            <a:ext cx="86049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CB40DD56-3645-4CAC-A799-EB46A6AAC51E}"/>
              </a:ext>
            </a:extLst>
          </p:cNvPr>
          <p:cNvSpPr/>
          <p:nvPr/>
        </p:nvSpPr>
        <p:spPr>
          <a:xfrm>
            <a:off x="810000" y="0"/>
            <a:ext cx="1890000" cy="2304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391F11B5-8838-43F4-B445-480FB80FCC73}"/>
              </a:ext>
            </a:extLst>
          </p:cNvPr>
          <p:cNvSpPr/>
          <p:nvPr/>
        </p:nvSpPr>
        <p:spPr>
          <a:xfrm>
            <a:off x="810000" y="5760000"/>
            <a:ext cx="1890000" cy="109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879613" y="213692"/>
            <a:ext cx="1709530" cy="1858617"/>
          </a:xfrm>
        </p:spPr>
        <p:txBody>
          <a:bodyPr anchor="b">
            <a:normAutofit/>
          </a:bodyPr>
          <a:lstStyle>
            <a:lvl1pPr algn="ctr">
              <a:defRPr sz="2400" i="0">
                <a:solidFill>
                  <a:schemeClr val="bg1"/>
                </a:solidFill>
              </a:defRPr>
            </a:lvl1pPr>
          </a:lstStyle>
          <a:p>
            <a:r>
              <a:rPr lang="en-US"/>
              <a:t>Click to edit Master title style</a:t>
            </a:r>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810000" y="2304001"/>
            <a:ext cx="1890000" cy="3454357"/>
          </a:xfrm>
        </p:spPr>
        <p:txBody>
          <a:bodyPr anchor="ctr"/>
          <a:lstStyle>
            <a:lvl1pPr marL="0" indent="0" algn="ctr">
              <a:buNone/>
              <a:defRPr i="1">
                <a:solidFill>
                  <a:schemeClr val="bg1"/>
                </a:solidFill>
              </a:defRPr>
            </a:lvl1pPr>
          </a:lstStyle>
          <a:p>
            <a:r>
              <a:rPr lang="en-US" dirty="0"/>
              <a:t>Insert Your Picture Here</a:t>
            </a:r>
          </a:p>
        </p:txBody>
      </p:sp>
      <p:sp>
        <p:nvSpPr>
          <p:cNvPr id="6" name="Text Placeholder 5">
            <a:extLst>
              <a:ext uri="{FF2B5EF4-FFF2-40B4-BE49-F238E27FC236}">
                <a16:creationId xmlns:a16="http://schemas.microsoft.com/office/drawing/2014/main" id="{0CE2A558-A752-4F84-96CD-9C73D34C3EB7}"/>
              </a:ext>
            </a:extLst>
          </p:cNvPr>
          <p:cNvSpPr>
            <a:spLocks noGrp="1"/>
          </p:cNvSpPr>
          <p:nvPr>
            <p:ph type="body" sz="quarter" idx="13" hasCustomPrompt="1"/>
          </p:nvPr>
        </p:nvSpPr>
        <p:spPr>
          <a:xfrm>
            <a:off x="3280173" y="2674145"/>
            <a:ext cx="4897040" cy="1509713"/>
          </a:xfrm>
        </p:spPr>
        <p:txBody>
          <a:bodyPr anchor="ctr">
            <a:normAutofit/>
          </a:bodyPr>
          <a:lstStyle>
            <a:lvl1pPr marL="0" indent="0" algn="ctr">
              <a:buNone/>
              <a:defRPr sz="2700">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Write something memorable…</a:t>
            </a:r>
          </a:p>
        </p:txBody>
      </p:sp>
      <p:sp>
        <p:nvSpPr>
          <p:cNvPr id="16" name="Rectangle 15">
            <a:extLst>
              <a:ext uri="{FF2B5EF4-FFF2-40B4-BE49-F238E27FC236}">
                <a16:creationId xmlns:a16="http://schemas.microsoft.com/office/drawing/2014/main" id="{B71E4597-9A31-4A37-A907-D3F61EB7F82E}"/>
              </a:ext>
            </a:extLst>
          </p:cNvPr>
          <p:cNvSpPr/>
          <p:nvPr/>
        </p:nvSpPr>
        <p:spPr>
          <a:xfrm flipH="1">
            <a:off x="8076375" y="5395300"/>
            <a:ext cx="27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Freeform: Shape 20">
            <a:extLst>
              <a:ext uri="{FF2B5EF4-FFF2-40B4-BE49-F238E27FC236}">
                <a16:creationId xmlns:a16="http://schemas.microsoft.com/office/drawing/2014/main" id="{BC246D3C-862F-4C73-8928-347E381A9763}"/>
              </a:ext>
            </a:extLst>
          </p:cNvPr>
          <p:cNvSpPr/>
          <p:nvPr/>
        </p:nvSpPr>
        <p:spPr>
          <a:xfrm>
            <a:off x="528290" y="713698"/>
            <a:ext cx="8075712" cy="5418000"/>
          </a:xfrm>
          <a:custGeom>
            <a:avLst/>
            <a:gdLst>
              <a:gd name="connsiteX0" fmla="*/ 0 w 10783231"/>
              <a:gd name="connsiteY0" fmla="*/ 0 h 5418000"/>
              <a:gd name="connsiteX1" fmla="*/ 97696 w 10783231"/>
              <a:gd name="connsiteY1" fmla="*/ 0 h 5418000"/>
              <a:gd name="connsiteX2" fmla="*/ 97696 w 10783231"/>
              <a:gd name="connsiteY2" fmla="*/ 1578240 h 5418000"/>
              <a:gd name="connsiteX3" fmla="*/ 3148264 w 10783231"/>
              <a:gd name="connsiteY3" fmla="*/ 1578240 h 5418000"/>
              <a:gd name="connsiteX4" fmla="*/ 3148264 w 10783231"/>
              <a:gd name="connsiteY4" fmla="*/ 0 h 5418000"/>
              <a:gd name="connsiteX5" fmla="*/ 10783231 w 10783231"/>
              <a:gd name="connsiteY5" fmla="*/ 0 h 5418000"/>
              <a:gd name="connsiteX6" fmla="*/ 10783231 w 10783231"/>
              <a:gd name="connsiteY6" fmla="*/ 5418000 h 5418000"/>
              <a:gd name="connsiteX7" fmla="*/ 0 w 10783231"/>
              <a:gd name="connsiteY7" fmla="*/ 541800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8" fmla="*/ 3239704 w 10783231"/>
              <a:gd name="connsiteY8" fmla="*/ 166968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6" fmla="*/ 97696 w 10783231"/>
              <a:gd name="connsiteY6"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231" h="5418000">
                <a:moveTo>
                  <a:pt x="3148264" y="0"/>
                </a:moveTo>
                <a:lnTo>
                  <a:pt x="10783231" y="0"/>
                </a:lnTo>
                <a:lnTo>
                  <a:pt x="10783231" y="5418000"/>
                </a:lnTo>
                <a:lnTo>
                  <a:pt x="0" y="5418000"/>
                </a:lnTo>
                <a:lnTo>
                  <a:pt x="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Tree>
    <p:extLst>
      <p:ext uri="{BB962C8B-B14F-4D97-AF65-F5344CB8AC3E}">
        <p14:creationId xmlns:p14="http://schemas.microsoft.com/office/powerpoint/2010/main" val="2012627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Quote with Image and Author Nam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p:nvSpPr>
        <p:spPr>
          <a:xfrm>
            <a:off x="270000" y="360000"/>
            <a:ext cx="86049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Picture Placeholder 18">
            <a:extLst>
              <a:ext uri="{FF2B5EF4-FFF2-40B4-BE49-F238E27FC236}">
                <a16:creationId xmlns:a16="http://schemas.microsoft.com/office/drawing/2014/main" id="{99A351EC-2A75-45E3-AAA9-061FE77125E4}"/>
              </a:ext>
            </a:extLst>
          </p:cNvPr>
          <p:cNvSpPr>
            <a:spLocks noGrp="1"/>
          </p:cNvSpPr>
          <p:nvPr>
            <p:ph type="pic" sz="quarter" idx="12" hasCustomPrompt="1"/>
          </p:nvPr>
        </p:nvSpPr>
        <p:spPr>
          <a:xfrm>
            <a:off x="540000" y="720000"/>
            <a:ext cx="8064900" cy="5382000"/>
          </a:xfrm>
          <a:custGeom>
            <a:avLst/>
            <a:gdLst>
              <a:gd name="connsiteX0" fmla="*/ 7752000 w 10753200"/>
              <a:gd name="connsiteY0" fmla="*/ 0 h 5382000"/>
              <a:gd name="connsiteX1" fmla="*/ 10753200 w 10753200"/>
              <a:gd name="connsiteY1" fmla="*/ 0 h 5382000"/>
              <a:gd name="connsiteX2" fmla="*/ 10753200 w 10753200"/>
              <a:gd name="connsiteY2" fmla="*/ 5382000 h 5382000"/>
              <a:gd name="connsiteX3" fmla="*/ 7752000 w 10753200"/>
              <a:gd name="connsiteY3" fmla="*/ 5382000 h 5382000"/>
              <a:gd name="connsiteX4" fmla="*/ 0 w 10753200"/>
              <a:gd name="connsiteY4" fmla="*/ 0 h 5382000"/>
              <a:gd name="connsiteX5" fmla="*/ 3000000 w 10753200"/>
              <a:gd name="connsiteY5" fmla="*/ 0 h 5382000"/>
              <a:gd name="connsiteX6" fmla="*/ 3000000 w 10753200"/>
              <a:gd name="connsiteY6" fmla="*/ 5382000 h 5382000"/>
              <a:gd name="connsiteX7" fmla="*/ 0 w 10753200"/>
              <a:gd name="connsiteY7" fmla="*/ 538200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200" h="5382000">
                <a:moveTo>
                  <a:pt x="7752000" y="0"/>
                </a:moveTo>
                <a:lnTo>
                  <a:pt x="10753200" y="0"/>
                </a:lnTo>
                <a:lnTo>
                  <a:pt x="10753200" y="5382000"/>
                </a:lnTo>
                <a:lnTo>
                  <a:pt x="7752000" y="5382000"/>
                </a:lnTo>
                <a:close/>
                <a:moveTo>
                  <a:pt x="0" y="0"/>
                </a:moveTo>
                <a:lnTo>
                  <a:pt x="3000000" y="0"/>
                </a:lnTo>
                <a:lnTo>
                  <a:pt x="3000000" y="5382000"/>
                </a:lnTo>
                <a:lnTo>
                  <a:pt x="0" y="5382000"/>
                </a:lnTo>
                <a:close/>
              </a:path>
            </a:pathLst>
          </a:custGeom>
        </p:spPr>
        <p:txBody>
          <a:bodyPr wrap="square" lIns="360000" anchor="ctr">
            <a:noAutofit/>
          </a:bodyPr>
          <a:lstStyle>
            <a:lvl1pPr marL="0" indent="0" algn="l">
              <a:buNone/>
              <a:defRPr sz="1350" i="1"/>
            </a:lvl1pPr>
          </a:lstStyle>
          <a:p>
            <a:r>
              <a:rPr lang="en-US" dirty="0"/>
              <a:t>Insert Your Picture Here</a:t>
            </a:r>
          </a:p>
        </p:txBody>
      </p:sp>
      <p:sp>
        <p:nvSpPr>
          <p:cNvPr id="12" name="Rectangle 11">
            <a:extLst>
              <a:ext uri="{FF2B5EF4-FFF2-40B4-BE49-F238E27FC236}">
                <a16:creationId xmlns:a16="http://schemas.microsoft.com/office/drawing/2014/main" id="{623677EC-F535-460C-B8F2-2DE379673467}"/>
              </a:ext>
            </a:extLst>
          </p:cNvPr>
          <p:cNvSpPr/>
          <p:nvPr/>
        </p:nvSpPr>
        <p:spPr>
          <a:xfrm>
            <a:off x="2790000" y="359999"/>
            <a:ext cx="35640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33C0D9D9-BD9E-4496-B006-48F8564772EA}"/>
              </a:ext>
            </a:extLst>
          </p:cNvPr>
          <p:cNvSpPr/>
          <p:nvPr/>
        </p:nvSpPr>
        <p:spPr>
          <a:xfrm>
            <a:off x="3060000" y="711624"/>
            <a:ext cx="3024000"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27B97580-930D-4D78-B1CF-B3362065422C}"/>
              </a:ext>
            </a:extLst>
          </p:cNvPr>
          <p:cNvSpPr/>
          <p:nvPr/>
        </p:nvSpPr>
        <p:spPr>
          <a:xfrm flipH="1">
            <a:off x="8606484" y="360001"/>
            <a:ext cx="268417"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9C9B2250-3DBA-4931-BA35-E001AF48DACB}"/>
              </a:ext>
            </a:extLst>
          </p:cNvPr>
          <p:cNvSpPr/>
          <p:nvPr/>
        </p:nvSpPr>
        <p:spPr>
          <a:xfrm>
            <a:off x="4301766" y="5778000"/>
            <a:ext cx="540468"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C4C4AC3B-AEEF-47EF-9226-CF64AC78260D}"/>
              </a:ext>
            </a:extLst>
          </p:cNvPr>
          <p:cNvSpPr>
            <a:spLocks noGrp="1"/>
          </p:cNvSpPr>
          <p:nvPr>
            <p:ph type="ctrTitle"/>
          </p:nvPr>
        </p:nvSpPr>
        <p:spPr>
          <a:xfrm>
            <a:off x="3384000" y="924339"/>
            <a:ext cx="2376000" cy="3505580"/>
          </a:xfrm>
        </p:spPr>
        <p:txBody>
          <a:bodyPr lIns="0" tIns="0" rIns="0" bIns="0" anchor="b">
            <a:normAutofit/>
          </a:bodyPr>
          <a:lstStyle>
            <a:lvl1pPr algn="ctr">
              <a:lnSpc>
                <a:spcPct val="80000"/>
              </a:lnSpc>
              <a:defRPr sz="3000" i="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A6BF959-E47C-478B-BD16-0D4D033531B8}"/>
              </a:ext>
            </a:extLst>
          </p:cNvPr>
          <p:cNvSpPr>
            <a:spLocks noGrp="1"/>
          </p:cNvSpPr>
          <p:nvPr>
            <p:ph type="subTitle" idx="1"/>
          </p:nvPr>
        </p:nvSpPr>
        <p:spPr>
          <a:xfrm>
            <a:off x="3384000" y="5166705"/>
            <a:ext cx="2376000" cy="766957"/>
          </a:xfrm>
        </p:spPr>
        <p:txBody>
          <a:bodyPr lIns="0" tIns="0" rIns="0" bIns="0">
            <a:normAutofit/>
          </a:bodyPr>
          <a:lstStyle>
            <a:lvl1pPr marL="0" indent="0" algn="ctr">
              <a:buNone/>
              <a:defRPr sz="1500" i="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Footer Placeholder 7">
            <a:extLst>
              <a:ext uri="{FF2B5EF4-FFF2-40B4-BE49-F238E27FC236}">
                <a16:creationId xmlns:a16="http://schemas.microsoft.com/office/drawing/2014/main" id="{0A85E8A1-43CB-4B51-9B45-2010B5833B02}"/>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p:ph type="sldNum" sz="quarter" idx="11"/>
          </p:nvPr>
        </p:nvSpPr>
        <p:spPr/>
        <p:txBody>
          <a:bodyPr/>
          <a:lstStyle/>
          <a:p>
            <a:fld id="{A72D1865-3A7A-4A16-BA39-E7D00CEDA129}" type="slidenum">
              <a:rPr lang="en-US" smtClean="0"/>
              <a:t>‹#›</a:t>
            </a:fld>
            <a:endParaRPr lang="en-US" dirty="0"/>
          </a:p>
        </p:txBody>
      </p:sp>
    </p:spTree>
    <p:extLst>
      <p:ext uri="{BB962C8B-B14F-4D97-AF65-F5344CB8AC3E}">
        <p14:creationId xmlns:p14="http://schemas.microsoft.com/office/powerpoint/2010/main" val="60266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29B8-590B-4709-B45D-CCE1274F1218}"/>
              </a:ext>
            </a:extLst>
          </p:cNvPr>
          <p:cNvSpPr>
            <a:spLocks noGrp="1"/>
          </p:cNvSpPr>
          <p:nvPr>
            <p:ph type="title"/>
          </p:nvPr>
        </p:nvSpPr>
        <p:spPr>
          <a:xfrm>
            <a:off x="623888" y="9858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F7C8399-AFEE-4A79-9D20-853B44756384}"/>
              </a:ext>
            </a:extLst>
          </p:cNvPr>
          <p:cNvSpPr>
            <a:spLocks noGrp="1"/>
          </p:cNvSpPr>
          <p:nvPr>
            <p:ph type="body" idx="1"/>
          </p:nvPr>
        </p:nvSpPr>
        <p:spPr>
          <a:xfrm>
            <a:off x="623888" y="4005264"/>
            <a:ext cx="7886700" cy="1500187"/>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29960140-2A2E-4503-8278-0345FDE3198B}"/>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C5D2181E-D15A-4350-A32F-D47DCEDEF432}"/>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9" name="Rectangle 8">
            <a:extLst>
              <a:ext uri="{FF2B5EF4-FFF2-40B4-BE49-F238E27FC236}">
                <a16:creationId xmlns:a16="http://schemas.microsoft.com/office/drawing/2014/main" id="{637DDFAA-3A73-4B3E-B81D-B1D2C1818390}"/>
              </a:ext>
            </a:extLst>
          </p:cNvPr>
          <p:cNvSpPr/>
          <p:nvPr/>
        </p:nvSpPr>
        <p:spPr>
          <a:xfrm>
            <a:off x="4301766" y="5778000"/>
            <a:ext cx="540469" cy="108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909C2B09-A978-456B-A8F2-C766DA7A81D8}"/>
              </a:ext>
            </a:extLst>
          </p:cNvPr>
          <p:cNvSpPr/>
          <p:nvPr/>
        </p:nvSpPr>
        <p:spPr>
          <a:xfrm>
            <a:off x="4301766" y="0"/>
            <a:ext cx="540468"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55529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7E81-20CC-4C8C-BB1D-A38B4DAD5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7CDCC-7A8F-411F-AD9C-3B24B05832F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33D20-35D1-490A-BD78-47D062FBEC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16B6B5F-82CD-40A1-8FD6-717BF4D105F2}"/>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42A430C2-A8FB-4210-A7D3-AB7A97B87D48}"/>
              </a:ext>
            </a:extLst>
          </p:cNvPr>
          <p:cNvSpPr>
            <a:spLocks noGrp="1"/>
          </p:cNvSpPr>
          <p:nvPr>
            <p:ph type="sldNum" sz="quarter" idx="11"/>
          </p:nvPr>
        </p:nvSpPr>
        <p:spPr/>
        <p:txBody>
          <a:bodyPr/>
          <a:lstStyle/>
          <a:p>
            <a:fld id="{A72D1865-3A7A-4A16-BA39-E7D00CEDA129}" type="slidenum">
              <a:rPr lang="en-US" smtClean="0"/>
              <a:t>‹#›</a:t>
            </a:fld>
            <a:endParaRPr lang="en-US" dirty="0"/>
          </a:p>
        </p:txBody>
      </p:sp>
    </p:spTree>
    <p:extLst>
      <p:ext uri="{BB962C8B-B14F-4D97-AF65-F5344CB8AC3E}">
        <p14:creationId xmlns:p14="http://schemas.microsoft.com/office/powerpoint/2010/main" val="180361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D959E-3051-49C8-AC81-F2B64A84FFA5}"/>
              </a:ext>
            </a:extLst>
          </p:cNvPr>
          <p:cNvSpPr>
            <a:spLocks noGrp="1"/>
          </p:cNvSpPr>
          <p:nvPr>
            <p:ph type="body" idx="1"/>
          </p:nvPr>
        </p:nvSpPr>
        <p:spPr>
          <a:xfrm>
            <a:off x="629842" y="1737874"/>
            <a:ext cx="3868340" cy="76720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E9537F1-D747-4E81-81B9-B5716EA59D1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44379-270F-4361-94CB-AD13F914E9ED}"/>
              </a:ext>
            </a:extLst>
          </p:cNvPr>
          <p:cNvSpPr>
            <a:spLocks noGrp="1"/>
          </p:cNvSpPr>
          <p:nvPr>
            <p:ph type="body" sz="quarter" idx="3"/>
          </p:nvPr>
        </p:nvSpPr>
        <p:spPr>
          <a:xfrm>
            <a:off x="4629150" y="1737874"/>
            <a:ext cx="3887391" cy="76720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D0ECA14-4888-4C66-A15F-6B781D07415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0623264-E0F5-4AB3-B974-14E2E3B66D0F}"/>
              </a:ext>
            </a:extLst>
          </p:cNvPr>
          <p:cNvSpPr>
            <a:spLocks noGrp="1"/>
          </p:cNvSpPr>
          <p:nvPr>
            <p:ph type="ftr" sz="quarter" idx="10"/>
          </p:nvPr>
        </p:nvSpPr>
        <p:spPr/>
        <p:txBody>
          <a:bodyPr/>
          <a:lstStyle/>
          <a:p>
            <a:endParaRPr lang="en-US" dirty="0"/>
          </a:p>
        </p:txBody>
      </p:sp>
      <p:sp>
        <p:nvSpPr>
          <p:cNvPr id="11" name="Slide Number Placeholder 10">
            <a:extLst>
              <a:ext uri="{FF2B5EF4-FFF2-40B4-BE49-F238E27FC236}">
                <a16:creationId xmlns:a16="http://schemas.microsoft.com/office/drawing/2014/main" id="{70C66A2F-89F8-40C6-8391-D53AEF0DF72D}"/>
              </a:ext>
            </a:extLst>
          </p:cNvPr>
          <p:cNvSpPr>
            <a:spLocks noGrp="1"/>
          </p:cNvSpPr>
          <p:nvPr>
            <p:ph type="sldNum" sz="quarter" idx="11"/>
          </p:nvPr>
        </p:nvSpPr>
        <p:spPr/>
        <p:txBody>
          <a:bodyPr/>
          <a:lstStyle/>
          <a:p>
            <a:fld id="{A72D1865-3A7A-4A16-BA39-E7D00CEDA129}" type="slidenum">
              <a:rPr lang="en-US" smtClean="0"/>
              <a:t>‹#›</a:t>
            </a:fld>
            <a:endParaRPr lang="en-US" dirty="0"/>
          </a:p>
        </p:txBody>
      </p:sp>
      <p:sp>
        <p:nvSpPr>
          <p:cNvPr id="12" name="Title 11">
            <a:extLst>
              <a:ext uri="{FF2B5EF4-FFF2-40B4-BE49-F238E27FC236}">
                <a16:creationId xmlns:a16="http://schemas.microsoft.com/office/drawing/2014/main" id="{71072358-6CE0-4D6C-9CE9-35BFA6D1C8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6733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D45207B-6715-4F5E-9B3F-D1BC499956ED}"/>
              </a:ext>
            </a:extLst>
          </p:cNvPr>
          <p:cNvSpPr/>
          <p:nvPr/>
        </p:nvSpPr>
        <p:spPr>
          <a:xfrm>
            <a:off x="270000" y="360000"/>
            <a:ext cx="86049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a:extLst>
              <a:ext uri="{FF2B5EF4-FFF2-40B4-BE49-F238E27FC236}">
                <a16:creationId xmlns:a16="http://schemas.microsoft.com/office/drawing/2014/main" id="{4B780D37-79E5-4C07-986A-D7B39C10D316}"/>
              </a:ext>
            </a:extLst>
          </p:cNvPr>
          <p:cNvSpPr>
            <a:spLocks noGrp="1"/>
          </p:cNvSpPr>
          <p:nvPr>
            <p:ph type="title"/>
          </p:nvPr>
        </p:nvSpPr>
        <p:spPr>
          <a:xfrm>
            <a:off x="628650" y="894522"/>
            <a:ext cx="7886700" cy="7961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0D4B9F-5853-4E4D-875D-99C8E8CA4110}"/>
              </a:ext>
            </a:extLst>
          </p:cNvPr>
          <p:cNvSpPr>
            <a:spLocks noGrp="1"/>
          </p:cNvSpPr>
          <p:nvPr>
            <p:ph type="body" idx="1"/>
          </p:nvPr>
        </p:nvSpPr>
        <p:spPr>
          <a:xfrm>
            <a:off x="628650" y="1825626"/>
            <a:ext cx="7886700" cy="41378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A382154-E8DC-43D0-914D-21ADE1267E35}"/>
              </a:ext>
            </a:extLst>
          </p:cNvPr>
          <p:cNvSpPr>
            <a:spLocks noGrp="1"/>
          </p:cNvSpPr>
          <p:nvPr>
            <p:ph type="ftr" sz="quarter" idx="3"/>
          </p:nvPr>
        </p:nvSpPr>
        <p:spPr>
          <a:xfrm>
            <a:off x="292784" y="6236850"/>
            <a:ext cx="3086100" cy="150101"/>
          </a:xfrm>
          <a:prstGeom prst="rect">
            <a:avLst/>
          </a:prstGeom>
        </p:spPr>
        <p:txBody>
          <a:bodyPr vert="horz" lIns="91440" tIns="45720" rIns="91440" bIns="45720" rtlCol="0" anchor="ctr"/>
          <a:lstStyle>
            <a:lvl1pPr algn="l">
              <a:defRPr sz="900" i="1">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1FB5EC2-DEC6-4324-B094-081B721F8C3E}"/>
              </a:ext>
            </a:extLst>
          </p:cNvPr>
          <p:cNvSpPr>
            <a:spLocks noGrp="1"/>
          </p:cNvSpPr>
          <p:nvPr>
            <p:ph type="sldNum" sz="quarter" idx="4"/>
          </p:nvPr>
        </p:nvSpPr>
        <p:spPr>
          <a:xfrm>
            <a:off x="6726306" y="6236850"/>
            <a:ext cx="2057400" cy="150101"/>
          </a:xfrm>
          <a:prstGeom prst="rect">
            <a:avLst/>
          </a:prstGeom>
        </p:spPr>
        <p:txBody>
          <a:bodyPr vert="horz" lIns="91440" tIns="45720" rIns="91440" bIns="45720" rtlCol="0" anchor="ctr"/>
          <a:lstStyle>
            <a:lvl1pPr algn="r">
              <a:defRPr sz="900">
                <a:solidFill>
                  <a:schemeClr val="tx1">
                    <a:tint val="75000"/>
                  </a:schemeClr>
                </a:solidFill>
              </a:defRPr>
            </a:lvl1pPr>
          </a:lstStyle>
          <a:p>
            <a:fld id="{A72D1865-3A7A-4A16-BA39-E7D00CEDA129}" type="slidenum">
              <a:rPr lang="en-US" smtClean="0"/>
              <a:t>‹#›</a:t>
            </a:fld>
            <a:endParaRPr lang="en-US" dirty="0"/>
          </a:p>
        </p:txBody>
      </p:sp>
      <p:sp>
        <p:nvSpPr>
          <p:cNvPr id="13" name="Freeform: Shape 12">
            <a:extLst>
              <a:ext uri="{FF2B5EF4-FFF2-40B4-BE49-F238E27FC236}">
                <a16:creationId xmlns:a16="http://schemas.microsoft.com/office/drawing/2014/main" id="{85B6CB50-3B36-4CE9-A038-847D2A6D1A5E}"/>
              </a:ext>
            </a:extLst>
          </p:cNvPr>
          <p:cNvSpPr/>
          <p:nvPr/>
        </p:nvSpPr>
        <p:spPr>
          <a:xfrm>
            <a:off x="540000" y="720000"/>
            <a:ext cx="80649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Tree>
    <p:extLst>
      <p:ext uri="{BB962C8B-B14F-4D97-AF65-F5344CB8AC3E}">
        <p14:creationId xmlns:p14="http://schemas.microsoft.com/office/powerpoint/2010/main" val="230927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685800" rtl="0" eaLnBrk="1" latinLnBrk="0" hangingPunct="1">
        <a:lnSpc>
          <a:spcPct val="90000"/>
        </a:lnSpc>
        <a:spcBef>
          <a:spcPct val="0"/>
        </a:spcBef>
        <a:buNone/>
        <a:defRPr sz="3300" i="0" kern="1200" spc="-113">
          <a:solidFill>
            <a:schemeClr val="accent3"/>
          </a:solidFill>
          <a:latin typeface="+mj-lt"/>
          <a:ea typeface="+mj-ea"/>
          <a:cs typeface="+mj-cs"/>
        </a:defRPr>
      </a:lvl1pPr>
    </p:titleStyle>
    <p:bodyStyle>
      <a:lvl1pPr marL="171450" indent="-171450" algn="l" defTabSz="685800" rtl="0" eaLnBrk="1" latinLnBrk="0" hangingPunct="1">
        <a:lnSpc>
          <a:spcPct val="90000"/>
        </a:lnSpc>
        <a:spcBef>
          <a:spcPts val="750"/>
        </a:spcBef>
        <a:buSzPct val="80000"/>
        <a:buFont typeface="Garamond" panose="02020404030301010803" pitchFamily="18" charset="0"/>
        <a:buChar char="°"/>
        <a:defRPr sz="13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hyperlink" Target="C://Users/kjn92354/Videos/New%20Bitmap%20Image.bmp"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hyperlink" Target="https://youtu.be/TLOUyvPbU2c?list=PL-cV8SvlX_qJYZXIYBXgVrre2NYm2rJko"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hyperlink" Target="https://www.missouristate.edu/CASL/default.htm" TargetMode="External"/><Relationship Id="rId7" Type="http://schemas.openxmlformats.org/officeDocument/2006/relationships/image" Target="../media/image1.png"/><Relationship Id="rId2" Type="http://schemas.openxmlformats.org/officeDocument/2006/relationships/hyperlink" Target="https://carnegieclassifications.acenet.edu/elective-classifications/community-engagement/" TargetMode="External"/><Relationship Id="rId1" Type="http://schemas.openxmlformats.org/officeDocument/2006/relationships/slideLayout" Target="../slideLayouts/slideLayout12.xml"/><Relationship Id="rId6" Type="http://schemas.openxmlformats.org/officeDocument/2006/relationships/hyperlink" Target="https://pixabay.com/en/question-mark-why-question-1829459/" TargetMode="External"/><Relationship Id="rId5" Type="http://schemas.openxmlformats.org/officeDocument/2006/relationships/image" Target="../media/image16.png"/><Relationship Id="rId4" Type="http://schemas.openxmlformats.org/officeDocument/2006/relationships/hyperlink" Target="mailto:katherinenordyke@missouristate.ed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7807" y="1008994"/>
            <a:ext cx="4016363" cy="3051377"/>
          </a:xfrm>
        </p:spPr>
        <p:txBody>
          <a:bodyPr>
            <a:normAutofit/>
          </a:bodyPr>
          <a:lstStyle/>
          <a:p>
            <a:pPr algn="ctr"/>
            <a:r>
              <a:rPr lang="en-US" sz="4400" b="1" dirty="0"/>
              <a:t>CASL Presentation for Success Coach Meeting</a:t>
            </a:r>
            <a:endParaRPr lang="en-US" sz="3600" b="1" dirty="0">
              <a:solidFill>
                <a:schemeClr val="accent4">
                  <a:lumMod val="75000"/>
                </a:schemeClr>
              </a:solidFill>
            </a:endParaRPr>
          </a:p>
        </p:txBody>
      </p:sp>
      <p:sp>
        <p:nvSpPr>
          <p:cNvPr id="4" name="TextBox 3"/>
          <p:cNvSpPr txBox="1"/>
          <p:nvPr/>
        </p:nvSpPr>
        <p:spPr>
          <a:xfrm>
            <a:off x="1143000" y="4724400"/>
            <a:ext cx="7086600" cy="1200329"/>
          </a:xfrm>
          <a:prstGeom prst="rect">
            <a:avLst/>
          </a:prstGeom>
          <a:noFill/>
        </p:spPr>
        <p:txBody>
          <a:bodyPr wrap="square" rtlCol="0">
            <a:spAutoFit/>
          </a:bodyPr>
          <a:lstStyle/>
          <a:p>
            <a:pPr algn="ctr"/>
            <a:r>
              <a:rPr lang="en-US" dirty="0">
                <a:solidFill>
                  <a:schemeClr val="bg1"/>
                </a:solidFill>
              </a:rPr>
              <a:t>Presented by Katherine Nordyke, Ph.D. – Director / Adjunct Faculty</a:t>
            </a:r>
          </a:p>
          <a:p>
            <a:pPr algn="ctr"/>
            <a:r>
              <a:rPr lang="en-US" dirty="0">
                <a:solidFill>
                  <a:schemeClr val="bg1"/>
                </a:solidFill>
              </a:rPr>
              <a:t>The Office of Citizenship and Service-Learning (CASL)</a:t>
            </a:r>
          </a:p>
          <a:p>
            <a:pPr algn="ctr"/>
            <a:r>
              <a:rPr lang="en-US" dirty="0">
                <a:solidFill>
                  <a:schemeClr val="bg1"/>
                </a:solidFill>
              </a:rPr>
              <a:t>Missouri State University</a:t>
            </a:r>
          </a:p>
          <a:p>
            <a:pPr algn="ctr"/>
            <a:r>
              <a:rPr lang="en-US" dirty="0">
                <a:solidFill>
                  <a:schemeClr val="bg1"/>
                </a:solidFill>
              </a:rPr>
              <a:t>February 2025</a:t>
            </a:r>
          </a:p>
        </p:txBody>
      </p:sp>
      <p:pic>
        <p:nvPicPr>
          <p:cNvPr id="5" name="Picture 4" descr="A colorful squares with white text&#10;&#10;Description automatically generated">
            <a:extLst>
              <a:ext uri="{FF2B5EF4-FFF2-40B4-BE49-F238E27FC236}">
                <a16:creationId xmlns:a16="http://schemas.microsoft.com/office/drawing/2014/main" id="{2C5EE715-0213-886C-CA23-8A940B10D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017" y="1549737"/>
            <a:ext cx="2689012" cy="2618619"/>
          </a:xfrm>
          <a:prstGeom prst="rect">
            <a:avLst/>
          </a:prstGeom>
        </p:spPr>
      </p:pic>
    </p:spTree>
    <p:extLst>
      <p:ext uri="{BB962C8B-B14F-4D97-AF65-F5344CB8AC3E}">
        <p14:creationId xmlns:p14="http://schemas.microsoft.com/office/powerpoint/2010/main" val="1150296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1B6E8A-42A1-4ED3-93D4-7D4AADC47F6B}"/>
              </a:ext>
            </a:extLst>
          </p:cNvPr>
          <p:cNvPicPr>
            <a:picLocks noChangeAspect="1"/>
          </p:cNvPicPr>
          <p:nvPr/>
        </p:nvPicPr>
        <p:blipFill>
          <a:blip r:embed="rId2"/>
          <a:stretch>
            <a:fillRect/>
          </a:stretch>
        </p:blipFill>
        <p:spPr>
          <a:xfrm>
            <a:off x="910387" y="1066800"/>
            <a:ext cx="2571750" cy="542925"/>
          </a:xfrm>
          <a:prstGeom prst="rect">
            <a:avLst/>
          </a:prstGeom>
        </p:spPr>
      </p:pic>
      <p:pic>
        <p:nvPicPr>
          <p:cNvPr id="5" name="Picture 4">
            <a:extLst>
              <a:ext uri="{FF2B5EF4-FFF2-40B4-BE49-F238E27FC236}">
                <a16:creationId xmlns:a16="http://schemas.microsoft.com/office/drawing/2014/main" id="{ECEBE9B1-A6C5-4E1F-9C30-EE711E235406}"/>
              </a:ext>
            </a:extLst>
          </p:cNvPr>
          <p:cNvPicPr>
            <a:picLocks noChangeAspect="1"/>
          </p:cNvPicPr>
          <p:nvPr/>
        </p:nvPicPr>
        <p:blipFill>
          <a:blip r:embed="rId3"/>
          <a:stretch>
            <a:fillRect/>
          </a:stretch>
        </p:blipFill>
        <p:spPr>
          <a:xfrm>
            <a:off x="910387" y="1447800"/>
            <a:ext cx="7109006" cy="4561113"/>
          </a:xfrm>
          <a:prstGeom prst="rect">
            <a:avLst/>
          </a:prstGeom>
        </p:spPr>
      </p:pic>
      <p:sp>
        <p:nvSpPr>
          <p:cNvPr id="2" name="Title 1"/>
          <p:cNvSpPr>
            <a:spLocks noGrp="1"/>
          </p:cNvSpPr>
          <p:nvPr>
            <p:ph type="title"/>
          </p:nvPr>
        </p:nvSpPr>
        <p:spPr>
          <a:xfrm>
            <a:off x="1370771" y="744473"/>
            <a:ext cx="6554029" cy="542925"/>
          </a:xfrm>
        </p:spPr>
        <p:txBody>
          <a:bodyPr>
            <a:normAutofit fontScale="90000"/>
          </a:bodyPr>
          <a:lstStyle/>
          <a:p>
            <a:r>
              <a:rPr lang="en-US" b="1" dirty="0">
                <a:solidFill>
                  <a:schemeClr val="tx1"/>
                </a:solidFill>
              </a:rPr>
              <a:t>Service-Learning – What it’s NOT…</a:t>
            </a:r>
          </a:p>
        </p:txBody>
      </p:sp>
      <p:pic>
        <p:nvPicPr>
          <p:cNvPr id="3" name="Picture 2" descr="A colorful squares with white text&#10;&#10;Description automatically generated">
            <a:extLst>
              <a:ext uri="{FF2B5EF4-FFF2-40B4-BE49-F238E27FC236}">
                <a16:creationId xmlns:a16="http://schemas.microsoft.com/office/drawing/2014/main" id="{053ADDEC-94A0-C9C3-DD2E-F68B253AC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876" y="5037203"/>
            <a:ext cx="1336438" cy="1301453"/>
          </a:xfrm>
          <a:prstGeom prst="rect">
            <a:avLst/>
          </a:prstGeom>
        </p:spPr>
      </p:pic>
    </p:spTree>
    <p:extLst>
      <p:ext uri="{BB962C8B-B14F-4D97-AF65-F5344CB8AC3E}">
        <p14:creationId xmlns:p14="http://schemas.microsoft.com/office/powerpoint/2010/main" val="2029951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650512"/>
            <a:ext cx="6477000" cy="644888"/>
          </a:xfrm>
        </p:spPr>
        <p:txBody>
          <a:bodyPr/>
          <a:lstStyle/>
          <a:p>
            <a:r>
              <a:rPr lang="en-US" b="1" dirty="0">
                <a:solidFill>
                  <a:schemeClr val="bg2"/>
                </a:solidFill>
              </a:rPr>
              <a:t>Why Service-Learning? </a:t>
            </a:r>
          </a:p>
        </p:txBody>
      </p:sp>
      <p:pic>
        <p:nvPicPr>
          <p:cNvPr id="7" name="Picture 6">
            <a:extLst>
              <a:ext uri="{FF2B5EF4-FFF2-40B4-BE49-F238E27FC236}">
                <a16:creationId xmlns:a16="http://schemas.microsoft.com/office/drawing/2014/main" id="{1F514247-FF82-4E69-8FAF-AB095832D96A}"/>
              </a:ext>
            </a:extLst>
          </p:cNvPr>
          <p:cNvPicPr>
            <a:picLocks noChangeAspect="1"/>
          </p:cNvPicPr>
          <p:nvPr/>
        </p:nvPicPr>
        <p:blipFill>
          <a:blip r:embed="rId2"/>
          <a:stretch>
            <a:fillRect/>
          </a:stretch>
        </p:blipFill>
        <p:spPr>
          <a:xfrm>
            <a:off x="685799" y="1295401"/>
            <a:ext cx="7627883" cy="3570890"/>
          </a:xfrm>
          <a:prstGeom prst="rect">
            <a:avLst/>
          </a:prstGeom>
        </p:spPr>
      </p:pic>
      <p:sp>
        <p:nvSpPr>
          <p:cNvPr id="9" name="TextBox 8">
            <a:extLst>
              <a:ext uri="{FF2B5EF4-FFF2-40B4-BE49-F238E27FC236}">
                <a16:creationId xmlns:a16="http://schemas.microsoft.com/office/drawing/2014/main" id="{00AA8C8A-3FFB-4147-91AA-8FDCCBC6ED4F}"/>
              </a:ext>
            </a:extLst>
          </p:cNvPr>
          <p:cNvSpPr txBox="1"/>
          <p:nvPr/>
        </p:nvSpPr>
        <p:spPr>
          <a:xfrm>
            <a:off x="685799" y="4866291"/>
            <a:ext cx="6174828" cy="1400383"/>
          </a:xfrm>
          <a:prstGeom prst="rect">
            <a:avLst/>
          </a:prstGeom>
          <a:noFill/>
        </p:spPr>
        <p:txBody>
          <a:bodyPr wrap="square" rtlCol="0">
            <a:spAutoFit/>
          </a:bodyPr>
          <a:lstStyle/>
          <a:p>
            <a:r>
              <a:rPr lang="en-US" sz="1200" b="1" dirty="0"/>
              <a:t>Examples of Other Association Core Competencies: </a:t>
            </a:r>
            <a:r>
              <a:rPr lang="en-US" sz="1100" b="1" dirty="0"/>
              <a:t>American Bar Association; American Counseling Association; American Dental Education Association; American Psychological Association; American Physical Therapy Association, American Speech-Language-Hearing Association; American Society of Health System Pharmacists; Council on Education for Public Health; General Optical Council; Department of Elementary and Secondary Education; National Association of Social Workers</a:t>
            </a:r>
          </a:p>
          <a:p>
            <a:endParaRPr lang="en-US" dirty="0"/>
          </a:p>
        </p:txBody>
      </p:sp>
      <p:pic>
        <p:nvPicPr>
          <p:cNvPr id="3" name="Picture 2" descr="A colorful squares with white text&#10;&#10;Description automatically generated">
            <a:extLst>
              <a:ext uri="{FF2B5EF4-FFF2-40B4-BE49-F238E27FC236}">
                <a16:creationId xmlns:a16="http://schemas.microsoft.com/office/drawing/2014/main" id="{1E1D315F-653D-EC34-F9D6-64D64CC55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167" y="4555560"/>
            <a:ext cx="1696334" cy="1651928"/>
          </a:xfrm>
          <a:prstGeom prst="rect">
            <a:avLst/>
          </a:prstGeom>
        </p:spPr>
      </p:pic>
    </p:spTree>
    <p:extLst>
      <p:ext uri="{BB962C8B-B14F-4D97-AF65-F5344CB8AC3E}">
        <p14:creationId xmlns:p14="http://schemas.microsoft.com/office/powerpoint/2010/main" val="3402593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91346"/>
            <a:ext cx="7772400" cy="656454"/>
          </a:xfrm>
        </p:spPr>
        <p:txBody>
          <a:bodyPr>
            <a:noAutofit/>
          </a:bodyPr>
          <a:lstStyle/>
          <a:p>
            <a:pPr algn="ctr"/>
            <a:r>
              <a:rPr lang="en-US" sz="3600" b="1" dirty="0">
                <a:solidFill>
                  <a:schemeClr val="tx1"/>
                </a:solidFill>
              </a:rPr>
              <a:t>What Does Service-Learning Look Like?</a:t>
            </a:r>
          </a:p>
        </p:txBody>
      </p:sp>
      <p:pic>
        <p:nvPicPr>
          <p:cNvPr id="7" name="Picture 6">
            <a:extLst>
              <a:ext uri="{FF2B5EF4-FFF2-40B4-BE49-F238E27FC236}">
                <a16:creationId xmlns:a16="http://schemas.microsoft.com/office/drawing/2014/main" id="{C988AE78-AF87-47F0-AE72-75FF7A85A8A5}"/>
              </a:ext>
            </a:extLst>
          </p:cNvPr>
          <p:cNvPicPr>
            <a:picLocks noChangeAspect="1"/>
          </p:cNvPicPr>
          <p:nvPr/>
        </p:nvPicPr>
        <p:blipFill>
          <a:blip r:embed="rId3"/>
          <a:stretch>
            <a:fillRect/>
          </a:stretch>
        </p:blipFill>
        <p:spPr>
          <a:xfrm>
            <a:off x="1134533" y="1589038"/>
            <a:ext cx="6170277" cy="3676646"/>
          </a:xfrm>
          <a:prstGeom prst="rect">
            <a:avLst/>
          </a:prstGeom>
        </p:spPr>
      </p:pic>
      <p:pic>
        <p:nvPicPr>
          <p:cNvPr id="3" name="Picture 2" descr="A colorful squares with white text&#10;&#10;Description automatically generated">
            <a:extLst>
              <a:ext uri="{FF2B5EF4-FFF2-40B4-BE49-F238E27FC236}">
                <a16:creationId xmlns:a16="http://schemas.microsoft.com/office/drawing/2014/main" id="{986BF06E-7685-0CE1-2FD3-48ED4A5DB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556" y="4151586"/>
            <a:ext cx="2219820" cy="2161710"/>
          </a:xfrm>
          <a:prstGeom prst="rect">
            <a:avLst/>
          </a:prstGeom>
        </p:spPr>
      </p:pic>
    </p:spTree>
    <p:extLst>
      <p:ext uri="{BB962C8B-B14F-4D97-AF65-F5344CB8AC3E}">
        <p14:creationId xmlns:p14="http://schemas.microsoft.com/office/powerpoint/2010/main" val="236280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24800" cy="629478"/>
          </a:xfrm>
        </p:spPr>
        <p:txBody>
          <a:bodyPr>
            <a:noAutofit/>
          </a:bodyPr>
          <a:lstStyle/>
          <a:p>
            <a:pPr algn="ctr"/>
            <a:r>
              <a:rPr lang="en-US" sz="3600" b="1" dirty="0">
                <a:solidFill>
                  <a:schemeClr val="tx1"/>
                </a:solidFill>
              </a:rPr>
              <a:t>What Does Service-Learning Look Like?</a:t>
            </a:r>
          </a:p>
        </p:txBody>
      </p:sp>
      <p:pic>
        <p:nvPicPr>
          <p:cNvPr id="3" name="Picture 2" descr="A colorful squares with white text&#10;&#10;Description automatically generated">
            <a:extLst>
              <a:ext uri="{FF2B5EF4-FFF2-40B4-BE49-F238E27FC236}">
                <a16:creationId xmlns:a16="http://schemas.microsoft.com/office/drawing/2014/main" id="{E89F5409-EA7D-42C5-D06D-0292EDE07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370" y="4035972"/>
            <a:ext cx="2219820" cy="2161710"/>
          </a:xfrm>
          <a:prstGeom prst="rect">
            <a:avLst/>
          </a:prstGeom>
        </p:spPr>
      </p:pic>
      <p:pic>
        <p:nvPicPr>
          <p:cNvPr id="7" name="Picture 6">
            <a:extLst>
              <a:ext uri="{FF2B5EF4-FFF2-40B4-BE49-F238E27FC236}">
                <a16:creationId xmlns:a16="http://schemas.microsoft.com/office/drawing/2014/main" id="{052043FC-7719-8855-6D64-B95476FBF516}"/>
              </a:ext>
            </a:extLst>
          </p:cNvPr>
          <p:cNvPicPr>
            <a:picLocks noChangeAspect="1"/>
          </p:cNvPicPr>
          <p:nvPr/>
        </p:nvPicPr>
        <p:blipFill>
          <a:blip r:embed="rId4">
            <a:alphaModFix amt="50000"/>
          </a:blip>
          <a:stretch>
            <a:fillRect/>
          </a:stretch>
        </p:blipFill>
        <p:spPr>
          <a:xfrm>
            <a:off x="5073645" y="1455320"/>
            <a:ext cx="3082382" cy="2696266"/>
          </a:xfrm>
          <a:prstGeom prst="rect">
            <a:avLst/>
          </a:prstGeom>
        </p:spPr>
      </p:pic>
      <p:sp>
        <p:nvSpPr>
          <p:cNvPr id="4" name="TextBox 3">
            <a:extLst>
              <a:ext uri="{FF2B5EF4-FFF2-40B4-BE49-F238E27FC236}">
                <a16:creationId xmlns:a16="http://schemas.microsoft.com/office/drawing/2014/main" id="{732663BF-3A8B-450D-683F-28AC396705E0}"/>
              </a:ext>
            </a:extLst>
          </p:cNvPr>
          <p:cNvSpPr txBox="1"/>
          <p:nvPr/>
        </p:nvSpPr>
        <p:spPr>
          <a:xfrm>
            <a:off x="775884" y="1406101"/>
            <a:ext cx="4647453" cy="4278094"/>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Methods of Service-Learning</a:t>
            </a:r>
          </a:p>
          <a:p>
            <a:endParaRPr lang="en-US" sz="1600" b="1" dirty="0">
              <a:latin typeface="Calibri" panose="020F0502020204030204" pitchFamily="34" charset="0"/>
              <a:ea typeface="Calibri" panose="020F0502020204030204" pitchFamily="34" charset="0"/>
              <a:cs typeface="Calibri" panose="020F0502020204030204" pitchFamily="34" charset="0"/>
            </a:endParaRPr>
          </a:p>
          <a:p>
            <a:r>
              <a:rPr lang="en-US" sz="2000" b="1" i="1" dirty="0">
                <a:latin typeface="Calibri" panose="020F0502020204030204" pitchFamily="34" charset="0"/>
                <a:ea typeface="Calibri" panose="020F0502020204030204" pitchFamily="34" charset="0"/>
                <a:cs typeface="Calibri" panose="020F0502020204030204" pitchFamily="34" charset="0"/>
              </a:rPr>
              <a:t>Capacity-building Service-Learning: </a:t>
            </a:r>
            <a:r>
              <a:rPr lang="en-US" sz="1600" dirty="0">
                <a:latin typeface="Calibri" panose="020F0502020204030204" pitchFamily="34" charset="0"/>
                <a:ea typeface="Calibri" panose="020F0502020204030204" pitchFamily="34" charset="0"/>
                <a:cs typeface="Calibri" panose="020F0502020204030204" pitchFamily="34" charset="0"/>
              </a:rPr>
              <a:t>working on broad issues, environmental project, community development projects that have clear benefits to the community or environment, but not necessarily to individual identified people with whom the students are working.</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Compiling a town history; working to restore historic structures or building low-income housing</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Removing exotic plants and restoring ecosystems</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Writing grants for non-profit organizations or to fund services/programs</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Writing a guide on available services in a community and translating it into Spanish or other languages for new residents</a:t>
            </a:r>
          </a:p>
        </p:txBody>
      </p:sp>
    </p:spTree>
    <p:extLst>
      <p:ext uri="{BB962C8B-B14F-4D97-AF65-F5344CB8AC3E}">
        <p14:creationId xmlns:p14="http://schemas.microsoft.com/office/powerpoint/2010/main" val="4065389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361" y="762000"/>
            <a:ext cx="7775278" cy="609600"/>
          </a:xfrm>
        </p:spPr>
        <p:txBody>
          <a:bodyPr>
            <a:noAutofit/>
          </a:bodyPr>
          <a:lstStyle/>
          <a:p>
            <a:r>
              <a:rPr lang="en-US" sz="3600" b="1" dirty="0">
                <a:solidFill>
                  <a:schemeClr val="tx1"/>
                </a:solidFill>
              </a:rPr>
              <a:t>What Does Service-Learning Look Like?</a:t>
            </a:r>
          </a:p>
        </p:txBody>
      </p:sp>
      <p:pic>
        <p:nvPicPr>
          <p:cNvPr id="3" name="Picture 2">
            <a:extLst>
              <a:ext uri="{FF2B5EF4-FFF2-40B4-BE49-F238E27FC236}">
                <a16:creationId xmlns:a16="http://schemas.microsoft.com/office/drawing/2014/main" id="{C18E279F-3C7C-4C07-8B42-878E317F2D53}"/>
              </a:ext>
            </a:extLst>
          </p:cNvPr>
          <p:cNvPicPr>
            <a:picLocks noChangeAspect="1"/>
          </p:cNvPicPr>
          <p:nvPr/>
        </p:nvPicPr>
        <p:blipFill>
          <a:blip r:embed="rId3"/>
          <a:stretch>
            <a:fillRect/>
          </a:stretch>
        </p:blipFill>
        <p:spPr>
          <a:xfrm>
            <a:off x="838200" y="1361738"/>
            <a:ext cx="6655676" cy="4250786"/>
          </a:xfrm>
          <a:prstGeom prst="rect">
            <a:avLst/>
          </a:prstGeom>
        </p:spPr>
      </p:pic>
      <p:pic>
        <p:nvPicPr>
          <p:cNvPr id="4" name="Picture 3" descr="A colorful squares with white text&#10;&#10;Description automatically generated">
            <a:extLst>
              <a:ext uri="{FF2B5EF4-FFF2-40B4-BE49-F238E27FC236}">
                <a16:creationId xmlns:a16="http://schemas.microsoft.com/office/drawing/2014/main" id="{74A48BCC-8BCB-E5A2-FD79-1ADC74C5B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556" y="4151586"/>
            <a:ext cx="2219820" cy="2161710"/>
          </a:xfrm>
          <a:prstGeom prst="rect">
            <a:avLst/>
          </a:prstGeom>
        </p:spPr>
      </p:pic>
    </p:spTree>
    <p:extLst>
      <p:ext uri="{BB962C8B-B14F-4D97-AF65-F5344CB8AC3E}">
        <p14:creationId xmlns:p14="http://schemas.microsoft.com/office/powerpoint/2010/main" val="1551286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09600"/>
          </a:xfrm>
        </p:spPr>
        <p:txBody>
          <a:bodyPr>
            <a:noAutofit/>
          </a:bodyPr>
          <a:lstStyle/>
          <a:p>
            <a:pPr algn="ctr"/>
            <a:r>
              <a:rPr lang="en-US" sz="3600" b="1" dirty="0">
                <a:solidFill>
                  <a:schemeClr val="tx1"/>
                </a:solidFill>
              </a:rPr>
              <a:t>What Does Service-Learning Look Like?</a:t>
            </a:r>
          </a:p>
        </p:txBody>
      </p:sp>
      <p:pic>
        <p:nvPicPr>
          <p:cNvPr id="3" name="Picture 2">
            <a:extLst>
              <a:ext uri="{FF2B5EF4-FFF2-40B4-BE49-F238E27FC236}">
                <a16:creationId xmlns:a16="http://schemas.microsoft.com/office/drawing/2014/main" id="{1205A7E4-1AE5-4826-B5E9-21C6E6775EB9}"/>
              </a:ext>
            </a:extLst>
          </p:cNvPr>
          <p:cNvPicPr>
            <a:picLocks noChangeAspect="1"/>
          </p:cNvPicPr>
          <p:nvPr/>
        </p:nvPicPr>
        <p:blipFill>
          <a:blip r:embed="rId3"/>
          <a:stretch>
            <a:fillRect/>
          </a:stretch>
        </p:blipFill>
        <p:spPr>
          <a:xfrm>
            <a:off x="609601" y="1371599"/>
            <a:ext cx="5990896" cy="4503683"/>
          </a:xfrm>
          <a:prstGeom prst="rect">
            <a:avLst/>
          </a:prstGeom>
        </p:spPr>
      </p:pic>
      <p:pic>
        <p:nvPicPr>
          <p:cNvPr id="4" name="Picture 3" descr="A colorful squares with white text&#10;&#10;Description automatically generated">
            <a:extLst>
              <a:ext uri="{FF2B5EF4-FFF2-40B4-BE49-F238E27FC236}">
                <a16:creationId xmlns:a16="http://schemas.microsoft.com/office/drawing/2014/main" id="{79FD394D-A3AA-DAAF-64DE-D075348BC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556" y="4151586"/>
            <a:ext cx="2219820" cy="2161710"/>
          </a:xfrm>
          <a:prstGeom prst="rect">
            <a:avLst/>
          </a:prstGeom>
        </p:spPr>
      </p:pic>
    </p:spTree>
    <p:extLst>
      <p:ext uri="{BB962C8B-B14F-4D97-AF65-F5344CB8AC3E}">
        <p14:creationId xmlns:p14="http://schemas.microsoft.com/office/powerpoint/2010/main" val="697863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807" y="762000"/>
            <a:ext cx="7576385" cy="556423"/>
          </a:xfrm>
        </p:spPr>
        <p:txBody>
          <a:bodyPr>
            <a:noAutofit/>
          </a:bodyPr>
          <a:lstStyle/>
          <a:p>
            <a:pPr algn="ctr"/>
            <a:r>
              <a:rPr lang="en-US" sz="3600" b="1" dirty="0">
                <a:solidFill>
                  <a:schemeClr val="tx1"/>
                </a:solidFill>
              </a:rPr>
              <a:t>What Does Service-Learning Look Like?</a:t>
            </a:r>
          </a:p>
        </p:txBody>
      </p:sp>
      <p:pic>
        <p:nvPicPr>
          <p:cNvPr id="3" name="Picture 2">
            <a:hlinkClick r:id="rId3" action="ppaction://program"/>
            <a:extLst>
              <a:ext uri="{FF2B5EF4-FFF2-40B4-BE49-F238E27FC236}">
                <a16:creationId xmlns:a16="http://schemas.microsoft.com/office/drawing/2014/main" id="{8EB6939A-CDB7-4209-8D06-B710E4E26447}"/>
              </a:ext>
            </a:extLst>
          </p:cNvPr>
          <p:cNvPicPr>
            <a:picLocks noChangeAspect="1"/>
          </p:cNvPicPr>
          <p:nvPr/>
        </p:nvPicPr>
        <p:blipFill>
          <a:blip r:embed="rId4"/>
          <a:stretch>
            <a:fillRect/>
          </a:stretch>
        </p:blipFill>
        <p:spPr>
          <a:xfrm>
            <a:off x="990600" y="1318423"/>
            <a:ext cx="6280226" cy="3758074"/>
          </a:xfrm>
          <a:prstGeom prst="rect">
            <a:avLst/>
          </a:prstGeom>
        </p:spPr>
      </p:pic>
      <p:sp>
        <p:nvSpPr>
          <p:cNvPr id="4" name="TextBox 3">
            <a:extLst>
              <a:ext uri="{FF2B5EF4-FFF2-40B4-BE49-F238E27FC236}">
                <a16:creationId xmlns:a16="http://schemas.microsoft.com/office/drawing/2014/main" id="{2449A486-B7DA-4005-9314-182E2090E4A3}"/>
              </a:ext>
            </a:extLst>
          </p:cNvPr>
          <p:cNvSpPr txBox="1"/>
          <p:nvPr/>
        </p:nvSpPr>
        <p:spPr>
          <a:xfrm>
            <a:off x="990600" y="5175205"/>
            <a:ext cx="4953000" cy="1200329"/>
          </a:xfrm>
          <a:prstGeom prst="rect">
            <a:avLst/>
          </a:prstGeom>
          <a:noFill/>
        </p:spPr>
        <p:txBody>
          <a:bodyPr wrap="square" rtlCol="0">
            <a:spAutoFit/>
          </a:bodyPr>
          <a:lstStyle/>
          <a:p>
            <a:r>
              <a:rPr lang="en-US" b="1" dirty="0"/>
              <a:t>Walkable Springfield: </a:t>
            </a:r>
            <a:r>
              <a:rPr lang="en-US" dirty="0">
                <a:hlinkClick r:id="rId5"/>
              </a:rPr>
              <a:t>https://youtu.be/TLOUyvPbU2c?list=PL-cV8SvlX_qJYZXIYBXgVrre2NYm2rJko</a:t>
            </a:r>
            <a:endParaRPr lang="en-US" dirty="0"/>
          </a:p>
          <a:p>
            <a:endParaRPr lang="en-US" dirty="0"/>
          </a:p>
        </p:txBody>
      </p:sp>
      <p:pic>
        <p:nvPicPr>
          <p:cNvPr id="5" name="Picture 4" descr="A colorful squares with white text&#10;&#10;Description automatically generated">
            <a:extLst>
              <a:ext uri="{FF2B5EF4-FFF2-40B4-BE49-F238E27FC236}">
                <a16:creationId xmlns:a16="http://schemas.microsoft.com/office/drawing/2014/main" id="{0AF5A5AA-8DE0-4927-EFBC-A61E229FF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7709" y="4044996"/>
            <a:ext cx="2219820" cy="2161710"/>
          </a:xfrm>
          <a:prstGeom prst="rect">
            <a:avLst/>
          </a:prstGeom>
        </p:spPr>
      </p:pic>
    </p:spTree>
    <p:extLst>
      <p:ext uri="{BB962C8B-B14F-4D97-AF65-F5344CB8AC3E}">
        <p14:creationId xmlns:p14="http://schemas.microsoft.com/office/powerpoint/2010/main" val="4206989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17712" cy="609600"/>
          </a:xfrm>
        </p:spPr>
        <p:txBody>
          <a:bodyPr>
            <a:normAutofit fontScale="90000"/>
          </a:bodyPr>
          <a:lstStyle/>
          <a:p>
            <a:r>
              <a:rPr lang="en-US" b="1" dirty="0">
                <a:solidFill>
                  <a:schemeClr val="tx1"/>
                </a:solidFill>
              </a:rPr>
              <a:t>Key Stakeholders – Community-engaged learning</a:t>
            </a:r>
          </a:p>
        </p:txBody>
      </p:sp>
      <p:graphicFrame>
        <p:nvGraphicFramePr>
          <p:cNvPr id="17" name="Content Placeholder 2">
            <a:extLst>
              <a:ext uri="{FF2B5EF4-FFF2-40B4-BE49-F238E27FC236}">
                <a16:creationId xmlns:a16="http://schemas.microsoft.com/office/drawing/2014/main" id="{DB922618-E3E6-4011-9D76-9F77E10A1037}"/>
              </a:ext>
            </a:extLst>
          </p:cNvPr>
          <p:cNvGraphicFramePr>
            <a:graphicFrameLocks noGrp="1"/>
          </p:cNvGraphicFramePr>
          <p:nvPr>
            <p:ph idx="4294967295"/>
            <p:extLst>
              <p:ext uri="{D42A27DB-BD31-4B8C-83A1-F6EECF244321}">
                <p14:modId xmlns:p14="http://schemas.microsoft.com/office/powerpoint/2010/main" val="4064468186"/>
              </p:ext>
            </p:extLst>
          </p:nvPr>
        </p:nvGraphicFramePr>
        <p:xfrm>
          <a:off x="910856" y="1292773"/>
          <a:ext cx="7315200" cy="3799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olorful squares with white text&#10;&#10;Description automatically generated">
            <a:extLst>
              <a:ext uri="{FF2B5EF4-FFF2-40B4-BE49-F238E27FC236}">
                <a16:creationId xmlns:a16="http://schemas.microsoft.com/office/drawing/2014/main" id="{F35B1279-B179-C74A-92E6-3CBD07BBE7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6514" y="4309241"/>
            <a:ext cx="2219820" cy="2161710"/>
          </a:xfrm>
          <a:prstGeom prst="rect">
            <a:avLst/>
          </a:prstGeom>
        </p:spPr>
      </p:pic>
    </p:spTree>
    <p:extLst>
      <p:ext uri="{BB962C8B-B14F-4D97-AF65-F5344CB8AC3E}">
        <p14:creationId xmlns:p14="http://schemas.microsoft.com/office/powerpoint/2010/main" val="525631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751369"/>
            <a:ext cx="7696200" cy="533400"/>
          </a:xfrm>
        </p:spPr>
        <p:txBody>
          <a:bodyPr>
            <a:noAutofit/>
          </a:bodyPr>
          <a:lstStyle/>
          <a:p>
            <a:pPr algn="ctr"/>
            <a:r>
              <a:rPr lang="en-US" sz="3200" b="1" dirty="0">
                <a:solidFill>
                  <a:schemeClr val="tx1"/>
                </a:solidFill>
              </a:rPr>
              <a:t>Making It Happen – Connecting the Dots…</a:t>
            </a:r>
          </a:p>
        </p:txBody>
      </p:sp>
      <p:pic>
        <p:nvPicPr>
          <p:cNvPr id="3" name="Picture 2">
            <a:extLst>
              <a:ext uri="{FF2B5EF4-FFF2-40B4-BE49-F238E27FC236}">
                <a16:creationId xmlns:a16="http://schemas.microsoft.com/office/drawing/2014/main" id="{443764F5-3EA4-49C2-8652-463BDDADE45F}"/>
              </a:ext>
            </a:extLst>
          </p:cNvPr>
          <p:cNvPicPr>
            <a:picLocks noChangeAspect="1"/>
          </p:cNvPicPr>
          <p:nvPr/>
        </p:nvPicPr>
        <p:blipFill>
          <a:blip r:embed="rId3"/>
          <a:stretch>
            <a:fillRect/>
          </a:stretch>
        </p:blipFill>
        <p:spPr>
          <a:xfrm>
            <a:off x="3866256" y="1284769"/>
            <a:ext cx="4553844" cy="3266210"/>
          </a:xfrm>
          <a:prstGeom prst="rect">
            <a:avLst/>
          </a:prstGeom>
        </p:spPr>
      </p:pic>
      <p:sp>
        <p:nvSpPr>
          <p:cNvPr id="5" name="TextBox 4">
            <a:extLst>
              <a:ext uri="{FF2B5EF4-FFF2-40B4-BE49-F238E27FC236}">
                <a16:creationId xmlns:a16="http://schemas.microsoft.com/office/drawing/2014/main" id="{C77B30C0-C2C9-4902-B84D-F08B8ED2A82D}"/>
              </a:ext>
            </a:extLst>
          </p:cNvPr>
          <p:cNvSpPr txBox="1"/>
          <p:nvPr/>
        </p:nvSpPr>
        <p:spPr>
          <a:xfrm>
            <a:off x="723899" y="1284769"/>
            <a:ext cx="3848101" cy="4770537"/>
          </a:xfrm>
          <a:prstGeom prst="rect">
            <a:avLst/>
          </a:prstGeom>
          <a:noFill/>
        </p:spPr>
        <p:txBody>
          <a:bodyPr wrap="square" lIns="91440" tIns="45720" rIns="91440" bIns="45720" rtlCol="0" anchor="t">
            <a:spAutoFit/>
          </a:bodyPr>
          <a:lstStyle/>
          <a:p>
            <a:pPr marL="457200" indent="-457200">
              <a:buClr>
                <a:schemeClr val="accent1"/>
              </a:buClr>
              <a:buFont typeface="Wingdings" panose="05000000000000000000" pitchFamily="2" charset="2"/>
              <a:buChar char="§"/>
            </a:pPr>
            <a:r>
              <a:rPr lang="en-US" sz="2400" dirty="0">
                <a:latin typeface="Arial" panose="020B0604020202020204" pitchFamily="34" charset="0"/>
                <a:cs typeface="Arial" panose="020B0604020202020204" pitchFamily="34" charset="0"/>
              </a:rPr>
              <a:t>All of the Dots must be Connected for Community-engaged Learning or Service-Learning to happen</a:t>
            </a:r>
          </a:p>
          <a:p>
            <a:pPr>
              <a:buClr>
                <a:schemeClr val="accent1"/>
              </a:buClr>
            </a:pPr>
            <a:endParaRPr lang="en-US" sz="1100" dirty="0">
              <a:latin typeface="Arial" panose="020B0604020202020204" pitchFamily="34" charset="0"/>
              <a:cs typeface="Arial" panose="020B0604020202020204" pitchFamily="34" charset="0"/>
            </a:endParaRPr>
          </a:p>
          <a:p>
            <a:pPr marL="457200" indent="-457200">
              <a:buClr>
                <a:schemeClr val="accent1"/>
              </a:buClr>
              <a:buFont typeface="Wingdings" panose="05000000000000000000" pitchFamily="2" charset="2"/>
              <a:buChar char="§"/>
            </a:pPr>
            <a:r>
              <a:rPr lang="en-US" sz="2400" dirty="0">
                <a:latin typeface="Arial" panose="020B0604020202020204" pitchFamily="34" charset="0"/>
                <a:cs typeface="Arial" panose="020B0604020202020204" pitchFamily="34" charset="0"/>
              </a:rPr>
              <a:t>Who's the Dot Connector</a:t>
            </a:r>
          </a:p>
          <a:p>
            <a:pPr marL="914400" lvl="1" indent="-457200">
              <a:buClr>
                <a:schemeClr val="accent3"/>
              </a:buClr>
              <a:buFont typeface="Wingdings" panose="05000000000000000000" pitchFamily="2" charset="2"/>
              <a:buChar char="§"/>
            </a:pPr>
            <a:r>
              <a:rPr lang="en-US" dirty="0">
                <a:latin typeface="Arial" panose="020B0604020202020204" pitchFamily="34" charset="0"/>
                <a:cs typeface="Arial" panose="020B0604020202020204" pitchFamily="34" charset="0"/>
              </a:rPr>
              <a:t>CASL</a:t>
            </a:r>
          </a:p>
          <a:p>
            <a:pPr lvl="1">
              <a:buClr>
                <a:schemeClr val="accent3"/>
              </a:buClr>
            </a:pPr>
            <a:endParaRPr lang="en-US" sz="1100" dirty="0">
              <a:latin typeface="Arial" panose="020B0604020202020204" pitchFamily="34" charset="0"/>
              <a:cs typeface="Arial" panose="020B0604020202020204" pitchFamily="34" charset="0"/>
            </a:endParaRPr>
          </a:p>
          <a:p>
            <a:pPr marL="457200" indent="-457200">
              <a:buClr>
                <a:schemeClr val="accent1"/>
              </a:buClr>
              <a:buFont typeface="Wingdings" panose="05000000000000000000" pitchFamily="2" charset="2"/>
              <a:buChar char="§"/>
            </a:pPr>
            <a:r>
              <a:rPr lang="en-US" sz="2400" dirty="0">
                <a:latin typeface="Arial" panose="020B0604020202020204" pitchFamily="34" charset="0"/>
                <a:cs typeface="Arial" panose="020B0604020202020204" pitchFamily="34" charset="0"/>
              </a:rPr>
              <a:t>Stakeholders</a:t>
            </a:r>
          </a:p>
          <a:p>
            <a:pPr marL="914400" lvl="1" indent="-457200">
              <a:buClr>
                <a:schemeClr val="accent3"/>
              </a:buClr>
              <a:buFont typeface="Wingdings" panose="05000000000000000000" pitchFamily="2" charset="2"/>
              <a:buChar char="§"/>
            </a:pPr>
            <a:r>
              <a:rPr lang="en-US" dirty="0">
                <a:latin typeface="Arial" panose="020B0604020202020204" pitchFamily="34" charset="0"/>
                <a:cs typeface="Arial" panose="020B0604020202020204" pitchFamily="34" charset="0"/>
              </a:rPr>
              <a:t>Institution </a:t>
            </a:r>
          </a:p>
          <a:p>
            <a:pPr marL="914400" lvl="1" indent="-457200">
              <a:buClr>
                <a:schemeClr val="accent3"/>
              </a:buClr>
              <a:buFont typeface="Wingdings" panose="05000000000000000000" pitchFamily="2" charset="2"/>
              <a:buChar char="§"/>
            </a:pPr>
            <a:r>
              <a:rPr lang="en-US" dirty="0">
                <a:latin typeface="Arial" panose="020B0604020202020204" pitchFamily="34" charset="0"/>
                <a:cs typeface="Arial" panose="020B0604020202020204" pitchFamily="34" charset="0"/>
              </a:rPr>
              <a:t>Faculty</a:t>
            </a:r>
          </a:p>
          <a:p>
            <a:pPr marL="914400" lvl="1" indent="-457200">
              <a:buClr>
                <a:schemeClr val="accent3"/>
              </a:buClr>
              <a:buFont typeface="Wingdings" panose="05000000000000000000" pitchFamily="2" charset="2"/>
              <a:buChar char="§"/>
            </a:pPr>
            <a:r>
              <a:rPr lang="en-US" dirty="0">
                <a:latin typeface="Arial" panose="020B0604020202020204" pitchFamily="34" charset="0"/>
                <a:cs typeface="Arial" panose="020B0604020202020204" pitchFamily="34" charset="0"/>
              </a:rPr>
              <a:t>Students</a:t>
            </a:r>
          </a:p>
          <a:p>
            <a:pPr marL="914400" lvl="1" indent="-457200">
              <a:buClr>
                <a:schemeClr val="accent3"/>
              </a:buClr>
              <a:buFont typeface="Wingdings" panose="05000000000000000000" pitchFamily="2" charset="2"/>
              <a:buChar char="§"/>
            </a:pPr>
            <a:r>
              <a:rPr lang="en-US" dirty="0">
                <a:latin typeface="Arial" panose="020B0604020202020204" pitchFamily="34" charset="0"/>
                <a:cs typeface="Arial" panose="020B0604020202020204" pitchFamily="34" charset="0"/>
              </a:rPr>
              <a:t>Community</a:t>
            </a:r>
            <a:endParaRPr lang="en-US" sz="2000" dirty="0">
              <a:latin typeface="Arial" panose="020B0604020202020204" pitchFamily="34" charset="0"/>
              <a:cs typeface="Arial" panose="020B0604020202020204" pitchFamily="34" charset="0"/>
            </a:endParaRPr>
          </a:p>
        </p:txBody>
      </p:sp>
      <p:pic>
        <p:nvPicPr>
          <p:cNvPr id="4" name="Picture 3" descr="A colorful squares with white text&#10;&#10;Description automatically generated">
            <a:extLst>
              <a:ext uri="{FF2B5EF4-FFF2-40B4-BE49-F238E27FC236}">
                <a16:creationId xmlns:a16="http://schemas.microsoft.com/office/drawing/2014/main" id="{EE814B3A-A11A-6C3F-53B0-2864835F0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556" y="4151586"/>
            <a:ext cx="2219820" cy="2161710"/>
          </a:xfrm>
          <a:prstGeom prst="rect">
            <a:avLst/>
          </a:prstGeom>
        </p:spPr>
      </p:pic>
    </p:spTree>
    <p:extLst>
      <p:ext uri="{BB962C8B-B14F-4D97-AF65-F5344CB8AC3E}">
        <p14:creationId xmlns:p14="http://schemas.microsoft.com/office/powerpoint/2010/main" val="3810689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609600"/>
          </a:xfrm>
        </p:spPr>
        <p:txBody>
          <a:bodyPr/>
          <a:lstStyle/>
          <a:p>
            <a:r>
              <a:rPr lang="en-US" b="1" dirty="0">
                <a:solidFill>
                  <a:schemeClr val="tx1"/>
                </a:solidFill>
              </a:rPr>
              <a:t>Questions</a:t>
            </a:r>
          </a:p>
        </p:txBody>
      </p:sp>
      <p:sp>
        <p:nvSpPr>
          <p:cNvPr id="3" name="TextBox 2">
            <a:extLst>
              <a:ext uri="{FF2B5EF4-FFF2-40B4-BE49-F238E27FC236}">
                <a16:creationId xmlns:a16="http://schemas.microsoft.com/office/drawing/2014/main" id="{82B11E82-92D3-4370-BB83-58FE0DD7BD3E}"/>
              </a:ext>
            </a:extLst>
          </p:cNvPr>
          <p:cNvSpPr txBox="1"/>
          <p:nvPr/>
        </p:nvSpPr>
        <p:spPr>
          <a:xfrm>
            <a:off x="963285" y="1552352"/>
            <a:ext cx="6294475" cy="452431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 &amp; A: What questions do you have?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Links for additional information:</a:t>
            </a:r>
          </a:p>
          <a:p>
            <a:r>
              <a:rPr lang="en-US" b="1" dirty="0">
                <a:latin typeface="Arial" panose="020B0604020202020204" pitchFamily="34" charset="0"/>
                <a:cs typeface="Arial" panose="020B0604020202020204" pitchFamily="34" charset="0"/>
              </a:rPr>
              <a:t>Carnegie: </a:t>
            </a:r>
            <a:r>
              <a:rPr lang="en-US" b="1" dirty="0">
                <a:latin typeface="Arial" panose="020B0604020202020204" pitchFamily="34" charset="0"/>
                <a:cs typeface="Arial" panose="020B0604020202020204" pitchFamily="34" charset="0"/>
                <a:hlinkClick r:id="rId2"/>
              </a:rPr>
              <a:t>https://carnegieclassifications.acenet.edu/elective-classifications/community-engagement/</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CASL: </a:t>
            </a:r>
            <a:r>
              <a:rPr lang="en-US" b="1" dirty="0">
                <a:latin typeface="Arial" panose="020B0604020202020204" pitchFamily="34" charset="0"/>
                <a:cs typeface="Arial" panose="020B0604020202020204" pitchFamily="34" charset="0"/>
                <a:hlinkClick r:id="rId3"/>
              </a:rPr>
              <a:t>https://www.missouristate.edu/CASL/default.htm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Contact Information:</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Dr. Katherine Nordyke, Director</a:t>
            </a:r>
          </a:p>
          <a:p>
            <a:r>
              <a:rPr lang="en-US" b="1" dirty="0">
                <a:latin typeface="Arial" panose="020B0604020202020204" pitchFamily="34" charset="0"/>
                <a:cs typeface="Arial" panose="020B0604020202020204" pitchFamily="34" charset="0"/>
              </a:rPr>
              <a:t>Citizenship &amp; Service-Learning</a:t>
            </a:r>
          </a:p>
          <a:p>
            <a:r>
              <a:rPr lang="en-US" b="1" dirty="0">
                <a:latin typeface="Arial" panose="020B0604020202020204" pitchFamily="34" charset="0"/>
                <a:cs typeface="Arial" panose="020B0604020202020204" pitchFamily="34" charset="0"/>
              </a:rPr>
              <a:t>Missouri State University</a:t>
            </a:r>
          </a:p>
          <a:p>
            <a:r>
              <a:rPr lang="en-US" b="1" dirty="0">
                <a:latin typeface="Arial" panose="020B0604020202020204" pitchFamily="34" charset="0"/>
                <a:cs typeface="Arial" panose="020B0604020202020204" pitchFamily="34" charset="0"/>
              </a:rPr>
              <a:t>Direct Line: 417-836-6060</a:t>
            </a:r>
          </a:p>
          <a:p>
            <a:r>
              <a:rPr lang="en-US" b="1" dirty="0">
                <a:latin typeface="Arial" panose="020B0604020202020204" pitchFamily="34" charset="0"/>
                <a:cs typeface="Arial" panose="020B0604020202020204" pitchFamily="34" charset="0"/>
              </a:rPr>
              <a:t>Email: </a:t>
            </a:r>
            <a:r>
              <a:rPr lang="en-US" b="1" dirty="0">
                <a:latin typeface="Arial" panose="020B0604020202020204" pitchFamily="34" charset="0"/>
                <a:cs typeface="Arial" panose="020B0604020202020204" pitchFamily="34" charset="0"/>
                <a:hlinkClick r:id="rId4"/>
              </a:rPr>
              <a:t>katherinenordyke@missouristate.edu</a:t>
            </a:r>
            <a:endParaRPr lang="en-US" b="1" dirty="0">
              <a:latin typeface="Arial" panose="020B0604020202020204" pitchFamily="34" charset="0"/>
              <a:cs typeface="Arial" panose="020B0604020202020204" pitchFamily="34" charset="0"/>
            </a:endParaRPr>
          </a:p>
          <a:p>
            <a:endParaRPr lang="en-US" dirty="0"/>
          </a:p>
        </p:txBody>
      </p:sp>
      <p:pic>
        <p:nvPicPr>
          <p:cNvPr id="6" name="Picture 5">
            <a:extLst>
              <a:ext uri="{FF2B5EF4-FFF2-40B4-BE49-F238E27FC236}">
                <a16:creationId xmlns:a16="http://schemas.microsoft.com/office/drawing/2014/main" id="{31D82977-BFE8-480B-9564-6A216DB71B2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51361" y="871178"/>
            <a:ext cx="1801328" cy="1362349"/>
          </a:xfrm>
          <a:prstGeom prst="rect">
            <a:avLst/>
          </a:prstGeom>
        </p:spPr>
      </p:pic>
      <p:pic>
        <p:nvPicPr>
          <p:cNvPr id="4" name="Picture 3" descr="A colorful squares with white text&#10;&#10;Description automatically generated">
            <a:extLst>
              <a:ext uri="{FF2B5EF4-FFF2-40B4-BE49-F238E27FC236}">
                <a16:creationId xmlns:a16="http://schemas.microsoft.com/office/drawing/2014/main" id="{19CB376D-6AC0-6CFF-B8CB-85F23A00C0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0693" y="3934290"/>
            <a:ext cx="2219820" cy="2161710"/>
          </a:xfrm>
          <a:prstGeom prst="rect">
            <a:avLst/>
          </a:prstGeom>
        </p:spPr>
      </p:pic>
    </p:spTree>
    <p:extLst>
      <p:ext uri="{BB962C8B-B14F-4D97-AF65-F5344CB8AC3E}">
        <p14:creationId xmlns:p14="http://schemas.microsoft.com/office/powerpoint/2010/main" val="735285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7FBEA5-1D5A-4195-ABA4-2C8E435BEBA8}"/>
              </a:ext>
            </a:extLst>
          </p:cNvPr>
          <p:cNvSpPr txBox="1"/>
          <p:nvPr/>
        </p:nvSpPr>
        <p:spPr>
          <a:xfrm>
            <a:off x="922867" y="1571486"/>
            <a:ext cx="7298266" cy="4431983"/>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Overview of what Service-Learning is and why it is important in the realm of Student Success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Understand how Service-Learning aligns with our Public Affairs mission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Gain an understanding of how Service-Learning is defined in terms of our Carnegie Classification as a Community-engaged University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Consider the types of Service-Learning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How do we partner to ensure students                      have opportunities to engage in Service-Learning</a:t>
            </a:r>
          </a:p>
          <a:p>
            <a:endParaRPr lang="en-US" sz="2400" b="1" dirty="0">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B44C5CDE-4095-4EEC-BF29-DD88F2087950}"/>
              </a:ext>
            </a:extLst>
          </p:cNvPr>
          <p:cNvSpPr txBox="1"/>
          <p:nvPr/>
        </p:nvSpPr>
        <p:spPr>
          <a:xfrm>
            <a:off x="1270000" y="863600"/>
            <a:ext cx="6350000" cy="707886"/>
          </a:xfrm>
          <a:prstGeom prst="rect">
            <a:avLst/>
          </a:prstGeom>
          <a:noFill/>
        </p:spPr>
        <p:txBody>
          <a:bodyPr wrap="square" rtlCol="0">
            <a:spAutoFit/>
          </a:bodyPr>
          <a:lstStyle/>
          <a:p>
            <a:r>
              <a:rPr lang="en-US" sz="4000" b="1" dirty="0">
                <a:latin typeface="+mj-lt"/>
              </a:rPr>
              <a:t>What brings us here today…</a:t>
            </a:r>
          </a:p>
        </p:txBody>
      </p:sp>
      <p:pic>
        <p:nvPicPr>
          <p:cNvPr id="4" name="Picture 3" descr="A colorful squares with white text&#10;&#10;Description automatically generated">
            <a:extLst>
              <a:ext uri="{FF2B5EF4-FFF2-40B4-BE49-F238E27FC236}">
                <a16:creationId xmlns:a16="http://schemas.microsoft.com/office/drawing/2014/main" id="{D1B1BC92-1D7B-24EE-DD2D-EED8A1CAD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715" y="4494857"/>
            <a:ext cx="1461104" cy="1422855"/>
          </a:xfrm>
          <a:prstGeom prst="rect">
            <a:avLst/>
          </a:prstGeom>
        </p:spPr>
      </p:pic>
    </p:spTree>
    <p:extLst>
      <p:ext uri="{BB962C8B-B14F-4D97-AF65-F5344CB8AC3E}">
        <p14:creationId xmlns:p14="http://schemas.microsoft.com/office/powerpoint/2010/main" val="4194017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7FBEA5-1D5A-4195-ABA4-2C8E435BEBA8}"/>
              </a:ext>
            </a:extLst>
          </p:cNvPr>
          <p:cNvSpPr txBox="1"/>
          <p:nvPr/>
        </p:nvSpPr>
        <p:spPr>
          <a:xfrm>
            <a:off x="1007095" y="1431837"/>
            <a:ext cx="7022808" cy="3139321"/>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Understand how community engagement (community-engaged learning) is defined by Carnegie</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Carnegie Foundation defines community engagement (community-engaged learning) as the collaboration between institutions of higher education and their larger communities for the mutually beneficial exchange of knowledge and resources in a                                  context of partnership and reciprocity</a:t>
            </a:r>
            <a:r>
              <a:rPr lang="en-US" sz="1600" dirty="0"/>
              <a:t>. </a:t>
            </a:r>
          </a:p>
          <a:p>
            <a:pPr marL="800100" lvl="1"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Community-engaged Learning = Service-Learning</a:t>
            </a:r>
          </a:p>
          <a:p>
            <a:endParaRPr lang="en-US" dirty="0"/>
          </a:p>
        </p:txBody>
      </p:sp>
      <p:sp>
        <p:nvSpPr>
          <p:cNvPr id="6" name="TextBox 5">
            <a:extLst>
              <a:ext uri="{FF2B5EF4-FFF2-40B4-BE49-F238E27FC236}">
                <a16:creationId xmlns:a16="http://schemas.microsoft.com/office/drawing/2014/main" id="{B44C5CDE-4095-4EEC-BF29-DD88F2087950}"/>
              </a:ext>
            </a:extLst>
          </p:cNvPr>
          <p:cNvSpPr txBox="1"/>
          <p:nvPr/>
        </p:nvSpPr>
        <p:spPr>
          <a:xfrm>
            <a:off x="1282262" y="723951"/>
            <a:ext cx="7304689" cy="523220"/>
          </a:xfrm>
          <a:prstGeom prst="rect">
            <a:avLst/>
          </a:prstGeom>
          <a:noFill/>
        </p:spPr>
        <p:txBody>
          <a:bodyPr wrap="square" rtlCol="0">
            <a:spAutoFit/>
          </a:bodyPr>
          <a:lstStyle/>
          <a:p>
            <a:r>
              <a:rPr lang="en-US" sz="2800" b="1" dirty="0">
                <a:latin typeface="+mj-lt"/>
              </a:rPr>
              <a:t>Defining Community-engaged Learning</a:t>
            </a:r>
            <a:endParaRPr lang="en-US" sz="4000" b="1" dirty="0">
              <a:latin typeface="+mj-lt"/>
            </a:endParaRPr>
          </a:p>
        </p:txBody>
      </p:sp>
      <p:pic>
        <p:nvPicPr>
          <p:cNvPr id="4" name="Picture 3" descr="A colorful squares with white text&#10;&#10;Description automatically generated">
            <a:extLst>
              <a:ext uri="{FF2B5EF4-FFF2-40B4-BE49-F238E27FC236}">
                <a16:creationId xmlns:a16="http://schemas.microsoft.com/office/drawing/2014/main" id="{59376E02-A493-BCE7-7D30-2302B2521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103" y="4154083"/>
            <a:ext cx="2363005" cy="2301146"/>
          </a:xfrm>
          <a:prstGeom prst="rect">
            <a:avLst/>
          </a:prstGeom>
        </p:spPr>
      </p:pic>
    </p:spTree>
    <p:extLst>
      <p:ext uri="{BB962C8B-B14F-4D97-AF65-F5344CB8AC3E}">
        <p14:creationId xmlns:p14="http://schemas.microsoft.com/office/powerpoint/2010/main" val="4276716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871870"/>
            <a:ext cx="8026400" cy="1063256"/>
          </a:xfrm>
        </p:spPr>
        <p:txBody>
          <a:bodyPr>
            <a:normAutofit fontScale="90000"/>
          </a:bodyPr>
          <a:lstStyle/>
          <a:p>
            <a:r>
              <a:rPr lang="en-US" sz="4000" b="1" dirty="0">
                <a:solidFill>
                  <a:schemeClr val="tx1"/>
                </a:solidFill>
              </a:rPr>
              <a:t>What is Reciprocity?</a:t>
            </a:r>
            <a:br>
              <a:rPr lang="en-US" sz="4000" b="1" dirty="0">
                <a:solidFill>
                  <a:schemeClr val="tx1"/>
                </a:solidFill>
              </a:rPr>
            </a:br>
            <a:endParaRPr lang="en-US" sz="4000" b="1" dirty="0">
              <a:solidFill>
                <a:schemeClr val="tx1"/>
              </a:solidFill>
            </a:endParaRPr>
          </a:p>
        </p:txBody>
      </p:sp>
      <p:sp>
        <p:nvSpPr>
          <p:cNvPr id="4" name="TextBox 3">
            <a:extLst>
              <a:ext uri="{FF2B5EF4-FFF2-40B4-BE49-F238E27FC236}">
                <a16:creationId xmlns:a16="http://schemas.microsoft.com/office/drawing/2014/main" id="{DE42CB47-B1EE-452B-92FA-5E8661979FB6}"/>
              </a:ext>
            </a:extLst>
          </p:cNvPr>
          <p:cNvSpPr txBox="1"/>
          <p:nvPr/>
        </p:nvSpPr>
        <p:spPr>
          <a:xfrm>
            <a:off x="963108" y="1682878"/>
            <a:ext cx="6841067" cy="2677656"/>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a:latin typeface="Arial" panose="020B0604020202020204" pitchFamily="34" charset="0"/>
                <a:cs typeface="Arial" panose="020B0604020202020204" pitchFamily="34" charset="0"/>
              </a:rPr>
              <a:t>Reciprocity is what defines and distinguishes engagement from outreach or service</a:t>
            </a:r>
            <a:r>
              <a:rPr lang="en-US" sz="2400" dirty="0">
                <a:latin typeface="Arial" panose="020B0604020202020204" pitchFamily="34" charset="0"/>
                <a:cs typeface="Arial" panose="020B0604020202020204" pitchFamily="34" charset="0"/>
              </a:rPr>
              <a:t>, defining relationships between those in the University and those outside the University that are </a:t>
            </a:r>
            <a:r>
              <a:rPr lang="en-US" sz="2400" b="1" i="1" dirty="0">
                <a:latin typeface="Arial" panose="020B0604020202020204" pitchFamily="34" charset="0"/>
                <a:cs typeface="Arial" panose="020B0604020202020204" pitchFamily="34" charset="0"/>
              </a:rPr>
              <a:t>grounded in mutual respect, shared authority, and                                        co-creation of goals and outcomes.</a:t>
            </a:r>
          </a:p>
        </p:txBody>
      </p:sp>
      <p:pic>
        <p:nvPicPr>
          <p:cNvPr id="5" name="Picture 4" descr="A colorful squares with white text&#10;&#10;Description automatically generated">
            <a:extLst>
              <a:ext uri="{FF2B5EF4-FFF2-40B4-BE49-F238E27FC236}">
                <a16:creationId xmlns:a16="http://schemas.microsoft.com/office/drawing/2014/main" id="{04C7417B-2B3C-645A-7578-A1C35F586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3449" y="3741506"/>
            <a:ext cx="2426252" cy="2362738"/>
          </a:xfrm>
          <a:prstGeom prst="rect">
            <a:avLst/>
          </a:prstGeom>
        </p:spPr>
      </p:pic>
    </p:spTree>
    <p:extLst>
      <p:ext uri="{BB962C8B-B14F-4D97-AF65-F5344CB8AC3E}">
        <p14:creationId xmlns:p14="http://schemas.microsoft.com/office/powerpoint/2010/main" val="3911200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4DCA3-D608-1E12-1744-9C1D73913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F0F110-78D5-5A70-3D98-41C19E6A93E3}"/>
              </a:ext>
            </a:extLst>
          </p:cNvPr>
          <p:cNvSpPr>
            <a:spLocks noGrp="1"/>
          </p:cNvSpPr>
          <p:nvPr>
            <p:ph type="title"/>
          </p:nvPr>
        </p:nvSpPr>
        <p:spPr>
          <a:xfrm>
            <a:off x="558800" y="1544018"/>
            <a:ext cx="8026400" cy="1063256"/>
          </a:xfrm>
        </p:spPr>
        <p:txBody>
          <a:bodyPr>
            <a:normAutofit fontScale="90000"/>
          </a:bodyPr>
          <a:lstStyle/>
          <a:p>
            <a:r>
              <a:rPr lang="en-US" sz="4000" b="1" dirty="0">
                <a:solidFill>
                  <a:schemeClr val="tx1"/>
                </a:solidFill>
              </a:rPr>
              <a:t>Missouri State University’s                               Public Affairs Mission</a:t>
            </a:r>
            <a:br>
              <a:rPr lang="en-US" sz="4000" b="1" dirty="0">
                <a:solidFill>
                  <a:schemeClr val="tx1"/>
                </a:solidFill>
              </a:rPr>
            </a:br>
            <a:endParaRPr lang="en-US" sz="4000" b="1" dirty="0">
              <a:solidFill>
                <a:schemeClr val="tx1"/>
              </a:solidFill>
            </a:endParaRPr>
          </a:p>
        </p:txBody>
      </p:sp>
      <p:sp>
        <p:nvSpPr>
          <p:cNvPr id="4" name="TextBox 3">
            <a:extLst>
              <a:ext uri="{FF2B5EF4-FFF2-40B4-BE49-F238E27FC236}">
                <a16:creationId xmlns:a16="http://schemas.microsoft.com/office/drawing/2014/main" id="{57CEFD2A-72E6-4627-9345-C8C8D838E864}"/>
              </a:ext>
            </a:extLst>
          </p:cNvPr>
          <p:cNvSpPr txBox="1"/>
          <p:nvPr/>
        </p:nvSpPr>
        <p:spPr>
          <a:xfrm>
            <a:off x="1006651" y="2607274"/>
            <a:ext cx="6841067" cy="1569660"/>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a:latin typeface="Arial" panose="020B0604020202020204" pitchFamily="34" charset="0"/>
                <a:cs typeface="Arial" panose="020B0604020202020204" pitchFamily="34" charset="0"/>
              </a:rPr>
              <a:t>The vehicle that moves Community Engagement forward</a:t>
            </a:r>
          </a:p>
          <a:p>
            <a:pPr marL="742950" lvl="1" indent="-285750">
              <a:buFont typeface="Arial" panose="020B0604020202020204" pitchFamily="34" charset="0"/>
              <a:buChar char="•"/>
            </a:pPr>
            <a:r>
              <a:rPr lang="en-US" sz="2400" b="1" i="1" dirty="0">
                <a:latin typeface="Arial" panose="020B0604020202020204" pitchFamily="34" charset="0"/>
                <a:cs typeface="Arial" panose="020B0604020202020204" pitchFamily="34" charset="0"/>
              </a:rPr>
              <a:t>Increase Cultural Competence</a:t>
            </a:r>
          </a:p>
          <a:p>
            <a:pPr marL="742950" lvl="1" indent="-285750">
              <a:buFont typeface="Arial" panose="020B0604020202020204" pitchFamily="34" charset="0"/>
              <a:buChar char="•"/>
            </a:pPr>
            <a:r>
              <a:rPr lang="en-US" sz="2400" b="1" i="1" dirty="0">
                <a:latin typeface="Arial" panose="020B0604020202020204" pitchFamily="34" charset="0"/>
                <a:cs typeface="Arial" panose="020B0604020202020204" pitchFamily="34" charset="0"/>
              </a:rPr>
              <a:t>Increase Ethical Leadership</a:t>
            </a:r>
          </a:p>
        </p:txBody>
      </p:sp>
      <p:pic>
        <p:nvPicPr>
          <p:cNvPr id="5" name="Picture 4" descr="A colorful squares with white text&#10;&#10;Description automatically generated">
            <a:extLst>
              <a:ext uri="{FF2B5EF4-FFF2-40B4-BE49-F238E27FC236}">
                <a16:creationId xmlns:a16="http://schemas.microsoft.com/office/drawing/2014/main" id="{D8673DC6-3B47-54B1-7867-57261FF03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3449" y="3741506"/>
            <a:ext cx="2426252" cy="2362738"/>
          </a:xfrm>
          <a:prstGeom prst="rect">
            <a:avLst/>
          </a:prstGeom>
        </p:spPr>
      </p:pic>
    </p:spTree>
    <p:extLst>
      <p:ext uri="{BB962C8B-B14F-4D97-AF65-F5344CB8AC3E}">
        <p14:creationId xmlns:p14="http://schemas.microsoft.com/office/powerpoint/2010/main" val="4163567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82786"/>
            <a:ext cx="6858000" cy="797288"/>
          </a:xfrm>
        </p:spPr>
        <p:txBody>
          <a:bodyPr>
            <a:normAutofit/>
          </a:bodyPr>
          <a:lstStyle/>
          <a:p>
            <a:r>
              <a:rPr lang="en-US" b="1" dirty="0">
                <a:solidFill>
                  <a:schemeClr val="tx1"/>
                </a:solidFill>
              </a:rPr>
              <a:t>What is Service-Learning…</a:t>
            </a:r>
          </a:p>
        </p:txBody>
      </p:sp>
      <p:pic>
        <p:nvPicPr>
          <p:cNvPr id="13" name="Picture 12">
            <a:extLst>
              <a:ext uri="{FF2B5EF4-FFF2-40B4-BE49-F238E27FC236}">
                <a16:creationId xmlns:a16="http://schemas.microsoft.com/office/drawing/2014/main" id="{0A4F2385-7DDB-4220-BB0C-2C69FC2EAF49}"/>
              </a:ext>
            </a:extLst>
          </p:cNvPr>
          <p:cNvPicPr>
            <a:picLocks noChangeAspect="1"/>
          </p:cNvPicPr>
          <p:nvPr/>
        </p:nvPicPr>
        <p:blipFill>
          <a:blip r:embed="rId3"/>
          <a:stretch>
            <a:fillRect/>
          </a:stretch>
        </p:blipFill>
        <p:spPr>
          <a:xfrm>
            <a:off x="706108" y="1380074"/>
            <a:ext cx="7050526" cy="3717443"/>
          </a:xfrm>
          <a:prstGeom prst="rect">
            <a:avLst/>
          </a:prstGeom>
        </p:spPr>
      </p:pic>
      <p:pic>
        <p:nvPicPr>
          <p:cNvPr id="4" name="Picture 3" descr="A colorful squares with white text&#10;&#10;Description automatically generated">
            <a:extLst>
              <a:ext uri="{FF2B5EF4-FFF2-40B4-BE49-F238E27FC236}">
                <a16:creationId xmlns:a16="http://schemas.microsoft.com/office/drawing/2014/main" id="{D0A4A7AE-716D-5177-75A8-1A719A298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869" y="4141076"/>
            <a:ext cx="2191507" cy="2134138"/>
          </a:xfrm>
          <a:prstGeom prst="rect">
            <a:avLst/>
          </a:prstGeom>
        </p:spPr>
      </p:pic>
    </p:spTree>
    <p:extLst>
      <p:ext uri="{BB962C8B-B14F-4D97-AF65-F5344CB8AC3E}">
        <p14:creationId xmlns:p14="http://schemas.microsoft.com/office/powerpoint/2010/main" val="3467090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394" y="609600"/>
            <a:ext cx="5621211" cy="719838"/>
          </a:xfrm>
        </p:spPr>
        <p:txBody>
          <a:bodyPr>
            <a:normAutofit/>
          </a:bodyPr>
          <a:lstStyle/>
          <a:p>
            <a:r>
              <a:rPr lang="en-US" b="1" dirty="0">
                <a:solidFill>
                  <a:schemeClr val="tx1"/>
                </a:solidFill>
              </a:rPr>
              <a:t>What is Service-Learning …</a:t>
            </a:r>
          </a:p>
        </p:txBody>
      </p:sp>
      <p:pic>
        <p:nvPicPr>
          <p:cNvPr id="10" name="Picture 9">
            <a:extLst>
              <a:ext uri="{FF2B5EF4-FFF2-40B4-BE49-F238E27FC236}">
                <a16:creationId xmlns:a16="http://schemas.microsoft.com/office/drawing/2014/main" id="{AB0181C2-97A7-43BF-9088-F1159B2669BF}"/>
              </a:ext>
            </a:extLst>
          </p:cNvPr>
          <p:cNvPicPr>
            <a:picLocks noChangeAspect="1"/>
          </p:cNvPicPr>
          <p:nvPr/>
        </p:nvPicPr>
        <p:blipFill>
          <a:blip r:embed="rId2"/>
          <a:stretch>
            <a:fillRect/>
          </a:stretch>
        </p:blipFill>
        <p:spPr>
          <a:xfrm>
            <a:off x="696921" y="1940614"/>
            <a:ext cx="2672350" cy="2753107"/>
          </a:xfrm>
          <a:prstGeom prst="rect">
            <a:avLst/>
          </a:prstGeom>
        </p:spPr>
      </p:pic>
      <p:sp>
        <p:nvSpPr>
          <p:cNvPr id="12" name="TextBox 11">
            <a:extLst>
              <a:ext uri="{FF2B5EF4-FFF2-40B4-BE49-F238E27FC236}">
                <a16:creationId xmlns:a16="http://schemas.microsoft.com/office/drawing/2014/main" id="{6A474D49-D953-4ADC-9890-8B87E1BE1BB5}"/>
              </a:ext>
            </a:extLst>
          </p:cNvPr>
          <p:cNvSpPr txBox="1"/>
          <p:nvPr/>
        </p:nvSpPr>
        <p:spPr>
          <a:xfrm>
            <a:off x="3716113" y="1940614"/>
            <a:ext cx="3810000" cy="2893100"/>
          </a:xfrm>
          <a:prstGeom prst="rect">
            <a:avLst/>
          </a:prstGeom>
          <a:noFill/>
        </p:spPr>
        <p:txBody>
          <a:bodyPr wrap="square" rtlCol="0">
            <a:spAutoFit/>
          </a:bodyPr>
          <a:lstStyle/>
          <a:p>
            <a:pPr>
              <a:lnSpc>
                <a:spcPct val="90000"/>
              </a:lnSpc>
              <a:spcAft>
                <a:spcPts val="600"/>
              </a:spcAft>
            </a:pPr>
            <a:r>
              <a:rPr lang="en-US" b="1" i="1" dirty="0"/>
              <a:t>Service-Learning = Experiential Learning: </a:t>
            </a:r>
          </a:p>
          <a:p>
            <a:pPr>
              <a:lnSpc>
                <a:spcPct val="90000"/>
              </a:lnSpc>
              <a:spcAft>
                <a:spcPts val="600"/>
              </a:spcAft>
            </a:pPr>
            <a:endParaRPr lang="en-US" b="1" i="1" dirty="0"/>
          </a:p>
          <a:p>
            <a:pPr>
              <a:lnSpc>
                <a:spcPct val="90000"/>
              </a:lnSpc>
              <a:spcAft>
                <a:spcPts val="600"/>
              </a:spcAft>
            </a:pPr>
            <a:r>
              <a:rPr lang="en-US" b="1" i="1" dirty="0"/>
              <a:t>Occurs when students learn by actively engaging in experiences that have benefits and consequences and includes focused reflection.  </a:t>
            </a:r>
          </a:p>
          <a:p>
            <a:pPr algn="r">
              <a:lnSpc>
                <a:spcPct val="90000"/>
              </a:lnSpc>
              <a:spcAft>
                <a:spcPts val="600"/>
              </a:spcAft>
            </a:pPr>
            <a:endParaRPr lang="en-US" dirty="0"/>
          </a:p>
          <a:p>
            <a:pPr>
              <a:lnSpc>
                <a:spcPct val="90000"/>
              </a:lnSpc>
              <a:spcAft>
                <a:spcPts val="600"/>
              </a:spcAft>
            </a:pPr>
            <a:r>
              <a:rPr lang="en-US" dirty="0"/>
              <a:t>State of Missouri                                            Learning Standards (2010)</a:t>
            </a:r>
          </a:p>
        </p:txBody>
      </p:sp>
      <p:pic>
        <p:nvPicPr>
          <p:cNvPr id="4" name="Picture 3" descr="A colorful squares with white text&#10;&#10;Description automatically generated">
            <a:extLst>
              <a:ext uri="{FF2B5EF4-FFF2-40B4-BE49-F238E27FC236}">
                <a16:creationId xmlns:a16="http://schemas.microsoft.com/office/drawing/2014/main" id="{4FDC0CA9-C375-01AE-B3B3-DC6844576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500" y="4183117"/>
            <a:ext cx="2050733" cy="1997049"/>
          </a:xfrm>
          <a:prstGeom prst="rect">
            <a:avLst/>
          </a:prstGeom>
        </p:spPr>
      </p:pic>
      <p:pic>
        <p:nvPicPr>
          <p:cNvPr id="5" name="Picture 4">
            <a:extLst>
              <a:ext uri="{FF2B5EF4-FFF2-40B4-BE49-F238E27FC236}">
                <a16:creationId xmlns:a16="http://schemas.microsoft.com/office/drawing/2014/main" id="{94C6E724-3AAD-11B1-233A-424971A76AFF}"/>
              </a:ext>
            </a:extLst>
          </p:cNvPr>
          <p:cNvPicPr>
            <a:picLocks noChangeAspect="1"/>
          </p:cNvPicPr>
          <p:nvPr/>
        </p:nvPicPr>
        <p:blipFill>
          <a:blip r:embed="rId4"/>
          <a:stretch>
            <a:fillRect/>
          </a:stretch>
        </p:blipFill>
        <p:spPr>
          <a:xfrm>
            <a:off x="797521" y="1397689"/>
            <a:ext cx="2571750" cy="542925"/>
          </a:xfrm>
          <a:prstGeom prst="rect">
            <a:avLst/>
          </a:prstGeom>
        </p:spPr>
      </p:pic>
    </p:spTree>
    <p:extLst>
      <p:ext uri="{BB962C8B-B14F-4D97-AF65-F5344CB8AC3E}">
        <p14:creationId xmlns:p14="http://schemas.microsoft.com/office/powerpoint/2010/main" val="3552949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348" y="742348"/>
            <a:ext cx="7259304" cy="781652"/>
          </a:xfrm>
        </p:spPr>
        <p:txBody>
          <a:bodyPr>
            <a:normAutofit/>
          </a:bodyPr>
          <a:lstStyle/>
          <a:p>
            <a:r>
              <a:rPr lang="en-US" b="1" dirty="0">
                <a:solidFill>
                  <a:schemeClr val="tx1"/>
                </a:solidFill>
              </a:rPr>
              <a:t>Service-Learning – What it’s NOT…</a:t>
            </a:r>
          </a:p>
        </p:txBody>
      </p:sp>
      <p:pic>
        <p:nvPicPr>
          <p:cNvPr id="4" name="Picture 3">
            <a:extLst>
              <a:ext uri="{FF2B5EF4-FFF2-40B4-BE49-F238E27FC236}">
                <a16:creationId xmlns:a16="http://schemas.microsoft.com/office/drawing/2014/main" id="{871B6E8A-42A1-4ED3-93D4-7D4AADC47F6B}"/>
              </a:ext>
            </a:extLst>
          </p:cNvPr>
          <p:cNvPicPr>
            <a:picLocks noChangeAspect="1"/>
          </p:cNvPicPr>
          <p:nvPr/>
        </p:nvPicPr>
        <p:blipFill>
          <a:blip r:embed="rId2"/>
          <a:stretch>
            <a:fillRect/>
          </a:stretch>
        </p:blipFill>
        <p:spPr>
          <a:xfrm>
            <a:off x="685800" y="1520414"/>
            <a:ext cx="2571750" cy="542925"/>
          </a:xfrm>
          <a:prstGeom prst="rect">
            <a:avLst/>
          </a:prstGeom>
        </p:spPr>
      </p:pic>
      <p:pic>
        <p:nvPicPr>
          <p:cNvPr id="7" name="Picture 6">
            <a:extLst>
              <a:ext uri="{FF2B5EF4-FFF2-40B4-BE49-F238E27FC236}">
                <a16:creationId xmlns:a16="http://schemas.microsoft.com/office/drawing/2014/main" id="{B8719012-9F0A-400D-A7BD-B0F7992B2151}"/>
              </a:ext>
            </a:extLst>
          </p:cNvPr>
          <p:cNvPicPr>
            <a:picLocks noChangeAspect="1"/>
          </p:cNvPicPr>
          <p:nvPr/>
        </p:nvPicPr>
        <p:blipFill>
          <a:blip r:embed="rId3"/>
          <a:stretch>
            <a:fillRect/>
          </a:stretch>
        </p:blipFill>
        <p:spPr>
          <a:xfrm>
            <a:off x="482362" y="1873545"/>
            <a:ext cx="4243184" cy="3874366"/>
          </a:xfrm>
          <a:prstGeom prst="rect">
            <a:avLst/>
          </a:prstGeom>
        </p:spPr>
      </p:pic>
      <p:pic>
        <p:nvPicPr>
          <p:cNvPr id="9" name="Picture 8">
            <a:extLst>
              <a:ext uri="{FF2B5EF4-FFF2-40B4-BE49-F238E27FC236}">
                <a16:creationId xmlns:a16="http://schemas.microsoft.com/office/drawing/2014/main" id="{197D49A3-682E-4966-8BB9-D558D580FE12}"/>
              </a:ext>
            </a:extLst>
          </p:cNvPr>
          <p:cNvPicPr>
            <a:picLocks noChangeAspect="1"/>
          </p:cNvPicPr>
          <p:nvPr/>
        </p:nvPicPr>
        <p:blipFill>
          <a:blip r:embed="rId4"/>
          <a:stretch>
            <a:fillRect/>
          </a:stretch>
        </p:blipFill>
        <p:spPr>
          <a:xfrm>
            <a:off x="4468619" y="1873545"/>
            <a:ext cx="2227058" cy="2353662"/>
          </a:xfrm>
          <a:prstGeom prst="rect">
            <a:avLst/>
          </a:prstGeom>
        </p:spPr>
      </p:pic>
      <p:pic>
        <p:nvPicPr>
          <p:cNvPr id="5" name="Picture 4" descr="A colorful squares with white text&#10;&#10;Description automatically generated">
            <a:extLst>
              <a:ext uri="{FF2B5EF4-FFF2-40B4-BE49-F238E27FC236}">
                <a16:creationId xmlns:a16="http://schemas.microsoft.com/office/drawing/2014/main" id="{60C9A33D-B956-8E8D-128C-04EA9D4C1D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510" y="3936183"/>
            <a:ext cx="2345398" cy="2284000"/>
          </a:xfrm>
          <a:prstGeom prst="rect">
            <a:avLst/>
          </a:prstGeom>
        </p:spPr>
      </p:pic>
    </p:spTree>
    <p:extLst>
      <p:ext uri="{BB962C8B-B14F-4D97-AF65-F5344CB8AC3E}">
        <p14:creationId xmlns:p14="http://schemas.microsoft.com/office/powerpoint/2010/main" val="3053554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1B6E8A-42A1-4ED3-93D4-7D4AADC47F6B}"/>
              </a:ext>
            </a:extLst>
          </p:cNvPr>
          <p:cNvPicPr>
            <a:picLocks noChangeAspect="1"/>
          </p:cNvPicPr>
          <p:nvPr/>
        </p:nvPicPr>
        <p:blipFill>
          <a:blip r:embed="rId2"/>
          <a:stretch>
            <a:fillRect/>
          </a:stretch>
        </p:blipFill>
        <p:spPr>
          <a:xfrm>
            <a:off x="914400" y="1332713"/>
            <a:ext cx="2571750" cy="542925"/>
          </a:xfrm>
          <a:prstGeom prst="rect">
            <a:avLst/>
          </a:prstGeom>
        </p:spPr>
      </p:pic>
      <p:pic>
        <p:nvPicPr>
          <p:cNvPr id="3" name="Picture 2">
            <a:extLst>
              <a:ext uri="{FF2B5EF4-FFF2-40B4-BE49-F238E27FC236}">
                <a16:creationId xmlns:a16="http://schemas.microsoft.com/office/drawing/2014/main" id="{902273BA-99D7-4994-8B18-7D301EFC4513}"/>
              </a:ext>
            </a:extLst>
          </p:cNvPr>
          <p:cNvPicPr>
            <a:picLocks noChangeAspect="1"/>
          </p:cNvPicPr>
          <p:nvPr/>
        </p:nvPicPr>
        <p:blipFill>
          <a:blip r:embed="rId3"/>
          <a:stretch>
            <a:fillRect/>
          </a:stretch>
        </p:blipFill>
        <p:spPr>
          <a:xfrm>
            <a:off x="725214" y="1756843"/>
            <a:ext cx="6369270" cy="3344314"/>
          </a:xfrm>
          <a:prstGeom prst="rect">
            <a:avLst/>
          </a:prstGeom>
        </p:spPr>
      </p:pic>
      <p:sp>
        <p:nvSpPr>
          <p:cNvPr id="2" name="Title 1"/>
          <p:cNvSpPr>
            <a:spLocks noGrp="1"/>
          </p:cNvSpPr>
          <p:nvPr>
            <p:ph type="title"/>
          </p:nvPr>
        </p:nvSpPr>
        <p:spPr>
          <a:xfrm>
            <a:off x="1676400" y="735442"/>
            <a:ext cx="6248400" cy="754350"/>
          </a:xfrm>
        </p:spPr>
        <p:txBody>
          <a:bodyPr>
            <a:normAutofit/>
          </a:bodyPr>
          <a:lstStyle/>
          <a:p>
            <a:r>
              <a:rPr lang="en-US" b="1" dirty="0">
                <a:solidFill>
                  <a:schemeClr val="tx1"/>
                </a:solidFill>
              </a:rPr>
              <a:t>Service-Learning – What it’s NOT…</a:t>
            </a:r>
          </a:p>
        </p:txBody>
      </p:sp>
      <p:pic>
        <p:nvPicPr>
          <p:cNvPr id="6" name="Picture 5" descr="A colorful squares with white text&#10;&#10;Description automatically generated">
            <a:extLst>
              <a:ext uri="{FF2B5EF4-FFF2-40B4-BE49-F238E27FC236}">
                <a16:creationId xmlns:a16="http://schemas.microsoft.com/office/drawing/2014/main" id="{B7D2BE4A-85F0-4E0F-AE55-98C702066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0087" y="4287353"/>
            <a:ext cx="2219820" cy="2161710"/>
          </a:xfrm>
          <a:prstGeom prst="rect">
            <a:avLst/>
          </a:prstGeom>
        </p:spPr>
      </p:pic>
    </p:spTree>
    <p:extLst>
      <p:ext uri="{BB962C8B-B14F-4D97-AF65-F5344CB8AC3E}">
        <p14:creationId xmlns:p14="http://schemas.microsoft.com/office/powerpoint/2010/main" val="704696056"/>
      </p:ext>
    </p:extLst>
  </p:cSld>
  <p:clrMapOvr>
    <a:masterClrMapping/>
  </p:clrMapOvr>
</p:sld>
</file>

<file path=ppt/theme/theme1.xml><?xml version="1.0" encoding="utf-8"?>
<a:theme xmlns:a="http://schemas.openxmlformats.org/drawingml/2006/main" name="Theme1 CASL Faculty Presentation">
  <a:themeElements>
    <a:clrScheme name="MSU Theme SL 062422">
      <a:dk1>
        <a:sysClr val="windowText" lastClr="000000"/>
      </a:dk1>
      <a:lt1>
        <a:srgbClr val="FFFFFF"/>
      </a:lt1>
      <a:dk2>
        <a:srgbClr val="696464"/>
      </a:dk2>
      <a:lt2>
        <a:srgbClr val="5E0009"/>
      </a:lt2>
      <a:accent1>
        <a:srgbClr val="5E0009"/>
      </a:accent1>
      <a:accent2>
        <a:srgbClr val="EB002B"/>
      </a:accent2>
      <a:accent3>
        <a:srgbClr val="0093B2"/>
      </a:accent3>
      <a:accent4>
        <a:srgbClr val="A4D65E"/>
      </a:accent4>
      <a:accent5>
        <a:srgbClr val="AF1685"/>
      </a:accent5>
      <a:accent6>
        <a:srgbClr val="E35205"/>
      </a:accent6>
      <a:hlink>
        <a:srgbClr val="D0690C"/>
      </a:hlink>
      <a:folHlink>
        <a:srgbClr val="5E0009"/>
      </a:folHlink>
    </a:clrScheme>
    <a:fontScheme name="MS-Theme-Wat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CASL Faculty Presentation" id="{EA9288D2-CF90-4C62-B58F-FF7EDE87D2CB}" vid="{6C12AC36-0F54-4F6F-84E0-F4C3E360B8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9A4E0917A1A74C93104273344246D3" ma:contentTypeVersion="23" ma:contentTypeDescription="Create a new document." ma:contentTypeScope="" ma:versionID="835a365a0cada6a0c2757038dd99cf18">
  <xsd:schema xmlns:xsd="http://www.w3.org/2001/XMLSchema" xmlns:xs="http://www.w3.org/2001/XMLSchema" xmlns:p="http://schemas.microsoft.com/office/2006/metadata/properties" xmlns:ns2="8c959285-1d1e-458c-90a1-8d3cd5ecab50" xmlns:ns3="1619022b-e804-47ce-b5ff-2284cf3100d9" targetNamespace="http://schemas.microsoft.com/office/2006/metadata/properties" ma:root="true" ma:fieldsID="0c1a0636b09dd051dd3af451a48cddb8" ns2:_="" ns3:_="">
    <xsd:import namespace="8c959285-1d1e-458c-90a1-8d3cd5ecab50"/>
    <xsd:import namespace="1619022b-e804-47ce-b5ff-2284cf3100d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Notes"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959285-1d1e-458c-90a1-8d3cd5ecab5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4" nillable="true" ma:displayName="Taxonomy Catch All Column" ma:hidden="true" ma:list="{5e071d87-6568-4925-b3cd-21513ef9bd80}" ma:internalName="TaxCatchAll" ma:showField="CatchAllData" ma:web="8c959285-1d1e-458c-90a1-8d3cd5ecab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19022b-e804-47ce-b5ff-2284cf3100d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Notes" ma:index="22" nillable="true" ma:displayName="Notes" ma:format="Dropdown" ma:internalName="Notes">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cda40051-455f-48ac-bab4-8728f93bac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1619022b-e804-47ce-b5ff-2284cf3100d9" xsi:nil="true"/>
    <TaxCatchAll xmlns="8c959285-1d1e-458c-90a1-8d3cd5ecab50" xsi:nil="true"/>
    <lcf76f155ced4ddcb4097134ff3c332f xmlns="1619022b-e804-47ce-b5ff-2284cf3100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FE709F-F226-43CB-9E72-B62C8AA1D6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959285-1d1e-458c-90a1-8d3cd5ecab50"/>
    <ds:schemaRef ds:uri="1619022b-e804-47ce-b5ff-2284cf3100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BDE32E-93DC-45BB-A97F-B0750E973A1E}">
  <ds:schemaRefs>
    <ds:schemaRef ds:uri="http://schemas.microsoft.com/sharepoint/v3/contenttype/forms"/>
  </ds:schemaRefs>
</ds:datastoreItem>
</file>

<file path=customXml/itemProps3.xml><?xml version="1.0" encoding="utf-8"?>
<ds:datastoreItem xmlns:ds="http://schemas.openxmlformats.org/officeDocument/2006/customXml" ds:itemID="{72F15F04-DEAD-4982-B947-24CCEF0BFD99}">
  <ds:schemaRefs>
    <ds:schemaRef ds:uri="http://purl.org/dc/dcmitype/"/>
    <ds:schemaRef ds:uri="8c959285-1d1e-458c-90a1-8d3cd5ecab50"/>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1619022b-e804-47ce-b5ff-2284cf3100d9"/>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Theme1 CASL Faculty Presentation</Template>
  <TotalTime>415</TotalTime>
  <Words>1347</Words>
  <Application>Microsoft Office PowerPoint</Application>
  <PresentationFormat>On-screen Show (4:3)</PresentationFormat>
  <Paragraphs>142</Paragraphs>
  <Slides>19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Garamond</vt:lpstr>
      <vt:lpstr>Wingdings</vt:lpstr>
      <vt:lpstr>Theme1 CASL Faculty Presentation</vt:lpstr>
      <vt:lpstr>CASL Presentation for Success Coach Meeting</vt:lpstr>
      <vt:lpstr>PowerPoint Presentation</vt:lpstr>
      <vt:lpstr>PowerPoint Presentation</vt:lpstr>
      <vt:lpstr>What is Reciprocity? </vt:lpstr>
      <vt:lpstr>Missouri State University’s                               Public Affairs Mission </vt:lpstr>
      <vt:lpstr>What is Service-Learning…</vt:lpstr>
      <vt:lpstr>What is Service-Learning …</vt:lpstr>
      <vt:lpstr>Service-Learning – What it’s NOT…</vt:lpstr>
      <vt:lpstr>Service-Learning – What it’s NOT…</vt:lpstr>
      <vt:lpstr>Service-Learning – What it’s NOT…</vt:lpstr>
      <vt:lpstr>Why Service-Learning? </vt:lpstr>
      <vt:lpstr>What Does Service-Learning Look Like?</vt:lpstr>
      <vt:lpstr>What Does Service-Learning Look Like?</vt:lpstr>
      <vt:lpstr>What Does Service-Learning Look Like?</vt:lpstr>
      <vt:lpstr>What Does Service-Learning Look Like?</vt:lpstr>
      <vt:lpstr>What Does Service-Learning Look Like?</vt:lpstr>
      <vt:lpstr>Key Stakeholders – Community-engaged learning</vt:lpstr>
      <vt:lpstr>Making It Happen – Connecting the Dots…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the                                         Needle Forward with Service-Learning: From Campus to Community</dc:title>
  <dc:creator>Nordyke, Kathy J</dc:creator>
  <cp:lastModifiedBy>Nordyke, Kathy J</cp:lastModifiedBy>
  <cp:revision>27</cp:revision>
  <dcterms:created xsi:type="dcterms:W3CDTF">2021-09-19T22:40:21Z</dcterms:created>
  <dcterms:modified xsi:type="dcterms:W3CDTF">2025-02-11T13:59:04Z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0x010100FB9A4E0917A1A74C93104273344246D3</vt:lpwstr>
  </property>
  <property fmtid="{D5CDD505-2E9C-101B-9397-08002B2CF9AE}" pid="3" name="MediaServiceImageTags">
    <vt:lpwstr/>
  </property>
</Properties>
</file>