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59"/>
  </p:notesMasterIdLst>
  <p:handoutMasterIdLst>
    <p:handoutMasterId r:id="rId60"/>
  </p:handoutMasterIdLst>
  <p:sldIdLst>
    <p:sldId id="256" r:id="rId2"/>
    <p:sldId id="335" r:id="rId3"/>
    <p:sldId id="333" r:id="rId4"/>
    <p:sldId id="258" r:id="rId5"/>
    <p:sldId id="332" r:id="rId6"/>
    <p:sldId id="259" r:id="rId7"/>
    <p:sldId id="260" r:id="rId8"/>
    <p:sldId id="261" r:id="rId9"/>
    <p:sldId id="262" r:id="rId10"/>
    <p:sldId id="263" r:id="rId11"/>
    <p:sldId id="264" r:id="rId12"/>
    <p:sldId id="265" r:id="rId13"/>
    <p:sldId id="266" r:id="rId14"/>
    <p:sldId id="267" r:id="rId15"/>
    <p:sldId id="268" r:id="rId16"/>
    <p:sldId id="269" r:id="rId17"/>
    <p:sldId id="274" r:id="rId18"/>
    <p:sldId id="270" r:id="rId19"/>
    <p:sldId id="275" r:id="rId20"/>
    <p:sldId id="271" r:id="rId21"/>
    <p:sldId id="276" r:id="rId22"/>
    <p:sldId id="277" r:id="rId23"/>
    <p:sldId id="278" r:id="rId24"/>
    <p:sldId id="279" r:id="rId25"/>
    <p:sldId id="280" r:id="rId26"/>
    <p:sldId id="281" r:id="rId27"/>
    <p:sldId id="272" r:id="rId28"/>
    <p:sldId id="282" r:id="rId29"/>
    <p:sldId id="355" r:id="rId30"/>
    <p:sldId id="356" r:id="rId31"/>
    <p:sldId id="334" r:id="rId32"/>
    <p:sldId id="285" r:id="rId33"/>
    <p:sldId id="349" r:id="rId34"/>
    <p:sldId id="342" r:id="rId35"/>
    <p:sldId id="343" r:id="rId36"/>
    <p:sldId id="344" r:id="rId37"/>
    <p:sldId id="345" r:id="rId38"/>
    <p:sldId id="346" r:id="rId39"/>
    <p:sldId id="347" r:id="rId40"/>
    <p:sldId id="348" r:id="rId41"/>
    <p:sldId id="288" r:id="rId42"/>
    <p:sldId id="286" r:id="rId43"/>
    <p:sldId id="287" r:id="rId44"/>
    <p:sldId id="351" r:id="rId45"/>
    <p:sldId id="354" r:id="rId46"/>
    <p:sldId id="353" r:id="rId47"/>
    <p:sldId id="352" r:id="rId48"/>
    <p:sldId id="336" r:id="rId49"/>
    <p:sldId id="337" r:id="rId50"/>
    <p:sldId id="338" r:id="rId51"/>
    <p:sldId id="339" r:id="rId52"/>
    <p:sldId id="340" r:id="rId53"/>
    <p:sldId id="341" r:id="rId54"/>
    <p:sldId id="350" r:id="rId55"/>
    <p:sldId id="289" r:id="rId56"/>
    <p:sldId id="291" r:id="rId57"/>
    <p:sldId id="27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71" autoAdjust="0"/>
  </p:normalViewPr>
  <p:slideViewPr>
    <p:cSldViewPr>
      <p:cViewPr>
        <p:scale>
          <a:sx n="60" d="100"/>
          <a:sy n="60" d="100"/>
        </p:scale>
        <p:origin x="-2244" y="-16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9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9C6D23-CFF2-455D-92A6-E3582FDB88AA}" type="datetimeFigureOut">
              <a:rPr lang="en-US" smtClean="0"/>
              <a:pPr/>
              <a:t>8/12/2012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B26D47-E0BE-4EA4-99F5-9BE8EB360816}" type="slidenum">
              <a:rPr lang="en-US" smtClean="0"/>
              <a:pPr/>
              <a:t>‹#›</a:t>
            </a:fld>
            <a:endParaRPr lang="en-US"/>
          </a:p>
        </p:txBody>
      </p:sp>
    </p:spTree>
    <p:extLst>
      <p:ext uri="{BB962C8B-B14F-4D97-AF65-F5344CB8AC3E}">
        <p14:creationId xmlns:p14="http://schemas.microsoft.com/office/powerpoint/2010/main" val="900830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19D67F-1F7E-4C26-AAA7-8232FACF7496}" type="datetimeFigureOut">
              <a:rPr lang="en-US" smtClean="0"/>
              <a:pPr/>
              <a:t>8/12/2012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39474-850F-47EE-BB8C-5C7AA40C0166}" type="slidenum">
              <a:rPr lang="en-US" smtClean="0"/>
              <a:pPr/>
              <a:t>‹#›</a:t>
            </a:fld>
            <a:endParaRPr lang="en-US"/>
          </a:p>
        </p:txBody>
      </p:sp>
    </p:spTree>
    <p:extLst>
      <p:ext uri="{BB962C8B-B14F-4D97-AF65-F5344CB8AC3E}">
        <p14:creationId xmlns:p14="http://schemas.microsoft.com/office/powerpoint/2010/main" val="415460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1E1606-8A0B-4846-984C-20A54F5ECEC5}" type="slidenum">
              <a:rPr lang="en-US" smtClean="0"/>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C39474-850F-47EE-BB8C-5C7AA40C016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We are trying to increase visibility and confidence in the development payment process for faculty and department administrative assistants.  This will also assist the provost office in approving PAFs.</a:t>
            </a:r>
          </a:p>
          <a:p>
            <a:endParaRPr lang="en-US" sz="1600" dirty="0"/>
          </a:p>
          <a:p>
            <a:r>
              <a:rPr lang="en-US" sz="1600" dirty="0">
                <a:solidFill>
                  <a:srgbClr val="000000"/>
                </a:solidFill>
              </a:rPr>
              <a:t>NOTE:  Even though courses are not approved for the stipend, they can still be developed and faculty should be </a:t>
            </a:r>
            <a:r>
              <a:rPr lang="en-US" sz="1600" b="1" dirty="0">
                <a:solidFill>
                  <a:srgbClr val="000000"/>
                </a:solidFill>
              </a:rPr>
              <a:t>encouraged to meet with the FCTL for </a:t>
            </a:r>
            <a:r>
              <a:rPr lang="en-US" sz="1600" dirty="0">
                <a:solidFill>
                  <a:srgbClr val="000000"/>
                </a:solidFill>
              </a:rPr>
              <a:t>to maximize student learning and best practices.</a:t>
            </a:r>
          </a:p>
          <a:p>
            <a:r>
              <a:rPr lang="en-US" sz="1600" dirty="0"/>
              <a:t>  </a:t>
            </a:r>
          </a:p>
          <a:p>
            <a:endParaRPr lang="en-US" dirty="0"/>
          </a:p>
        </p:txBody>
      </p:sp>
      <p:sp>
        <p:nvSpPr>
          <p:cNvPr id="4" name="Slide Number Placeholder 3"/>
          <p:cNvSpPr>
            <a:spLocks noGrp="1"/>
          </p:cNvSpPr>
          <p:nvPr>
            <p:ph type="sldNum" sz="quarter" idx="10"/>
          </p:nvPr>
        </p:nvSpPr>
        <p:spPr/>
        <p:txBody>
          <a:bodyPr/>
          <a:lstStyle/>
          <a:p>
            <a:fld id="{D1C39474-850F-47EE-BB8C-5C7AA40C0166}"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1E1606-8A0B-4846-984C-20A54F5ECEC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sym typeface="Wingdings" pitchFamily="2" charset="2"/>
              </a:rPr>
              <a:t>INCLUSION of the Destination FOAP (account number) can aid in reducing the processing time by anywhere from 2-3 weeks. </a:t>
            </a:r>
          </a:p>
        </p:txBody>
      </p:sp>
      <p:sp>
        <p:nvSpPr>
          <p:cNvPr id="4" name="Slide Number Placeholder 3"/>
          <p:cNvSpPr>
            <a:spLocks noGrp="1"/>
          </p:cNvSpPr>
          <p:nvPr>
            <p:ph type="sldNum" sz="quarter" idx="10"/>
          </p:nvPr>
        </p:nvSpPr>
        <p:spPr/>
        <p:txBody>
          <a:bodyPr/>
          <a:lstStyle/>
          <a:p>
            <a:fld id="{D1C39474-850F-47EE-BB8C-5C7AA40C0166}"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We are trying to increase visibility and confidence in the development payment process for faculty and department administrative assistants.  This will also assist the provost office in approving PAFs.</a:t>
            </a:r>
          </a:p>
          <a:p>
            <a:endParaRPr lang="en-US" sz="1600" dirty="0"/>
          </a:p>
          <a:p>
            <a:r>
              <a:rPr lang="en-US" sz="1600" dirty="0">
                <a:solidFill>
                  <a:srgbClr val="000000"/>
                </a:solidFill>
              </a:rPr>
              <a:t>NOTE:  Even though courses are not approved for the stipend, they can still be developed and faculty should be </a:t>
            </a:r>
            <a:r>
              <a:rPr lang="en-US" sz="1600" b="1" dirty="0">
                <a:solidFill>
                  <a:srgbClr val="000000"/>
                </a:solidFill>
              </a:rPr>
              <a:t>encouraged to meet with the FCTL for </a:t>
            </a:r>
            <a:r>
              <a:rPr lang="en-US" sz="1600" dirty="0">
                <a:solidFill>
                  <a:srgbClr val="000000"/>
                </a:solidFill>
              </a:rPr>
              <a:t>to maximize student learning and best practices.</a:t>
            </a:r>
          </a:p>
          <a:p>
            <a:r>
              <a:rPr lang="en-US" sz="1600" dirty="0"/>
              <a:t>  </a:t>
            </a:r>
          </a:p>
          <a:p>
            <a:endParaRPr lang="en-US" dirty="0"/>
          </a:p>
        </p:txBody>
      </p:sp>
      <p:sp>
        <p:nvSpPr>
          <p:cNvPr id="4" name="Slide Number Placeholder 3"/>
          <p:cNvSpPr>
            <a:spLocks noGrp="1"/>
          </p:cNvSpPr>
          <p:nvPr>
            <p:ph type="sldNum" sz="quarter" idx="10"/>
          </p:nvPr>
        </p:nvSpPr>
        <p:spPr/>
        <p:txBody>
          <a:bodyPr/>
          <a:lstStyle/>
          <a:p>
            <a:fld id="{D1C39474-850F-47EE-BB8C-5C7AA40C0166}"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We are trying to increase visibility and confidence in the development payment process for faculty and department administrative assistants.  This will also assist the provost office in approving PAFs.</a:t>
            </a:r>
          </a:p>
          <a:p>
            <a:endParaRPr lang="en-US" sz="1600" dirty="0"/>
          </a:p>
          <a:p>
            <a:r>
              <a:rPr lang="en-US" sz="1600" dirty="0">
                <a:solidFill>
                  <a:srgbClr val="000000"/>
                </a:solidFill>
              </a:rPr>
              <a:t>NOTE:  Even though courses are not approved for the stipend, they can still be developed and faculty should be </a:t>
            </a:r>
            <a:r>
              <a:rPr lang="en-US" sz="1600" b="1" dirty="0">
                <a:solidFill>
                  <a:srgbClr val="000000"/>
                </a:solidFill>
              </a:rPr>
              <a:t>encouraged to meet with the FCTL for </a:t>
            </a:r>
            <a:r>
              <a:rPr lang="en-US" sz="1600" dirty="0">
                <a:solidFill>
                  <a:srgbClr val="000000"/>
                </a:solidFill>
              </a:rPr>
              <a:t>to maximize student learning and best practices.</a:t>
            </a:r>
          </a:p>
          <a:p>
            <a:r>
              <a:rPr lang="en-US" sz="1600" dirty="0"/>
              <a:t>  </a:t>
            </a:r>
          </a:p>
          <a:p>
            <a:endParaRPr lang="en-US" dirty="0"/>
          </a:p>
        </p:txBody>
      </p:sp>
      <p:sp>
        <p:nvSpPr>
          <p:cNvPr id="4" name="Slide Number Placeholder 3"/>
          <p:cNvSpPr>
            <a:spLocks noGrp="1"/>
          </p:cNvSpPr>
          <p:nvPr>
            <p:ph type="sldNum" sz="quarter" idx="10"/>
          </p:nvPr>
        </p:nvSpPr>
        <p:spPr/>
        <p:txBody>
          <a:bodyPr/>
          <a:lstStyle/>
          <a:p>
            <a:fld id="{D1C39474-850F-47EE-BB8C-5C7AA40C0166}"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F7F91B-4818-4DC5-97AE-F16D25EDD423}" type="slidenum">
              <a:rPr lang="en-US" smtClean="0"/>
              <a:pPr/>
              <a:t>45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TextEdit="1"/>
          </p:cNvSpPr>
          <p:nvPr>
            <p:ph type="sldImg"/>
          </p:nvPr>
        </p:nvSpPr>
        <p:spPr bwMode="auto">
          <a:noFill/>
          <a:ln>
            <a:solidFill>
              <a:srgbClr val="000000"/>
            </a:solidFill>
            <a:miter lim="800000"/>
            <a:headEnd/>
            <a:tailEnd/>
          </a:ln>
        </p:spPr>
      </p:sp>
      <p:sp>
        <p:nvSpPr>
          <p:cNvPr id="17411"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dirty="0" smtClean="0"/>
          </a:p>
        </p:txBody>
      </p:sp>
      <p:sp>
        <p:nvSpPr>
          <p:cNvPr id="17412" name="Rectangle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28FA61A-DC52-4276-AC50-505693D2E0D2}" type="slidenum">
              <a:rPr lang="en-US" smtClean="0"/>
              <a:pPr fontAlgn="base">
                <a:spcBef>
                  <a:spcPct val="0"/>
                </a:spcBef>
                <a:spcAft>
                  <a:spcPct val="0"/>
                </a:spcAft>
                <a:defRPr/>
              </a:pPr>
              <a:t>47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Rot="1" noChangeAspect="1" noTextEdit="1"/>
          </p:cNvSpPr>
          <p:nvPr>
            <p:ph type="sldImg"/>
          </p:nvPr>
        </p:nvSpPr>
        <p:spPr bwMode="auto">
          <a:noFill/>
          <a:ln>
            <a:solidFill>
              <a:srgbClr val="000000"/>
            </a:solidFill>
            <a:miter lim="800000"/>
            <a:headEnd/>
            <a:tailEnd/>
          </a:ln>
        </p:spPr>
      </p:sp>
      <p:sp>
        <p:nvSpPr>
          <p:cNvPr id="18435"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dirty="0" smtClean="0"/>
          </a:p>
        </p:txBody>
      </p:sp>
      <p:sp>
        <p:nvSpPr>
          <p:cNvPr id="18436" name="Rectangle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59916385-D802-45EC-872E-729482E3D901}" type="slidenum">
              <a:rPr lang="en-US" smtClean="0"/>
              <a:pPr fontAlgn="base">
                <a:spcBef>
                  <a:spcPct val="0"/>
                </a:spcBef>
                <a:spcAft>
                  <a:spcPct val="0"/>
                </a:spcAft>
                <a:defRPr/>
              </a:pPr>
              <a:t>48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Rot="1" noChangeAspect="1" noTextEdit="1"/>
          </p:cNvSpPr>
          <p:nvPr>
            <p:ph type="sldImg"/>
          </p:nvPr>
        </p:nvSpPr>
        <p:spPr bwMode="auto">
          <a:noFill/>
          <a:ln>
            <a:solidFill>
              <a:srgbClr val="000000"/>
            </a:solidFill>
            <a:miter lim="800000"/>
            <a:headEnd/>
            <a:tailEnd/>
          </a:ln>
        </p:spPr>
      </p:sp>
      <p:sp>
        <p:nvSpPr>
          <p:cNvPr id="19459"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19460" name="Rectangle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90A433E-67D1-4A26-88FC-A7C25A2D707C}"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1E1606-8A0B-4846-984C-20A54F5ECEC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Rot="1" noChangeAspect="1" noTextEdit="1"/>
          </p:cNvSpPr>
          <p:nvPr>
            <p:ph type="sldImg"/>
          </p:nvPr>
        </p:nvSpPr>
        <p:spPr bwMode="auto">
          <a:noFill/>
          <a:ln>
            <a:solidFill>
              <a:srgbClr val="000000"/>
            </a:solidFill>
            <a:miter lim="800000"/>
            <a:headEnd/>
            <a:tailEnd/>
          </a:ln>
        </p:spPr>
      </p:sp>
      <p:sp>
        <p:nvSpPr>
          <p:cNvPr id="20483"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20484" name="Rectangle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4100DE6B-EAE1-4436-98C2-8BF3A7A88E84}"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TextEdit="1"/>
          </p:cNvSpPr>
          <p:nvPr>
            <p:ph type="sldImg"/>
          </p:nvPr>
        </p:nvSpPr>
        <p:spPr bwMode="auto">
          <a:noFill/>
          <a:ln>
            <a:solidFill>
              <a:srgbClr val="000000"/>
            </a:solidFill>
            <a:miter lim="800000"/>
            <a:headEnd/>
            <a:tailEnd/>
          </a:ln>
        </p:spPr>
      </p:sp>
      <p:sp>
        <p:nvSpPr>
          <p:cNvPr id="22531" name="Rectangle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en-US" smtClean="0"/>
          </a:p>
        </p:txBody>
      </p:sp>
      <p:sp>
        <p:nvSpPr>
          <p:cNvPr id="22532" name="Rectangle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A5C8B27-DE42-4E08-BDCE-DD574A92CFF4}"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54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55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1E1606-8A0B-4846-984C-20A54F5ECEC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1C39474-850F-47EE-BB8C-5C7AA40C016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red1b.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28600" y="3886200"/>
            <a:ext cx="8686800" cy="1371600"/>
          </a:xfrm>
        </p:spPr>
        <p:txBody>
          <a:bodyPr vert="horz" anchor="t">
            <a:noAutofit/>
          </a:bodyPr>
          <a:lstStyle>
            <a:lvl1pPr algn="ctr">
              <a:defRPr sz="5500">
                <a:solidFill>
                  <a:srgbClr val="5E0009"/>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228600" y="5562600"/>
            <a:ext cx="8763000" cy="1143000"/>
          </a:xfrm>
        </p:spPr>
        <p:txBody>
          <a:bodyPr/>
          <a:lstStyle>
            <a:lvl1pPr marL="0" indent="0" algn="ctr">
              <a:buNone/>
              <a:defRPr>
                <a:solidFill>
                  <a:srgbClr val="5E000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or speaker’s name</a:t>
            </a:r>
            <a:br>
              <a:rPr lang="en-US" dirty="0" smtClean="0"/>
            </a:br>
            <a:r>
              <a:rPr lang="en-US" dirty="0" smtClean="0"/>
              <a:t>Office/Department</a:t>
            </a:r>
            <a:br>
              <a:rPr lang="en-US" dirty="0" smtClean="0"/>
            </a:b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62200"/>
            <a:ext cx="6858000" cy="3687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2057400" cy="56991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762000"/>
            <a:ext cx="6324600" cy="56991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1" y="2743201"/>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6096000" y="6248400"/>
            <a:ext cx="2667000" cy="366184"/>
          </a:xfrm>
          <a:prstGeom prst="rect">
            <a:avLst/>
          </a:prstGeom>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2733"/>
          </a:xfrm>
          <a:prstGeom prst="rect">
            <a:avLst/>
          </a:prstGeom>
        </p:spPr>
        <p:txBody>
          <a:bodyPr>
            <a:noAutofit/>
          </a:bodyPr>
          <a:lstStyle>
            <a:lvl1pPr>
              <a:defRPr sz="2400">
                <a:solidFill>
                  <a:srgbClr val="FFFFFF"/>
                </a:solidFill>
              </a:defRPr>
            </a:lvl1pPr>
          </a:lstStyle>
          <a:p>
            <a:pPr>
              <a:defRPr/>
            </a:pPr>
            <a:fld id="{CBB2C9B6-29D6-44D0-907F-A406C846B944}" type="slidenum">
              <a:rPr lang="en-US"/>
              <a:pPr>
                <a:defRPr/>
              </a:pPr>
              <a:t>‹#›</a:t>
            </a:fld>
            <a:endParaRPr lang="en-US" dirty="0"/>
          </a:p>
        </p:txBody>
      </p:sp>
      <p:sp>
        <p:nvSpPr>
          <p:cNvPr id="9" name="Footer Placeholder 13"/>
          <p:cNvSpPr>
            <a:spLocks noGrp="1"/>
          </p:cNvSpPr>
          <p:nvPr>
            <p:ph type="ftr" sz="quarter" idx="12"/>
          </p:nvPr>
        </p:nvSpPr>
        <p:spPr>
          <a:xfrm>
            <a:off x="609601" y="6248400"/>
            <a:ext cx="5421313" cy="364067"/>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295491627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7" name="Rectangle 6"/>
          <p:cNvSpPr>
            <a:spLocks noGrp="1"/>
          </p:cNvSpPr>
          <p:nvPr>
            <p:ph sz="quarter" idx="13"/>
          </p:nvPr>
        </p:nvSpPr>
        <p:spPr>
          <a:xfrm>
            <a:off x="609600" y="1803400"/>
            <a:ext cx="8153400" cy="43688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4"/>
          </p:nvPr>
        </p:nvSpPr>
        <p:spPr>
          <a:xfrm>
            <a:off x="6096000" y="6248400"/>
            <a:ext cx="2667000" cy="366184"/>
          </a:xfrm>
          <a:prstGeom prst="rect">
            <a:avLst/>
          </a:prstGeom>
        </p:spPr>
        <p:txBody>
          <a:bodyPr/>
          <a:lstStyle>
            <a:lvl1pPr>
              <a:defRPr/>
            </a:lvl1pPr>
          </a:lstStyle>
          <a:p>
            <a:pPr>
              <a:defRPr/>
            </a:pPr>
            <a:endParaRPr lang="en-US" dirty="0"/>
          </a:p>
        </p:txBody>
      </p:sp>
      <p:sp>
        <p:nvSpPr>
          <p:cNvPr id="5" name="Footer Placeholder 2"/>
          <p:cNvSpPr>
            <a:spLocks noGrp="1"/>
          </p:cNvSpPr>
          <p:nvPr>
            <p:ph type="ftr" sz="quarter" idx="15"/>
          </p:nvPr>
        </p:nvSpPr>
        <p:spPr>
          <a:xfrm>
            <a:off x="609601" y="6248400"/>
            <a:ext cx="5421313" cy="364067"/>
          </a:xfrm>
          <a:prstGeom prst="rect">
            <a:avLst/>
          </a:prstGeom>
        </p:spPr>
        <p:txBody>
          <a:bodyPr/>
          <a:lstStyle>
            <a:lvl1pPr>
              <a:defRPr/>
            </a:lvl1pPr>
          </a:lstStyle>
          <a:p>
            <a:pPr>
              <a:defRPr/>
            </a:pPr>
            <a:endParaRPr lang="en-US"/>
          </a:p>
        </p:txBody>
      </p:sp>
      <p:sp>
        <p:nvSpPr>
          <p:cNvPr id="6" name="Slide Number Placeholder 22"/>
          <p:cNvSpPr>
            <a:spLocks noGrp="1"/>
          </p:cNvSpPr>
          <p:nvPr>
            <p:ph type="sldNum" sz="quarter" idx="16"/>
          </p:nvPr>
        </p:nvSpPr>
        <p:spPr>
          <a:xfrm>
            <a:off x="0" y="1272118"/>
            <a:ext cx="533400" cy="245533"/>
          </a:xfrm>
          <a:prstGeom prst="rect">
            <a:avLst/>
          </a:prstGeom>
        </p:spPr>
        <p:txBody>
          <a:bodyPr/>
          <a:lstStyle>
            <a:lvl1pPr>
              <a:defRPr/>
            </a:lvl1pPr>
          </a:lstStyle>
          <a:p>
            <a:pPr>
              <a:defRPr/>
            </a:pPr>
            <a:fld id="{FC7E7855-E483-499B-A739-A9BC357EF558}" type="slidenum">
              <a:rPr lang="en-US"/>
              <a:pPr>
                <a:defRPr/>
              </a:pPr>
              <a:t>‹#›</a:t>
            </a:fld>
            <a:endParaRPr lang="en-US" dirty="0"/>
          </a:p>
        </p:txBody>
      </p:sp>
    </p:spTree>
    <p:extLst>
      <p:ext uri="{BB962C8B-B14F-4D97-AF65-F5344CB8AC3E}">
        <p14:creationId xmlns:p14="http://schemas.microsoft.com/office/powerpoint/2010/main" val="91468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2133600"/>
            <a:ext cx="8229600" cy="4343400"/>
          </a:xfrm>
        </p:spPr>
        <p:txBody>
          <a:bodyPr>
            <a:normAutofit/>
          </a:bodyPr>
          <a:lstStyle>
            <a:lvl1pPr>
              <a:defRPr sz="3200"/>
            </a:lvl1pPr>
            <a:lvl2pPr>
              <a:defRPr sz="2800"/>
            </a:lvl2pPr>
            <a:lvl3pPr>
              <a:defRPr sz="2400"/>
            </a:lvl3pPr>
            <a:lvl4pPr>
              <a:defRPr sz="2400"/>
            </a:lvl4pPr>
            <a:lvl5pPr>
              <a:defRPr sz="2400"/>
            </a:lvl5pPr>
            <a:lvl6pPr>
              <a:buFont typeface="Arial" pitchFamily="34" charset="0"/>
              <a:buChar char="•"/>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010400" cy="1447800"/>
          </a:xfrm>
        </p:spPr>
        <p:txBody>
          <a:bodyPr anchor="t"/>
          <a:lstStyle>
            <a:lvl1pPr algn="l">
              <a:defRPr sz="4000" b="1" cap="none" baseline="0"/>
            </a:lvl1pPr>
          </a:lstStyle>
          <a:p>
            <a:r>
              <a:rPr lang="en-US" dirty="0" smtClean="0"/>
              <a:t>Click to edit Master title style</a:t>
            </a:r>
            <a:endParaRPr lang="en-US" dirty="0"/>
          </a:p>
        </p:txBody>
      </p:sp>
      <p:sp>
        <p:nvSpPr>
          <p:cNvPr id="8" name="Text Placeholder 7"/>
          <p:cNvSpPr>
            <a:spLocks noGrp="1"/>
          </p:cNvSpPr>
          <p:nvPr>
            <p:ph type="body" sz="quarter" idx="10" hasCustomPrompt="1"/>
          </p:nvPr>
        </p:nvSpPr>
        <p:spPr>
          <a:xfrm>
            <a:off x="762000" y="3733800"/>
            <a:ext cx="7010400" cy="1066800"/>
          </a:xfrm>
        </p:spPr>
        <p:txBody>
          <a:bodyPr>
            <a:normAutofit/>
          </a:bodyPr>
          <a:lstStyle>
            <a:lvl1pPr>
              <a:buNone/>
              <a:defRPr sz="2800"/>
            </a:lvl1pPr>
          </a:lstStyle>
          <a:p>
            <a:pPr lvl="0"/>
            <a:r>
              <a:rPr lang="en-US" dirty="0" smtClean="0"/>
              <a:t>Subtitle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p:spPr>
        <p:txBody>
          <a:bodyPr/>
          <a:lstStyle>
            <a:lvl1pPr>
              <a:defRPr sz="25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6000"/>
            <a:ext cx="4040188" cy="639762"/>
          </a:xfrm>
        </p:spPr>
        <p:txBody>
          <a:bodyPr anchor="b">
            <a:no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047999"/>
            <a:ext cx="4040188" cy="3078163"/>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2286000"/>
            <a:ext cx="4041775" cy="639762"/>
          </a:xfrm>
        </p:spPr>
        <p:txBody>
          <a:bodyPr anchor="b">
            <a:no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047999"/>
            <a:ext cx="4041775" cy="3078163"/>
          </a:xfrm>
        </p:spPr>
        <p:txBody>
          <a:bodyPr/>
          <a:lstStyle>
            <a:lvl1pPr>
              <a:defRPr sz="25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609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9925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33600"/>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TextBox 28"/>
          <p:cNvSpPr txBox="1"/>
          <p:nvPr userDrawn="1"/>
        </p:nvSpPr>
        <p:spPr>
          <a:xfrm>
            <a:off x="1447800" y="6519446"/>
            <a:ext cx="1371600" cy="338554"/>
          </a:xfrm>
          <a:prstGeom prst="rect">
            <a:avLst/>
          </a:prstGeom>
          <a:noFill/>
        </p:spPr>
        <p:txBody>
          <a:bodyPr wrap="square" rtlCol="0">
            <a:spAutoFit/>
          </a:bodyPr>
          <a:lstStyle/>
          <a:p>
            <a:pPr algn="ctr"/>
            <a:r>
              <a:rPr lang="en-US" sz="1600" dirty="0" smtClean="0">
                <a:solidFill>
                  <a:srgbClr val="000000"/>
                </a:solidFill>
              </a:rPr>
              <a:t>8/16/2011</a:t>
            </a:r>
            <a:endParaRPr lang="en-US" sz="1600" dirty="0">
              <a:solidFill>
                <a:srgbClr val="000000"/>
              </a:solidFill>
            </a:endParaRPr>
          </a:p>
        </p:txBody>
      </p:sp>
      <p:sp>
        <p:nvSpPr>
          <p:cNvPr id="31" name="TextBox 30"/>
          <p:cNvSpPr txBox="1"/>
          <p:nvPr userDrawn="1"/>
        </p:nvSpPr>
        <p:spPr>
          <a:xfrm>
            <a:off x="3048000" y="6519446"/>
            <a:ext cx="4572000" cy="338554"/>
          </a:xfrm>
          <a:prstGeom prst="rect">
            <a:avLst/>
          </a:prstGeom>
          <a:noFill/>
        </p:spPr>
        <p:txBody>
          <a:bodyPr wrap="square" rtlCol="0">
            <a:spAutoFit/>
          </a:bodyPr>
          <a:lstStyle/>
          <a:p>
            <a:pPr algn="l"/>
            <a:r>
              <a:rPr lang="en-US" sz="1600" dirty="0" smtClean="0">
                <a:solidFill>
                  <a:srgbClr val="000000"/>
                </a:solidFill>
              </a:rPr>
              <a:t>Office of the Provost</a:t>
            </a:r>
          </a:p>
        </p:txBody>
      </p:sp>
      <p:sp>
        <p:nvSpPr>
          <p:cNvPr id="9" name="TextBox 8"/>
          <p:cNvSpPr txBox="1"/>
          <p:nvPr userDrawn="1"/>
        </p:nvSpPr>
        <p:spPr>
          <a:xfrm>
            <a:off x="2819400" y="6477000"/>
            <a:ext cx="152400" cy="338554"/>
          </a:xfrm>
          <a:prstGeom prst="rect">
            <a:avLst/>
          </a:prstGeom>
          <a:noFill/>
        </p:spPr>
        <p:txBody>
          <a:bodyPr wrap="square" rtlCol="0">
            <a:spAutoFit/>
          </a:bodyPr>
          <a:lstStyle/>
          <a:p>
            <a:r>
              <a:rPr lang="en-US" sz="1600" dirty="0" smtClean="0">
                <a:solidFill>
                  <a:srgbClr val="000000"/>
                </a:solidFill>
              </a:rPr>
              <a:t>|</a:t>
            </a:r>
            <a:endParaRPr lang="en-US" sz="1600" dirty="0">
              <a:solidFill>
                <a:srgbClr val="000000"/>
              </a:solidFill>
            </a:endParaRPr>
          </a:p>
        </p:txBody>
      </p:sp>
      <p:sp>
        <p:nvSpPr>
          <p:cNvPr id="10" name="TextBox 9"/>
          <p:cNvSpPr txBox="1"/>
          <p:nvPr userDrawn="1"/>
        </p:nvSpPr>
        <p:spPr>
          <a:xfrm>
            <a:off x="1295400" y="6477000"/>
            <a:ext cx="152400" cy="338554"/>
          </a:xfrm>
          <a:prstGeom prst="rect">
            <a:avLst/>
          </a:prstGeom>
          <a:noFill/>
        </p:spPr>
        <p:txBody>
          <a:bodyPr wrap="square" rtlCol="0">
            <a:spAutoFit/>
          </a:bodyPr>
          <a:lstStyle/>
          <a:p>
            <a:r>
              <a:rPr lang="en-US" sz="1600" dirty="0" smtClean="0">
                <a:solidFill>
                  <a:srgbClr val="000000"/>
                </a:solidFill>
              </a:rPr>
              <a:t>|</a:t>
            </a:r>
            <a:endParaRPr lang="en-US" sz="16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rtl="0" eaLnBrk="1" latinLnBrk="0" hangingPunct="1">
        <a:spcBef>
          <a:spcPct val="0"/>
        </a:spcBef>
        <a:buNone/>
        <a:defRPr sz="4500" kern="1200">
          <a:solidFill>
            <a:schemeClr val="bg1"/>
          </a:solidFill>
          <a:latin typeface="Arial Black"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5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None/>
        <a:defRPr sz="1800" kern="1200">
          <a:solidFill>
            <a:srgbClr val="5E0009"/>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1800" kern="1200">
          <a:solidFill>
            <a:srgbClr val="5E0009"/>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rgbClr val="5E0009"/>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rgbClr val="5E000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missouristate.edu/provost/facultydevelopment/"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issouristate.edu/fctl/"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outreach.missouristate.edu/onlinecourseproposalform.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missouristate.edu/fctl/DPA.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mailto:garyrader@missouristate.ed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hyperlink" Target="mailto:sponsoredresearch@missouristate.edu"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issouristate.edu/provost/facultywritingretreats/"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57600"/>
            <a:ext cx="8686800" cy="1371600"/>
          </a:xfrm>
        </p:spPr>
        <p:txBody>
          <a:bodyPr/>
          <a:lstStyle/>
          <a:p>
            <a:r>
              <a:rPr lang="en-US" sz="4800" dirty="0" smtClean="0"/>
              <a:t>New Faculty Orientation </a:t>
            </a:r>
            <a:endParaRPr lang="en-US" sz="4800" dirty="0"/>
          </a:p>
        </p:txBody>
      </p:sp>
      <p:sp>
        <p:nvSpPr>
          <p:cNvPr id="3" name="Subtitle 2"/>
          <p:cNvSpPr>
            <a:spLocks noGrp="1"/>
          </p:cNvSpPr>
          <p:nvPr>
            <p:ph type="subTitle" idx="1"/>
          </p:nvPr>
        </p:nvSpPr>
        <p:spPr>
          <a:xfrm>
            <a:off x="381000" y="4876800"/>
            <a:ext cx="8763000" cy="1143000"/>
          </a:xfrm>
        </p:spPr>
        <p:txBody>
          <a:bodyPr/>
          <a:lstStyle/>
          <a:p>
            <a:r>
              <a:rPr lang="en-US" dirty="0" smtClean="0"/>
              <a:t>Office of the Provost</a:t>
            </a:r>
          </a:p>
          <a:p>
            <a:r>
              <a:rPr lang="en-US" dirty="0" smtClean="0"/>
              <a:t>2012-13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2590800"/>
          </a:xfrm>
        </p:spPr>
        <p:txBody>
          <a:bodyPr/>
          <a:lstStyle/>
          <a:p>
            <a:pPr lvl="0"/>
            <a:r>
              <a:rPr lang="en-US" sz="3200" dirty="0" smtClean="0"/>
              <a:t>The out-of-pocket cost for a basic office visit at Taylor Health and Wellness for a faculty member on MSU insurance is </a:t>
            </a:r>
            <a:r>
              <a:rPr lang="en-US" dirty="0" smtClean="0"/>
              <a:t/>
            </a:r>
            <a:br>
              <a:rPr lang="en-US" dirty="0" smtClean="0"/>
            </a:br>
            <a:endParaRPr lang="en-US" dirty="0"/>
          </a:p>
        </p:txBody>
      </p:sp>
      <p:sp>
        <p:nvSpPr>
          <p:cNvPr id="3" name="Content Placeholder 2"/>
          <p:cNvSpPr>
            <a:spLocks noGrp="1"/>
          </p:cNvSpPr>
          <p:nvPr>
            <p:ph idx="1"/>
          </p:nvPr>
        </p:nvSpPr>
        <p:spPr>
          <a:xfrm>
            <a:off x="228600" y="2514600"/>
            <a:ext cx="8229600" cy="4343400"/>
          </a:xfrm>
        </p:spPr>
        <p:txBody>
          <a:bodyPr/>
          <a:lstStyle/>
          <a:p>
            <a:pPr marL="342900" lvl="1" indent="-342900"/>
            <a:r>
              <a:rPr lang="en-US" dirty="0" smtClean="0"/>
              <a:t>$7.80 – </a:t>
            </a:r>
            <a:r>
              <a:rPr lang="en-US" i="1" dirty="0" smtClean="0"/>
              <a:t>correct!  Can you believe it?  They waive the deductable and cover 20% of the costs.  Of course, this is only for a basic visit for colds, sore throat, etc.  If you want something complicated like </a:t>
            </a:r>
            <a:r>
              <a:rPr lang="en-US" i="1" dirty="0" err="1" smtClean="0"/>
              <a:t>botox</a:t>
            </a:r>
            <a:r>
              <a:rPr lang="en-US" i="1" dirty="0" smtClean="0"/>
              <a:t>, that’s a different story.  If this isn’t reward enough, give yourself a point. </a:t>
            </a:r>
            <a:endParaRPr lang="en-US" dirty="0" smtClean="0"/>
          </a:p>
          <a:p>
            <a:r>
              <a:rPr lang="en-US" dirty="0" smtClean="0"/>
              <a:t>$78.00- </a:t>
            </a:r>
            <a:r>
              <a:rPr lang="en-US" sz="2800" i="1" dirty="0" smtClean="0"/>
              <a:t>No.. you’re at MSU now.  No points.</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At MSU, CHPA stands for</a:t>
            </a:r>
            <a:endParaRPr lang="en-US" dirty="0"/>
          </a:p>
        </p:txBody>
      </p:sp>
      <p:sp>
        <p:nvSpPr>
          <p:cNvPr id="5" name="Content Placeholder 4"/>
          <p:cNvSpPr>
            <a:spLocks noGrp="1"/>
          </p:cNvSpPr>
          <p:nvPr>
            <p:ph idx="1"/>
          </p:nvPr>
        </p:nvSpPr>
        <p:spPr/>
        <p:txBody>
          <a:bodyPr/>
          <a:lstStyle/>
          <a:p>
            <a:r>
              <a:rPr lang="en-US" dirty="0" smtClean="0"/>
              <a:t>a museum dedicated to Erik Estrada memorabilia- </a:t>
            </a:r>
            <a:r>
              <a:rPr lang="en-US" i="1" dirty="0" smtClean="0"/>
              <a:t>wrong, 0 points, and some of you are too young to know why this is funny</a:t>
            </a:r>
          </a:p>
          <a:p>
            <a:r>
              <a:rPr lang="en-US" dirty="0" smtClean="0"/>
              <a:t>College of Humanities and Public Affairs- </a:t>
            </a:r>
            <a:r>
              <a:rPr lang="en-US" i="1" dirty="0" smtClean="0"/>
              <a:t>correct… 2 points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MSU is an extension of the University of Missouri</a:t>
            </a:r>
            <a:endParaRPr lang="en-US" dirty="0"/>
          </a:p>
        </p:txBody>
      </p:sp>
      <p:sp>
        <p:nvSpPr>
          <p:cNvPr id="5" name="Content Placeholder 4"/>
          <p:cNvSpPr>
            <a:spLocks noGrp="1"/>
          </p:cNvSpPr>
          <p:nvPr>
            <p:ph idx="1"/>
          </p:nvPr>
        </p:nvSpPr>
        <p:spPr/>
        <p:txBody>
          <a:bodyPr/>
          <a:lstStyle/>
          <a:p>
            <a:r>
              <a:rPr lang="en-US" dirty="0" smtClean="0"/>
              <a:t>True- </a:t>
            </a:r>
            <a:r>
              <a:rPr lang="en-US" i="1" dirty="0" smtClean="0"/>
              <a:t>wrong, deduct 2 points from your total score and may God have mercy on your souls</a:t>
            </a:r>
          </a:p>
          <a:p>
            <a:r>
              <a:rPr lang="en-US" dirty="0" smtClean="0"/>
              <a:t>False- </a:t>
            </a:r>
            <a:r>
              <a:rPr lang="en-US" i="1" dirty="0" smtClean="0"/>
              <a:t>correct… 2 points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Bear CLAW provides</a:t>
            </a:r>
            <a:endParaRPr lang="en-US" dirty="0"/>
          </a:p>
        </p:txBody>
      </p:sp>
      <p:sp>
        <p:nvSpPr>
          <p:cNvPr id="5" name="Content Placeholder 4"/>
          <p:cNvSpPr>
            <a:spLocks noGrp="1"/>
          </p:cNvSpPr>
          <p:nvPr>
            <p:ph idx="1"/>
          </p:nvPr>
        </p:nvSpPr>
        <p:spPr/>
        <p:txBody>
          <a:bodyPr/>
          <a:lstStyle/>
          <a:p>
            <a:pPr marL="342900" lvl="1" indent="-342900"/>
            <a:r>
              <a:rPr lang="en-US" dirty="0" smtClean="0"/>
              <a:t>academic support for students- </a:t>
            </a:r>
            <a:r>
              <a:rPr lang="en-US" i="1" dirty="0" smtClean="0"/>
              <a:t>correct… 2 points. It stands for Center for Learning and Writing</a:t>
            </a:r>
          </a:p>
          <a:p>
            <a:pPr marL="342900" lvl="1" indent="-342900"/>
            <a:r>
              <a:rPr lang="en-US" dirty="0" smtClean="0"/>
              <a:t>free drinks during Happy Hour on Wednesdays-</a:t>
            </a:r>
            <a:r>
              <a:rPr lang="en-US" i="1" dirty="0" smtClean="0"/>
              <a:t>no;  0 points for wishful thinking</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At MSU, CASL stands for</a:t>
            </a:r>
            <a:endParaRPr lang="en-US" dirty="0"/>
          </a:p>
        </p:txBody>
      </p:sp>
      <p:sp>
        <p:nvSpPr>
          <p:cNvPr id="5" name="Content Placeholder 4"/>
          <p:cNvSpPr>
            <a:spLocks noGrp="1"/>
          </p:cNvSpPr>
          <p:nvPr>
            <p:ph idx="1"/>
          </p:nvPr>
        </p:nvSpPr>
        <p:spPr/>
        <p:txBody>
          <a:bodyPr/>
          <a:lstStyle/>
          <a:p>
            <a:pPr marL="342900" lvl="1" indent="-342900"/>
            <a:r>
              <a:rPr lang="en-US" dirty="0" smtClean="0"/>
              <a:t>an exclusive club for tenured full professors– </a:t>
            </a:r>
            <a:r>
              <a:rPr lang="en-US" i="1" dirty="0" smtClean="0"/>
              <a:t>HAHAHAHAHAHA.. 0 points.</a:t>
            </a:r>
            <a:r>
              <a:rPr lang="en-US" dirty="0" smtClean="0"/>
              <a:t>.</a:t>
            </a:r>
            <a:endParaRPr lang="en-US" i="1" dirty="0" smtClean="0"/>
          </a:p>
          <a:p>
            <a:r>
              <a:rPr lang="en-US" dirty="0" smtClean="0"/>
              <a:t>Citizenship and Service Learning -</a:t>
            </a:r>
            <a:r>
              <a:rPr lang="en-US" i="1" dirty="0" smtClean="0"/>
              <a:t>correct… 2 points. They can help when you’re ready to plan service learning experiences for your students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fontScale="90000"/>
          </a:bodyPr>
          <a:lstStyle/>
          <a:p>
            <a:r>
              <a:rPr lang="en-US" dirty="0" smtClean="0"/>
              <a:t>It is possible to get an examination for hearing aids at MSU.</a:t>
            </a:r>
            <a:endParaRPr lang="en-US" dirty="0"/>
          </a:p>
        </p:txBody>
      </p:sp>
      <p:sp>
        <p:nvSpPr>
          <p:cNvPr id="5" name="Content Placeholder 4"/>
          <p:cNvSpPr>
            <a:spLocks noGrp="1"/>
          </p:cNvSpPr>
          <p:nvPr>
            <p:ph idx="1"/>
          </p:nvPr>
        </p:nvSpPr>
        <p:spPr>
          <a:xfrm>
            <a:off x="457200" y="1981200"/>
            <a:ext cx="8229600" cy="4343400"/>
          </a:xfrm>
        </p:spPr>
        <p:txBody>
          <a:bodyPr/>
          <a:lstStyle/>
          <a:p>
            <a:r>
              <a:rPr lang="en-US" dirty="0" smtClean="0"/>
              <a:t>True- </a:t>
            </a:r>
            <a:r>
              <a:rPr lang="en-US" i="1" dirty="0" smtClean="0"/>
              <a:t>correct… 2 points. Faculty and their can get a variety of services at the MSU Speech-Language-Hearing Clinic in the Professional Building.</a:t>
            </a:r>
          </a:p>
          <a:p>
            <a:r>
              <a:rPr lang="en-US" i="1" dirty="0" smtClean="0"/>
              <a:t>False- incorrect..you don’t get any points, but it’s not surprising that you didn’t know what awesome services are available on campus….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Greenwood is MSU’s </a:t>
            </a:r>
            <a:endParaRPr lang="en-US" dirty="0"/>
          </a:p>
        </p:txBody>
      </p:sp>
      <p:sp>
        <p:nvSpPr>
          <p:cNvPr id="5" name="Content Placeholder 4"/>
          <p:cNvSpPr>
            <a:spLocks noGrp="1"/>
          </p:cNvSpPr>
          <p:nvPr>
            <p:ph idx="1"/>
          </p:nvPr>
        </p:nvSpPr>
        <p:spPr/>
        <p:txBody>
          <a:bodyPr/>
          <a:lstStyle/>
          <a:p>
            <a:r>
              <a:rPr lang="en-US" dirty="0" smtClean="0"/>
              <a:t>center for research on renewable energy- </a:t>
            </a:r>
            <a:r>
              <a:rPr lang="en-US" i="1" dirty="0" smtClean="0"/>
              <a:t>sorry, wrong, 0 points. </a:t>
            </a:r>
          </a:p>
          <a:p>
            <a:r>
              <a:rPr lang="en-US" dirty="0" smtClean="0"/>
              <a:t>laboratory K-12 school- </a:t>
            </a:r>
            <a:r>
              <a:rPr lang="en-US" i="1" dirty="0" smtClean="0"/>
              <a:t>correct… 2 points. The faculty and staff are terrific about supporting research projects.  Greenwood is a tremendous resource.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MSU’s mascot is the</a:t>
            </a:r>
            <a:endParaRPr lang="en-US" dirty="0"/>
          </a:p>
        </p:txBody>
      </p:sp>
      <p:sp>
        <p:nvSpPr>
          <p:cNvPr id="5" name="Content Placeholder 4"/>
          <p:cNvSpPr>
            <a:spLocks noGrp="1"/>
          </p:cNvSpPr>
          <p:nvPr>
            <p:ph idx="1"/>
          </p:nvPr>
        </p:nvSpPr>
        <p:spPr/>
        <p:txBody>
          <a:bodyPr/>
          <a:lstStyle/>
          <a:p>
            <a:r>
              <a:rPr lang="en-US" dirty="0" smtClean="0"/>
              <a:t>bear- </a:t>
            </a:r>
            <a:r>
              <a:rPr lang="en-US" i="1" dirty="0" smtClean="0"/>
              <a:t>correct… 2 points</a:t>
            </a:r>
          </a:p>
          <a:p>
            <a:r>
              <a:rPr lang="en-US" dirty="0" smtClean="0"/>
              <a:t>tiger- </a:t>
            </a:r>
            <a:r>
              <a:rPr lang="en-US" i="1" dirty="0" smtClean="0"/>
              <a:t>wrong, deduct 2 points from your total score and may God have mercy on your souls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09600"/>
            <a:ext cx="8382000" cy="1371600"/>
          </a:xfrm>
        </p:spPr>
        <p:txBody>
          <a:bodyPr>
            <a:normAutofit fontScale="90000"/>
          </a:bodyPr>
          <a:lstStyle/>
          <a:p>
            <a:r>
              <a:rPr lang="en-US" dirty="0" smtClean="0"/>
              <a:t>The woman who leads the NCAA Division 1 in career basketball scoring played for</a:t>
            </a:r>
            <a:endParaRPr lang="en-US" dirty="0"/>
          </a:p>
        </p:txBody>
      </p:sp>
      <p:sp>
        <p:nvSpPr>
          <p:cNvPr id="5" name="Content Placeholder 4"/>
          <p:cNvSpPr>
            <a:spLocks noGrp="1"/>
          </p:cNvSpPr>
          <p:nvPr>
            <p:ph idx="1"/>
          </p:nvPr>
        </p:nvSpPr>
        <p:spPr/>
        <p:txBody>
          <a:bodyPr/>
          <a:lstStyle/>
          <a:p>
            <a:r>
              <a:rPr lang="en-US" dirty="0" smtClean="0"/>
              <a:t>MSU-</a:t>
            </a:r>
            <a:r>
              <a:rPr lang="en-US" i="1" dirty="0" smtClean="0"/>
              <a:t>correct… 2 points.  Jackie Stiles, who lead our women’s team to the NCAA Final Four in 2002.</a:t>
            </a:r>
          </a:p>
          <a:p>
            <a:r>
              <a:rPr lang="en-US" dirty="0" smtClean="0"/>
              <a:t>Ole Miss- </a:t>
            </a:r>
            <a:r>
              <a:rPr lang="en-US" i="1" dirty="0" smtClean="0"/>
              <a:t>No, but they do have a strong tradition in women’s basketball, so  you don’t have to deduct any points. You just can’t add any.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lvl="0"/>
            <a:r>
              <a:rPr lang="en-US" dirty="0" smtClean="0"/>
              <a:t>The MSU PRIDE Band has marched in</a:t>
            </a:r>
            <a:endParaRPr lang="en-US" dirty="0"/>
          </a:p>
        </p:txBody>
      </p:sp>
      <p:sp>
        <p:nvSpPr>
          <p:cNvPr id="5" name="Content Placeholder 4"/>
          <p:cNvSpPr>
            <a:spLocks noGrp="1"/>
          </p:cNvSpPr>
          <p:nvPr>
            <p:ph idx="1"/>
          </p:nvPr>
        </p:nvSpPr>
        <p:spPr/>
        <p:txBody>
          <a:bodyPr>
            <a:normAutofit/>
          </a:bodyPr>
          <a:lstStyle/>
          <a:p>
            <a:pPr marL="342900" lvl="1" indent="-342900"/>
            <a:r>
              <a:rPr lang="en-US" sz="3200" dirty="0" smtClean="0"/>
              <a:t>Macy’s Thanksgiving Day Parade- </a:t>
            </a:r>
            <a:r>
              <a:rPr lang="en-US" sz="3200" i="1" dirty="0" smtClean="0"/>
              <a:t>correct… 1 point</a:t>
            </a:r>
          </a:p>
          <a:p>
            <a:pPr marL="342900" lvl="1" indent="-342900"/>
            <a:r>
              <a:rPr lang="en-US" sz="3200" dirty="0" smtClean="0"/>
              <a:t>Tournament of Roses Parade- also </a:t>
            </a:r>
            <a:r>
              <a:rPr lang="en-US" sz="3200" i="1" dirty="0" smtClean="0"/>
              <a:t>correct… 1 point.. They are amazing!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886200"/>
          </a:xfrm>
        </p:spPr>
        <p:txBody>
          <a:bodyPr>
            <a:normAutofit/>
          </a:bodyPr>
          <a:lstStyle/>
          <a:p>
            <a:pPr algn="ctr"/>
            <a:r>
              <a:rPr lang="en-US" sz="6000" dirty="0" smtClean="0"/>
              <a:t>Welcome to MSU</a:t>
            </a:r>
            <a:br>
              <a:rPr lang="en-US" sz="6000" dirty="0" smtClean="0"/>
            </a:br>
            <a:r>
              <a:rPr lang="en-US" sz="6000" dirty="0"/>
              <a:t/>
            </a:r>
            <a:br>
              <a:rPr lang="en-US" sz="6000" dirty="0"/>
            </a:br>
            <a:r>
              <a:rPr lang="en-US" dirty="0" smtClean="0"/>
              <a:t>Dr. Julie Masterson</a:t>
            </a:r>
            <a:br>
              <a:rPr lang="en-US" dirty="0" smtClean="0"/>
            </a:br>
            <a:r>
              <a:rPr lang="en-US" dirty="0" smtClean="0"/>
              <a:t>Provost Fellow </a:t>
            </a:r>
            <a:br>
              <a:rPr lang="en-US" dirty="0" smtClean="0"/>
            </a:br>
            <a:r>
              <a:rPr lang="en-US" dirty="0" smtClean="0"/>
              <a:t>Faculty Development</a:t>
            </a:r>
            <a:endParaRPr lang="en-US" dirty="0"/>
          </a:p>
        </p:txBody>
      </p:sp>
    </p:spTree>
    <p:extLst>
      <p:ext uri="{BB962C8B-B14F-4D97-AF65-F5344CB8AC3E}">
        <p14:creationId xmlns:p14="http://schemas.microsoft.com/office/powerpoint/2010/main" val="2157951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229600" cy="1143000"/>
          </a:xfrm>
        </p:spPr>
        <p:txBody>
          <a:bodyPr>
            <a:normAutofit/>
          </a:bodyPr>
          <a:lstStyle/>
          <a:p>
            <a:pPr lvl="0"/>
            <a:r>
              <a:rPr lang="en-US" dirty="0" smtClean="0"/>
              <a:t>At MSU, Tent Theatre is</a:t>
            </a:r>
            <a:endParaRPr lang="en-US" dirty="0"/>
          </a:p>
        </p:txBody>
      </p:sp>
      <p:sp>
        <p:nvSpPr>
          <p:cNvPr id="5" name="Content Placeholder 4"/>
          <p:cNvSpPr>
            <a:spLocks noGrp="1"/>
          </p:cNvSpPr>
          <p:nvPr>
            <p:ph idx="1"/>
          </p:nvPr>
        </p:nvSpPr>
        <p:spPr>
          <a:xfrm>
            <a:off x="381000" y="1752600"/>
            <a:ext cx="8229600" cy="4343400"/>
          </a:xfrm>
        </p:spPr>
        <p:txBody>
          <a:bodyPr>
            <a:normAutofit/>
          </a:bodyPr>
          <a:lstStyle/>
          <a:p>
            <a:r>
              <a:rPr lang="en-US" sz="3000" dirty="0" smtClean="0"/>
              <a:t>a festival that highlights INDY films about the experiences of extreme camping- </a:t>
            </a:r>
            <a:r>
              <a:rPr lang="en-US" sz="3000" i="1" dirty="0" smtClean="0"/>
              <a:t>wrong, 0 points, but that might be a cool thing to do</a:t>
            </a:r>
          </a:p>
          <a:p>
            <a:pPr marL="342900" lvl="1" indent="-342900"/>
            <a:r>
              <a:rPr lang="en-US" sz="3000" dirty="0" smtClean="0"/>
              <a:t>an outdoor theatre that has been in existence since 1963 and offers special summer productions for the southwest Missouri region-</a:t>
            </a:r>
            <a:r>
              <a:rPr lang="en-US" sz="3000" i="1" dirty="0" smtClean="0"/>
              <a:t>correct… 2 points. Look for this next summer!</a:t>
            </a:r>
            <a:endParaRPr lang="en-US" sz="3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Autofit/>
          </a:bodyPr>
          <a:lstStyle/>
          <a:p>
            <a:pPr lvl="0"/>
            <a:r>
              <a:rPr lang="en-US" dirty="0" smtClean="0"/>
              <a:t>Dependents of faculty and staff at MSU are eligible for</a:t>
            </a:r>
            <a:endParaRPr lang="en-US" dirty="0"/>
          </a:p>
        </p:txBody>
      </p:sp>
      <p:sp>
        <p:nvSpPr>
          <p:cNvPr id="5" name="Content Placeholder 4"/>
          <p:cNvSpPr>
            <a:spLocks noGrp="1"/>
          </p:cNvSpPr>
          <p:nvPr>
            <p:ph idx="1"/>
          </p:nvPr>
        </p:nvSpPr>
        <p:spPr>
          <a:xfrm>
            <a:off x="0" y="1981200"/>
            <a:ext cx="8839200" cy="4343400"/>
          </a:xfrm>
        </p:spPr>
        <p:txBody>
          <a:bodyPr/>
          <a:lstStyle/>
          <a:p>
            <a:r>
              <a:rPr lang="en-US" dirty="0" smtClean="0"/>
              <a:t>tuition/fee waivers for MSU coursework-</a:t>
            </a:r>
            <a:r>
              <a:rPr lang="en-US" i="1" dirty="0" smtClean="0"/>
              <a:t>correct… 2 points.  My son, daughter, and their parents are extremely grateful for this perk. </a:t>
            </a:r>
          </a:p>
          <a:p>
            <a:r>
              <a:rPr lang="en-US" dirty="0" smtClean="0"/>
              <a:t>Free admission to the St. Louis Rams games- </a:t>
            </a:r>
            <a:r>
              <a:rPr lang="en-US" i="1" dirty="0" smtClean="0"/>
              <a:t>wrong, 0 points, do you really care?  Well, maybe if Sam Bradford has a good year and he’s my </a:t>
            </a:r>
            <a:r>
              <a:rPr lang="en-US" i="1" dirty="0" err="1" smtClean="0"/>
              <a:t>fantasty</a:t>
            </a:r>
            <a:r>
              <a:rPr lang="en-US" i="1" dirty="0" smtClean="0"/>
              <a:t> football QB….</a:t>
            </a:r>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229600" cy="685800"/>
          </a:xfrm>
        </p:spPr>
        <p:txBody>
          <a:bodyPr>
            <a:normAutofit/>
          </a:bodyPr>
          <a:lstStyle/>
          <a:p>
            <a:pPr lvl="0"/>
            <a:r>
              <a:rPr lang="en-US" smtClean="0"/>
              <a:t>Digital Measures is</a:t>
            </a:r>
            <a:endParaRPr lang="en-US" dirty="0"/>
          </a:p>
        </p:txBody>
      </p:sp>
      <p:sp>
        <p:nvSpPr>
          <p:cNvPr id="5" name="Content Placeholder 4"/>
          <p:cNvSpPr>
            <a:spLocks noGrp="1"/>
          </p:cNvSpPr>
          <p:nvPr>
            <p:ph idx="1"/>
          </p:nvPr>
        </p:nvSpPr>
        <p:spPr>
          <a:xfrm>
            <a:off x="21020" y="990600"/>
            <a:ext cx="8970579" cy="5181600"/>
          </a:xfrm>
        </p:spPr>
        <p:txBody>
          <a:bodyPr>
            <a:noAutofit/>
          </a:bodyPr>
          <a:lstStyle/>
          <a:p>
            <a:pPr marL="342900" lvl="1" indent="-342900"/>
            <a:r>
              <a:rPr lang="en-US" sz="3200" smtClean="0"/>
              <a:t>a biofeedback system that is worn around the waist and emits an alarm every time the user eats a cupcake or a nacho</a:t>
            </a:r>
            <a:r>
              <a:rPr lang="en-US" sz="3000" smtClean="0"/>
              <a:t>-</a:t>
            </a:r>
            <a:r>
              <a:rPr lang="en-US" sz="3000" i="1" smtClean="0"/>
              <a:t>wrong, 0 points, although I bet there’s an app for that and if there’s not there probably should be. </a:t>
            </a:r>
          </a:p>
          <a:p>
            <a:pPr marL="342900" lvl="1" indent="-342900"/>
            <a:r>
              <a:rPr lang="en-US" sz="3200" smtClean="0"/>
              <a:t>a software system that all faculty use to document their accomplishments in research- </a:t>
            </a:r>
            <a:r>
              <a:rPr lang="en-US" sz="3000" i="1" smtClean="0"/>
              <a:t>correct.  This is really important! “If it’s not recorded in DM, the Provost Office doesn’t recognize it!  </a:t>
            </a:r>
            <a:endParaRPr lang="en-US" sz="30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administrative purview of a dean is typically at the level of the</a:t>
            </a:r>
            <a:endParaRPr lang="en-US" dirty="0"/>
          </a:p>
        </p:txBody>
      </p:sp>
      <p:sp>
        <p:nvSpPr>
          <p:cNvPr id="5" name="Content Placeholder 4"/>
          <p:cNvSpPr>
            <a:spLocks noGrp="1"/>
          </p:cNvSpPr>
          <p:nvPr>
            <p:ph idx="1"/>
          </p:nvPr>
        </p:nvSpPr>
        <p:spPr/>
        <p:txBody>
          <a:bodyPr/>
          <a:lstStyle/>
          <a:p>
            <a:r>
              <a:rPr lang="en-US" dirty="0" smtClean="0"/>
              <a:t>department- </a:t>
            </a:r>
            <a:r>
              <a:rPr lang="en-US" i="1" dirty="0" smtClean="0"/>
              <a:t>wrong, 0 points</a:t>
            </a:r>
          </a:p>
          <a:p>
            <a:r>
              <a:rPr lang="en-US" dirty="0" smtClean="0"/>
              <a:t>True- </a:t>
            </a:r>
            <a:r>
              <a:rPr lang="en-US" i="1" dirty="0" smtClean="0"/>
              <a:t>correct… 2 points.</a:t>
            </a:r>
          </a:p>
          <a:p>
            <a:r>
              <a:rPr lang="en-US" dirty="0" smtClean="0"/>
              <a:t>universe – </a:t>
            </a:r>
            <a:r>
              <a:rPr lang="en-US" i="1" dirty="0" smtClean="0"/>
              <a:t>incorrect, no points and no comments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MSU offers academic doctorate degrees</a:t>
            </a:r>
            <a:endParaRPr lang="en-US" dirty="0"/>
          </a:p>
        </p:txBody>
      </p:sp>
      <p:sp>
        <p:nvSpPr>
          <p:cNvPr id="5" name="Content Placeholder 4"/>
          <p:cNvSpPr>
            <a:spLocks noGrp="1"/>
          </p:cNvSpPr>
          <p:nvPr>
            <p:ph idx="1"/>
          </p:nvPr>
        </p:nvSpPr>
        <p:spPr/>
        <p:txBody>
          <a:bodyPr/>
          <a:lstStyle/>
          <a:p>
            <a:r>
              <a:rPr lang="en-US" dirty="0" smtClean="0"/>
              <a:t>True- </a:t>
            </a:r>
            <a:r>
              <a:rPr lang="en-US" i="1" dirty="0" smtClean="0"/>
              <a:t>correct… 3 points.. One for each doctorate we currently offer.  This will be worth more points soon…</a:t>
            </a:r>
          </a:p>
          <a:p>
            <a:r>
              <a:rPr lang="en-US" dirty="0" smtClean="0"/>
              <a:t>False</a:t>
            </a:r>
            <a:r>
              <a:rPr lang="en-US" i="1" dirty="0" smtClean="0"/>
              <a:t>- wrong, 0 points.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dirty="0" smtClean="0"/>
              <a:t>At MSU, career advancement decisions for faculty are based on</a:t>
            </a:r>
            <a:endParaRPr lang="en-US" dirty="0"/>
          </a:p>
        </p:txBody>
      </p:sp>
      <p:sp>
        <p:nvSpPr>
          <p:cNvPr id="5" name="Content Placeholder 4"/>
          <p:cNvSpPr>
            <a:spLocks noGrp="1"/>
          </p:cNvSpPr>
          <p:nvPr>
            <p:ph idx="1"/>
          </p:nvPr>
        </p:nvSpPr>
        <p:spPr/>
        <p:txBody>
          <a:bodyPr/>
          <a:lstStyle/>
          <a:p>
            <a:r>
              <a:rPr lang="en-US" dirty="0" smtClean="0"/>
              <a:t>teaching- </a:t>
            </a:r>
            <a:r>
              <a:rPr lang="en-US" i="1" dirty="0" smtClean="0"/>
              <a:t>correct… 1 point</a:t>
            </a:r>
          </a:p>
          <a:p>
            <a:r>
              <a:rPr lang="en-US" dirty="0" smtClean="0"/>
              <a:t>research-</a:t>
            </a:r>
            <a:r>
              <a:rPr lang="en-US" i="1" dirty="0" smtClean="0"/>
              <a:t>correct… 1 point</a:t>
            </a:r>
          </a:p>
          <a:p>
            <a:r>
              <a:rPr lang="en-US" dirty="0" smtClean="0"/>
              <a:t>service- </a:t>
            </a:r>
            <a:r>
              <a:rPr lang="en-US" i="1" dirty="0" smtClean="0"/>
              <a:t>correct… 1 point</a:t>
            </a:r>
          </a:p>
          <a:p>
            <a:r>
              <a:rPr lang="en-US" dirty="0" smtClean="0"/>
              <a:t>athletic ability- blessedly in</a:t>
            </a:r>
            <a:r>
              <a:rPr lang="en-US" i="1" dirty="0" smtClean="0"/>
              <a:t>correct, no points</a:t>
            </a:r>
          </a:p>
          <a:p>
            <a:endParaRPr lang="en-US" i="1" dirty="0" smtClean="0"/>
          </a:p>
          <a:p>
            <a:endParaRPr 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533400"/>
            <a:ext cx="8229600" cy="1143000"/>
          </a:xfrm>
        </p:spPr>
        <p:txBody>
          <a:bodyPr>
            <a:normAutofit fontScale="90000"/>
          </a:bodyPr>
          <a:lstStyle/>
          <a:p>
            <a:pPr lvl="0"/>
            <a:r>
              <a:rPr lang="en-US" dirty="0" smtClean="0"/>
              <a:t>The broad themes of MSU’s Public Affairs mission include</a:t>
            </a:r>
            <a:endParaRPr lang="en-US" dirty="0"/>
          </a:p>
        </p:txBody>
      </p:sp>
      <p:sp>
        <p:nvSpPr>
          <p:cNvPr id="5" name="Content Placeholder 4"/>
          <p:cNvSpPr>
            <a:spLocks noGrp="1"/>
          </p:cNvSpPr>
          <p:nvPr>
            <p:ph idx="1"/>
          </p:nvPr>
        </p:nvSpPr>
        <p:spPr>
          <a:xfrm>
            <a:off x="304800" y="1828800"/>
            <a:ext cx="8458200" cy="4572000"/>
          </a:xfrm>
        </p:spPr>
        <p:txBody>
          <a:bodyPr/>
          <a:lstStyle/>
          <a:p>
            <a:r>
              <a:rPr lang="en-US" dirty="0" smtClean="0"/>
              <a:t>research on the private lives of politicians-</a:t>
            </a:r>
            <a:r>
              <a:rPr lang="en-US" i="1" dirty="0" smtClean="0"/>
              <a:t>although this could be a research focus on some MSU faculty member, it’s not one of our themes, so 0 points</a:t>
            </a:r>
          </a:p>
          <a:p>
            <a:r>
              <a:rPr lang="en-US" dirty="0" smtClean="0"/>
              <a:t>ethical leadership- </a:t>
            </a:r>
            <a:r>
              <a:rPr lang="en-US" i="1" dirty="0" smtClean="0"/>
              <a:t>correct… 1 point</a:t>
            </a:r>
          </a:p>
          <a:p>
            <a:r>
              <a:rPr lang="en-US" dirty="0" smtClean="0"/>
              <a:t>cultural competence-</a:t>
            </a:r>
            <a:r>
              <a:rPr lang="en-US" i="1" dirty="0" smtClean="0"/>
              <a:t>correct… 1 point</a:t>
            </a:r>
          </a:p>
          <a:p>
            <a:r>
              <a:rPr lang="en-US" dirty="0" smtClean="0"/>
              <a:t>community engagement-</a:t>
            </a:r>
            <a:r>
              <a:rPr lang="en-US" i="1" dirty="0" smtClean="0"/>
              <a:t>correct… 1 point</a:t>
            </a:r>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09600"/>
            <a:ext cx="8229600" cy="1143000"/>
          </a:xfrm>
        </p:spPr>
        <p:txBody>
          <a:bodyPr>
            <a:normAutofit fontScale="90000"/>
          </a:bodyPr>
          <a:lstStyle/>
          <a:p>
            <a:pPr lvl="0"/>
            <a:r>
              <a:rPr lang="en-US" dirty="0"/>
              <a:t>You should post all of your weekly activities on your Outlook Calendar. </a:t>
            </a:r>
          </a:p>
        </p:txBody>
      </p:sp>
      <p:sp>
        <p:nvSpPr>
          <p:cNvPr id="5" name="Content Placeholder 4"/>
          <p:cNvSpPr>
            <a:spLocks noGrp="1"/>
          </p:cNvSpPr>
          <p:nvPr>
            <p:ph idx="1"/>
          </p:nvPr>
        </p:nvSpPr>
        <p:spPr>
          <a:xfrm>
            <a:off x="304800" y="1905000"/>
            <a:ext cx="8382000" cy="4495800"/>
          </a:xfrm>
        </p:spPr>
        <p:txBody>
          <a:bodyPr>
            <a:normAutofit fontScale="92500"/>
          </a:bodyPr>
          <a:lstStyle/>
          <a:p>
            <a:r>
              <a:rPr lang="en-US" dirty="0" smtClean="0"/>
              <a:t>True</a:t>
            </a:r>
            <a:r>
              <a:rPr lang="en-US" i="1" dirty="0" smtClean="0"/>
              <a:t> -correct. This is really important because it allows us (and your secretarial staff) to find times for development activities that work for most folks. Don’t worry.. specifics aren’t shown to anybody but you!  They just see “busy,” “out of office,” etc.  </a:t>
            </a:r>
          </a:p>
          <a:p>
            <a:r>
              <a:rPr lang="en-US" i="1" dirty="0" smtClean="0"/>
              <a:t>False- wrong.  Do you really want to have to respond to 40 Doodle Calendar requests??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7200"/>
            <a:ext cx="9144000" cy="1295400"/>
          </a:xfrm>
        </p:spPr>
        <p:txBody>
          <a:bodyPr>
            <a:normAutofit fontScale="90000"/>
          </a:bodyPr>
          <a:lstStyle/>
          <a:p>
            <a:pPr lvl="0"/>
            <a:r>
              <a:rPr lang="en-US" dirty="0" smtClean="0"/>
              <a:t>The Provost’s Office will offer several workshops over the academic year that</a:t>
            </a:r>
            <a:endParaRPr lang="en-US" dirty="0"/>
          </a:p>
        </p:txBody>
      </p:sp>
      <p:sp>
        <p:nvSpPr>
          <p:cNvPr id="5" name="Content Placeholder 4"/>
          <p:cNvSpPr>
            <a:spLocks noGrp="1"/>
          </p:cNvSpPr>
          <p:nvPr>
            <p:ph idx="1"/>
          </p:nvPr>
        </p:nvSpPr>
        <p:spPr>
          <a:xfrm>
            <a:off x="304800" y="1905000"/>
            <a:ext cx="8382000" cy="4495800"/>
          </a:xfrm>
        </p:spPr>
        <p:txBody>
          <a:bodyPr>
            <a:normAutofit lnSpcReduction="10000"/>
          </a:bodyPr>
          <a:lstStyle/>
          <a:p>
            <a:r>
              <a:rPr lang="en-US" dirty="0" smtClean="0"/>
              <a:t>will be worth my time to attend.  they will help with my teaching, research, service, and maybe even life in general-</a:t>
            </a:r>
            <a:r>
              <a:rPr lang="en-US" i="1" dirty="0" smtClean="0"/>
              <a:t>correct… 2 points. </a:t>
            </a:r>
          </a:p>
          <a:p>
            <a:r>
              <a:rPr lang="en-US" dirty="0" smtClean="0"/>
              <a:t>I can ignore… Julie just needed something to do instead of teaching her normal classes- </a:t>
            </a:r>
          </a:p>
          <a:p>
            <a:pPr lvl="1"/>
            <a:r>
              <a:rPr lang="en-US" i="1" dirty="0" smtClean="0"/>
              <a:t>wrong, 0 points. Shame on you.. I’m still teaching most of my classes….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905000"/>
            <a:ext cx="7924800" cy="2971800"/>
          </a:xfrm>
        </p:spPr>
        <p:txBody>
          <a:bodyPr>
            <a:normAutofit/>
          </a:bodyPr>
          <a:lstStyle/>
          <a:p>
            <a:pPr algn="ctr"/>
            <a:r>
              <a:rPr lang="en-US" sz="6000" dirty="0" smtClean="0"/>
              <a:t>Overview of </a:t>
            </a:r>
            <a:br>
              <a:rPr lang="en-US" sz="6000" dirty="0" smtClean="0"/>
            </a:br>
            <a:r>
              <a:rPr lang="en-US" sz="6000" dirty="0" smtClean="0"/>
              <a:t>MSU Faculty Development </a:t>
            </a:r>
            <a:endParaRPr lang="en-US" sz="6000" dirty="0"/>
          </a:p>
        </p:txBody>
      </p:sp>
    </p:spTree>
    <p:extLst>
      <p:ext uri="{BB962C8B-B14F-4D97-AF65-F5344CB8AC3E}">
        <p14:creationId xmlns:p14="http://schemas.microsoft.com/office/powerpoint/2010/main" val="3235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458200" cy="1524000"/>
          </a:xfrm>
        </p:spPr>
        <p:txBody>
          <a:bodyPr/>
          <a:lstStyle/>
          <a:p>
            <a:pPr algn="ctr"/>
            <a:r>
              <a:rPr lang="en-US" sz="4400" dirty="0" smtClean="0"/>
              <a:t>Breakfast is sponsored by </a:t>
            </a:r>
            <a:r>
              <a:rPr lang="en-US" sz="5400" dirty="0" smtClean="0"/>
              <a:t>Commerce Bank</a:t>
            </a:r>
            <a:endParaRPr lang="en-US" sz="5400" dirty="0"/>
          </a:p>
        </p:txBody>
      </p:sp>
      <p:sp>
        <p:nvSpPr>
          <p:cNvPr id="3" name="Content Placeholder 2"/>
          <p:cNvSpPr>
            <a:spLocks noGrp="1"/>
          </p:cNvSpPr>
          <p:nvPr>
            <p:ph idx="1"/>
          </p:nvPr>
        </p:nvSpPr>
        <p:spPr>
          <a:xfrm>
            <a:off x="102476" y="2548759"/>
            <a:ext cx="9067800" cy="4343400"/>
          </a:xfrm>
        </p:spPr>
        <p:txBody>
          <a:bodyPr>
            <a:normAutofit/>
          </a:bodyPr>
          <a:lstStyle/>
          <a:p>
            <a:r>
              <a:rPr lang="en-US" sz="4000" dirty="0" smtClean="0"/>
              <a:t>Getting to Know You Questionnaire</a:t>
            </a:r>
          </a:p>
          <a:p>
            <a:pPr lvl="1"/>
            <a:r>
              <a:rPr lang="en-US" sz="3600" dirty="0" smtClean="0"/>
              <a:t>Have your photo taken August 27 or 28; Plaster </a:t>
            </a:r>
            <a:r>
              <a:rPr lang="en-US" sz="3600" dirty="0"/>
              <a:t>Student Union 312, </a:t>
            </a:r>
            <a:r>
              <a:rPr lang="en-US" sz="3600" dirty="0" smtClean="0"/>
              <a:t>9:00-4:00</a:t>
            </a:r>
          </a:p>
          <a:p>
            <a:r>
              <a:rPr lang="en-US" sz="4400" dirty="0" smtClean="0"/>
              <a:t>Getting to Know MSU</a:t>
            </a:r>
            <a:endParaRPr lang="en-US" sz="4400" dirty="0"/>
          </a:p>
        </p:txBody>
      </p:sp>
    </p:spTree>
    <p:extLst>
      <p:ext uri="{BB962C8B-B14F-4D97-AF65-F5344CB8AC3E}">
        <p14:creationId xmlns:p14="http://schemas.microsoft.com/office/powerpoint/2010/main" val="3846002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1143000"/>
          </a:xfrm>
        </p:spPr>
        <p:txBody>
          <a:bodyPr/>
          <a:lstStyle/>
          <a:p>
            <a:r>
              <a:rPr lang="en-US" dirty="0" smtClean="0"/>
              <a:t>Provost Office NF Seminars: Mondays, 3:30-5:00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8220310"/>
              </p:ext>
            </p:extLst>
          </p:nvPr>
        </p:nvGraphicFramePr>
        <p:xfrm>
          <a:off x="0" y="1600200"/>
          <a:ext cx="9144000" cy="5283759"/>
        </p:xfrm>
        <a:graphic>
          <a:graphicData uri="http://schemas.openxmlformats.org/drawingml/2006/table">
            <a:tbl>
              <a:tblPr firstRow="1" bandRow="1">
                <a:tableStyleId>{21E4AEA4-8DFA-4A89-87EB-49C32662AFE0}</a:tableStyleId>
              </a:tblPr>
              <a:tblGrid>
                <a:gridCol w="2590800"/>
                <a:gridCol w="6553200"/>
              </a:tblGrid>
              <a:tr h="598878">
                <a:tc>
                  <a:txBody>
                    <a:bodyPr/>
                    <a:lstStyle/>
                    <a:p>
                      <a:r>
                        <a:rPr lang="en-US" sz="2000" dirty="0" smtClean="0"/>
                        <a:t>Month</a:t>
                      </a:r>
                      <a:endParaRPr lang="en-US" sz="2000" dirty="0"/>
                    </a:p>
                  </a:txBody>
                  <a:tcPr/>
                </a:tc>
                <a:tc>
                  <a:txBody>
                    <a:bodyPr/>
                    <a:lstStyle/>
                    <a:p>
                      <a:r>
                        <a:rPr lang="en-US" sz="2000" b="1" kern="1200" dirty="0" smtClean="0">
                          <a:solidFill>
                            <a:schemeClr val="lt1"/>
                          </a:solidFill>
                          <a:effectLst/>
                          <a:latin typeface="+mn-lt"/>
                          <a:ea typeface="+mn-ea"/>
                          <a:cs typeface="+mn-cs"/>
                        </a:rPr>
                        <a:t>Topic</a:t>
                      </a:r>
                      <a:endParaRPr lang="en-US" sz="2000" dirty="0"/>
                    </a:p>
                  </a:txBody>
                  <a:tcPr/>
                </a:tc>
              </a:tr>
              <a:tr h="729069">
                <a:tc>
                  <a:txBody>
                    <a:bodyPr/>
                    <a:lstStyle/>
                    <a:p>
                      <a:r>
                        <a:rPr lang="en-US" sz="2000" b="1" dirty="0" smtClean="0">
                          <a:solidFill>
                            <a:srgbClr val="C00000"/>
                          </a:solidFill>
                        </a:rPr>
                        <a:t>October-November</a:t>
                      </a:r>
                      <a:endParaRPr lang="en-US" sz="2000" b="1" dirty="0">
                        <a:solidFill>
                          <a:srgbClr val="C00000"/>
                        </a:solidFill>
                      </a:endParaRPr>
                    </a:p>
                  </a:txBody>
                  <a:tcPr/>
                </a:tc>
                <a:tc>
                  <a:txBody>
                    <a:bodyPr/>
                    <a:lstStyle/>
                    <a:p>
                      <a:r>
                        <a:rPr lang="en-US" sz="2000" b="1" dirty="0" smtClean="0">
                          <a:solidFill>
                            <a:srgbClr val="C00000"/>
                          </a:solidFill>
                        </a:rPr>
                        <a:t>Optimal</a:t>
                      </a:r>
                      <a:r>
                        <a:rPr lang="en-US" sz="2000" b="1" baseline="0" dirty="0" smtClean="0">
                          <a:solidFill>
                            <a:srgbClr val="C00000"/>
                          </a:solidFill>
                        </a:rPr>
                        <a:t> Preparation for Tenure-Promotion (in individual colleges)</a:t>
                      </a:r>
                      <a:endParaRPr lang="en-US" sz="2000" b="1" dirty="0">
                        <a:solidFill>
                          <a:srgbClr val="C00000"/>
                        </a:solidFill>
                      </a:endParaRPr>
                    </a:p>
                  </a:txBody>
                  <a:tcPr/>
                </a:tc>
              </a:tr>
              <a:tr h="598878">
                <a:tc>
                  <a:txBody>
                    <a:bodyPr/>
                    <a:lstStyle/>
                    <a:p>
                      <a:r>
                        <a:rPr lang="en-US" sz="2000" b="1" dirty="0" smtClean="0">
                          <a:solidFill>
                            <a:srgbClr val="C00000"/>
                          </a:solidFill>
                        </a:rPr>
                        <a:t>December</a:t>
                      </a:r>
                      <a:endParaRPr lang="en-US" sz="2000" b="1" dirty="0">
                        <a:solidFill>
                          <a:srgbClr val="C00000"/>
                        </a:solidFill>
                      </a:endParaRPr>
                    </a:p>
                  </a:txBody>
                  <a:tcPr/>
                </a:tc>
                <a:tc>
                  <a:txBody>
                    <a:bodyPr/>
                    <a:lstStyle/>
                    <a:p>
                      <a:r>
                        <a:rPr lang="en-US" sz="2000" b="1" dirty="0" smtClean="0">
                          <a:solidFill>
                            <a:srgbClr val="C00000"/>
                          </a:solidFill>
                        </a:rPr>
                        <a:t>Beginning/Implementing a Focused Research Agenda</a:t>
                      </a:r>
                      <a:endParaRPr lang="en-US" sz="2000" b="1" dirty="0">
                        <a:solidFill>
                          <a:srgbClr val="C00000"/>
                        </a:solidFill>
                      </a:endParaRPr>
                    </a:p>
                  </a:txBody>
                  <a:tcPr/>
                </a:tc>
              </a:tr>
              <a:tr h="598878">
                <a:tc>
                  <a:txBody>
                    <a:bodyPr/>
                    <a:lstStyle/>
                    <a:p>
                      <a:r>
                        <a:rPr lang="en-US" sz="2000" b="1" dirty="0" smtClean="0">
                          <a:solidFill>
                            <a:srgbClr val="C00000"/>
                          </a:solidFill>
                        </a:rPr>
                        <a:t>January</a:t>
                      </a:r>
                      <a:endParaRPr lang="en-US" sz="2000" b="1" dirty="0">
                        <a:solidFill>
                          <a:srgbClr val="C00000"/>
                        </a:solidFill>
                      </a:endParaRPr>
                    </a:p>
                  </a:txBody>
                  <a:tcPr/>
                </a:tc>
                <a:tc>
                  <a:txBody>
                    <a:bodyPr/>
                    <a:lstStyle/>
                    <a:p>
                      <a:r>
                        <a:rPr lang="en-US" sz="2000" b="1" dirty="0" smtClean="0">
                          <a:solidFill>
                            <a:srgbClr val="C00000"/>
                          </a:solidFill>
                        </a:rPr>
                        <a:t>Using Digital Measures</a:t>
                      </a:r>
                      <a:endParaRPr lang="en-US" sz="2000" b="1" dirty="0">
                        <a:solidFill>
                          <a:srgbClr val="C00000"/>
                        </a:solidFill>
                      </a:endParaRPr>
                    </a:p>
                  </a:txBody>
                  <a:tcPr/>
                </a:tc>
              </a:tr>
              <a:tr h="729069">
                <a:tc>
                  <a:txBody>
                    <a:bodyPr/>
                    <a:lstStyle/>
                    <a:p>
                      <a:r>
                        <a:rPr lang="en-US" sz="2000" b="1" dirty="0" smtClean="0">
                          <a:solidFill>
                            <a:srgbClr val="C00000"/>
                          </a:solidFill>
                        </a:rPr>
                        <a:t>February</a:t>
                      </a:r>
                      <a:endParaRPr lang="en-US" sz="2000" b="1" dirty="0">
                        <a:solidFill>
                          <a:srgbClr val="C00000"/>
                        </a:solidFill>
                      </a:endParaRPr>
                    </a:p>
                  </a:txBody>
                  <a:tcPr/>
                </a:tc>
                <a:tc>
                  <a:txBody>
                    <a:bodyPr/>
                    <a:lstStyle/>
                    <a:p>
                      <a:r>
                        <a:rPr lang="en-US" sz="2000" b="1" dirty="0" smtClean="0">
                          <a:solidFill>
                            <a:srgbClr val="C00000"/>
                          </a:solidFill>
                        </a:rPr>
                        <a:t>Student</a:t>
                      </a:r>
                      <a:r>
                        <a:rPr lang="en-US" sz="2000" b="1" baseline="0" dirty="0" smtClean="0">
                          <a:solidFill>
                            <a:srgbClr val="C00000"/>
                          </a:solidFill>
                        </a:rPr>
                        <a:t> Support Services</a:t>
                      </a:r>
                    </a:p>
                    <a:p>
                      <a:r>
                        <a:rPr lang="en-US" sz="2000" b="1" baseline="0" dirty="0" smtClean="0">
                          <a:solidFill>
                            <a:srgbClr val="C00000"/>
                          </a:solidFill>
                        </a:rPr>
                        <a:t>University Support for Research</a:t>
                      </a:r>
                      <a:endParaRPr lang="en-US" sz="2000" b="1" dirty="0">
                        <a:solidFill>
                          <a:srgbClr val="C00000"/>
                        </a:solidFill>
                      </a:endParaRPr>
                    </a:p>
                  </a:txBody>
                  <a:tcPr/>
                </a:tc>
              </a:tr>
              <a:tr h="598878">
                <a:tc>
                  <a:txBody>
                    <a:bodyPr/>
                    <a:lstStyle/>
                    <a:p>
                      <a:r>
                        <a:rPr lang="en-US" sz="2000" b="1" dirty="0" smtClean="0">
                          <a:solidFill>
                            <a:srgbClr val="C00000"/>
                          </a:solidFill>
                        </a:rPr>
                        <a:t>March</a:t>
                      </a:r>
                      <a:endParaRPr lang="en-US" sz="2000" b="1" dirty="0">
                        <a:solidFill>
                          <a:srgbClr val="C00000"/>
                        </a:solidFill>
                      </a:endParaRPr>
                    </a:p>
                  </a:txBody>
                  <a:tcPr/>
                </a:tc>
                <a:tc>
                  <a:txBody>
                    <a:bodyPr/>
                    <a:lstStyle/>
                    <a:p>
                      <a:r>
                        <a:rPr lang="en-US" sz="2000" b="1" dirty="0" smtClean="0">
                          <a:solidFill>
                            <a:srgbClr val="C00000"/>
                          </a:solidFill>
                        </a:rPr>
                        <a:t>Research Compliance</a:t>
                      </a:r>
                      <a:endParaRPr lang="en-US" sz="2000" b="1" dirty="0">
                        <a:solidFill>
                          <a:srgbClr val="C00000"/>
                        </a:solidFill>
                      </a:endParaRPr>
                    </a:p>
                  </a:txBody>
                  <a:tcPr/>
                </a:tc>
              </a:tr>
              <a:tr h="729069">
                <a:tc>
                  <a:txBody>
                    <a:bodyPr/>
                    <a:lstStyle/>
                    <a:p>
                      <a:r>
                        <a:rPr lang="en-US" sz="2000" b="1" dirty="0" smtClean="0">
                          <a:solidFill>
                            <a:srgbClr val="C00000"/>
                          </a:solidFill>
                        </a:rPr>
                        <a:t>April</a:t>
                      </a:r>
                      <a:endParaRPr lang="en-US" sz="2000" b="1" dirty="0">
                        <a:solidFill>
                          <a:srgbClr val="C00000"/>
                        </a:solidFill>
                      </a:endParaRPr>
                    </a:p>
                  </a:txBody>
                  <a:tcPr/>
                </a:tc>
                <a:tc>
                  <a:txBody>
                    <a:bodyPr/>
                    <a:lstStyle/>
                    <a:p>
                      <a:r>
                        <a:rPr lang="en-US" sz="2000" b="1" dirty="0" smtClean="0">
                          <a:solidFill>
                            <a:srgbClr val="C00000"/>
                          </a:solidFill>
                        </a:rPr>
                        <a:t>Faculty Governance and MSU Service Opportunities</a:t>
                      </a:r>
                    </a:p>
                    <a:p>
                      <a:r>
                        <a:rPr lang="en-US" sz="2000" b="1" dirty="0" smtClean="0">
                          <a:solidFill>
                            <a:srgbClr val="C00000"/>
                          </a:solidFill>
                        </a:rPr>
                        <a:t>Directing Student Research</a:t>
                      </a:r>
                      <a:endParaRPr lang="en-US" sz="2000" b="1" dirty="0">
                        <a:solidFill>
                          <a:srgbClr val="C00000"/>
                        </a:solidFill>
                      </a:endParaRPr>
                    </a:p>
                  </a:txBody>
                  <a:tcPr/>
                </a:tc>
              </a:tr>
              <a:tr h="598878">
                <a:tc>
                  <a:txBody>
                    <a:bodyPr/>
                    <a:lstStyle/>
                    <a:p>
                      <a:r>
                        <a:rPr lang="en-US" sz="2000" b="1" dirty="0" smtClean="0">
                          <a:solidFill>
                            <a:srgbClr val="C00000"/>
                          </a:solidFill>
                        </a:rPr>
                        <a:t>May</a:t>
                      </a:r>
                      <a:endParaRPr lang="en-US" sz="2000" b="1" dirty="0">
                        <a:solidFill>
                          <a:srgbClr val="C00000"/>
                        </a:solidFill>
                      </a:endParaRPr>
                    </a:p>
                  </a:txBody>
                  <a:tcPr/>
                </a:tc>
                <a:tc>
                  <a:txBody>
                    <a:bodyPr/>
                    <a:lstStyle/>
                    <a:p>
                      <a:r>
                        <a:rPr lang="en-US" sz="2000" b="1" dirty="0" smtClean="0">
                          <a:solidFill>
                            <a:srgbClr val="C00000"/>
                          </a:solidFill>
                        </a:rPr>
                        <a:t>Responding to Editorial Feedback</a:t>
                      </a:r>
                      <a:endParaRPr lang="en-US" sz="2000" b="1" dirty="0">
                        <a:solidFill>
                          <a:srgbClr val="C00000"/>
                        </a:solidFill>
                      </a:endParaRPr>
                    </a:p>
                  </a:txBody>
                  <a:tcPr/>
                </a:tc>
              </a:tr>
            </a:tbl>
          </a:graphicData>
        </a:graphic>
      </p:graphicFrame>
    </p:spTree>
    <p:extLst>
      <p:ext uri="{BB962C8B-B14F-4D97-AF65-F5344CB8AC3E}">
        <p14:creationId xmlns:p14="http://schemas.microsoft.com/office/powerpoint/2010/main" val="1273841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209800"/>
            <a:ext cx="7239000" cy="2514600"/>
          </a:xfrm>
        </p:spPr>
        <p:txBody>
          <a:bodyPr>
            <a:noAutofit/>
          </a:bodyPr>
          <a:lstStyle/>
          <a:p>
            <a:pPr algn="ctr"/>
            <a:r>
              <a:rPr lang="en-US" sz="6000" dirty="0" smtClean="0">
                <a:solidFill>
                  <a:schemeClr val="bg1">
                    <a:lumMod val="85000"/>
                  </a:schemeClr>
                </a:solidFill>
                <a:hlinkClick r:id="rId2"/>
              </a:rPr>
              <a:t>Faculty Development Website</a:t>
            </a:r>
            <a:endParaRPr lang="en-US" sz="6000" dirty="0">
              <a:solidFill>
                <a:schemeClr val="bg1">
                  <a:lumMod val="85000"/>
                </a:schemeClr>
              </a:solidFill>
            </a:endParaRPr>
          </a:p>
        </p:txBody>
      </p:sp>
    </p:spTree>
    <p:extLst>
      <p:ext uri="{BB962C8B-B14F-4D97-AF65-F5344CB8AC3E}">
        <p14:creationId xmlns:p14="http://schemas.microsoft.com/office/powerpoint/2010/main" val="2110766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686800" cy="2057400"/>
          </a:xfrm>
        </p:spPr>
        <p:txBody>
          <a:bodyPr/>
          <a:lstStyle/>
          <a:p>
            <a:r>
              <a:rPr lang="en-US" dirty="0" smtClean="0"/>
              <a:t>MSU Resources to Support Teaching</a:t>
            </a:r>
            <a:endParaRPr lang="en-US" dirty="0"/>
          </a:p>
        </p:txBody>
      </p:sp>
      <p:sp>
        <p:nvSpPr>
          <p:cNvPr id="3" name="Text Placeholder 2"/>
          <p:cNvSpPr>
            <a:spLocks noGrp="1"/>
          </p:cNvSpPr>
          <p:nvPr>
            <p:ph type="body" sz="quarter" idx="10"/>
          </p:nvPr>
        </p:nvSpPr>
        <p:spPr>
          <a:xfrm>
            <a:off x="381000" y="3733800"/>
            <a:ext cx="8382000" cy="1600200"/>
          </a:xfrm>
        </p:spPr>
        <p:txBody>
          <a:bodyPr>
            <a:normAutofit fontScale="85000" lnSpcReduction="20000"/>
          </a:bodyPr>
          <a:lstStyle/>
          <a:p>
            <a:r>
              <a:rPr lang="en-US" dirty="0" smtClean="0"/>
              <a:t>Nancy Gordon</a:t>
            </a:r>
          </a:p>
          <a:p>
            <a:r>
              <a:rPr lang="en-US" dirty="0" smtClean="0"/>
              <a:t>Assistant Director, Faculty Center for Teaching and Learning</a:t>
            </a:r>
          </a:p>
          <a:p>
            <a:r>
              <a:rPr lang="en-US" dirty="0" smtClean="0"/>
              <a:t>Gary Rader</a:t>
            </a:r>
          </a:p>
          <a:p>
            <a:r>
              <a:rPr lang="en-US" dirty="0" smtClean="0"/>
              <a:t>Director, Missouri State University Online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786" t="7139" r="1012" b="1348"/>
          <a:stretch/>
        </p:blipFill>
        <p:spPr>
          <a:xfrm>
            <a:off x="71919" y="408398"/>
            <a:ext cx="8979614" cy="57638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2372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pPr algn="ctr"/>
            <a:r>
              <a:rPr lang="en-US" dirty="0" smtClean="0"/>
              <a:t>New Course </a:t>
            </a:r>
            <a:br>
              <a:rPr lang="en-US" dirty="0" smtClean="0"/>
            </a:br>
            <a:r>
              <a:rPr lang="en-US" dirty="0" smtClean="0"/>
              <a:t>Development Process</a:t>
            </a:r>
            <a:endParaRPr lang="en-US" dirty="0"/>
          </a:p>
        </p:txBody>
      </p:sp>
    </p:spTree>
    <p:extLst>
      <p:ext uri="{BB962C8B-B14F-4D97-AF65-F5344CB8AC3E}">
        <p14:creationId xmlns:p14="http://schemas.microsoft.com/office/powerpoint/2010/main" val="105549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Autofit/>
          </a:bodyPr>
          <a:lstStyle/>
          <a:p>
            <a:r>
              <a:rPr lang="en-US" sz="2800" dirty="0" smtClean="0"/>
              <a:t>New Course Development Process </a:t>
            </a:r>
            <a:br>
              <a:rPr lang="en-US" sz="2800" dirty="0" smtClean="0"/>
            </a:br>
            <a:r>
              <a:rPr lang="en-US" sz="2800" dirty="0" smtClean="0"/>
              <a:t>Flow Chart</a:t>
            </a:r>
            <a:r>
              <a:rPr lang="en-US" sz="2800" b="1" baseline="30000" dirty="0" smtClean="0">
                <a:solidFill>
                  <a:schemeClr val="tx1"/>
                </a:solidFill>
              </a:rPr>
              <a:t>*</a:t>
            </a:r>
            <a:endParaRPr lang="en-US" sz="2800" b="1" baseline="30000" dirty="0">
              <a:solidFill>
                <a:schemeClr val="tx1"/>
              </a:solidFill>
            </a:endParaRPr>
          </a:p>
        </p:txBody>
      </p:sp>
      <p:sp>
        <p:nvSpPr>
          <p:cNvPr id="4" name="TextBox 3"/>
          <p:cNvSpPr txBox="1"/>
          <p:nvPr/>
        </p:nvSpPr>
        <p:spPr>
          <a:xfrm>
            <a:off x="762000" y="3131403"/>
            <a:ext cx="1524000" cy="1323439"/>
          </a:xfrm>
          <a:prstGeom prst="rect">
            <a:avLst/>
          </a:prstGeom>
          <a:noFill/>
          <a:ln>
            <a:solidFill>
              <a:schemeClr val="tx1"/>
            </a:solidFill>
          </a:ln>
        </p:spPr>
        <p:txBody>
          <a:bodyPr wrap="square" rtlCol="0">
            <a:spAutoFit/>
          </a:bodyPr>
          <a:lstStyle/>
          <a:p>
            <a:pPr algn="ctr"/>
            <a:r>
              <a:rPr lang="en-US" sz="1600" b="1" dirty="0" smtClean="0"/>
              <a:t>Submit Development Stipend Application Form</a:t>
            </a:r>
            <a:endParaRPr lang="en-US" sz="1600" b="1" dirty="0"/>
          </a:p>
        </p:txBody>
      </p:sp>
      <p:sp>
        <p:nvSpPr>
          <p:cNvPr id="5" name="TextBox 4"/>
          <p:cNvSpPr txBox="1"/>
          <p:nvPr/>
        </p:nvSpPr>
        <p:spPr>
          <a:xfrm>
            <a:off x="2667000" y="3140830"/>
            <a:ext cx="1504950" cy="1077218"/>
          </a:xfrm>
          <a:prstGeom prst="rect">
            <a:avLst/>
          </a:prstGeom>
          <a:noFill/>
          <a:ln>
            <a:solidFill>
              <a:schemeClr val="tx1"/>
            </a:solidFill>
          </a:ln>
        </p:spPr>
        <p:txBody>
          <a:bodyPr wrap="square" rtlCol="0">
            <a:spAutoFit/>
          </a:bodyPr>
          <a:lstStyle/>
          <a:p>
            <a:pPr algn="ctr"/>
            <a:r>
              <a:rPr lang="en-US" sz="1600" b="1" dirty="0" smtClean="0"/>
              <a:t>MS Online Tracks &amp; Processes </a:t>
            </a:r>
            <a:r>
              <a:rPr lang="en-US" sz="1600" b="1" dirty="0"/>
              <a:t>F</a:t>
            </a:r>
            <a:r>
              <a:rPr lang="en-US" sz="1600" b="1" dirty="0" smtClean="0"/>
              <a:t>orms</a:t>
            </a:r>
          </a:p>
        </p:txBody>
      </p:sp>
      <p:sp>
        <p:nvSpPr>
          <p:cNvPr id="7" name="TextBox 6"/>
          <p:cNvSpPr txBox="1"/>
          <p:nvPr/>
        </p:nvSpPr>
        <p:spPr>
          <a:xfrm>
            <a:off x="4571999" y="3131403"/>
            <a:ext cx="1506931" cy="1323439"/>
          </a:xfrm>
          <a:prstGeom prst="rect">
            <a:avLst/>
          </a:prstGeom>
          <a:noFill/>
          <a:ln>
            <a:solidFill>
              <a:schemeClr val="tx1"/>
            </a:solidFill>
          </a:ln>
        </p:spPr>
        <p:txBody>
          <a:bodyPr wrap="square" rtlCol="0">
            <a:spAutoFit/>
          </a:bodyPr>
          <a:lstStyle/>
          <a:p>
            <a:pPr algn="ctr"/>
            <a:r>
              <a:rPr lang="en-US" sz="1600" b="1" dirty="0" smtClean="0"/>
              <a:t>Development Process for Faculty to Receive Stipend</a:t>
            </a:r>
          </a:p>
        </p:txBody>
      </p:sp>
      <p:sp>
        <p:nvSpPr>
          <p:cNvPr id="8" name="TextBox 7"/>
          <p:cNvSpPr txBox="1"/>
          <p:nvPr/>
        </p:nvSpPr>
        <p:spPr>
          <a:xfrm>
            <a:off x="6477000" y="3131403"/>
            <a:ext cx="1524000" cy="1077218"/>
          </a:xfrm>
          <a:prstGeom prst="rect">
            <a:avLst/>
          </a:prstGeom>
          <a:noFill/>
          <a:ln>
            <a:solidFill>
              <a:schemeClr val="tx1"/>
            </a:solidFill>
          </a:ln>
        </p:spPr>
        <p:txBody>
          <a:bodyPr wrap="square" rtlCol="0">
            <a:spAutoFit/>
          </a:bodyPr>
          <a:lstStyle/>
          <a:p>
            <a:pPr algn="ctr"/>
            <a:r>
              <a:rPr lang="en-US" sz="1600" b="1" dirty="0"/>
              <a:t>Payment </a:t>
            </a:r>
            <a:r>
              <a:rPr lang="en-US" sz="1600" b="1" dirty="0" smtClean="0"/>
              <a:t>Process and </a:t>
            </a:r>
            <a:r>
              <a:rPr lang="en-US" sz="1600" b="1" dirty="0"/>
              <a:t>PAF </a:t>
            </a:r>
            <a:r>
              <a:rPr lang="en-US" sz="1600" b="1" dirty="0" smtClean="0"/>
              <a:t>Submission</a:t>
            </a:r>
            <a:endParaRPr lang="en-US" sz="1600" b="1" dirty="0"/>
          </a:p>
        </p:txBody>
      </p:sp>
      <p:sp>
        <p:nvSpPr>
          <p:cNvPr id="19" name="Right Arrow 18"/>
          <p:cNvSpPr/>
          <p:nvPr/>
        </p:nvSpPr>
        <p:spPr>
          <a:xfrm>
            <a:off x="2362200" y="3472934"/>
            <a:ext cx="228600" cy="152400"/>
          </a:xfrm>
          <a:prstGeom prst="rightArrow">
            <a:avLst/>
          </a:prstGeom>
          <a:solidFill>
            <a:srgbClr val="5E0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Right Arrow 19"/>
          <p:cNvSpPr/>
          <p:nvPr/>
        </p:nvSpPr>
        <p:spPr>
          <a:xfrm>
            <a:off x="4229100" y="3453199"/>
            <a:ext cx="228600" cy="152400"/>
          </a:xfrm>
          <a:prstGeom prst="rightArrow">
            <a:avLst/>
          </a:prstGeom>
          <a:solidFill>
            <a:srgbClr val="5E0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Right Arrow 21"/>
          <p:cNvSpPr/>
          <p:nvPr/>
        </p:nvSpPr>
        <p:spPr>
          <a:xfrm>
            <a:off x="6172200" y="3454568"/>
            <a:ext cx="228600" cy="152400"/>
          </a:xfrm>
          <a:prstGeom prst="rightArrow">
            <a:avLst/>
          </a:prstGeom>
          <a:solidFill>
            <a:srgbClr val="5E0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TextBox 11"/>
          <p:cNvSpPr txBox="1"/>
          <p:nvPr/>
        </p:nvSpPr>
        <p:spPr>
          <a:xfrm>
            <a:off x="1295400" y="2623110"/>
            <a:ext cx="533400" cy="461665"/>
          </a:xfrm>
          <a:prstGeom prst="rect">
            <a:avLst/>
          </a:prstGeom>
          <a:noFill/>
        </p:spPr>
        <p:txBody>
          <a:bodyPr wrap="square" rtlCol="0">
            <a:spAutoFit/>
          </a:bodyPr>
          <a:lstStyle/>
          <a:p>
            <a:pPr algn="ctr"/>
            <a:r>
              <a:rPr lang="en-US" sz="2400" dirty="0" smtClean="0"/>
              <a:t>1</a:t>
            </a:r>
            <a:endParaRPr lang="en-US" sz="2400" dirty="0"/>
          </a:p>
        </p:txBody>
      </p:sp>
      <p:sp>
        <p:nvSpPr>
          <p:cNvPr id="24" name="TextBox 23"/>
          <p:cNvSpPr txBox="1"/>
          <p:nvPr/>
        </p:nvSpPr>
        <p:spPr>
          <a:xfrm>
            <a:off x="3124200" y="2620060"/>
            <a:ext cx="533400" cy="461665"/>
          </a:xfrm>
          <a:prstGeom prst="rect">
            <a:avLst/>
          </a:prstGeom>
          <a:noFill/>
        </p:spPr>
        <p:txBody>
          <a:bodyPr wrap="square" rtlCol="0">
            <a:spAutoFit/>
          </a:bodyPr>
          <a:lstStyle/>
          <a:p>
            <a:pPr algn="ctr"/>
            <a:r>
              <a:rPr lang="en-US" sz="2400" dirty="0" smtClean="0"/>
              <a:t>2</a:t>
            </a:r>
            <a:endParaRPr lang="en-US" sz="2400" dirty="0"/>
          </a:p>
        </p:txBody>
      </p:sp>
      <p:sp>
        <p:nvSpPr>
          <p:cNvPr id="25" name="TextBox 24"/>
          <p:cNvSpPr txBox="1"/>
          <p:nvPr/>
        </p:nvSpPr>
        <p:spPr>
          <a:xfrm>
            <a:off x="5105400" y="2629162"/>
            <a:ext cx="533400" cy="461665"/>
          </a:xfrm>
          <a:prstGeom prst="rect">
            <a:avLst/>
          </a:prstGeom>
          <a:noFill/>
        </p:spPr>
        <p:txBody>
          <a:bodyPr wrap="square" rtlCol="0">
            <a:spAutoFit/>
          </a:bodyPr>
          <a:lstStyle/>
          <a:p>
            <a:pPr algn="ctr"/>
            <a:r>
              <a:rPr lang="en-US" sz="2400" dirty="0" smtClean="0"/>
              <a:t>3</a:t>
            </a:r>
            <a:endParaRPr lang="en-US" sz="2400" dirty="0"/>
          </a:p>
        </p:txBody>
      </p:sp>
      <p:sp>
        <p:nvSpPr>
          <p:cNvPr id="26" name="TextBox 25"/>
          <p:cNvSpPr txBox="1"/>
          <p:nvPr/>
        </p:nvSpPr>
        <p:spPr>
          <a:xfrm>
            <a:off x="6934200" y="2617622"/>
            <a:ext cx="533400" cy="461665"/>
          </a:xfrm>
          <a:prstGeom prst="rect">
            <a:avLst/>
          </a:prstGeom>
          <a:noFill/>
        </p:spPr>
        <p:txBody>
          <a:bodyPr wrap="square" rtlCol="0">
            <a:spAutoFit/>
          </a:bodyPr>
          <a:lstStyle/>
          <a:p>
            <a:pPr algn="ctr"/>
            <a:r>
              <a:rPr lang="en-US" sz="2400" dirty="0"/>
              <a:t>4</a:t>
            </a:r>
          </a:p>
        </p:txBody>
      </p:sp>
      <p:sp>
        <p:nvSpPr>
          <p:cNvPr id="18" name="TextBox 17"/>
          <p:cNvSpPr txBox="1"/>
          <p:nvPr/>
        </p:nvSpPr>
        <p:spPr>
          <a:xfrm>
            <a:off x="380998" y="5334000"/>
            <a:ext cx="6096001" cy="307777"/>
          </a:xfrm>
          <a:prstGeom prst="rect">
            <a:avLst/>
          </a:prstGeom>
          <a:noFill/>
        </p:spPr>
        <p:txBody>
          <a:bodyPr wrap="square" rtlCol="0">
            <a:spAutoFit/>
          </a:bodyPr>
          <a:lstStyle/>
          <a:p>
            <a:pPr marL="342900" indent="-342900"/>
            <a:r>
              <a:rPr lang="en-US" sz="1400" b="1" dirty="0" smtClean="0">
                <a:latin typeface="Calibri" pitchFamily="34" charset="0"/>
                <a:cs typeface="Calibri" pitchFamily="34" charset="0"/>
              </a:rPr>
              <a:t>*</a:t>
            </a:r>
            <a:r>
              <a:rPr lang="en-US" sz="1300" b="1" dirty="0" smtClean="0">
                <a:solidFill>
                  <a:srgbClr val="5E0009"/>
                </a:solidFill>
                <a:latin typeface="Calibri" pitchFamily="34" charset="0"/>
                <a:cs typeface="Calibri" pitchFamily="34" charset="0"/>
              </a:rPr>
              <a:t>      	Applies only to courses requesting the Development Stipend</a:t>
            </a:r>
          </a:p>
        </p:txBody>
      </p:sp>
    </p:spTree>
    <p:extLst>
      <p:ext uri="{BB962C8B-B14F-4D97-AF65-F5344CB8AC3E}">
        <p14:creationId xmlns:p14="http://schemas.microsoft.com/office/powerpoint/2010/main" val="3576499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6674" y="1447800"/>
            <a:ext cx="4886325" cy="4228685"/>
          </a:xfrm>
        </p:spPr>
        <p:txBody>
          <a:bodyPr>
            <a:normAutofit/>
          </a:bodyPr>
          <a:lstStyle/>
          <a:p>
            <a:pPr marL="0" indent="0">
              <a:buNone/>
            </a:pPr>
            <a:r>
              <a:rPr lang="en-US" sz="2000" dirty="0" smtClean="0"/>
              <a:t>Find Course Development information and forms at:</a:t>
            </a:r>
          </a:p>
          <a:p>
            <a:pPr marL="0" indent="0">
              <a:buNone/>
            </a:pPr>
            <a:r>
              <a:rPr lang="en-US" sz="1800" u="sng" dirty="0" smtClean="0">
                <a:hlinkClick r:id="rId3"/>
              </a:rPr>
              <a:t>http://outreach.missouristate.edu/onlinecourseproposalform.htm</a:t>
            </a:r>
            <a:endParaRPr lang="en-US" sz="1800" dirty="0" smtClean="0"/>
          </a:p>
          <a:p>
            <a:pPr marL="0" indent="0">
              <a:buNone/>
            </a:pPr>
            <a:r>
              <a:rPr lang="en-US" sz="1050" b="1" dirty="0" smtClean="0">
                <a:solidFill>
                  <a:srgbClr val="7A000C"/>
                </a:solidFill>
              </a:rPr>
              <a:t>(NOTE: Form is available approximately </a:t>
            </a:r>
            <a:br>
              <a:rPr lang="en-US" sz="1050" b="1" dirty="0" smtClean="0">
                <a:solidFill>
                  <a:srgbClr val="7A000C"/>
                </a:solidFill>
              </a:rPr>
            </a:br>
            <a:r>
              <a:rPr lang="en-US" sz="1050" b="1" dirty="0" smtClean="0">
                <a:solidFill>
                  <a:srgbClr val="7A000C"/>
                </a:solidFill>
              </a:rPr>
              <a:t>6 weeks prior to submission deadlines)</a:t>
            </a:r>
          </a:p>
          <a:p>
            <a:pPr marL="0" indent="0">
              <a:buNone/>
            </a:pPr>
            <a:endParaRPr lang="en-US" sz="1050" b="1" dirty="0" smtClean="0">
              <a:solidFill>
                <a:srgbClr val="7A000C"/>
              </a:solidFill>
            </a:endParaRPr>
          </a:p>
          <a:p>
            <a:pPr marL="114300" indent="-114300"/>
            <a:r>
              <a:rPr lang="en-US" sz="1800" dirty="0" smtClean="0"/>
              <a:t>Fill-able online</a:t>
            </a:r>
          </a:p>
          <a:p>
            <a:pPr marL="114300" indent="-114300"/>
            <a:r>
              <a:rPr lang="en-US" sz="1800" dirty="0" smtClean="0"/>
              <a:t>Insert Destination FOAP</a:t>
            </a:r>
          </a:p>
          <a:p>
            <a:pPr marL="114300" indent="-114300"/>
            <a:r>
              <a:rPr lang="en-US" sz="1800" dirty="0" smtClean="0"/>
              <a:t>Route in order of </a:t>
            </a:r>
            <a:br>
              <a:rPr lang="en-US" sz="1800" dirty="0" smtClean="0"/>
            </a:br>
            <a:r>
              <a:rPr lang="en-US" sz="1800" dirty="0" smtClean="0"/>
              <a:t>signature lines</a:t>
            </a:r>
          </a:p>
          <a:p>
            <a:pPr marL="114300" indent="-114300"/>
            <a:r>
              <a:rPr lang="en-US" sz="1800" dirty="0" smtClean="0"/>
              <a:t>Courses must be submitted on or before:</a:t>
            </a:r>
          </a:p>
          <a:p>
            <a:pPr marL="514350" lvl="1" indent="-114300"/>
            <a:r>
              <a:rPr lang="en-US" sz="1400" dirty="0" smtClean="0"/>
              <a:t>March 1 for courses taught the following Spring</a:t>
            </a:r>
          </a:p>
          <a:p>
            <a:pPr marL="514350" lvl="1" indent="-114300"/>
            <a:r>
              <a:rPr lang="en-US" sz="1400" dirty="0" smtClean="0"/>
              <a:t>November 1 for courses taught the following Summer/Fall.</a:t>
            </a:r>
            <a:endParaRPr lang="en-US" sz="2000" dirty="0" smtClean="0"/>
          </a:p>
          <a:p>
            <a:pPr marL="0" indent="0">
              <a:buNone/>
            </a:pPr>
            <a:endParaRPr lang="en-US" sz="2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3138883" cy="405316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519082"/>
            <a:ext cx="1981199"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rot="6914748">
            <a:off x="8523474" y="3223424"/>
            <a:ext cx="174249" cy="247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57200" y="838200"/>
            <a:ext cx="82296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500" kern="1200">
                <a:solidFill>
                  <a:srgbClr val="5E0009"/>
                </a:solidFill>
                <a:latin typeface="Arial Black" pitchFamily="34" charset="0"/>
                <a:ea typeface="+mj-ea"/>
                <a:cs typeface="Arial" pitchFamily="34" charset="0"/>
              </a:defRPr>
            </a:lvl1pPr>
          </a:lstStyle>
          <a:p>
            <a:r>
              <a:rPr lang="en-US" sz="2300" dirty="0" smtClean="0"/>
              <a:t>1. Submit Development Stipend Application Form</a:t>
            </a:r>
            <a:r>
              <a:rPr lang="en-US" sz="2300" baseline="30000" dirty="0" smtClean="0"/>
              <a:t>*</a:t>
            </a:r>
            <a:endParaRPr lang="en-US" sz="2300" b="1" baseline="30000" dirty="0"/>
          </a:p>
        </p:txBody>
      </p:sp>
      <p:sp>
        <p:nvSpPr>
          <p:cNvPr id="10" name="TextBox 9"/>
          <p:cNvSpPr txBox="1"/>
          <p:nvPr/>
        </p:nvSpPr>
        <p:spPr>
          <a:xfrm>
            <a:off x="448056" y="5678269"/>
            <a:ext cx="7943088" cy="646331"/>
          </a:xfrm>
          <a:prstGeom prst="rect">
            <a:avLst/>
          </a:prstGeom>
          <a:noFill/>
        </p:spPr>
        <p:txBody>
          <a:bodyPr wrap="square" rtlCol="0">
            <a:spAutoFit/>
          </a:bodyPr>
          <a:lstStyle/>
          <a:p>
            <a:pPr marL="285750" indent="-285750"/>
            <a:r>
              <a:rPr lang="en-US" sz="1200" b="1" dirty="0">
                <a:latin typeface="Calibri" pitchFamily="34" charset="0"/>
                <a:cs typeface="Calibri" pitchFamily="34" charset="0"/>
              </a:rPr>
              <a:t>*      </a:t>
            </a:r>
            <a:r>
              <a:rPr lang="en-US" sz="1200" b="1" dirty="0" smtClean="0">
                <a:latin typeface="Calibri" pitchFamily="34" charset="0"/>
                <a:cs typeface="Calibri" pitchFamily="34" charset="0"/>
              </a:rPr>
              <a:t>This process only applies to </a:t>
            </a:r>
            <a:r>
              <a:rPr lang="en-US" sz="1200" b="1" dirty="0">
                <a:latin typeface="Calibri" pitchFamily="34" charset="0"/>
                <a:cs typeface="Calibri" pitchFamily="34" charset="0"/>
              </a:rPr>
              <a:t>courses requesting the Development </a:t>
            </a:r>
            <a:r>
              <a:rPr lang="en-US" sz="1200" b="1" dirty="0" smtClean="0">
                <a:latin typeface="Calibri" pitchFamily="34" charset="0"/>
                <a:cs typeface="Calibri" pitchFamily="34" charset="0"/>
              </a:rPr>
              <a:t>Stipend.</a:t>
            </a:r>
            <a:br>
              <a:rPr lang="en-US" sz="1200" b="1" dirty="0" smtClean="0">
                <a:latin typeface="Calibri" pitchFamily="34" charset="0"/>
                <a:cs typeface="Calibri" pitchFamily="34" charset="0"/>
              </a:rPr>
            </a:br>
            <a:r>
              <a:rPr lang="en-US" sz="1200" b="1" dirty="0" smtClean="0">
                <a:latin typeface="Calibri" pitchFamily="34" charset="0"/>
                <a:cs typeface="Calibri" pitchFamily="34" charset="0"/>
              </a:rPr>
              <a:t>Deans </a:t>
            </a:r>
            <a:r>
              <a:rPr lang="en-US" sz="1200" b="1" dirty="0">
                <a:latin typeface="Calibri" pitchFamily="34" charset="0"/>
                <a:cs typeface="Calibri" pitchFamily="34" charset="0"/>
              </a:rPr>
              <a:t>and Department Heads may only receive the stipend for their departments</a:t>
            </a:r>
            <a:r>
              <a:rPr lang="en-US" sz="1200" b="1" dirty="0" smtClean="0">
                <a:latin typeface="Calibri" pitchFamily="34" charset="0"/>
                <a:cs typeface="Calibri" pitchFamily="34" charset="0"/>
              </a:rPr>
              <a:t>.  Stipends </a:t>
            </a:r>
            <a:r>
              <a:rPr lang="en-US" sz="1200" b="1" dirty="0">
                <a:latin typeface="Calibri" pitchFamily="34" charset="0"/>
                <a:cs typeface="Calibri" pitchFamily="34" charset="0"/>
              </a:rPr>
              <a:t>transferred to a department cannot be used by any faculty or staff personally. </a:t>
            </a:r>
          </a:p>
        </p:txBody>
      </p:sp>
    </p:spTree>
    <p:extLst>
      <p:ext uri="{BB962C8B-B14F-4D97-AF65-F5344CB8AC3E}">
        <p14:creationId xmlns:p14="http://schemas.microsoft.com/office/powerpoint/2010/main" val="38816981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30" y="1157630"/>
            <a:ext cx="8229600" cy="685800"/>
          </a:xfrm>
        </p:spPr>
        <p:txBody>
          <a:bodyPr>
            <a:noAutofit/>
          </a:bodyPr>
          <a:lstStyle/>
          <a:p>
            <a:r>
              <a:rPr lang="en-US" sz="2300" dirty="0" smtClean="0"/>
              <a:t>2.  MS Online Tracks &amp; Processes </a:t>
            </a:r>
            <a:r>
              <a:rPr lang="en-US" sz="2300" dirty="0"/>
              <a:t>F</a:t>
            </a:r>
            <a:r>
              <a:rPr lang="en-US" sz="2300" dirty="0" smtClean="0"/>
              <a:t>orms</a:t>
            </a:r>
            <a:endParaRPr lang="en-US" sz="2300" b="1" baseline="30000" dirty="0"/>
          </a:p>
        </p:txBody>
      </p:sp>
      <p:sp>
        <p:nvSpPr>
          <p:cNvPr id="3" name="Rectangle 2"/>
          <p:cNvSpPr/>
          <p:nvPr/>
        </p:nvSpPr>
        <p:spPr>
          <a:xfrm>
            <a:off x="1050335" y="1707684"/>
            <a:ext cx="7467600" cy="1492716"/>
          </a:xfrm>
          <a:prstGeom prst="rect">
            <a:avLst/>
          </a:prstGeom>
        </p:spPr>
        <p:txBody>
          <a:bodyPr wrap="square">
            <a:spAutoFit/>
          </a:bodyPr>
          <a:lstStyle/>
          <a:p>
            <a:pPr marL="0" lvl="1">
              <a:spcBef>
                <a:spcPts val="400"/>
              </a:spcBef>
            </a:pPr>
            <a:r>
              <a:rPr lang="en-US" sz="1600" dirty="0" smtClean="0"/>
              <a:t>MS </a:t>
            </a:r>
            <a:r>
              <a:rPr lang="en-US" sz="1600" dirty="0"/>
              <a:t>Online office will:</a:t>
            </a:r>
          </a:p>
          <a:p>
            <a:pPr marL="285750" lvl="2" indent="-285750">
              <a:spcBef>
                <a:spcPts val="200"/>
              </a:spcBef>
              <a:buFont typeface="Arial" pitchFamily="34" charset="0"/>
              <a:buChar char="•"/>
            </a:pPr>
            <a:r>
              <a:rPr lang="en-US" sz="1400" dirty="0"/>
              <a:t>Send notice of stipend application receipt to Faculty, Deans, Department Heads, Admin Assistants.</a:t>
            </a:r>
          </a:p>
          <a:p>
            <a:pPr marL="285750" lvl="2" indent="-285750">
              <a:spcBef>
                <a:spcPts val="200"/>
              </a:spcBef>
              <a:buFont typeface="Arial" pitchFamily="34" charset="0"/>
              <a:buChar char="•"/>
            </a:pPr>
            <a:r>
              <a:rPr lang="en-US" sz="1400" dirty="0"/>
              <a:t>Seeks Provost approval to develop for stipend</a:t>
            </a:r>
          </a:p>
          <a:p>
            <a:pPr marL="285750" lvl="2" indent="-285750">
              <a:spcBef>
                <a:spcPts val="200"/>
              </a:spcBef>
              <a:buFont typeface="Arial" pitchFamily="34" charset="0"/>
              <a:buChar char="•"/>
            </a:pPr>
            <a:r>
              <a:rPr lang="en-US" sz="1400" dirty="0"/>
              <a:t>Send approval/denial notice to all involved (Faculty, Dean, </a:t>
            </a:r>
            <a:r>
              <a:rPr lang="en-US" sz="1400" dirty="0" err="1"/>
              <a:t>Dept</a:t>
            </a:r>
            <a:r>
              <a:rPr lang="en-US" sz="1400" dirty="0"/>
              <a:t> Head, Admin Assistant, College Budget Officer for departmental tracking)</a:t>
            </a:r>
          </a:p>
        </p:txBody>
      </p:sp>
    </p:spTree>
    <p:extLst>
      <p:ext uri="{BB962C8B-B14F-4D97-AF65-F5344CB8AC3E}">
        <p14:creationId xmlns:p14="http://schemas.microsoft.com/office/powerpoint/2010/main" val="4265027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54580"/>
            <a:ext cx="8458200" cy="685800"/>
          </a:xfrm>
        </p:spPr>
        <p:txBody>
          <a:bodyPr>
            <a:noAutofit/>
          </a:bodyPr>
          <a:lstStyle/>
          <a:p>
            <a:r>
              <a:rPr lang="en-US" sz="2100" dirty="0" smtClean="0"/>
              <a:t>3. Development Process for Faculty to Receive Stipend</a:t>
            </a:r>
            <a:r>
              <a:rPr lang="en-US" sz="2100" baseline="30000" dirty="0"/>
              <a:t>*</a:t>
            </a:r>
            <a:endParaRPr lang="en-US" sz="2100" b="1" baseline="30000" dirty="0"/>
          </a:p>
        </p:txBody>
      </p:sp>
      <p:sp>
        <p:nvSpPr>
          <p:cNvPr id="6" name="TextBox 5"/>
          <p:cNvSpPr txBox="1"/>
          <p:nvPr/>
        </p:nvSpPr>
        <p:spPr>
          <a:xfrm>
            <a:off x="914400" y="1752600"/>
            <a:ext cx="7162800" cy="3113673"/>
          </a:xfrm>
          <a:prstGeom prst="rect">
            <a:avLst/>
          </a:prstGeom>
          <a:noFill/>
        </p:spPr>
        <p:txBody>
          <a:bodyPr wrap="square" rtlCol="0">
            <a:spAutoFit/>
          </a:bodyPr>
          <a:lstStyle/>
          <a:p>
            <a:pPr marL="0" lvl="2">
              <a:spcBef>
                <a:spcPts val="200"/>
              </a:spcBef>
            </a:pPr>
            <a:r>
              <a:rPr lang="en-US" sz="1400" dirty="0" smtClean="0"/>
              <a:t>The following are required for payment:</a:t>
            </a:r>
          </a:p>
          <a:p>
            <a:pPr marL="285750" lvl="2" indent="-285750">
              <a:spcBef>
                <a:spcPts val="200"/>
              </a:spcBef>
              <a:buFont typeface="Arial" pitchFamily="34" charset="0"/>
              <a:buChar char="•"/>
            </a:pPr>
            <a:r>
              <a:rPr lang="en-US" sz="1400" dirty="0" smtClean="0"/>
              <a:t>Attend </a:t>
            </a:r>
            <a:r>
              <a:rPr lang="en-US" sz="1400" dirty="0"/>
              <a:t>one of the DPA orientations or meet with the FCTL.</a:t>
            </a:r>
          </a:p>
          <a:p>
            <a:pPr marL="285750" lvl="2" indent="-285750">
              <a:spcBef>
                <a:spcPts val="200"/>
              </a:spcBef>
              <a:buFont typeface="Arial" pitchFamily="34" charset="0"/>
              <a:buChar char="•"/>
            </a:pPr>
            <a:r>
              <a:rPr lang="en-US" sz="1400" dirty="0"/>
              <a:t>Complete 16 weeks of course content prior to Peer </a:t>
            </a:r>
            <a:r>
              <a:rPr lang="en-US" sz="1400" dirty="0" smtClean="0"/>
              <a:t>Review.</a:t>
            </a:r>
            <a:endParaRPr lang="en-US" sz="1400" dirty="0"/>
          </a:p>
          <a:p>
            <a:pPr marL="285750" indent="-285750">
              <a:spcBef>
                <a:spcPts val="600"/>
              </a:spcBef>
              <a:buFont typeface="Arial" pitchFamily="34" charset="0"/>
              <a:buChar char="•"/>
            </a:pPr>
            <a:r>
              <a:rPr lang="en-US" sz="1400" dirty="0"/>
              <a:t>Participate in DPA Peer </a:t>
            </a:r>
            <a:r>
              <a:rPr lang="en-US" sz="1400" dirty="0" smtClean="0"/>
              <a:t>Review.</a:t>
            </a:r>
          </a:p>
          <a:p>
            <a:pPr marL="0" lvl="2">
              <a:spcBef>
                <a:spcPts val="600"/>
              </a:spcBef>
            </a:pPr>
            <a:r>
              <a:rPr lang="en-US" sz="1400" dirty="0"/>
              <a:t>There are 3 annual Peer Review sessions, starting 2 weeks prior to end of each semester. Visit </a:t>
            </a:r>
            <a:r>
              <a:rPr lang="en-US" sz="1400" dirty="0">
                <a:hlinkClick r:id="rId3"/>
              </a:rPr>
              <a:t>http://www.missouristate.edu/fctl/DPA.htm</a:t>
            </a:r>
            <a:r>
              <a:rPr lang="en-US" sz="1400" dirty="0"/>
              <a:t> for Digital Professor Academy (DPA) program and registration information.</a:t>
            </a:r>
          </a:p>
          <a:p>
            <a:pPr>
              <a:spcBef>
                <a:spcPts val="600"/>
              </a:spcBef>
            </a:pPr>
            <a:r>
              <a:rPr lang="en-US" sz="1400" dirty="0" smtClean="0"/>
              <a:t>Completion </a:t>
            </a:r>
            <a:r>
              <a:rPr lang="en-US" sz="1400" dirty="0"/>
              <a:t>certificates are issued by the DPA at the end of the semester following Peer Review.  (If you are unable to complete the review </a:t>
            </a:r>
            <a:r>
              <a:rPr lang="en-US" sz="1400" dirty="0" smtClean="0"/>
              <a:t>during your development semester, </a:t>
            </a:r>
            <a:r>
              <a:rPr lang="en-US" sz="1400" dirty="0"/>
              <a:t>you will need to participate in the </a:t>
            </a:r>
            <a:r>
              <a:rPr lang="en-US" sz="1400" dirty="0" smtClean="0"/>
              <a:t>next scheduled review).</a:t>
            </a:r>
            <a:endParaRPr lang="en-US" sz="1400" dirty="0"/>
          </a:p>
          <a:p>
            <a:pPr marL="285750" indent="-285750">
              <a:spcBef>
                <a:spcPts val="600"/>
              </a:spcBef>
              <a:buFont typeface="Arial" pitchFamily="34" charset="0"/>
              <a:buChar char="•"/>
            </a:pPr>
            <a:r>
              <a:rPr lang="en-US" sz="1400" dirty="0" smtClean="0"/>
              <a:t>Developers </a:t>
            </a:r>
            <a:r>
              <a:rPr lang="en-US" sz="1400" dirty="0"/>
              <a:t>must submit their certificate </a:t>
            </a:r>
            <a:r>
              <a:rPr lang="en-US" sz="1400" dirty="0" smtClean="0"/>
              <a:t>to </a:t>
            </a:r>
            <a:r>
              <a:rPr lang="en-US" sz="1400" dirty="0"/>
              <a:t>MS Online to receive payment. </a:t>
            </a:r>
          </a:p>
          <a:p>
            <a:pPr marL="285750" indent="-285750">
              <a:spcBef>
                <a:spcPts val="600"/>
              </a:spcBef>
              <a:buFont typeface="Arial" pitchFamily="34" charset="0"/>
              <a:buChar char="•"/>
            </a:pPr>
            <a:r>
              <a:rPr lang="en-US" sz="1400" dirty="0" smtClean="0"/>
              <a:t>Director </a:t>
            </a:r>
            <a:r>
              <a:rPr lang="en-US" sz="1400" dirty="0"/>
              <a:t>of Online provides final approval for payment</a:t>
            </a:r>
            <a:r>
              <a:rPr lang="en-US" sz="1400" dirty="0" smtClean="0"/>
              <a:t>.</a:t>
            </a:r>
            <a:endParaRPr lang="en-US" sz="1400" dirty="0"/>
          </a:p>
        </p:txBody>
      </p:sp>
    </p:spTree>
    <p:extLst>
      <p:ext uri="{BB962C8B-B14F-4D97-AF65-F5344CB8AC3E}">
        <p14:creationId xmlns:p14="http://schemas.microsoft.com/office/powerpoint/2010/main" val="867623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95400"/>
            <a:ext cx="6476999" cy="400110"/>
          </a:xfrm>
          <a:prstGeom prst="rect">
            <a:avLst/>
          </a:prstGeom>
        </p:spPr>
        <p:txBody>
          <a:bodyPr vert="horz" lIns="91440" tIns="45720" rIns="91440" bIns="45720" rtlCol="0" anchor="ctr">
            <a:noAutofit/>
          </a:bodyPr>
          <a:lstStyle>
            <a:lvl1pPr>
              <a:spcBef>
                <a:spcPct val="0"/>
              </a:spcBef>
              <a:buNone/>
              <a:defRPr sz="2000">
                <a:solidFill>
                  <a:srgbClr val="5E0009"/>
                </a:solidFill>
                <a:latin typeface="Arial Black" pitchFamily="34" charset="0"/>
                <a:ea typeface="+mj-ea"/>
                <a:cs typeface="Arial" pitchFamily="34" charset="0"/>
              </a:defRPr>
            </a:lvl1pPr>
          </a:lstStyle>
          <a:p>
            <a:r>
              <a:rPr lang="en-US" sz="2300" dirty="0" smtClean="0"/>
              <a:t>4.  Payment Process</a:t>
            </a:r>
            <a:endParaRPr lang="en-US" sz="2300" dirty="0"/>
          </a:p>
        </p:txBody>
      </p:sp>
      <p:sp>
        <p:nvSpPr>
          <p:cNvPr id="9" name="TextBox 8"/>
          <p:cNvSpPr txBox="1"/>
          <p:nvPr/>
        </p:nvSpPr>
        <p:spPr>
          <a:xfrm>
            <a:off x="892455" y="1752600"/>
            <a:ext cx="7337145" cy="1692771"/>
          </a:xfrm>
          <a:prstGeom prst="rect">
            <a:avLst/>
          </a:prstGeom>
          <a:noFill/>
        </p:spPr>
        <p:txBody>
          <a:bodyPr wrap="square" rtlCol="0">
            <a:spAutoFit/>
          </a:bodyPr>
          <a:lstStyle/>
          <a:p>
            <a:pPr marL="114300" indent="-114300">
              <a:spcBef>
                <a:spcPts val="600"/>
              </a:spcBef>
              <a:buFont typeface="Arial" pitchFamily="34" charset="0"/>
              <a:buChar char="•"/>
            </a:pPr>
            <a:r>
              <a:rPr lang="en-US" sz="1400" dirty="0" smtClean="0"/>
              <a:t>Course completion certificate must be on file with MS Online.</a:t>
            </a:r>
          </a:p>
          <a:p>
            <a:pPr marL="114300" indent="-114300">
              <a:spcBef>
                <a:spcPts val="600"/>
              </a:spcBef>
              <a:buFont typeface="Arial" pitchFamily="34" charset="0"/>
              <a:buChar char="•"/>
            </a:pPr>
            <a:r>
              <a:rPr lang="en-US" sz="1400" dirty="0" smtClean="0"/>
              <a:t>MS Online sends notice to Provost Office to release funds for certified courses.</a:t>
            </a:r>
          </a:p>
          <a:p>
            <a:pPr marL="114300" indent="-114300">
              <a:spcBef>
                <a:spcPts val="600"/>
              </a:spcBef>
              <a:buFont typeface="Arial" pitchFamily="34" charset="0"/>
              <a:buChar char="•"/>
            </a:pPr>
            <a:r>
              <a:rPr lang="en-US" sz="1400" dirty="0" smtClean="0"/>
              <a:t>Once funds are released/transferred, MS Online will </a:t>
            </a:r>
            <a:r>
              <a:rPr lang="en-US" sz="1400" dirty="0"/>
              <a:t>notify </a:t>
            </a:r>
            <a:r>
              <a:rPr lang="en-US" sz="1400" dirty="0" smtClean="0"/>
              <a:t>the college and departments via email to initiate the payment PAF.</a:t>
            </a:r>
          </a:p>
          <a:p>
            <a:pPr>
              <a:spcBef>
                <a:spcPts val="600"/>
              </a:spcBef>
            </a:pPr>
            <a:endParaRPr lang="en-US" sz="1400" b="1" dirty="0" smtClean="0">
              <a:solidFill>
                <a:srgbClr val="C00000"/>
              </a:solidFill>
            </a:endParaRPr>
          </a:p>
          <a:p>
            <a:pPr>
              <a:spcBef>
                <a:spcPts val="600"/>
              </a:spcBef>
            </a:pPr>
            <a:endParaRPr lang="en-US" sz="1400" dirty="0" smtClean="0"/>
          </a:p>
        </p:txBody>
      </p:sp>
    </p:spTree>
    <p:extLst>
      <p:ext uri="{BB962C8B-B14F-4D97-AF65-F5344CB8AC3E}">
        <p14:creationId xmlns:p14="http://schemas.microsoft.com/office/powerpoint/2010/main" val="413939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467600" cy="3886200"/>
          </a:xfrm>
        </p:spPr>
        <p:txBody>
          <a:bodyPr>
            <a:normAutofit fontScale="90000"/>
          </a:bodyPr>
          <a:lstStyle/>
          <a:p>
            <a:pPr algn="ctr"/>
            <a:r>
              <a:rPr lang="en-US" sz="6700" dirty="0" smtClean="0"/>
              <a:t>Welcome to MSU</a:t>
            </a:r>
            <a:br>
              <a:rPr lang="en-US" sz="6700" dirty="0" smtClean="0"/>
            </a:br>
            <a:r>
              <a:rPr lang="en-US" sz="4900" dirty="0" smtClean="0"/>
              <a:t/>
            </a:r>
            <a:br>
              <a:rPr lang="en-US" sz="4900" dirty="0" smtClean="0"/>
            </a:br>
            <a:r>
              <a:rPr lang="en-US" dirty="0" smtClean="0"/>
              <a:t>Dr. Frank Einhellig</a:t>
            </a:r>
            <a:br>
              <a:rPr lang="en-US" dirty="0" smtClean="0"/>
            </a:br>
            <a:r>
              <a:rPr lang="en-US" dirty="0" smtClean="0"/>
              <a:t>Provost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lstStyle/>
          <a:p>
            <a:pPr algn="ctr"/>
            <a:r>
              <a:rPr lang="en-US" dirty="0" smtClean="0"/>
              <a:t>Contact Information</a:t>
            </a:r>
            <a:endParaRPr lang="en-US" dirty="0"/>
          </a:p>
        </p:txBody>
      </p:sp>
      <p:sp>
        <p:nvSpPr>
          <p:cNvPr id="3" name="Content Placeholder 2"/>
          <p:cNvSpPr>
            <a:spLocks noGrp="1"/>
          </p:cNvSpPr>
          <p:nvPr>
            <p:ph idx="1"/>
          </p:nvPr>
        </p:nvSpPr>
        <p:spPr>
          <a:xfrm>
            <a:off x="1295400" y="3352800"/>
            <a:ext cx="5943600" cy="1981200"/>
          </a:xfrm>
        </p:spPr>
        <p:txBody>
          <a:bodyPr/>
          <a:lstStyle/>
          <a:p>
            <a:pPr>
              <a:buNone/>
            </a:pPr>
            <a:r>
              <a:rPr lang="en-US" dirty="0" smtClean="0"/>
              <a:t>Gary Rader, Director</a:t>
            </a:r>
          </a:p>
          <a:p>
            <a:pPr>
              <a:buNone/>
            </a:pPr>
            <a:r>
              <a:rPr lang="en-US" dirty="0" smtClean="0"/>
              <a:t>MS Online, 6-7619</a:t>
            </a:r>
          </a:p>
          <a:p>
            <a:pPr>
              <a:buNone/>
            </a:pPr>
            <a:r>
              <a:rPr lang="en-US" dirty="0" smtClean="0">
                <a:hlinkClick r:id="rId2"/>
              </a:rPr>
              <a:t>garyrader@missouristate.edu</a:t>
            </a:r>
            <a:endParaRPr lang="en-US" dirty="0" smtClean="0"/>
          </a:p>
          <a:p>
            <a:endParaRPr lang="en-US" dirty="0"/>
          </a:p>
        </p:txBody>
      </p:sp>
    </p:spTree>
    <p:extLst>
      <p:ext uri="{BB962C8B-B14F-4D97-AF65-F5344CB8AC3E}">
        <p14:creationId xmlns:p14="http://schemas.microsoft.com/office/powerpoint/2010/main" val="2187505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0"/>
            <a:ext cx="7924800" cy="2895600"/>
          </a:xfrm>
        </p:spPr>
        <p:txBody>
          <a:bodyPr>
            <a:normAutofit/>
          </a:bodyPr>
          <a:lstStyle/>
          <a:p>
            <a:r>
              <a:rPr lang="en-US" i="1" dirty="0" smtClean="0"/>
              <a:t>Take a few minutes to share a story of a teacher, mentor who influenced you to become an academic….</a:t>
            </a:r>
            <a:endParaRPr lang="en-US"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924800" cy="1447800"/>
          </a:xfrm>
        </p:spPr>
        <p:txBody>
          <a:bodyPr/>
          <a:lstStyle/>
          <a:p>
            <a:r>
              <a:rPr lang="en-US" dirty="0" smtClean="0"/>
              <a:t>Shared Governance at MSU</a:t>
            </a:r>
            <a:endParaRPr lang="en-US" dirty="0"/>
          </a:p>
        </p:txBody>
      </p:sp>
      <p:sp>
        <p:nvSpPr>
          <p:cNvPr id="3" name="Text Placeholder 2"/>
          <p:cNvSpPr>
            <a:spLocks noGrp="1"/>
          </p:cNvSpPr>
          <p:nvPr>
            <p:ph type="body" sz="quarter" idx="10"/>
          </p:nvPr>
        </p:nvSpPr>
        <p:spPr/>
        <p:txBody>
          <a:bodyPr/>
          <a:lstStyle/>
          <a:p>
            <a:r>
              <a:rPr lang="en-US" dirty="0" smtClean="0"/>
              <a:t>Dr. Christopher Herr</a:t>
            </a:r>
          </a:p>
          <a:p>
            <a:r>
              <a:rPr lang="en-US" dirty="0" smtClean="0"/>
              <a:t>Faculty Senate Chair</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Focus Groups</a:t>
            </a:r>
            <a:endParaRPr lang="en-US" dirty="0"/>
          </a:p>
        </p:txBody>
      </p:sp>
      <p:sp>
        <p:nvSpPr>
          <p:cNvPr id="3" name="Text Placeholder 2"/>
          <p:cNvSpPr>
            <a:spLocks noGrp="1"/>
          </p:cNvSpPr>
          <p:nvPr>
            <p:ph type="body" idx="1"/>
          </p:nvPr>
        </p:nvSpPr>
        <p:spPr>
          <a:xfrm>
            <a:off x="381000" y="2057400"/>
            <a:ext cx="3733800" cy="639762"/>
          </a:xfrm>
        </p:spPr>
        <p:txBody>
          <a:bodyPr/>
          <a:lstStyle/>
          <a:p>
            <a:r>
              <a:rPr lang="en-US" sz="2700" dirty="0" smtClean="0"/>
              <a:t>Tenure-Track Faculty</a:t>
            </a:r>
            <a:endParaRPr lang="en-US" sz="2700" dirty="0"/>
          </a:p>
        </p:txBody>
      </p:sp>
      <p:sp>
        <p:nvSpPr>
          <p:cNvPr id="4" name="Content Placeholder 3"/>
          <p:cNvSpPr>
            <a:spLocks noGrp="1"/>
          </p:cNvSpPr>
          <p:nvPr>
            <p:ph sz="half" idx="2"/>
          </p:nvPr>
        </p:nvSpPr>
        <p:spPr/>
        <p:txBody>
          <a:bodyPr/>
          <a:lstStyle/>
          <a:p>
            <a:r>
              <a:rPr lang="en-US" dirty="0" smtClean="0"/>
              <a:t>PSU 400</a:t>
            </a:r>
            <a:endParaRPr lang="en-US" dirty="0"/>
          </a:p>
        </p:txBody>
      </p:sp>
      <p:sp>
        <p:nvSpPr>
          <p:cNvPr id="5" name="Text Placeholder 4"/>
          <p:cNvSpPr>
            <a:spLocks noGrp="1"/>
          </p:cNvSpPr>
          <p:nvPr>
            <p:ph type="body" sz="quarter" idx="3"/>
          </p:nvPr>
        </p:nvSpPr>
        <p:spPr>
          <a:xfrm>
            <a:off x="4191000" y="1905000"/>
            <a:ext cx="4648200" cy="792162"/>
          </a:xfrm>
        </p:spPr>
        <p:txBody>
          <a:bodyPr/>
          <a:lstStyle/>
          <a:p>
            <a:r>
              <a:rPr lang="en-US" sz="2700" dirty="0" smtClean="0"/>
              <a:t>Instructors/Clinical Faculty</a:t>
            </a:r>
            <a:endParaRPr lang="en-US" sz="2700" dirty="0"/>
          </a:p>
        </p:txBody>
      </p:sp>
      <p:sp>
        <p:nvSpPr>
          <p:cNvPr id="6" name="Content Placeholder 5"/>
          <p:cNvSpPr>
            <a:spLocks noGrp="1"/>
          </p:cNvSpPr>
          <p:nvPr>
            <p:ph sz="quarter" idx="4"/>
          </p:nvPr>
        </p:nvSpPr>
        <p:spPr/>
        <p:txBody>
          <a:bodyPr/>
          <a:lstStyle/>
          <a:p>
            <a:r>
              <a:rPr lang="en-US" dirty="0" smtClean="0"/>
              <a:t>PSU 3112</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Support for Tenure-Promotion Process</a:t>
            </a:r>
            <a:endParaRPr lang="en-US" dirty="0"/>
          </a:p>
        </p:txBody>
      </p:sp>
      <p:sp>
        <p:nvSpPr>
          <p:cNvPr id="5" name="Text Placeholder 4"/>
          <p:cNvSpPr>
            <a:spLocks noGrp="1"/>
          </p:cNvSpPr>
          <p:nvPr>
            <p:ph type="body" sz="quarter" idx="10"/>
          </p:nvPr>
        </p:nvSpPr>
        <p:spPr/>
        <p:txBody>
          <a:bodyPr/>
          <a:lstStyle/>
          <a:p>
            <a:r>
              <a:rPr lang="en-US" dirty="0" smtClean="0"/>
              <a:t>Julie Masterson &amp; Chris Craig</a:t>
            </a:r>
            <a:endParaRPr lang="en-US" dirty="0"/>
          </a:p>
        </p:txBody>
      </p:sp>
    </p:spTree>
    <p:extLst>
      <p:ext uri="{BB962C8B-B14F-4D97-AF65-F5344CB8AC3E}">
        <p14:creationId xmlns:p14="http://schemas.microsoft.com/office/powerpoint/2010/main" val="3220464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533400"/>
            <a:ext cx="8229600" cy="914400"/>
          </a:xfrm>
        </p:spPr>
        <p:txBody>
          <a:bodyPr/>
          <a:lstStyle/>
          <a:p>
            <a:r>
              <a:rPr lang="en-US" dirty="0" smtClean="0"/>
              <a:t>General Schedule</a:t>
            </a:r>
            <a:endParaRPr lang="en-US" dirty="0"/>
          </a:p>
        </p:txBody>
      </p:sp>
      <p:sp>
        <p:nvSpPr>
          <p:cNvPr id="5" name="Content Placeholder 4"/>
          <p:cNvSpPr>
            <a:spLocks noGrp="1"/>
          </p:cNvSpPr>
          <p:nvPr>
            <p:ph idx="1"/>
          </p:nvPr>
        </p:nvSpPr>
        <p:spPr>
          <a:xfrm>
            <a:off x="304800" y="1676400"/>
            <a:ext cx="8229600" cy="4343400"/>
          </a:xfrm>
        </p:spPr>
        <p:txBody>
          <a:bodyPr/>
          <a:lstStyle/>
          <a:p>
            <a:r>
              <a:rPr lang="en-US" dirty="0" smtClean="0"/>
              <a:t>During fall semester, we’ll be having a series of workshops with each college to help you optimally prepare</a:t>
            </a:r>
          </a:p>
          <a:p>
            <a:r>
              <a:rPr lang="en-US" dirty="0" smtClean="0"/>
              <a:t>Your first evaluation will occur in the spring... materials are due February 11, 2013.</a:t>
            </a:r>
            <a:endParaRPr lang="en-US" dirty="0"/>
          </a:p>
        </p:txBody>
      </p:sp>
    </p:spTree>
    <p:extLst>
      <p:ext uri="{BB962C8B-B14F-4D97-AF65-F5344CB8AC3E}">
        <p14:creationId xmlns:p14="http://schemas.microsoft.com/office/powerpoint/2010/main" val="1200453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534400" cy="5181600"/>
          </a:xfrm>
        </p:spPr>
        <p:txBody>
          <a:bodyPr>
            <a:normAutofit fontScale="92500" lnSpcReduction="10000"/>
          </a:bodyPr>
          <a:lstStyle/>
          <a:p>
            <a:r>
              <a:rPr lang="en-US" dirty="0" smtClean="0"/>
              <a:t>Know </a:t>
            </a:r>
            <a:r>
              <a:rPr lang="en-US" b="1" dirty="0" smtClean="0"/>
              <a:t>YOUR DEPARTMENT’s </a:t>
            </a:r>
            <a:r>
              <a:rPr lang="en-US" dirty="0" smtClean="0"/>
              <a:t>plan</a:t>
            </a:r>
          </a:p>
          <a:p>
            <a:r>
              <a:rPr lang="en-US" dirty="0" smtClean="0"/>
              <a:t>Pay careful attention to your annual review.  </a:t>
            </a:r>
          </a:p>
          <a:p>
            <a:r>
              <a:rPr lang="en-US" dirty="0" smtClean="0"/>
              <a:t>Each year, it should specifically indicate</a:t>
            </a:r>
          </a:p>
          <a:p>
            <a:pPr lvl="1"/>
            <a:r>
              <a:rPr lang="en-US" dirty="0" smtClean="0"/>
              <a:t>1. progress toward tenure/promotion is satisfactory</a:t>
            </a:r>
          </a:p>
          <a:p>
            <a:pPr lvl="1"/>
            <a:r>
              <a:rPr lang="en-US" dirty="0" smtClean="0"/>
              <a:t>2. progress toward tenure/promotion is questionable, identifying areas for improvement, providing specific suggestions</a:t>
            </a:r>
          </a:p>
          <a:p>
            <a:pPr lvl="1"/>
            <a:r>
              <a:rPr lang="en-US" dirty="0" smtClean="0"/>
              <a:t>3. progress toward tenure/promotion is unsatisfactory</a:t>
            </a:r>
          </a:p>
          <a:p>
            <a:r>
              <a:rPr lang="en-US" dirty="0" smtClean="0"/>
              <a:t>Heed advice and document how you have addressed feedback. </a:t>
            </a:r>
          </a:p>
          <a:p>
            <a:pPr lvl="1"/>
            <a:endParaRPr lang="en-US" dirty="0" smtClean="0"/>
          </a:p>
        </p:txBody>
      </p:sp>
      <p:sp>
        <p:nvSpPr>
          <p:cNvPr id="3" name="Title 2"/>
          <p:cNvSpPr>
            <a:spLocks noGrp="1"/>
          </p:cNvSpPr>
          <p:nvPr>
            <p:ph type="title"/>
          </p:nvPr>
        </p:nvSpPr>
        <p:spPr>
          <a:xfrm>
            <a:off x="304800" y="304800"/>
            <a:ext cx="8229600" cy="838200"/>
          </a:xfrm>
        </p:spPr>
        <p:txBody>
          <a:bodyPr/>
          <a:lstStyle/>
          <a:p>
            <a:r>
              <a:rPr lang="en-US" dirty="0" smtClean="0"/>
              <a:t>Most Important Advice</a:t>
            </a:r>
            <a:endParaRPr lang="en-US" dirty="0"/>
          </a:p>
        </p:txBody>
      </p:sp>
    </p:spTree>
    <p:extLst>
      <p:ext uri="{BB962C8B-B14F-4D97-AF65-F5344CB8AC3E}">
        <p14:creationId xmlns:p14="http://schemas.microsoft.com/office/powerpoint/2010/main" val="1788558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57200"/>
            <a:ext cx="8229600" cy="609600"/>
          </a:xfrm>
        </p:spPr>
        <p:txBody>
          <a:bodyPr/>
          <a:lstStyle/>
          <a:p>
            <a:r>
              <a:rPr lang="en-US" dirty="0" smtClean="0"/>
              <a:t>Faculty Research Grants</a:t>
            </a:r>
            <a:endParaRPr lang="en-US" dirty="0"/>
          </a:p>
        </p:txBody>
      </p:sp>
      <p:sp>
        <p:nvSpPr>
          <p:cNvPr id="5" name="Content Placeholder 4"/>
          <p:cNvSpPr>
            <a:spLocks noGrp="1"/>
          </p:cNvSpPr>
          <p:nvPr>
            <p:ph idx="1"/>
          </p:nvPr>
        </p:nvSpPr>
        <p:spPr>
          <a:xfrm>
            <a:off x="381000" y="1447800"/>
            <a:ext cx="8382000" cy="4648200"/>
          </a:xfrm>
        </p:spPr>
        <p:txBody>
          <a:bodyPr>
            <a:normAutofit lnSpcReduction="10000"/>
          </a:bodyPr>
          <a:lstStyle/>
          <a:p>
            <a:r>
              <a:rPr lang="en-US" dirty="0" smtClean="0"/>
              <a:t>Proposal due November 2, 2012</a:t>
            </a:r>
          </a:p>
          <a:p>
            <a:r>
              <a:rPr lang="en-US" dirty="0" smtClean="0"/>
              <a:t>Workshop on preparing proposal offered in September</a:t>
            </a:r>
          </a:p>
          <a:p>
            <a:r>
              <a:rPr lang="en-US" dirty="0"/>
              <a:t>The past chair and committee members indicate that this is one of those rare competitions that involve more money than requests, so… </a:t>
            </a:r>
          </a:p>
          <a:p>
            <a:r>
              <a:rPr lang="en-US" dirty="0"/>
              <a:t>APPLY</a:t>
            </a:r>
          </a:p>
          <a:p>
            <a:r>
              <a:rPr lang="en-US" dirty="0"/>
              <a:t>… with a STRONG </a:t>
            </a:r>
            <a:r>
              <a:rPr lang="en-US" dirty="0" smtClean="0"/>
              <a:t>PROPOSAL</a:t>
            </a:r>
            <a:endParaRPr lang="en-US" dirty="0"/>
          </a:p>
        </p:txBody>
      </p:sp>
    </p:spTree>
    <p:extLst>
      <p:ext uri="{BB962C8B-B14F-4D97-AF65-F5344CB8AC3E}">
        <p14:creationId xmlns:p14="http://schemas.microsoft.com/office/powerpoint/2010/main" val="453261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Autofit/>
          </a:bodyPr>
          <a:lstStyle>
            <a:extLst/>
          </a:lstStyle>
          <a:p>
            <a:pPr eaLnBrk="1" fontAlgn="auto" hangingPunct="1">
              <a:spcAft>
                <a:spcPts val="0"/>
              </a:spcAft>
              <a:defRPr/>
            </a:pPr>
            <a:r>
              <a:rPr lang="en-US" sz="3200" dirty="0" smtClean="0"/>
              <a:t>Office of Sponsored Research &amp; Programs</a:t>
            </a:r>
            <a:endParaRPr lang="en-US" sz="3600" dirty="0"/>
          </a:p>
        </p:txBody>
      </p:sp>
      <p:sp>
        <p:nvSpPr>
          <p:cNvPr id="2" name="Text Placeholder 1"/>
          <p:cNvSpPr>
            <a:spLocks noGrp="1"/>
          </p:cNvSpPr>
          <p:nvPr>
            <p:ph type="body" sz="quarter" idx="10"/>
          </p:nvPr>
        </p:nvSpPr>
        <p:spPr/>
        <p:txBody>
          <a:bodyPr/>
          <a:lstStyle/>
          <a:p>
            <a:endParaRPr lang="en-US"/>
          </a:p>
        </p:txBody>
      </p:sp>
      <p:pic>
        <p:nvPicPr>
          <p:cNvPr id="9222" name="Picture 6"/>
          <p:cNvPicPr>
            <a:picLocks noChangeAspect="1" noChangeArrowheads="1"/>
          </p:cNvPicPr>
          <p:nvPr/>
        </p:nvPicPr>
        <p:blipFill>
          <a:blip r:embed="rId3" cstate="print"/>
          <a:srcRect/>
          <a:stretch>
            <a:fillRect/>
          </a:stretch>
        </p:blipFill>
        <p:spPr bwMode="auto">
          <a:xfrm>
            <a:off x="304800" y="381001"/>
            <a:ext cx="2819400" cy="800100"/>
          </a:xfrm>
          <a:prstGeom prst="rect">
            <a:avLst/>
          </a:prstGeom>
          <a:noFill/>
          <a:ln w="9525">
            <a:noFill/>
            <a:miter lim="800000"/>
            <a:headEnd/>
            <a:tailEnd/>
          </a:ln>
        </p:spPr>
      </p:pic>
    </p:spTree>
    <p:extLst>
      <p:ext uri="{BB962C8B-B14F-4D97-AF65-F5344CB8AC3E}">
        <p14:creationId xmlns:p14="http://schemas.microsoft.com/office/powerpoint/2010/main" val="37577708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a:bodyPr>
          <a:lstStyle>
            <a:extLst/>
          </a:lstStyle>
          <a:p>
            <a:pPr eaLnBrk="1" fontAlgn="auto" hangingPunct="1">
              <a:spcAft>
                <a:spcPts val="0"/>
              </a:spcAft>
              <a:defRPr/>
            </a:pPr>
            <a:r>
              <a:rPr lang="en-US" dirty="0" smtClean="0">
                <a:solidFill>
                  <a:srgbClr val="5E0009"/>
                </a:solidFill>
              </a:rPr>
              <a:t>What We Do</a:t>
            </a:r>
            <a:endParaRPr lang="en-US" dirty="0">
              <a:solidFill>
                <a:srgbClr val="5E0009"/>
              </a:solidFill>
            </a:endParaRPr>
          </a:p>
        </p:txBody>
      </p:sp>
      <p:sp>
        <p:nvSpPr>
          <p:cNvPr id="10243" name="Rectangle 4"/>
          <p:cNvSpPr>
            <a:spLocks noGrp="1"/>
          </p:cNvSpPr>
          <p:nvPr>
            <p:ph sz="quarter" idx="13"/>
          </p:nvPr>
        </p:nvSpPr>
        <p:spPr>
          <a:xfrm>
            <a:off x="304800" y="838200"/>
            <a:ext cx="8686800" cy="5791200"/>
          </a:xfrm>
        </p:spPr>
        <p:txBody>
          <a:bodyPr>
            <a:noAutofit/>
          </a:bodyPr>
          <a:lstStyle/>
          <a:p>
            <a:pPr eaLnBrk="1" hangingPunct="1"/>
            <a:r>
              <a:rPr lang="en-US" sz="3600" dirty="0" smtClean="0"/>
              <a:t>Assist with finding funding opportunities, proposal preparation and submission</a:t>
            </a:r>
          </a:p>
          <a:p>
            <a:pPr eaLnBrk="1" hangingPunct="1"/>
            <a:r>
              <a:rPr lang="en-US" sz="3600" dirty="0" smtClean="0"/>
              <a:t>Award negotiation and acceptance</a:t>
            </a:r>
          </a:p>
          <a:p>
            <a:pPr eaLnBrk="1" hangingPunct="1"/>
            <a:r>
              <a:rPr lang="en-US" sz="3600" dirty="0" smtClean="0"/>
              <a:t>Post-award services such as:</a:t>
            </a:r>
          </a:p>
          <a:p>
            <a:pPr lvl="1" eaLnBrk="1" hangingPunct="1"/>
            <a:r>
              <a:rPr lang="en-US" sz="3200" dirty="0" smtClean="0"/>
              <a:t>Requesting project extensions</a:t>
            </a:r>
          </a:p>
          <a:p>
            <a:pPr lvl="1" eaLnBrk="1" hangingPunct="1"/>
            <a:r>
              <a:rPr lang="en-US" sz="3200" dirty="0" smtClean="0"/>
              <a:t>Negotiating budget re-allocations and changes to the project scope of work</a:t>
            </a:r>
          </a:p>
          <a:p>
            <a:pPr lvl="1" eaLnBrk="1" hangingPunct="1"/>
            <a:r>
              <a:rPr lang="en-US" sz="3200" dirty="0" smtClean="0"/>
              <a:t>Ensuring that projects are completed to the satisfaction of our sponsors</a:t>
            </a:r>
          </a:p>
        </p:txBody>
      </p:sp>
    </p:spTree>
    <p:extLst>
      <p:ext uri="{BB962C8B-B14F-4D97-AF65-F5344CB8AC3E}">
        <p14:creationId xmlns:p14="http://schemas.microsoft.com/office/powerpoint/2010/main" val="51073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00"/>
            <a:ext cx="8839200" cy="3124200"/>
          </a:xfrm>
        </p:spPr>
        <p:txBody>
          <a:bodyPr>
            <a:normAutofit fontScale="90000"/>
          </a:bodyPr>
          <a:lstStyle/>
          <a:p>
            <a:pPr algn="ctr"/>
            <a:r>
              <a:rPr lang="en-US" sz="6000" dirty="0" smtClean="0"/>
              <a:t>MSU’s Special Mission </a:t>
            </a:r>
            <a:br>
              <a:rPr lang="en-US" sz="6000" dirty="0" smtClean="0"/>
            </a:br>
            <a:r>
              <a:rPr lang="en-US" sz="6000" dirty="0" smtClean="0"/>
              <a:t>in </a:t>
            </a:r>
            <a:br>
              <a:rPr lang="en-US" sz="6000" dirty="0" smtClean="0"/>
            </a:br>
            <a:r>
              <a:rPr lang="en-US" sz="6000" dirty="0" smtClean="0"/>
              <a:t>Public Affairs</a:t>
            </a:r>
            <a:br>
              <a:rPr lang="en-US" sz="6000" dirty="0" smtClean="0"/>
            </a:br>
            <a:r>
              <a:rPr lang="en-US" sz="5300" dirty="0" smtClean="0"/>
              <a:t/>
            </a:r>
            <a:br>
              <a:rPr lang="en-US" sz="5300" dirty="0" smtClean="0"/>
            </a:br>
            <a:r>
              <a:rPr lang="en-US" dirty="0" smtClean="0"/>
              <a:t>Dr. Chris Craig</a:t>
            </a:r>
            <a:br>
              <a:rPr lang="en-US" dirty="0" smtClean="0"/>
            </a:br>
            <a:r>
              <a:rPr lang="en-US" dirty="0" smtClean="0"/>
              <a:t>Associate Provost</a:t>
            </a:r>
            <a:endParaRPr lang="en-US" sz="4400" dirty="0"/>
          </a:p>
        </p:txBody>
      </p:sp>
    </p:spTree>
    <p:extLst>
      <p:ext uri="{BB962C8B-B14F-4D97-AF65-F5344CB8AC3E}">
        <p14:creationId xmlns:p14="http://schemas.microsoft.com/office/powerpoint/2010/main" val="11628864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fontScale="90000"/>
          </a:bodyPr>
          <a:lstStyle>
            <a:extLst/>
          </a:lstStyle>
          <a:p>
            <a:pPr eaLnBrk="1" fontAlgn="auto" hangingPunct="1">
              <a:spcAft>
                <a:spcPts val="0"/>
              </a:spcAft>
              <a:defRPr/>
            </a:pPr>
            <a:r>
              <a:rPr lang="en-US" dirty="0" smtClean="0">
                <a:solidFill>
                  <a:srgbClr val="5E0009"/>
                </a:solidFill>
              </a:rPr>
              <a:t>Finding Funding Opportunities</a:t>
            </a:r>
            <a:endParaRPr lang="en-US" dirty="0">
              <a:solidFill>
                <a:srgbClr val="5E0009"/>
              </a:solidFill>
            </a:endParaRPr>
          </a:p>
        </p:txBody>
      </p:sp>
      <p:sp>
        <p:nvSpPr>
          <p:cNvPr id="11267" name="Content Placeholder 12"/>
          <p:cNvSpPr>
            <a:spLocks noGrp="1"/>
          </p:cNvSpPr>
          <p:nvPr>
            <p:ph sz="quarter" idx="13"/>
          </p:nvPr>
        </p:nvSpPr>
        <p:spPr>
          <a:xfrm>
            <a:off x="457200" y="1143000"/>
            <a:ext cx="8153400" cy="4368800"/>
          </a:xfrm>
        </p:spPr>
        <p:txBody>
          <a:bodyPr>
            <a:noAutofit/>
          </a:bodyPr>
          <a:lstStyle/>
          <a:p>
            <a:pPr eaLnBrk="1" hangingPunct="1"/>
            <a:r>
              <a:rPr lang="en-US" sz="3200" dirty="0" smtClean="0"/>
              <a:t>Search for funding on your own, or ask for assistance, using the following search engines:</a:t>
            </a:r>
          </a:p>
          <a:p>
            <a:pPr lvl="1" eaLnBrk="1" hangingPunct="1"/>
            <a:r>
              <a:rPr lang="en-US" sz="2800" dirty="0" smtClean="0"/>
              <a:t>COS (Community of Science) Funding Opportunities</a:t>
            </a:r>
          </a:p>
          <a:p>
            <a:pPr lvl="1" eaLnBrk="1" hangingPunct="1"/>
            <a:r>
              <a:rPr lang="en-US" sz="2800" dirty="0" smtClean="0"/>
              <a:t>OSRP Blog</a:t>
            </a:r>
          </a:p>
          <a:p>
            <a:pPr lvl="1" eaLnBrk="1" hangingPunct="1"/>
            <a:r>
              <a:rPr lang="en-US" sz="2800" dirty="0" smtClean="0"/>
              <a:t>Grants.gov</a:t>
            </a:r>
          </a:p>
          <a:p>
            <a:pPr lvl="1" eaLnBrk="1" hangingPunct="1"/>
            <a:r>
              <a:rPr lang="en-US" sz="2800" dirty="0" smtClean="0"/>
              <a:t>FedBizOpps.gov</a:t>
            </a:r>
          </a:p>
          <a:p>
            <a:pPr lvl="1" eaLnBrk="1" hangingPunct="1"/>
            <a:r>
              <a:rPr lang="en-US" sz="2800" dirty="0" err="1" smtClean="0"/>
              <a:t>GrantsNet</a:t>
            </a:r>
            <a:endParaRPr lang="en-US" sz="2800" dirty="0" smtClean="0"/>
          </a:p>
        </p:txBody>
      </p:sp>
    </p:spTree>
    <p:extLst>
      <p:ext uri="{BB962C8B-B14F-4D97-AF65-F5344CB8AC3E}">
        <p14:creationId xmlns:p14="http://schemas.microsoft.com/office/powerpoint/2010/main" val="33813376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381000" y="533400"/>
            <a:ext cx="8229600" cy="685800"/>
          </a:xfrm>
        </p:spPr>
        <p:txBody>
          <a:bodyPr>
            <a:normAutofit fontScale="90000"/>
          </a:bodyPr>
          <a:lstStyle>
            <a:extLst/>
          </a:lstStyle>
          <a:p>
            <a:pPr eaLnBrk="1" fontAlgn="auto" hangingPunct="1">
              <a:spcAft>
                <a:spcPts val="0"/>
              </a:spcAft>
              <a:defRPr/>
            </a:pPr>
            <a:r>
              <a:rPr lang="en-US" dirty="0" smtClean="0"/>
              <a:t>Writing Your Proposal</a:t>
            </a:r>
            <a:endParaRPr lang="en-US" dirty="0"/>
          </a:p>
        </p:txBody>
      </p:sp>
      <p:sp>
        <p:nvSpPr>
          <p:cNvPr id="12291" name="Content Placeholder 12"/>
          <p:cNvSpPr>
            <a:spLocks noGrp="1"/>
          </p:cNvSpPr>
          <p:nvPr>
            <p:ph sz="quarter" idx="13"/>
          </p:nvPr>
        </p:nvSpPr>
        <p:spPr>
          <a:xfrm>
            <a:off x="228600" y="1447800"/>
            <a:ext cx="8458200" cy="4876800"/>
          </a:xfrm>
        </p:spPr>
        <p:txBody>
          <a:bodyPr/>
          <a:lstStyle/>
          <a:p>
            <a:pPr eaLnBrk="1" hangingPunct="1"/>
            <a:r>
              <a:rPr lang="en-US" sz="2800" dirty="0" smtClean="0"/>
              <a:t>Assistance is available from our staff:</a:t>
            </a:r>
          </a:p>
          <a:p>
            <a:pPr lvl="1" eaLnBrk="1" hangingPunct="1"/>
            <a:r>
              <a:rPr lang="en-US" sz="2800" dirty="0" smtClean="0"/>
              <a:t>A thorough review of the RFP to produce a condensed version of exactly what items you will need to submit a completed proposal.</a:t>
            </a:r>
          </a:p>
          <a:p>
            <a:pPr lvl="1" eaLnBrk="1" hangingPunct="1"/>
            <a:r>
              <a:rPr lang="en-US" sz="2800" dirty="0" smtClean="0"/>
              <a:t> Assembly of proposal package (electronic or hard copy).</a:t>
            </a:r>
          </a:p>
          <a:p>
            <a:pPr lvl="1" eaLnBrk="1" hangingPunct="1"/>
            <a:r>
              <a:rPr lang="en-US" sz="2800" dirty="0" smtClean="0"/>
              <a:t>Review of proposal and budget to ensure compliance with Sponsor and University.</a:t>
            </a:r>
          </a:p>
          <a:p>
            <a:pPr lvl="1" eaLnBrk="1" hangingPunct="1"/>
            <a:r>
              <a:rPr lang="en-US" sz="2800" dirty="0" smtClean="0"/>
              <a:t>Submission of electronic proposal or mailing of hard copy.</a:t>
            </a:r>
          </a:p>
          <a:p>
            <a:pPr eaLnBrk="1" hangingPunct="1">
              <a:buNone/>
            </a:pPr>
            <a:endParaRPr lang="en-US" dirty="0" smtClean="0"/>
          </a:p>
        </p:txBody>
      </p:sp>
    </p:spTree>
    <p:extLst>
      <p:ext uri="{BB962C8B-B14F-4D97-AF65-F5344CB8AC3E}">
        <p14:creationId xmlns:p14="http://schemas.microsoft.com/office/powerpoint/2010/main" val="25880454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a:bodyPr>
          <a:lstStyle>
            <a:extLst/>
          </a:lstStyle>
          <a:p>
            <a:pPr eaLnBrk="1" fontAlgn="auto" hangingPunct="1">
              <a:spcAft>
                <a:spcPts val="0"/>
              </a:spcAft>
              <a:defRPr/>
            </a:pPr>
            <a:r>
              <a:rPr lang="en-US" sz="4000" dirty="0" smtClean="0"/>
              <a:t>University Support Available</a:t>
            </a:r>
            <a:endParaRPr lang="en-US" sz="4000" dirty="0"/>
          </a:p>
        </p:txBody>
      </p:sp>
      <p:sp>
        <p:nvSpPr>
          <p:cNvPr id="14339" name="Rectangle 4"/>
          <p:cNvSpPr>
            <a:spLocks noGrp="1"/>
          </p:cNvSpPr>
          <p:nvPr>
            <p:ph sz="quarter" idx="13"/>
          </p:nvPr>
        </p:nvSpPr>
        <p:spPr/>
        <p:txBody>
          <a:bodyPr/>
          <a:lstStyle/>
          <a:p>
            <a:pPr eaLnBrk="1" hangingPunct="1"/>
            <a:r>
              <a:rPr lang="en-US" sz="3200" dirty="0" smtClean="0"/>
              <a:t>The University is committed to assist those that seek external funding:</a:t>
            </a:r>
          </a:p>
          <a:p>
            <a:pPr lvl="1" eaLnBrk="1" hangingPunct="1"/>
            <a:r>
              <a:rPr lang="en-US" sz="2800" u="sng" dirty="0" smtClean="0"/>
              <a:t>Travel Fund</a:t>
            </a:r>
            <a:r>
              <a:rPr lang="en-US" sz="2800" dirty="0" smtClean="0"/>
              <a:t>- up to $1,000 in travel expenses reimbursed.</a:t>
            </a:r>
          </a:p>
          <a:p>
            <a:pPr lvl="1" eaLnBrk="1" hangingPunct="1"/>
            <a:r>
              <a:rPr lang="en-US" sz="2800" u="sng" dirty="0" smtClean="0"/>
              <a:t>Course Reassignment Fund</a:t>
            </a:r>
            <a:r>
              <a:rPr lang="en-US" sz="2800" dirty="0" smtClean="0"/>
              <a:t>- Up to $3,000 plus fringe.</a:t>
            </a:r>
          </a:p>
          <a:p>
            <a:pPr lvl="1" eaLnBrk="1" hangingPunct="1"/>
            <a:r>
              <a:rPr lang="en-US" sz="2800" u="sng" dirty="0" smtClean="0"/>
              <a:t>Equipment Match Fund</a:t>
            </a:r>
            <a:r>
              <a:rPr lang="en-US" sz="2800" dirty="0" smtClean="0"/>
              <a:t> – Used for proposals that require match</a:t>
            </a:r>
            <a:r>
              <a:rPr lang="en-US" dirty="0" smtClean="0"/>
              <a:t>.</a:t>
            </a:r>
            <a:endParaRPr lang="en-US" u="sng" dirty="0" smtClean="0"/>
          </a:p>
          <a:p>
            <a:pPr eaLnBrk="1" hangingPunct="1"/>
            <a:endParaRPr lang="en-US" dirty="0" smtClean="0"/>
          </a:p>
        </p:txBody>
      </p:sp>
    </p:spTree>
    <p:extLst>
      <p:ext uri="{BB962C8B-B14F-4D97-AF65-F5344CB8AC3E}">
        <p14:creationId xmlns:p14="http://schemas.microsoft.com/office/powerpoint/2010/main" val="4223798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sz="quarter" idx="13"/>
          </p:nvPr>
        </p:nvSpPr>
        <p:spPr>
          <a:xfrm>
            <a:off x="609600" y="1803400"/>
            <a:ext cx="8229600" cy="4673600"/>
          </a:xfrm>
        </p:spPr>
        <p:txBody>
          <a:bodyPr/>
          <a:lstStyle/>
          <a:p>
            <a:pPr marL="0" indent="0">
              <a:buNone/>
            </a:pPr>
            <a:r>
              <a:rPr lang="en-US" dirty="0" smtClean="0"/>
              <a:t>Office of Sponsored Research &amp; Programs</a:t>
            </a:r>
          </a:p>
          <a:p>
            <a:pPr marL="0" indent="0">
              <a:buNone/>
            </a:pPr>
            <a:r>
              <a:rPr lang="en-US" dirty="0" smtClean="0"/>
              <a:t>Carrington Hall, Room 407</a:t>
            </a:r>
          </a:p>
          <a:p>
            <a:pPr marL="0" indent="0">
              <a:buNone/>
            </a:pPr>
            <a:r>
              <a:rPr lang="en-US" dirty="0" smtClean="0"/>
              <a:t>Phone: 417-836-5972</a:t>
            </a:r>
          </a:p>
          <a:p>
            <a:pPr marL="0" indent="0">
              <a:buNone/>
            </a:pPr>
            <a:r>
              <a:rPr lang="en-US" dirty="0" smtClean="0"/>
              <a:t>Email:  </a:t>
            </a:r>
            <a:r>
              <a:rPr lang="en-US" dirty="0" smtClean="0">
                <a:hlinkClick r:id="rId2"/>
              </a:rPr>
              <a:t>sponsoredresearch@missouristate.edu</a:t>
            </a:r>
            <a:endParaRPr lang="en-US" dirty="0" smtClean="0"/>
          </a:p>
          <a:p>
            <a:pPr marL="0" indent="0">
              <a:buNone/>
            </a:pPr>
            <a:r>
              <a:rPr lang="en-US" dirty="0" smtClean="0"/>
              <a:t>URL:  srp.missouristate.edu</a:t>
            </a:r>
          </a:p>
          <a:p>
            <a:pPr marL="0" indent="0">
              <a:buNone/>
            </a:pPr>
            <a:r>
              <a:rPr lang="en-US" sz="2400" dirty="0" smtClean="0"/>
              <a:t>* We are available by appointment and will tailor training by individual, department, or college.</a:t>
            </a:r>
            <a:endParaRPr lang="en-US" sz="2400" dirty="0"/>
          </a:p>
        </p:txBody>
      </p:sp>
    </p:spTree>
    <p:extLst>
      <p:ext uri="{BB962C8B-B14F-4D97-AF65-F5344CB8AC3E}">
        <p14:creationId xmlns:p14="http://schemas.microsoft.com/office/powerpoint/2010/main" val="4258019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62000"/>
          </a:xfrm>
        </p:spPr>
        <p:txBody>
          <a:bodyPr>
            <a:normAutofit fontScale="90000"/>
          </a:bodyPr>
          <a:lstStyle/>
          <a:p>
            <a:r>
              <a:rPr lang="en-US" dirty="0" smtClean="0"/>
              <a:t>Faculty Writing Retreats</a:t>
            </a:r>
            <a:endParaRPr lang="en-US" dirty="0"/>
          </a:p>
        </p:txBody>
      </p:sp>
      <p:sp>
        <p:nvSpPr>
          <p:cNvPr id="3" name="Content Placeholder 2"/>
          <p:cNvSpPr>
            <a:spLocks noGrp="1"/>
          </p:cNvSpPr>
          <p:nvPr>
            <p:ph sz="quarter" idx="13"/>
          </p:nvPr>
        </p:nvSpPr>
        <p:spPr>
          <a:xfrm>
            <a:off x="533400" y="1524000"/>
            <a:ext cx="8229600" cy="4648200"/>
          </a:xfrm>
        </p:spPr>
        <p:txBody>
          <a:bodyPr/>
          <a:lstStyle/>
          <a:p>
            <a:r>
              <a:rPr lang="en-US" dirty="0" smtClean="0"/>
              <a:t>Dr. Keri Franklin, Provost Fellow</a:t>
            </a:r>
          </a:p>
          <a:p>
            <a:r>
              <a:rPr lang="en-US" u="sng" dirty="0" smtClean="0">
                <a:hlinkClick r:id="rId2"/>
              </a:rPr>
              <a:t>Writing Retreat Website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95600"/>
            <a:ext cx="9144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293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609600"/>
            <a:ext cx="8229600" cy="1143000"/>
          </a:xfrm>
        </p:spPr>
        <p:txBody>
          <a:bodyPr/>
          <a:lstStyle/>
          <a:p>
            <a:r>
              <a:rPr lang="en-US" sz="4000" dirty="0" smtClean="0"/>
              <a:t>Morning Wrap-Up:</a:t>
            </a:r>
            <a:endParaRPr lang="en-US" sz="4000" dirty="0"/>
          </a:p>
        </p:txBody>
      </p:sp>
      <p:sp>
        <p:nvSpPr>
          <p:cNvPr id="10" name="Content Placeholder 9"/>
          <p:cNvSpPr>
            <a:spLocks noGrp="1"/>
          </p:cNvSpPr>
          <p:nvPr>
            <p:ph idx="1"/>
          </p:nvPr>
        </p:nvSpPr>
        <p:spPr>
          <a:xfrm>
            <a:off x="304800" y="1828800"/>
            <a:ext cx="8305800" cy="4495800"/>
          </a:xfrm>
        </p:spPr>
        <p:txBody>
          <a:bodyPr/>
          <a:lstStyle/>
          <a:p>
            <a:r>
              <a:rPr lang="en-US" dirty="0" smtClean="0"/>
              <a:t>Resources to Support Teaching</a:t>
            </a:r>
          </a:p>
          <a:p>
            <a:pPr lvl="1"/>
            <a:r>
              <a:rPr lang="en-US" dirty="0" smtClean="0"/>
              <a:t>FCTL, NF Workshop Series</a:t>
            </a:r>
          </a:p>
          <a:p>
            <a:pPr lvl="1"/>
            <a:r>
              <a:rPr lang="en-US" dirty="0" smtClean="0"/>
              <a:t>Attend Showcase tomorrow!</a:t>
            </a:r>
          </a:p>
          <a:p>
            <a:r>
              <a:rPr lang="en-US" dirty="0" smtClean="0"/>
              <a:t>Resources to Support Research</a:t>
            </a:r>
          </a:p>
          <a:p>
            <a:pPr lvl="1"/>
            <a:r>
              <a:rPr lang="en-US" dirty="0" smtClean="0"/>
              <a:t>OSR, Internal Grants, Dean’s Summer Stipends, Writing groups, NF Workshop Series</a:t>
            </a:r>
          </a:p>
          <a:p>
            <a:r>
              <a:rPr lang="en-US" dirty="0" smtClean="0"/>
              <a:t>Opportunities for Service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Personnel Review 2017-18</a:t>
            </a:r>
            <a:endParaRPr lang="en-US" sz="4000" dirty="0"/>
          </a:p>
        </p:txBody>
      </p:sp>
      <p:graphicFrame>
        <p:nvGraphicFramePr>
          <p:cNvPr id="9" name="Content Placeholder 8"/>
          <p:cNvGraphicFramePr>
            <a:graphicFrameLocks noGrp="1"/>
          </p:cNvGraphicFramePr>
          <p:nvPr>
            <p:ph idx="1"/>
          </p:nvPr>
        </p:nvGraphicFramePr>
        <p:xfrm>
          <a:off x="457200" y="2362200"/>
          <a:ext cx="8229600" cy="2072640"/>
        </p:xfrm>
        <a:graphic>
          <a:graphicData uri="http://schemas.openxmlformats.org/drawingml/2006/table">
            <a:tbl>
              <a:tblPr firstRow="1" bandRow="1">
                <a:tableStyleId>{16D9F66E-5EB9-4882-86FB-DCBF35E3C3E4}</a:tableStyleId>
              </a:tblPr>
              <a:tblGrid>
                <a:gridCol w="4343400"/>
                <a:gridCol w="3886200"/>
              </a:tblGrid>
              <a:tr h="370840">
                <a:tc>
                  <a:txBody>
                    <a:bodyPr/>
                    <a:lstStyle/>
                    <a:p>
                      <a:r>
                        <a:rPr lang="en-US" sz="2800" dirty="0" smtClean="0">
                          <a:solidFill>
                            <a:srgbClr val="000000"/>
                          </a:solidFill>
                        </a:rPr>
                        <a:t>Top</a:t>
                      </a:r>
                      <a:r>
                        <a:rPr lang="en-US" sz="2800" baseline="0" dirty="0" smtClean="0">
                          <a:solidFill>
                            <a:srgbClr val="000000"/>
                          </a:solidFill>
                        </a:rPr>
                        <a:t> 3 Accomplishments</a:t>
                      </a:r>
                      <a:endParaRPr lang="en-US" sz="2800" dirty="0">
                        <a:solidFill>
                          <a:srgbClr val="000000"/>
                        </a:solidFill>
                      </a:endParaRPr>
                    </a:p>
                  </a:txBody>
                  <a:tcPr/>
                </a:tc>
                <a:tc>
                  <a:txBody>
                    <a:bodyPr/>
                    <a:lstStyle/>
                    <a:p>
                      <a:r>
                        <a:rPr lang="en-US" sz="2800" dirty="0" smtClean="0">
                          <a:solidFill>
                            <a:srgbClr val="000000"/>
                          </a:solidFill>
                        </a:rPr>
                        <a:t>Contributing Factors</a:t>
                      </a:r>
                      <a:endParaRPr lang="en-US" sz="2800" dirty="0">
                        <a:solidFill>
                          <a:srgbClr val="000000"/>
                        </a:solidFill>
                      </a:endParaRPr>
                    </a:p>
                  </a:txBody>
                  <a:tcPr/>
                </a:tc>
              </a:tr>
              <a:tr h="370840">
                <a:tc>
                  <a:txBody>
                    <a:bodyPr/>
                    <a:lstStyle/>
                    <a:p>
                      <a:r>
                        <a:rPr lang="en-US" sz="2800" dirty="0" smtClean="0">
                          <a:solidFill>
                            <a:srgbClr val="000000"/>
                          </a:solidFill>
                        </a:rPr>
                        <a:t>Teaching</a:t>
                      </a:r>
                      <a:endParaRPr lang="en-US" sz="2800" dirty="0">
                        <a:solidFill>
                          <a:srgbClr val="000000"/>
                        </a:solidFill>
                      </a:endParaRPr>
                    </a:p>
                  </a:txBody>
                  <a:tcPr/>
                </a:tc>
                <a:tc>
                  <a:txBody>
                    <a:bodyPr/>
                    <a:lstStyle/>
                    <a:p>
                      <a:endParaRPr lang="en-US" dirty="0"/>
                    </a:p>
                  </a:txBody>
                  <a:tcPr/>
                </a:tc>
              </a:tr>
              <a:tr h="370840">
                <a:tc>
                  <a:txBody>
                    <a:bodyPr/>
                    <a:lstStyle/>
                    <a:p>
                      <a:r>
                        <a:rPr lang="en-US" sz="2800" dirty="0" smtClean="0">
                          <a:solidFill>
                            <a:srgbClr val="000000"/>
                          </a:solidFill>
                        </a:rPr>
                        <a:t>Research</a:t>
                      </a:r>
                      <a:endParaRPr lang="en-US" sz="2800" dirty="0">
                        <a:solidFill>
                          <a:srgbClr val="000000"/>
                        </a:solidFill>
                      </a:endParaRPr>
                    </a:p>
                  </a:txBody>
                  <a:tcPr/>
                </a:tc>
                <a:tc>
                  <a:txBody>
                    <a:bodyPr/>
                    <a:lstStyle/>
                    <a:p>
                      <a:endParaRPr lang="en-US" dirty="0"/>
                    </a:p>
                  </a:txBody>
                  <a:tcPr/>
                </a:tc>
              </a:tr>
              <a:tr h="370840">
                <a:tc>
                  <a:txBody>
                    <a:bodyPr/>
                    <a:lstStyle/>
                    <a:p>
                      <a:r>
                        <a:rPr lang="en-US" sz="2800" dirty="0" smtClean="0">
                          <a:solidFill>
                            <a:srgbClr val="000000"/>
                          </a:solidFill>
                        </a:rPr>
                        <a:t>Service</a:t>
                      </a:r>
                      <a:endParaRPr lang="en-US" sz="2800" dirty="0">
                        <a:solidFill>
                          <a:srgbClr val="000000"/>
                        </a:solidFill>
                      </a:endParaRPr>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838200"/>
          </a:xfrm>
        </p:spPr>
        <p:txBody>
          <a:bodyPr/>
          <a:lstStyle/>
          <a:p>
            <a:r>
              <a:rPr lang="en-US" dirty="0" smtClean="0"/>
              <a:t>Remaining Events</a:t>
            </a:r>
            <a:endParaRPr lang="en-US" dirty="0"/>
          </a:p>
        </p:txBody>
      </p:sp>
      <p:sp>
        <p:nvSpPr>
          <p:cNvPr id="3" name="Content Placeholder 2"/>
          <p:cNvSpPr>
            <a:spLocks noGrp="1"/>
          </p:cNvSpPr>
          <p:nvPr>
            <p:ph idx="1"/>
          </p:nvPr>
        </p:nvSpPr>
        <p:spPr>
          <a:xfrm>
            <a:off x="152400" y="1371600"/>
            <a:ext cx="8610600" cy="4648200"/>
          </a:xfrm>
        </p:spPr>
        <p:txBody>
          <a:bodyPr>
            <a:normAutofit/>
          </a:bodyPr>
          <a:lstStyle/>
          <a:p>
            <a:r>
              <a:rPr lang="en-US" i="1" dirty="0" smtClean="0"/>
              <a:t>Lunch with Your Dean, 12:00-1:30</a:t>
            </a:r>
          </a:p>
          <a:p>
            <a:pPr lvl="1"/>
            <a:r>
              <a:rPr lang="en-US" b="1" i="1" dirty="0" smtClean="0"/>
              <a:t>Room 312C</a:t>
            </a:r>
            <a:r>
              <a:rPr lang="en-US" i="1" dirty="0" smtClean="0"/>
              <a:t>- CHHS   </a:t>
            </a:r>
            <a:endParaRPr lang="en-US" dirty="0" smtClean="0"/>
          </a:p>
          <a:p>
            <a:pPr lvl="1"/>
            <a:r>
              <a:rPr lang="en-US" b="1" i="1" dirty="0" smtClean="0"/>
              <a:t>Room 314A</a:t>
            </a:r>
            <a:r>
              <a:rPr lang="en-US" i="1" dirty="0" smtClean="0"/>
              <a:t>- CHPA   </a:t>
            </a:r>
            <a:endParaRPr lang="en-US" dirty="0" smtClean="0"/>
          </a:p>
          <a:p>
            <a:pPr lvl="1"/>
            <a:r>
              <a:rPr lang="en-US" b="1" i="1" dirty="0" smtClean="0"/>
              <a:t>Room 314C</a:t>
            </a:r>
            <a:r>
              <a:rPr lang="en-US" i="1" dirty="0" smtClean="0"/>
              <a:t>-COE   </a:t>
            </a:r>
            <a:endParaRPr lang="en-US" dirty="0" smtClean="0"/>
          </a:p>
          <a:p>
            <a:pPr lvl="1"/>
            <a:r>
              <a:rPr lang="en-US" b="1" i="1" dirty="0" smtClean="0"/>
              <a:t>Room 314B</a:t>
            </a:r>
            <a:r>
              <a:rPr lang="en-US" i="1" dirty="0" smtClean="0"/>
              <a:t>- CNAS   </a:t>
            </a:r>
            <a:endParaRPr lang="en-US" dirty="0" smtClean="0"/>
          </a:p>
          <a:p>
            <a:pPr lvl="1"/>
            <a:r>
              <a:rPr lang="en-US" b="1" i="1" dirty="0" smtClean="0"/>
              <a:t>Room 315A</a:t>
            </a:r>
            <a:r>
              <a:rPr lang="en-US" i="1" dirty="0" smtClean="0"/>
              <a:t>- COAL</a:t>
            </a:r>
          </a:p>
          <a:p>
            <a:r>
              <a:rPr lang="en-US" i="1" dirty="0" smtClean="0"/>
              <a:t>Reception with President &amp; Mrs. Smart, 6:00</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9144000" cy="2743200"/>
          </a:xfrm>
        </p:spPr>
        <p:txBody>
          <a:bodyPr>
            <a:normAutofit/>
          </a:bodyPr>
          <a:lstStyle/>
          <a:p>
            <a:pPr algn="ctr"/>
            <a:r>
              <a:rPr lang="en-US" sz="6000" dirty="0" err="1" smtClean="0"/>
              <a:t>‘</a:t>
            </a:r>
            <a:r>
              <a:rPr lang="en-US" sz="6000" i="1" dirty="0" err="1" smtClean="0"/>
              <a:t>Tis</a:t>
            </a:r>
            <a:r>
              <a:rPr lang="en-US" sz="6000" i="1" dirty="0" smtClean="0"/>
              <a:t> a </a:t>
            </a:r>
            <a:r>
              <a:rPr lang="en-US" sz="6000" i="1" dirty="0" err="1" smtClean="0"/>
              <a:t>Priviledge</a:t>
            </a:r>
            <a:r>
              <a:rPr lang="en-US" sz="6000" i="1" dirty="0" smtClean="0"/>
              <a:t> to be a Bear…..</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Video Overview</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Quiz</a:t>
            </a:r>
            <a:endParaRPr lang="en-US" sz="4400" dirty="0"/>
          </a:p>
        </p:txBody>
      </p:sp>
      <p:sp>
        <p:nvSpPr>
          <p:cNvPr id="3" name="Text Placeholder 2"/>
          <p:cNvSpPr>
            <a:spLocks noGrp="1"/>
          </p:cNvSpPr>
          <p:nvPr>
            <p:ph type="body" sz="quarter" idx="10"/>
          </p:nvPr>
        </p:nvSpPr>
        <p:spPr/>
        <p:txBody>
          <a:bodyPr/>
          <a:lstStyle/>
          <a:p>
            <a:pPr algn="ctr"/>
            <a:r>
              <a:rPr lang="en-US" dirty="0" smtClean="0"/>
              <a:t>Table to Table Competition</a:t>
            </a:r>
          </a:p>
          <a:p>
            <a:pPr algn="ctr"/>
            <a:r>
              <a:rPr lang="en-US" dirty="0" smtClean="0"/>
              <a:t>Customary Academia Rewards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current president of Missouri State University is</a:t>
            </a:r>
            <a:endParaRPr lang="en-US" dirty="0"/>
          </a:p>
        </p:txBody>
      </p:sp>
      <p:sp>
        <p:nvSpPr>
          <p:cNvPr id="5" name="Content Placeholder 4"/>
          <p:cNvSpPr>
            <a:spLocks noGrp="1"/>
          </p:cNvSpPr>
          <p:nvPr>
            <p:ph idx="1"/>
          </p:nvPr>
        </p:nvSpPr>
        <p:spPr/>
        <p:txBody>
          <a:bodyPr/>
          <a:lstStyle/>
          <a:p>
            <a:r>
              <a:rPr lang="en-US" dirty="0" smtClean="0"/>
              <a:t>Bluff Clever- </a:t>
            </a:r>
            <a:r>
              <a:rPr lang="en-US" i="1" dirty="0" smtClean="0"/>
              <a:t>although semantically related, it’s wrong, so you get 0 points</a:t>
            </a:r>
          </a:p>
          <a:p>
            <a:r>
              <a:rPr lang="en-US" dirty="0" err="1" smtClean="0"/>
              <a:t>Clif</a:t>
            </a:r>
            <a:r>
              <a:rPr lang="en-US" dirty="0" smtClean="0"/>
              <a:t> Smart- </a:t>
            </a:r>
            <a:r>
              <a:rPr lang="en-US" i="1" dirty="0" smtClean="0"/>
              <a:t>correct… 2 points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366092"/>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6017</TotalTime>
  <Words>2294</Words>
  <Application>Microsoft Office PowerPoint</Application>
  <PresentationFormat>On-screen Show (4:3)</PresentationFormat>
  <Paragraphs>294</Paragraphs>
  <Slides>57</Slides>
  <Notes>44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New Faculty Orientation </vt:lpstr>
      <vt:lpstr>Welcome to MSU  Dr. Julie Masterson Provost Fellow  Faculty Development</vt:lpstr>
      <vt:lpstr>Breakfast is sponsored by Commerce Bank</vt:lpstr>
      <vt:lpstr>Welcome to MSU  Dr. Frank Einhellig Provost</vt:lpstr>
      <vt:lpstr>MSU’s Special Mission  in  Public Affairs  Dr. Chris Craig Associate Provost</vt:lpstr>
      <vt:lpstr>‘Tis a Priviledge to be a Bear….. </vt:lpstr>
      <vt:lpstr>Video Overview</vt:lpstr>
      <vt:lpstr>Quiz</vt:lpstr>
      <vt:lpstr>The current president of Missouri State University is</vt:lpstr>
      <vt:lpstr>The out-of-pocket cost for a basic office visit at Taylor Health and Wellness for a faculty member on MSU insurance is  </vt:lpstr>
      <vt:lpstr>At MSU, CHPA stands for</vt:lpstr>
      <vt:lpstr>MSU is an extension of the University of Missouri</vt:lpstr>
      <vt:lpstr>The Bear CLAW provides</vt:lpstr>
      <vt:lpstr>At MSU, CASL stands for</vt:lpstr>
      <vt:lpstr>It is possible to get an examination for hearing aids at MSU.</vt:lpstr>
      <vt:lpstr>Greenwood is MSU’s </vt:lpstr>
      <vt:lpstr>MSU’s mascot is the</vt:lpstr>
      <vt:lpstr>The woman who leads the NCAA Division 1 in career basketball scoring played for</vt:lpstr>
      <vt:lpstr>The MSU PRIDE Band has marched in</vt:lpstr>
      <vt:lpstr>At MSU, Tent Theatre is</vt:lpstr>
      <vt:lpstr>Dependents of faculty and staff at MSU are eligible for</vt:lpstr>
      <vt:lpstr>Digital Measures is</vt:lpstr>
      <vt:lpstr>The administrative purview of a dean is typically at the level of the</vt:lpstr>
      <vt:lpstr>MSU offers academic doctorate degrees</vt:lpstr>
      <vt:lpstr>At MSU, career advancement decisions for faculty are based on</vt:lpstr>
      <vt:lpstr>The broad themes of MSU’s Public Affairs mission include</vt:lpstr>
      <vt:lpstr>You should post all of your weekly activities on your Outlook Calendar. </vt:lpstr>
      <vt:lpstr>The Provost’s Office will offer several workshops over the academic year that</vt:lpstr>
      <vt:lpstr>Overview of  MSU Faculty Development </vt:lpstr>
      <vt:lpstr>Provost Office NF Seminars: Mondays, 3:30-5:00</vt:lpstr>
      <vt:lpstr>Faculty Development Website</vt:lpstr>
      <vt:lpstr>MSU Resources to Support Teaching</vt:lpstr>
      <vt:lpstr>PowerPoint Presentation</vt:lpstr>
      <vt:lpstr>New Course  Development Process</vt:lpstr>
      <vt:lpstr>New Course Development Process  Flow Chart*</vt:lpstr>
      <vt:lpstr>PowerPoint Presentation</vt:lpstr>
      <vt:lpstr>2.  MS Online Tracks &amp; Processes Forms</vt:lpstr>
      <vt:lpstr>3. Development Process for Faculty to Receive Stipend*</vt:lpstr>
      <vt:lpstr>PowerPoint Presentation</vt:lpstr>
      <vt:lpstr>Contact Information</vt:lpstr>
      <vt:lpstr>Take a few minutes to share a story of a teacher, mentor who influenced you to become an academic….</vt:lpstr>
      <vt:lpstr>Shared Governance at MSU</vt:lpstr>
      <vt:lpstr>Focus Groups</vt:lpstr>
      <vt:lpstr>Support for Tenure-Promotion Process</vt:lpstr>
      <vt:lpstr>General Schedule</vt:lpstr>
      <vt:lpstr>Most Important Advice</vt:lpstr>
      <vt:lpstr>Faculty Research Grants</vt:lpstr>
      <vt:lpstr>Office of Sponsored Research &amp; Programs</vt:lpstr>
      <vt:lpstr>What We Do</vt:lpstr>
      <vt:lpstr>Finding Funding Opportunities</vt:lpstr>
      <vt:lpstr>Writing Your Proposal</vt:lpstr>
      <vt:lpstr>University Support Available</vt:lpstr>
      <vt:lpstr>Contact Us</vt:lpstr>
      <vt:lpstr>Faculty Writing Retreats</vt:lpstr>
      <vt:lpstr>Morning Wrap-Up:</vt:lpstr>
      <vt:lpstr>Personnel Review 2017-18</vt:lpstr>
      <vt:lpstr>Remaining Events</vt:lpstr>
    </vt:vector>
  </TitlesOfParts>
  <Company>Missouri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Web</dc:creator>
  <cp:lastModifiedBy>Julie</cp:lastModifiedBy>
  <cp:revision>155</cp:revision>
  <dcterms:created xsi:type="dcterms:W3CDTF">2010-03-30T20:06:55Z</dcterms:created>
  <dcterms:modified xsi:type="dcterms:W3CDTF">2012-08-14T11:59:24Z</dcterms:modified>
</cp:coreProperties>
</file>