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6" r:id="rId2"/>
    <p:sldId id="257" r:id="rId3"/>
    <p:sldId id="258" r:id="rId4"/>
    <p:sldId id="259" r:id="rId5"/>
    <p:sldId id="260" r:id="rId6"/>
    <p:sldId id="263" r:id="rId7"/>
    <p:sldId id="293" r:id="rId8"/>
    <p:sldId id="296"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85" r:id="rId30"/>
    <p:sldId id="286" r:id="rId31"/>
    <p:sldId id="288" r:id="rId32"/>
    <p:sldId id="261" r:id="rId33"/>
    <p:sldId id="289" r:id="rId34"/>
    <p:sldId id="262" r:id="rId35"/>
    <p:sldId id="295" r:id="rId36"/>
    <p:sldId id="290" r:id="rId37"/>
    <p:sldId id="291" r:id="rId38"/>
    <p:sldId id="294" r:id="rId39"/>
    <p:sldId id="287" r:id="rId40"/>
    <p:sldId id="29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5151E5-4671-4D61-8143-1873820322B0}" type="datetimeFigureOut">
              <a:rPr lang="en-US" smtClean="0"/>
              <a:t>9/15/2010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A11901-0290-4A8B-8D2B-5E3D3C807938}"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5BD3D6-0B2A-4DCB-9AED-7595C0B9506A}" type="datetimeFigureOut">
              <a:rPr lang="en-US" smtClean="0"/>
              <a:pPr/>
              <a:t>9/15/2010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FB0C3A-0E70-4B1B-834A-BB6D6E36D6E3}" type="slidenum">
              <a:rPr lang="en-US" smtClean="0"/>
              <a:pPr/>
              <a:t>‹#›</a:t>
            </a:fld>
            <a:endParaRPr lang="en-US"/>
          </a:p>
        </p:txBody>
      </p:sp>
    </p:spTree>
    <p:extLst>
      <p:ext uri="{BB962C8B-B14F-4D97-AF65-F5344CB8AC3E}">
        <p14:creationId xmlns="" xmlns:p14="http://schemas.microsoft.com/office/powerpoint/2010/main" val="1438114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MaroonArrows.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33400" y="1524000"/>
            <a:ext cx="7772400" cy="1470025"/>
          </a:xfrm>
        </p:spPr>
        <p:txBody>
          <a:bodyPr>
            <a:noAutofit/>
          </a:bodyPr>
          <a:lstStyle>
            <a:lvl1pPr algn="l">
              <a:defRPr sz="5500">
                <a:solidFill>
                  <a:srgbClr val="000000"/>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533400" y="3200400"/>
            <a:ext cx="6400800" cy="1752600"/>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or speaker’s name</a:t>
            </a:r>
            <a:br>
              <a:rPr lang="en-US" dirty="0" smtClean="0"/>
            </a:br>
            <a:r>
              <a:rPr lang="en-US" dirty="0" smtClean="0"/>
              <a:t>Office/Department</a:t>
            </a:r>
            <a:br>
              <a:rPr lang="en-US" dirty="0" smtClean="0"/>
            </a:b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362200"/>
            <a:ext cx="6858000" cy="3687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30480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5638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2438400"/>
            <a:ext cx="8229600" cy="3763963"/>
          </a:xfrm>
        </p:spPr>
        <p:txBody>
          <a:bodyPr/>
          <a:lstStyle>
            <a:lvl5pPr>
              <a:defRPr/>
            </a:lvl5pPr>
            <a:lvl6pPr>
              <a:buFont typeface="Arial" pitchFamily="34" charset="0"/>
              <a:buChar cha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ransition Slide 1">
    <p:spTree>
      <p:nvGrpSpPr>
        <p:cNvPr id="1" name=""/>
        <p:cNvGrpSpPr/>
        <p:nvPr/>
      </p:nvGrpSpPr>
      <p:grpSpPr>
        <a:xfrm>
          <a:off x="0" y="0"/>
          <a:ext cx="0" cy="0"/>
          <a:chOff x="0" y="0"/>
          <a:chExt cx="0" cy="0"/>
        </a:xfrm>
      </p:grpSpPr>
      <p:pic>
        <p:nvPicPr>
          <p:cNvPr id="4" name="Picture 3" descr="MaroonArrows.png"/>
          <p:cNvPicPr>
            <a:picLocks noChangeAspect="1"/>
          </p:cNvPicPr>
          <p:nvPr/>
        </p:nvPicPr>
        <p:blipFill>
          <a:blip r:embed="rId2" cstate="print"/>
          <a:stretch>
            <a:fillRect/>
          </a:stretch>
        </p:blipFill>
        <p:spPr>
          <a:xfrm>
            <a:off x="0" y="0"/>
            <a:ext cx="9144000" cy="6858000"/>
          </a:xfrm>
          <a:prstGeom prst="rect">
            <a:avLst/>
          </a:prstGeom>
        </p:spPr>
      </p:pic>
      <p:sp>
        <p:nvSpPr>
          <p:cNvPr id="8" name="Text Placeholder 2"/>
          <p:cNvSpPr>
            <a:spLocks noGrp="1"/>
          </p:cNvSpPr>
          <p:nvPr>
            <p:ph type="body" idx="10"/>
          </p:nvPr>
        </p:nvSpPr>
        <p:spPr>
          <a:xfrm>
            <a:off x="533400" y="3200400"/>
            <a:ext cx="6400800" cy="1752600"/>
          </a:xfrm>
        </p:spPr>
        <p:txBody>
          <a:bodyPr anchor="t"/>
          <a:lstStyle>
            <a:lvl1pPr marL="0" indent="0">
              <a:buNone/>
              <a:defRPr sz="2000">
                <a:solidFill>
                  <a:srgbClr val="5E000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itle 1"/>
          <p:cNvSpPr>
            <a:spLocks noGrp="1"/>
          </p:cNvSpPr>
          <p:nvPr>
            <p:ph type="ctrTitle"/>
          </p:nvPr>
        </p:nvSpPr>
        <p:spPr>
          <a:xfrm>
            <a:off x="533400" y="1524000"/>
            <a:ext cx="7772400" cy="1470025"/>
          </a:xfrm>
        </p:spPr>
        <p:txBody>
          <a:bodyPr>
            <a:noAutofit/>
          </a:bodyPr>
          <a:lstStyle>
            <a:lvl1pPr algn="l">
              <a:defRPr sz="5500">
                <a:solidFill>
                  <a:srgbClr val="5E0009"/>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ransition Slide 2">
    <p:spTree>
      <p:nvGrpSpPr>
        <p:cNvPr id="1" name=""/>
        <p:cNvGrpSpPr/>
        <p:nvPr/>
      </p:nvGrpSpPr>
      <p:grpSpPr>
        <a:xfrm>
          <a:off x="0" y="0"/>
          <a:ext cx="0" cy="0"/>
          <a:chOff x="0" y="0"/>
          <a:chExt cx="0" cy="0"/>
        </a:xfrm>
      </p:grpSpPr>
      <p:pic>
        <p:nvPicPr>
          <p:cNvPr id="4" name="Picture 3" descr="MaroonArrows.png"/>
          <p:cNvPicPr>
            <a:picLocks noChangeAspect="1"/>
          </p:cNvPicPr>
          <p:nvPr/>
        </p:nvPicPr>
        <p:blipFill>
          <a:blip r:embed="rId2" cstate="print"/>
          <a:stretch>
            <a:fillRect/>
          </a:stretch>
        </p:blipFill>
        <p:spPr>
          <a:xfrm>
            <a:off x="0" y="0"/>
            <a:ext cx="9144000" cy="6858000"/>
          </a:xfrm>
          <a:prstGeom prst="rect">
            <a:avLst/>
          </a:prstGeom>
        </p:spPr>
      </p:pic>
      <p:sp>
        <p:nvSpPr>
          <p:cNvPr id="8" name="Text Placeholder 2"/>
          <p:cNvSpPr>
            <a:spLocks noGrp="1"/>
          </p:cNvSpPr>
          <p:nvPr>
            <p:ph type="body" idx="10"/>
          </p:nvPr>
        </p:nvSpPr>
        <p:spPr>
          <a:xfrm>
            <a:off x="533400" y="3200400"/>
            <a:ext cx="6400800" cy="1752600"/>
          </a:xfrm>
        </p:spPr>
        <p:txBody>
          <a:bodyPr anchor="t"/>
          <a:lstStyle>
            <a:lvl1pPr marL="0" indent="0">
              <a:buNone/>
              <a:defRPr sz="2000">
                <a:solidFill>
                  <a:srgbClr val="5E000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itle 1"/>
          <p:cNvSpPr>
            <a:spLocks noGrp="1"/>
          </p:cNvSpPr>
          <p:nvPr>
            <p:ph type="ctrTitle"/>
          </p:nvPr>
        </p:nvSpPr>
        <p:spPr>
          <a:xfrm>
            <a:off x="533400" y="1524000"/>
            <a:ext cx="7772400" cy="1470025"/>
          </a:xfrm>
        </p:spPr>
        <p:txBody>
          <a:bodyPr>
            <a:noAutofit/>
          </a:bodyPr>
          <a:lstStyle>
            <a:lvl1pPr algn="l">
              <a:defRPr sz="5500">
                <a:solidFill>
                  <a:srgbClr val="5E0009"/>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362200"/>
            <a:ext cx="4038600" cy="3763963"/>
          </a:xfrm>
        </p:spPr>
        <p:txBody>
          <a:bodyPr/>
          <a:lstStyle>
            <a:lvl1pPr>
              <a:defRPr sz="25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5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362200"/>
            <a:ext cx="4040188" cy="639762"/>
          </a:xfrm>
        </p:spPr>
        <p:txBody>
          <a:bodyPr anchor="b">
            <a:no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047999"/>
            <a:ext cx="4040188" cy="3078163"/>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362200"/>
            <a:ext cx="4041775" cy="639762"/>
          </a:xfrm>
        </p:spPr>
        <p:txBody>
          <a:bodyPr anchor="b">
            <a:no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047999"/>
            <a:ext cx="4041775" cy="3078163"/>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57400"/>
            <a:ext cx="3008313" cy="40687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90600"/>
            <a:ext cx="7848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286000"/>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TextBox 28"/>
          <p:cNvSpPr txBox="1"/>
          <p:nvPr/>
        </p:nvSpPr>
        <p:spPr>
          <a:xfrm>
            <a:off x="990600" y="6400800"/>
            <a:ext cx="1371600" cy="338554"/>
          </a:xfrm>
          <a:prstGeom prst="rect">
            <a:avLst/>
          </a:prstGeom>
          <a:noFill/>
        </p:spPr>
        <p:txBody>
          <a:bodyPr wrap="square" rtlCol="0">
            <a:spAutoFit/>
          </a:bodyPr>
          <a:lstStyle/>
          <a:p>
            <a:pPr algn="ctr"/>
            <a:r>
              <a:rPr lang="en-US" sz="1600" dirty="0" smtClean="0">
                <a:solidFill>
                  <a:schemeClr val="bg1"/>
                </a:solidFill>
              </a:rPr>
              <a:t>9/14/10</a:t>
            </a:r>
            <a:endParaRPr lang="en-US" sz="1600" dirty="0">
              <a:solidFill>
                <a:schemeClr val="bg1"/>
              </a:solidFill>
            </a:endParaRPr>
          </a:p>
        </p:txBody>
      </p:sp>
      <p:sp>
        <p:nvSpPr>
          <p:cNvPr id="30" name="TextBox 29"/>
          <p:cNvSpPr txBox="1"/>
          <p:nvPr/>
        </p:nvSpPr>
        <p:spPr>
          <a:xfrm>
            <a:off x="381000" y="6400800"/>
            <a:ext cx="533400" cy="338554"/>
          </a:xfrm>
          <a:prstGeom prst="rect">
            <a:avLst/>
          </a:prstGeom>
          <a:noFill/>
        </p:spPr>
        <p:txBody>
          <a:bodyPr wrap="square" rtlCol="0">
            <a:spAutoFit/>
          </a:bodyPr>
          <a:lstStyle/>
          <a:p>
            <a:pPr algn="ctr"/>
            <a:fld id="{4BB55794-AC17-487C-AC97-07EAA78F5361}" type="slidenum">
              <a:rPr lang="en-US" sz="1600" smtClean="0">
                <a:solidFill>
                  <a:schemeClr val="bg1"/>
                </a:solidFill>
              </a:rPr>
              <a:pPr algn="ctr"/>
              <a:t>‹#›</a:t>
            </a:fld>
            <a:endParaRPr lang="en-US" sz="1600" dirty="0">
              <a:solidFill>
                <a:schemeClr val="bg1"/>
              </a:solidFill>
            </a:endParaRPr>
          </a:p>
        </p:txBody>
      </p:sp>
      <p:sp>
        <p:nvSpPr>
          <p:cNvPr id="31" name="TextBox 30"/>
          <p:cNvSpPr txBox="1"/>
          <p:nvPr/>
        </p:nvSpPr>
        <p:spPr>
          <a:xfrm>
            <a:off x="2514600" y="6400800"/>
            <a:ext cx="4572000" cy="338554"/>
          </a:xfrm>
          <a:prstGeom prst="rect">
            <a:avLst/>
          </a:prstGeom>
          <a:noFill/>
        </p:spPr>
        <p:txBody>
          <a:bodyPr wrap="square" rtlCol="0">
            <a:spAutoFit/>
          </a:bodyPr>
          <a:lstStyle/>
          <a:p>
            <a:pPr algn="l"/>
            <a:r>
              <a:rPr lang="en-US" sz="1600" dirty="0" smtClean="0">
                <a:solidFill>
                  <a:schemeClr val="bg1"/>
                </a:solidFill>
              </a:rPr>
              <a:t>Office</a:t>
            </a:r>
            <a:r>
              <a:rPr lang="en-US" sz="1600" baseline="0" dirty="0" smtClean="0">
                <a:solidFill>
                  <a:schemeClr val="bg1"/>
                </a:solidFill>
              </a:rPr>
              <a:t> of the Provost</a:t>
            </a:r>
            <a:endParaRPr lang="en-US" sz="1600" dirty="0" smtClean="0">
              <a:solidFill>
                <a:schemeClr val="bg1"/>
              </a:solidFill>
            </a:endParaRPr>
          </a:p>
        </p:txBody>
      </p:sp>
      <p:sp>
        <p:nvSpPr>
          <p:cNvPr id="32" name="TextBox 31"/>
          <p:cNvSpPr txBox="1"/>
          <p:nvPr/>
        </p:nvSpPr>
        <p:spPr>
          <a:xfrm>
            <a:off x="838200" y="6400800"/>
            <a:ext cx="152400" cy="338554"/>
          </a:xfrm>
          <a:prstGeom prst="rect">
            <a:avLst/>
          </a:prstGeom>
          <a:noFill/>
        </p:spPr>
        <p:txBody>
          <a:bodyPr wrap="square" rtlCol="0">
            <a:spAutoFit/>
          </a:bodyPr>
          <a:lstStyle/>
          <a:p>
            <a:r>
              <a:rPr lang="en-US" sz="1600" dirty="0" smtClean="0">
                <a:solidFill>
                  <a:schemeClr val="bg1"/>
                </a:solidFill>
              </a:rPr>
              <a:t>|</a:t>
            </a:r>
            <a:endParaRPr lang="en-US" sz="1600" dirty="0">
              <a:solidFill>
                <a:schemeClr val="bg1"/>
              </a:solidFill>
            </a:endParaRPr>
          </a:p>
        </p:txBody>
      </p:sp>
      <p:sp>
        <p:nvSpPr>
          <p:cNvPr id="33" name="TextBox 32"/>
          <p:cNvSpPr txBox="1"/>
          <p:nvPr/>
        </p:nvSpPr>
        <p:spPr>
          <a:xfrm>
            <a:off x="2286000" y="6400800"/>
            <a:ext cx="152400" cy="338554"/>
          </a:xfrm>
          <a:prstGeom prst="rect">
            <a:avLst/>
          </a:prstGeom>
          <a:noFill/>
        </p:spPr>
        <p:txBody>
          <a:bodyPr wrap="square" rtlCol="0">
            <a:spAutoFit/>
          </a:bodyPr>
          <a:lstStyle/>
          <a:p>
            <a:r>
              <a:rPr lang="en-US" sz="1600" dirty="0" smtClean="0">
                <a:solidFill>
                  <a:schemeClr val="bg1"/>
                </a:solidFill>
              </a:rPr>
              <a:t>|</a:t>
            </a:r>
            <a:endParaRPr lang="en-US" sz="16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914400" rtl="0" eaLnBrk="1" latinLnBrk="0" hangingPunct="1">
        <a:spcBef>
          <a:spcPct val="0"/>
        </a:spcBef>
        <a:buNone/>
        <a:defRPr sz="4500" kern="1200">
          <a:solidFill>
            <a:srgbClr val="5E0009"/>
          </a:solidFill>
          <a:latin typeface="Arial Black"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500" kern="1200">
          <a:solidFill>
            <a:srgbClr val="00000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0000"/>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000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00000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None/>
        <a:defRPr sz="1800" kern="1200">
          <a:solidFill>
            <a:srgbClr val="5E0009"/>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1800" kern="1200">
          <a:solidFill>
            <a:srgbClr val="5E0009"/>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rgbClr val="5E0009"/>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rgbClr val="5E0009"/>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0"/>
            <a:ext cx="8001000" cy="1470025"/>
          </a:xfrm>
        </p:spPr>
        <p:txBody>
          <a:bodyPr/>
          <a:lstStyle/>
          <a:p>
            <a:pPr algn="ctr"/>
            <a:r>
              <a:rPr lang="en-US" sz="4000" dirty="0" smtClean="0"/>
              <a:t>Reconsidering </a:t>
            </a:r>
            <a:r>
              <a:rPr lang="en-US" sz="4000" dirty="0"/>
              <a:t>U</a:t>
            </a:r>
            <a:r>
              <a:rPr lang="en-US" sz="4000" dirty="0" smtClean="0"/>
              <a:t>ndergraduate Education</a:t>
            </a:r>
            <a:endParaRPr lang="en-US" sz="4000" dirty="0"/>
          </a:p>
        </p:txBody>
      </p:sp>
      <p:sp>
        <p:nvSpPr>
          <p:cNvPr id="3" name="Subtitle 2"/>
          <p:cNvSpPr>
            <a:spLocks noGrp="1"/>
          </p:cNvSpPr>
          <p:nvPr>
            <p:ph type="subTitle" idx="1"/>
          </p:nvPr>
        </p:nvSpPr>
        <p:spPr>
          <a:xfrm>
            <a:off x="228600" y="3124200"/>
            <a:ext cx="8610600" cy="1752600"/>
          </a:xfrm>
        </p:spPr>
        <p:txBody>
          <a:bodyPr/>
          <a:lstStyle/>
          <a:p>
            <a:pPr algn="ctr"/>
            <a:r>
              <a:rPr lang="en-US" dirty="0" smtClean="0"/>
              <a:t>September 14, 2010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Historic and Ongoing Debates</a:t>
            </a:r>
            <a:endParaRPr lang="en-US" dirty="0"/>
          </a:p>
        </p:txBody>
      </p:sp>
      <p:sp>
        <p:nvSpPr>
          <p:cNvPr id="3" name="Content Placeholder 2"/>
          <p:cNvSpPr>
            <a:spLocks noGrp="1"/>
          </p:cNvSpPr>
          <p:nvPr>
            <p:ph idx="1"/>
          </p:nvPr>
        </p:nvSpPr>
        <p:spPr>
          <a:xfrm>
            <a:off x="609600" y="2362200"/>
            <a:ext cx="4876800" cy="3763963"/>
          </a:xfrm>
        </p:spPr>
        <p:txBody>
          <a:bodyPr/>
          <a:lstStyle/>
          <a:p>
            <a:r>
              <a:rPr lang="en-US" dirty="0" smtClean="0"/>
              <a:t>Rigid </a:t>
            </a:r>
            <a:r>
              <a:rPr lang="en-US" dirty="0"/>
              <a:t>prescriptions for coursework </a:t>
            </a:r>
          </a:p>
          <a:p>
            <a:r>
              <a:rPr lang="en-US" dirty="0" smtClean="0"/>
              <a:t>No </a:t>
            </a:r>
            <a:r>
              <a:rPr lang="en-US" dirty="0"/>
              <a:t>prescriptions – students must choose to learn</a:t>
            </a:r>
          </a:p>
          <a:p>
            <a:r>
              <a:rPr lang="en-US" dirty="0"/>
              <a:t>Development of concentrations (majors)</a:t>
            </a:r>
          </a:p>
          <a:p>
            <a:r>
              <a:rPr lang="en-US" dirty="0"/>
              <a:t>Distribution </a:t>
            </a:r>
            <a:r>
              <a:rPr lang="en-US" dirty="0" smtClean="0"/>
              <a:t>requirements</a:t>
            </a:r>
            <a:endParaRPr lang="en-US" dirty="0"/>
          </a:p>
        </p:txBody>
      </p:sp>
      <p:pic>
        <p:nvPicPr>
          <p:cNvPr id="2053"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67400" y="2888673"/>
            <a:ext cx="2347913" cy="2341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Institutional Evolution and Diversity</a:t>
            </a:r>
            <a:endParaRPr lang="en-US" dirty="0"/>
          </a:p>
        </p:txBody>
      </p:sp>
      <p:sp>
        <p:nvSpPr>
          <p:cNvPr id="3" name="Content Placeholder 2"/>
          <p:cNvSpPr>
            <a:spLocks noGrp="1"/>
          </p:cNvSpPr>
          <p:nvPr>
            <p:ph idx="1"/>
          </p:nvPr>
        </p:nvSpPr>
        <p:spPr>
          <a:xfrm>
            <a:off x="4267200" y="2209800"/>
            <a:ext cx="3429000" cy="3763963"/>
          </a:xfrm>
        </p:spPr>
        <p:txBody>
          <a:bodyPr/>
          <a:lstStyle/>
          <a:p>
            <a:r>
              <a:rPr lang="en-US" dirty="0"/>
              <a:t>Private </a:t>
            </a:r>
            <a:r>
              <a:rPr lang="en-US" dirty="0" smtClean="0"/>
              <a:t>colleges</a:t>
            </a:r>
            <a:endParaRPr lang="en-US" dirty="0"/>
          </a:p>
          <a:p>
            <a:r>
              <a:rPr lang="en-US" dirty="0"/>
              <a:t>Land </a:t>
            </a:r>
            <a:r>
              <a:rPr lang="en-US" dirty="0" smtClean="0"/>
              <a:t>grants</a:t>
            </a:r>
            <a:endParaRPr lang="en-US" dirty="0"/>
          </a:p>
          <a:p>
            <a:r>
              <a:rPr lang="en-US" dirty="0" smtClean="0"/>
              <a:t>Teachers colleges</a:t>
            </a:r>
            <a:endParaRPr lang="en-US" dirty="0"/>
          </a:p>
          <a:p>
            <a:r>
              <a:rPr lang="en-US" dirty="0" smtClean="0"/>
              <a:t>Comprehensives </a:t>
            </a:r>
            <a:endParaRPr lang="en-US" dirty="0"/>
          </a:p>
          <a:p>
            <a:r>
              <a:rPr lang="en-US" dirty="0"/>
              <a:t>Community colleges</a:t>
            </a:r>
          </a:p>
          <a:p>
            <a:r>
              <a:rPr lang="en-US" dirty="0"/>
              <a:t>For profits</a:t>
            </a:r>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8200" y="2667000"/>
            <a:ext cx="2381250" cy="2162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Critiques – </a:t>
            </a:r>
            <a:br>
              <a:rPr lang="en-US" dirty="0" smtClean="0"/>
            </a:br>
            <a:r>
              <a:rPr lang="en-US" dirty="0" smtClean="0"/>
              <a:t>From the Outside and Inside</a:t>
            </a:r>
            <a:endParaRPr lang="en-US" dirty="0"/>
          </a:p>
        </p:txBody>
      </p:sp>
      <p:sp>
        <p:nvSpPr>
          <p:cNvPr id="3" name="Content Placeholder 2"/>
          <p:cNvSpPr>
            <a:spLocks noGrp="1"/>
          </p:cNvSpPr>
          <p:nvPr>
            <p:ph idx="1"/>
          </p:nvPr>
        </p:nvSpPr>
        <p:spPr/>
        <p:txBody>
          <a:bodyPr>
            <a:normAutofit/>
          </a:bodyPr>
          <a:lstStyle/>
          <a:p>
            <a:r>
              <a:rPr lang="en-US" dirty="0" smtClean="0"/>
              <a:t>External critiques </a:t>
            </a:r>
            <a:r>
              <a:rPr lang="en-US" dirty="0"/>
              <a:t>l</a:t>
            </a:r>
            <a:r>
              <a:rPr lang="en-US" dirty="0" smtClean="0"/>
              <a:t>argely miss the mark</a:t>
            </a:r>
          </a:p>
          <a:p>
            <a:r>
              <a:rPr lang="en-US" dirty="0" smtClean="0"/>
              <a:t>Internal critiques sound like concerns raised by faculty at MSU</a:t>
            </a:r>
          </a:p>
          <a:p>
            <a:pPr lvl="2"/>
            <a:r>
              <a:rPr lang="en-US" dirty="0" smtClean="0"/>
              <a:t>Science literacy</a:t>
            </a:r>
          </a:p>
          <a:p>
            <a:pPr lvl="2"/>
            <a:r>
              <a:rPr lang="en-US" dirty="0" smtClean="0"/>
              <a:t>Quantitative skills</a:t>
            </a:r>
          </a:p>
          <a:p>
            <a:pPr lvl="2"/>
            <a:r>
              <a:rPr lang="en-US" dirty="0" smtClean="0"/>
              <a:t>Communication skills</a:t>
            </a:r>
          </a:p>
          <a:p>
            <a:pPr lvl="2"/>
            <a:r>
              <a:rPr lang="en-US" dirty="0" smtClean="0"/>
              <a:t>Critical thinking</a:t>
            </a:r>
          </a:p>
          <a:p>
            <a:pPr lvl="2"/>
            <a:r>
              <a:rPr lang="en-US" dirty="0" smtClean="0"/>
              <a:t>Information literacy</a:t>
            </a:r>
          </a:p>
          <a:p>
            <a:pPr lvl="2"/>
            <a:r>
              <a:rPr lang="en-US" dirty="0" smtClean="0"/>
              <a:t>Role of technology</a:t>
            </a:r>
          </a:p>
          <a:p>
            <a:pPr lvl="1"/>
            <a:endParaRPr lang="en-US" dirty="0"/>
          </a:p>
          <a:p>
            <a:pPr lvl="1"/>
            <a:endParaRPr lang="en-US" dirty="0"/>
          </a:p>
          <a:p>
            <a:pPr lvl="1">
              <a:buNone/>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Bok’s Concern and Guidance</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t>Complacency and impediments should not stop us from examining:</a:t>
            </a:r>
          </a:p>
          <a:p>
            <a:r>
              <a:rPr lang="en-US" dirty="0" smtClean="0"/>
              <a:t>What are we accomplishing?</a:t>
            </a:r>
          </a:p>
          <a:p>
            <a:r>
              <a:rPr lang="en-US" dirty="0" smtClean="0"/>
              <a:t>What does research tell us can be achieved?</a:t>
            </a:r>
          </a:p>
          <a:p>
            <a:r>
              <a:rPr lang="en-US" dirty="0" smtClean="0"/>
              <a:t>What do we want to achieve?</a:t>
            </a:r>
          </a:p>
          <a:p>
            <a:endParaRPr lang="en-US" dirty="0" smtClean="0"/>
          </a:p>
          <a:p>
            <a:pPr>
              <a:buNone/>
            </a:pPr>
            <a:r>
              <a:rPr lang="en-US" dirty="0" smtClean="0"/>
              <a:t>Guidance for processes for reform/revision in content and pedagogy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87962"/>
          </a:xfrm>
        </p:spPr>
        <p:txBody>
          <a:bodyPr>
            <a:normAutofit/>
          </a:bodyPr>
          <a:lstStyle/>
          <a:p>
            <a:pPr algn="ctr"/>
            <a:r>
              <a:rPr lang="en-US" dirty="0" smtClean="0"/>
              <a:t>Bok’s Eight Purposes of Undergraduate Education:</a:t>
            </a:r>
            <a:br>
              <a:rPr lang="en-US" dirty="0" smtClean="0"/>
            </a:br>
            <a:r>
              <a:rPr lang="en-US" dirty="0" smtClean="0"/>
              <a:t/>
            </a:r>
            <a:br>
              <a:rPr lang="en-US" dirty="0" smtClean="0"/>
            </a:br>
            <a:r>
              <a:rPr lang="en-US" dirty="0" smtClean="0"/>
              <a:t>For Your Consideration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vert="horz" lIns="91440" tIns="45720" rIns="91440" bIns="45720" rtlCol="0" anchor="ctr">
            <a:normAutofit/>
          </a:bodyPr>
          <a:lstStyle/>
          <a:p>
            <a:r>
              <a:rPr lang="en-US" sz="3600" dirty="0"/>
              <a:t>1:  The Ability to Communicate</a:t>
            </a:r>
          </a:p>
        </p:txBody>
      </p:sp>
      <p:sp>
        <p:nvSpPr>
          <p:cNvPr id="3" name="Content Placeholder 2"/>
          <p:cNvSpPr>
            <a:spLocks noGrp="1"/>
          </p:cNvSpPr>
          <p:nvPr>
            <p:ph idx="1"/>
          </p:nvPr>
        </p:nvSpPr>
        <p:spPr>
          <a:xfrm>
            <a:off x="1143000" y="1905001"/>
            <a:ext cx="7467600" cy="3581400"/>
          </a:xfrm>
        </p:spPr>
        <p:txBody>
          <a:bodyPr>
            <a:normAutofit fontScale="92500" lnSpcReduction="10000"/>
          </a:bodyPr>
          <a:lstStyle/>
          <a:p>
            <a:r>
              <a:rPr lang="en-US" dirty="0" smtClean="0"/>
              <a:t>Writing</a:t>
            </a:r>
          </a:p>
          <a:p>
            <a:r>
              <a:rPr lang="en-US" dirty="0" smtClean="0"/>
              <a:t>Oral Communication</a:t>
            </a:r>
          </a:p>
          <a:p>
            <a:endParaRPr lang="en-US" dirty="0"/>
          </a:p>
          <a:p>
            <a:pPr marL="0" indent="0">
              <a:buNone/>
            </a:pPr>
            <a:endParaRPr lang="en-US" dirty="0" smtClean="0"/>
          </a:p>
          <a:p>
            <a:pPr marL="0" indent="0">
              <a:buNone/>
            </a:pPr>
            <a:r>
              <a:rPr lang="en-US" dirty="0" smtClean="0"/>
              <a:t>Does our instruction improve student writing?</a:t>
            </a:r>
          </a:p>
          <a:p>
            <a:pPr marL="0" indent="0">
              <a:buNone/>
            </a:pPr>
            <a:endParaRPr lang="en-US" dirty="0" smtClean="0"/>
          </a:p>
          <a:p>
            <a:pPr marL="0" indent="0">
              <a:buNone/>
            </a:pPr>
            <a:r>
              <a:rPr lang="en-US" dirty="0" smtClean="0"/>
              <a:t>How much writing do our students do over the years?</a:t>
            </a:r>
          </a:p>
          <a:p>
            <a:pPr marL="0" indent="0">
              <a:buNone/>
            </a:pPr>
            <a:endParaRPr lang="en-US" dirty="0" smtClean="0"/>
          </a:p>
          <a:p>
            <a:pPr marL="0" indent="0">
              <a:buNone/>
            </a:pPr>
            <a:r>
              <a:rPr lang="en-US" dirty="0" smtClean="0"/>
              <a:t>Do some strategies work better than others?</a:t>
            </a:r>
            <a:endParaRPr lang="en-US" dirty="0"/>
          </a:p>
        </p:txBody>
      </p:sp>
      <p:cxnSp>
        <p:nvCxnSpPr>
          <p:cNvPr id="5" name="Straight Connector 4"/>
          <p:cNvCxnSpPr/>
          <p:nvPr/>
        </p:nvCxnSpPr>
        <p:spPr>
          <a:xfrm>
            <a:off x="762000" y="3124200"/>
            <a:ext cx="7467600" cy="0"/>
          </a:xfrm>
          <a:prstGeom prst="line">
            <a:avLst/>
          </a:prstGeom>
          <a:ln>
            <a:solidFill>
              <a:schemeClr val="accent2">
                <a:lumMod val="50000"/>
              </a:schemeClr>
            </a:solidFill>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Dilemmas</a:t>
            </a:r>
            <a:endParaRPr lang="en-US" dirty="0"/>
          </a:p>
        </p:txBody>
      </p:sp>
      <p:sp>
        <p:nvSpPr>
          <p:cNvPr id="3" name="Content Placeholder 2"/>
          <p:cNvSpPr>
            <a:spLocks noGrp="1"/>
          </p:cNvSpPr>
          <p:nvPr>
            <p:ph idx="1"/>
          </p:nvPr>
        </p:nvSpPr>
        <p:spPr/>
        <p:txBody>
          <a:bodyPr/>
          <a:lstStyle/>
          <a:p>
            <a:r>
              <a:rPr lang="en-US" dirty="0" smtClean="0"/>
              <a:t>General Education coursework in composition and communication are undervalued</a:t>
            </a:r>
          </a:p>
          <a:p>
            <a:r>
              <a:rPr lang="en-US" dirty="0" smtClean="0"/>
              <a:t>Research on pedagogy in these fields is not as valued as traditional scholarly work</a:t>
            </a:r>
          </a:p>
          <a:p>
            <a:r>
              <a:rPr lang="en-US" dirty="0" smtClean="0"/>
              <a:t>Difficulty of teaching composition</a:t>
            </a:r>
          </a:p>
          <a:p>
            <a:r>
              <a:rPr lang="en-US" dirty="0" smtClean="0"/>
              <a:t>Instruction often relegated to “somebody else.”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pPr algn="ctr"/>
            <a:r>
              <a:rPr lang="en-US" dirty="0" smtClean="0"/>
              <a:t>2:  Critical Thinking</a:t>
            </a:r>
            <a:endParaRPr lang="en-US" dirty="0"/>
          </a:p>
        </p:txBody>
      </p:sp>
      <p:sp>
        <p:nvSpPr>
          <p:cNvPr id="3" name="Content Placeholder 2"/>
          <p:cNvSpPr>
            <a:spLocks noGrp="1"/>
          </p:cNvSpPr>
          <p:nvPr>
            <p:ph idx="1"/>
          </p:nvPr>
        </p:nvSpPr>
        <p:spPr>
          <a:xfrm>
            <a:off x="457200" y="1905000"/>
            <a:ext cx="8229600" cy="4297363"/>
          </a:xfrm>
        </p:spPr>
        <p:txBody>
          <a:bodyPr>
            <a:normAutofit/>
          </a:bodyPr>
          <a:lstStyle/>
          <a:p>
            <a:pPr marL="0" indent="0">
              <a:buNone/>
            </a:pPr>
            <a:r>
              <a:rPr lang="en-US" b="1" dirty="0" smtClean="0"/>
              <a:t>Critical Thinking - A simple definition</a:t>
            </a:r>
          </a:p>
          <a:p>
            <a:pPr lvl="1"/>
            <a:r>
              <a:rPr lang="en-US" dirty="0" smtClean="0"/>
              <a:t>An </a:t>
            </a:r>
            <a:r>
              <a:rPr lang="en-US" dirty="0"/>
              <a:t>ability to recognize and define problems clearly, to identify the arguments and interests on all sides of an issue, to gather relevant facts and appreciate their relevance, to perceive as many plausible solutions as possible, and to exercise good </a:t>
            </a:r>
            <a:r>
              <a:rPr lang="en-US" dirty="0" smtClean="0"/>
              <a:t>judgment </a:t>
            </a:r>
            <a:r>
              <a:rPr lang="en-US" dirty="0"/>
              <a:t>in choosing the best of these alternatives after considering the evidence and using inference, </a:t>
            </a:r>
            <a:r>
              <a:rPr lang="en-US" dirty="0" smtClean="0"/>
              <a:t>analogy </a:t>
            </a:r>
            <a:r>
              <a:rPr lang="en-US" dirty="0"/>
              <a:t>and other forms of ordinary reasoning to test the cogency of the arguments(68)</a:t>
            </a:r>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Critical Thinking </a:t>
            </a:r>
            <a:r>
              <a:rPr lang="en-US" sz="3600" dirty="0" smtClean="0">
                <a:latin typeface="+mn-lt"/>
              </a:rPr>
              <a:t>(continued)</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Discussion of large body of evidence that critical thinking abilities can be improved and how to do it</a:t>
            </a:r>
          </a:p>
          <a:p>
            <a:endParaRPr lang="en-US" dirty="0"/>
          </a:p>
          <a:p>
            <a:r>
              <a:rPr lang="en-US" dirty="0" smtClean="0"/>
              <a:t>Example:  Legal Education and the Socratic method</a:t>
            </a:r>
          </a:p>
          <a:p>
            <a:endParaRPr lang="en-US" dirty="0"/>
          </a:p>
          <a:p>
            <a:r>
              <a:rPr lang="en-US" dirty="0" smtClean="0"/>
              <a:t>Example:  Blended course design with web based content followed by student blogs and targeted class discussion – Eric Nelson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Critical Thinking and Quantitative Reasoning</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What </a:t>
            </a:r>
            <a:r>
              <a:rPr lang="en-US" dirty="0"/>
              <a:t>mathematical, statistical and computer skills do students need to navigate the world they are likely to experience?</a:t>
            </a:r>
          </a:p>
          <a:p>
            <a:pPr lvl="1"/>
            <a:r>
              <a:rPr lang="en-US" dirty="0" smtClean="0"/>
              <a:t>Arithmetic</a:t>
            </a:r>
            <a:endParaRPr lang="en-US" dirty="0"/>
          </a:p>
          <a:p>
            <a:pPr lvl="1"/>
            <a:r>
              <a:rPr lang="en-US" dirty="0" smtClean="0"/>
              <a:t>Data</a:t>
            </a:r>
            <a:endParaRPr lang="en-US" dirty="0"/>
          </a:p>
          <a:p>
            <a:pPr lvl="1"/>
            <a:r>
              <a:rPr lang="en-US" dirty="0" smtClean="0"/>
              <a:t>Computers</a:t>
            </a:r>
            <a:endParaRPr lang="en-US" dirty="0"/>
          </a:p>
          <a:p>
            <a:pPr lvl="1"/>
            <a:r>
              <a:rPr lang="en-US" dirty="0"/>
              <a:t>Modeling</a:t>
            </a:r>
          </a:p>
          <a:p>
            <a:pPr lvl="1"/>
            <a:r>
              <a:rPr lang="en-US" dirty="0"/>
              <a:t>Statistics</a:t>
            </a:r>
          </a:p>
          <a:p>
            <a:pPr lvl="1"/>
            <a:r>
              <a:rPr lang="en-US" dirty="0" smtClean="0"/>
              <a:t>Chance</a:t>
            </a:r>
          </a:p>
          <a:p>
            <a:pPr lvl="1"/>
            <a:r>
              <a:rPr lang="en-US" dirty="0" smtClean="0"/>
              <a:t>Reasoning</a:t>
            </a:r>
          </a:p>
          <a:p>
            <a:pPr lvl="1"/>
            <a:endParaRPr lang="en-US" dirty="0"/>
          </a:p>
          <a:p>
            <a:pPr marL="457200" lvl="1" indent="0">
              <a:buNone/>
            </a:pPr>
            <a:r>
              <a:rPr lang="en-US" dirty="0" smtClean="0"/>
              <a:t>National Council on Education and the Disciplines</a:t>
            </a:r>
            <a:endParaRPr lang="en-US" dirty="0"/>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71800" y="3276600"/>
            <a:ext cx="1286706" cy="1933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of Presentation</a:t>
            </a:r>
            <a:br>
              <a:rPr lang="en-US" dirty="0" smtClean="0"/>
            </a:br>
            <a:endParaRPr lang="en-US" dirty="0"/>
          </a:p>
        </p:txBody>
      </p:sp>
      <p:sp>
        <p:nvSpPr>
          <p:cNvPr id="3" name="Content Placeholder 2"/>
          <p:cNvSpPr>
            <a:spLocks noGrp="1"/>
          </p:cNvSpPr>
          <p:nvPr>
            <p:ph idx="1"/>
          </p:nvPr>
        </p:nvSpPr>
        <p:spPr/>
        <p:txBody>
          <a:bodyPr/>
          <a:lstStyle/>
          <a:p>
            <a:r>
              <a:rPr lang="en-US" dirty="0" smtClean="0"/>
              <a:t>Why are we looking at undergraduate education?</a:t>
            </a:r>
          </a:p>
          <a:p>
            <a:r>
              <a:rPr lang="en-US" dirty="0" smtClean="0"/>
              <a:t>What resources are available and how can they guide us?</a:t>
            </a:r>
          </a:p>
          <a:p>
            <a:r>
              <a:rPr lang="en-US" dirty="0" smtClean="0"/>
              <a:t>What will the process look like? </a:t>
            </a:r>
          </a:p>
          <a:p>
            <a:r>
              <a:rPr lang="en-US" dirty="0" smtClean="0"/>
              <a:t>Discussion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676400"/>
          </a:xfrm>
        </p:spPr>
        <p:txBody>
          <a:bodyPr>
            <a:normAutofit/>
          </a:bodyPr>
          <a:lstStyle/>
          <a:p>
            <a:r>
              <a:rPr lang="en-US" sz="3600" dirty="0" smtClean="0"/>
              <a:t>Critical Thinking and the </a:t>
            </a:r>
            <a:r>
              <a:rPr lang="en-US" sz="3600" i="1" dirty="0" smtClean="0"/>
              <a:t>Major</a:t>
            </a:r>
            <a:endParaRPr lang="en-US" sz="3600" dirty="0"/>
          </a:p>
        </p:txBody>
      </p:sp>
      <p:sp>
        <p:nvSpPr>
          <p:cNvPr id="3" name="Content Placeholder 2"/>
          <p:cNvSpPr>
            <a:spLocks noGrp="1"/>
          </p:cNvSpPr>
          <p:nvPr>
            <p:ph idx="1"/>
          </p:nvPr>
        </p:nvSpPr>
        <p:spPr>
          <a:xfrm>
            <a:off x="457200" y="2057400"/>
            <a:ext cx="8229600" cy="4144963"/>
          </a:xfrm>
        </p:spPr>
        <p:txBody>
          <a:bodyPr>
            <a:normAutofit/>
          </a:bodyPr>
          <a:lstStyle/>
          <a:p>
            <a:r>
              <a:rPr lang="en-US" dirty="0" smtClean="0"/>
              <a:t>Body of knowledge</a:t>
            </a:r>
          </a:p>
          <a:p>
            <a:r>
              <a:rPr lang="en-US" dirty="0" smtClean="0"/>
              <a:t>Standard methods of inquiry to obtain relevant information</a:t>
            </a:r>
          </a:p>
          <a:p>
            <a:r>
              <a:rPr lang="en-US" dirty="0" smtClean="0"/>
              <a:t>Most useful methods of analysis to utilize knowledge to answer typical questions in the field</a:t>
            </a:r>
          </a:p>
          <a:p>
            <a:r>
              <a:rPr lang="en-US" dirty="0" smtClean="0"/>
              <a:t>Opportunities to test ability to work in depth through a series of tasks of increasing complexity, culminating, ideally in some final project or inquiry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Moral Reasoning</a:t>
            </a:r>
            <a:endParaRPr lang="en-US" dirty="0"/>
          </a:p>
        </p:txBody>
      </p:sp>
      <p:sp>
        <p:nvSpPr>
          <p:cNvPr id="3" name="Content Placeholder 2"/>
          <p:cNvSpPr>
            <a:spLocks noGrp="1"/>
          </p:cNvSpPr>
          <p:nvPr>
            <p:ph idx="1"/>
          </p:nvPr>
        </p:nvSpPr>
        <p:spPr/>
        <p:txBody>
          <a:bodyPr>
            <a:normAutofit/>
          </a:bodyPr>
          <a:lstStyle/>
          <a:p>
            <a:pPr>
              <a:buNone/>
            </a:pPr>
            <a:r>
              <a:rPr lang="en-US" sz="2800" dirty="0" smtClean="0"/>
              <a:t>Two aspects of ethical behavior:</a:t>
            </a:r>
          </a:p>
          <a:p>
            <a:pPr>
              <a:buNone/>
            </a:pPr>
            <a:endParaRPr lang="en-US" dirty="0" smtClean="0"/>
          </a:p>
          <a:p>
            <a:pPr marL="857250" lvl="1" indent="-457200">
              <a:buAutoNum type="arabicPeriod"/>
            </a:pPr>
            <a:r>
              <a:rPr lang="en-US" sz="2400" dirty="0" smtClean="0"/>
              <a:t>Ability to think carefully about moral dilemmas, 	evaluate the arguments on all sides and decide 	the right thing to do. </a:t>
            </a:r>
          </a:p>
          <a:p>
            <a:pPr marL="1257300" lvl="2" indent="-457200"/>
            <a:endParaRPr lang="en-US" sz="2000" dirty="0" smtClean="0"/>
          </a:p>
          <a:p>
            <a:pPr marL="1257300" lvl="2" indent="-457200"/>
            <a:r>
              <a:rPr lang="en-US" sz="2000" dirty="0" smtClean="0"/>
              <a:t>Research suggests coursework can improve this</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Reasoning </a:t>
            </a:r>
            <a:r>
              <a:rPr lang="en-US" sz="2800" dirty="0" smtClean="0">
                <a:latin typeface="+mn-lt"/>
              </a:rPr>
              <a:t>(continued)</a:t>
            </a:r>
            <a:endParaRPr lang="en-US" dirty="0">
              <a:latin typeface="+mn-lt"/>
            </a:endParaRPr>
          </a:p>
        </p:txBody>
      </p:sp>
      <p:sp>
        <p:nvSpPr>
          <p:cNvPr id="3" name="Content Placeholder 2"/>
          <p:cNvSpPr>
            <a:spLocks noGrp="1"/>
          </p:cNvSpPr>
          <p:nvPr>
            <p:ph idx="1"/>
          </p:nvPr>
        </p:nvSpPr>
        <p:spPr/>
        <p:txBody>
          <a:bodyPr>
            <a:normAutofit/>
          </a:bodyPr>
          <a:lstStyle/>
          <a:p>
            <a:pPr>
              <a:buNone/>
            </a:pPr>
            <a:r>
              <a:rPr lang="en-US" dirty="0"/>
              <a:t>	</a:t>
            </a:r>
            <a:r>
              <a:rPr lang="en-US" sz="2400" dirty="0" smtClean="0"/>
              <a:t>2.	Desire and self discipline to put one’s conclusions 	into practice</a:t>
            </a:r>
            <a:endParaRPr lang="en-US" sz="2000" dirty="0" smtClean="0"/>
          </a:p>
          <a:p>
            <a:pPr lvl="2"/>
            <a:r>
              <a:rPr lang="en-US" sz="2000" dirty="0" smtClean="0"/>
              <a:t>Role of empathy for others; value of community service, reflective opportunities</a:t>
            </a:r>
          </a:p>
          <a:p>
            <a:pPr lvl="2"/>
            <a:endParaRPr lang="en-US" sz="2000" dirty="0" smtClean="0"/>
          </a:p>
          <a:p>
            <a:pPr lvl="2">
              <a:buNone/>
            </a:pPr>
            <a:r>
              <a:rPr lang="en-US" sz="2800" dirty="0" smtClean="0"/>
              <a:t>Academic </a:t>
            </a:r>
            <a:r>
              <a:rPr lang="en-US" sz="2800" dirty="0"/>
              <a:t>Integrity – our own </a:t>
            </a:r>
            <a:r>
              <a:rPr lang="en-US" sz="2800" dirty="0" smtClean="0"/>
              <a:t>challenge and opportunity</a:t>
            </a:r>
            <a:r>
              <a:rPr lang="en-US" sz="2800" dirty="0"/>
              <a:t>:  </a:t>
            </a:r>
            <a:r>
              <a:rPr lang="en-US" sz="2800" dirty="0" smtClean="0"/>
              <a:t>80</a:t>
            </a:r>
            <a:r>
              <a:rPr lang="en-US" sz="2800" dirty="0"/>
              <a:t>% of </a:t>
            </a:r>
            <a:r>
              <a:rPr lang="en-US" sz="2800" dirty="0" smtClean="0"/>
              <a:t>“A” </a:t>
            </a:r>
            <a:r>
              <a:rPr lang="en-US" sz="2800" dirty="0"/>
              <a:t>students acknowledge cheating  </a:t>
            </a:r>
            <a:endParaRPr lang="en-US" sz="2800" dirty="0" smtClean="0"/>
          </a:p>
          <a:p>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Preparing Citizens</a:t>
            </a:r>
            <a:endParaRPr lang="en-US" dirty="0"/>
          </a:p>
        </p:txBody>
      </p:sp>
      <p:sp>
        <p:nvSpPr>
          <p:cNvPr id="4" name="TextBox 3"/>
          <p:cNvSpPr txBox="1"/>
          <p:nvPr/>
        </p:nvSpPr>
        <p:spPr>
          <a:xfrm>
            <a:off x="990600" y="2077535"/>
            <a:ext cx="7696200" cy="3416320"/>
          </a:xfrm>
          <a:prstGeom prst="rect">
            <a:avLst/>
          </a:prstGeom>
          <a:noFill/>
        </p:spPr>
        <p:txBody>
          <a:bodyPr wrap="square" rtlCol="0">
            <a:spAutoFit/>
          </a:bodyPr>
          <a:lstStyle/>
          <a:p>
            <a:pPr marL="342900" indent="-342900">
              <a:buFont typeface="Arial" pitchFamily="34" charset="0"/>
              <a:buChar char="•"/>
            </a:pPr>
            <a:r>
              <a:rPr lang="en-US" sz="2400" dirty="0"/>
              <a:t>Purpose – Develop active and informed participants in the process of democratic self </a:t>
            </a:r>
            <a:r>
              <a:rPr lang="en-US" sz="2400" dirty="0" smtClean="0"/>
              <a:t>government</a:t>
            </a:r>
          </a:p>
          <a:p>
            <a:endParaRPr lang="en-US" sz="2400" dirty="0" smtClean="0"/>
          </a:p>
          <a:p>
            <a:pPr marL="342900" indent="-342900">
              <a:buFont typeface="Arial" pitchFamily="34" charset="0"/>
              <a:buChar char="•"/>
            </a:pPr>
            <a:r>
              <a:rPr lang="en-US" sz="2400" dirty="0"/>
              <a:t>Understanding </a:t>
            </a:r>
            <a:r>
              <a:rPr lang="en-US" sz="2400" dirty="0" smtClean="0"/>
              <a:t>of</a:t>
            </a:r>
          </a:p>
          <a:p>
            <a:pPr marL="800100" lvl="1" indent="-342900">
              <a:buFont typeface="Arial" pitchFamily="34" charset="0"/>
              <a:buChar char="•"/>
            </a:pPr>
            <a:r>
              <a:rPr lang="en-US" sz="2400" dirty="0" smtClean="0"/>
              <a:t>Democracy </a:t>
            </a:r>
          </a:p>
          <a:p>
            <a:pPr marL="800100" lvl="1" indent="-342900">
              <a:buFont typeface="Arial" pitchFamily="34" charset="0"/>
              <a:buChar char="•"/>
            </a:pPr>
            <a:r>
              <a:rPr lang="en-US" sz="2400" dirty="0" smtClean="0"/>
              <a:t>Political philosophy</a:t>
            </a:r>
          </a:p>
          <a:p>
            <a:pPr marL="800100" lvl="1" indent="-342900">
              <a:buFont typeface="Arial" pitchFamily="34" charset="0"/>
              <a:buChar char="•"/>
            </a:pPr>
            <a:r>
              <a:rPr lang="en-US" sz="2400" dirty="0" smtClean="0"/>
              <a:t>Economics</a:t>
            </a:r>
          </a:p>
          <a:p>
            <a:pPr marL="800100" lvl="1" indent="-342900">
              <a:buFont typeface="Arial" pitchFamily="34" charset="0"/>
              <a:buChar char="•"/>
            </a:pPr>
            <a:r>
              <a:rPr lang="en-US" sz="2400" dirty="0" smtClean="0"/>
              <a:t>US </a:t>
            </a:r>
            <a:r>
              <a:rPr lang="en-US" sz="2400" dirty="0"/>
              <a:t>role in world affairs</a:t>
            </a:r>
          </a:p>
          <a:p>
            <a:pPr marL="800100" lvl="1" indent="-342900">
              <a:buFont typeface="Arial" pitchFamily="34" charset="0"/>
              <a:buChar char="•"/>
            </a:pP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Living with Diversity</a:t>
            </a:r>
            <a:endParaRPr lang="en-US" dirty="0"/>
          </a:p>
        </p:txBody>
      </p:sp>
      <p:sp>
        <p:nvSpPr>
          <p:cNvPr id="3" name="Content Placeholder 2"/>
          <p:cNvSpPr>
            <a:spLocks noGrp="1"/>
          </p:cNvSpPr>
          <p:nvPr>
            <p:ph idx="1"/>
          </p:nvPr>
        </p:nvSpPr>
        <p:spPr/>
        <p:txBody>
          <a:bodyPr/>
          <a:lstStyle/>
          <a:p>
            <a:r>
              <a:rPr lang="en-US" dirty="0" smtClean="0"/>
              <a:t>The challenge is to determine how to help students learn to live together with understanding and mutual respect, while not appearing insensitive to the aggrieved, unfairly accusatory to the majority or rigidly doctrinaire to the larger society (75)</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with Diversity</a:t>
            </a:r>
            <a:endParaRPr lang="en-US" dirty="0"/>
          </a:p>
        </p:txBody>
      </p:sp>
      <p:sp>
        <p:nvSpPr>
          <p:cNvPr id="3" name="Content Placeholder 2"/>
          <p:cNvSpPr>
            <a:spLocks noGrp="1"/>
          </p:cNvSpPr>
          <p:nvPr>
            <p:ph idx="1"/>
          </p:nvPr>
        </p:nvSpPr>
        <p:spPr/>
        <p:txBody>
          <a:bodyPr/>
          <a:lstStyle/>
          <a:p>
            <a:pPr lvl="1">
              <a:buNone/>
            </a:pPr>
            <a:r>
              <a:rPr lang="en-US" sz="2400" dirty="0" smtClean="0"/>
              <a:t>Interpersonal relations: </a:t>
            </a:r>
          </a:p>
          <a:p>
            <a:pPr lvl="1">
              <a:buNone/>
            </a:pPr>
            <a:r>
              <a:rPr lang="en-US" sz="2400" dirty="0" smtClean="0"/>
              <a:t>	Skills of collaboration, persuasion and negotiation </a:t>
            </a:r>
          </a:p>
          <a:p>
            <a:pPr lvl="1">
              <a:buNone/>
            </a:pPr>
            <a:endParaRPr lang="en-US" sz="2400" dirty="0" smtClean="0"/>
          </a:p>
          <a:p>
            <a:pPr lvl="1">
              <a:buNone/>
            </a:pPr>
            <a:r>
              <a:rPr lang="en-US" sz="2400" dirty="0" smtClean="0"/>
              <a:t>Improving capacity for leadership:</a:t>
            </a:r>
          </a:p>
          <a:p>
            <a:pPr lvl="2">
              <a:buNone/>
            </a:pPr>
            <a:r>
              <a:rPr lang="en-US" sz="2400" dirty="0" smtClean="0"/>
              <a:t>Skills to listen perceptively and acquire insight into the feelings and motivations of others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normAutofit fontScale="90000"/>
          </a:bodyPr>
          <a:lstStyle/>
          <a:p>
            <a:r>
              <a:rPr lang="en-US" dirty="0" smtClean="0"/>
              <a:t>6: Living in a More Global Society</a:t>
            </a:r>
            <a:endParaRPr lang="en-US" dirty="0"/>
          </a:p>
        </p:txBody>
      </p:sp>
      <p:sp>
        <p:nvSpPr>
          <p:cNvPr id="3" name="Content Placeholder 2"/>
          <p:cNvSpPr>
            <a:spLocks noGrp="1"/>
          </p:cNvSpPr>
          <p:nvPr>
            <p:ph idx="1"/>
          </p:nvPr>
        </p:nvSpPr>
        <p:spPr/>
        <p:txBody>
          <a:bodyPr>
            <a:normAutofit/>
          </a:bodyPr>
          <a:lstStyle/>
          <a:p>
            <a:pPr>
              <a:buNone/>
            </a:pPr>
            <a:r>
              <a:rPr lang="en-US" dirty="0" smtClean="0"/>
              <a:t>Options – Four Elements to assist in Learning</a:t>
            </a:r>
          </a:p>
          <a:p>
            <a:pPr>
              <a:buNone/>
            </a:pPr>
            <a:r>
              <a:rPr lang="en-US" sz="2000" dirty="0" smtClean="0"/>
              <a:t>	1)  Course in one country thoroughly and/or comparative analyses</a:t>
            </a:r>
          </a:p>
          <a:p>
            <a:pPr>
              <a:buNone/>
            </a:pPr>
            <a:r>
              <a:rPr lang="en-US" sz="2000" dirty="0" smtClean="0"/>
              <a:t>	2)  Language</a:t>
            </a:r>
          </a:p>
          <a:p>
            <a:pPr>
              <a:buNone/>
            </a:pPr>
            <a:r>
              <a:rPr lang="en-US" sz="2000" dirty="0" smtClean="0"/>
              <a:t>	3)  Study Away</a:t>
            </a:r>
          </a:p>
          <a:p>
            <a:pPr>
              <a:buNone/>
            </a:pPr>
            <a:r>
              <a:rPr lang="en-US" sz="2000" dirty="0" smtClean="0"/>
              <a:t>	4)  International </a:t>
            </a:r>
            <a:r>
              <a:rPr lang="en-US" sz="2000" dirty="0"/>
              <a:t>s</a:t>
            </a:r>
            <a:r>
              <a:rPr lang="en-US" sz="2000" dirty="0" smtClean="0"/>
              <a:t>tudents</a:t>
            </a:r>
          </a:p>
          <a:p>
            <a:pPr marL="0" indent="0">
              <a:buNone/>
            </a:pPr>
            <a:endParaRPr lang="en-US" dirty="0" smtClean="0"/>
          </a:p>
          <a:p>
            <a:pPr marL="0" indent="0">
              <a:buNone/>
            </a:pPr>
            <a:r>
              <a:rPr lang="en-US" dirty="0" smtClean="0"/>
              <a:t>Continuing Challenge:</a:t>
            </a:r>
          </a:p>
          <a:p>
            <a:pPr marL="0" indent="0">
              <a:buNone/>
            </a:pPr>
            <a:r>
              <a:rPr lang="en-US" dirty="0"/>
              <a:t>	</a:t>
            </a:r>
            <a:r>
              <a:rPr lang="en-US" dirty="0" smtClean="0"/>
              <a:t>How do you measure intercultural competence?</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8200" y="3558396"/>
            <a:ext cx="1285875"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A Breadth of Interests</a:t>
            </a:r>
            <a:endParaRPr lang="en-US" dirty="0"/>
          </a:p>
        </p:txBody>
      </p:sp>
      <p:sp>
        <p:nvSpPr>
          <p:cNvPr id="3" name="Content Placeholder 2"/>
          <p:cNvSpPr>
            <a:spLocks noGrp="1"/>
          </p:cNvSpPr>
          <p:nvPr>
            <p:ph idx="1"/>
          </p:nvPr>
        </p:nvSpPr>
        <p:spPr>
          <a:xfrm>
            <a:off x="762000" y="2209800"/>
            <a:ext cx="7924800" cy="3992563"/>
          </a:xfrm>
        </p:spPr>
        <p:txBody>
          <a:bodyPr>
            <a:normAutofit/>
          </a:bodyPr>
          <a:lstStyle/>
          <a:p>
            <a:pPr>
              <a:buNone/>
            </a:pPr>
            <a:r>
              <a:rPr lang="en-US" dirty="0" smtClean="0"/>
              <a:t>Views on how to accomplish this purpose</a:t>
            </a:r>
          </a:p>
          <a:p>
            <a:pPr lvl="1"/>
            <a:r>
              <a:rPr lang="en-US" dirty="0" smtClean="0"/>
              <a:t>Great books</a:t>
            </a:r>
          </a:p>
          <a:p>
            <a:pPr lvl="1"/>
            <a:r>
              <a:rPr lang="en-US" dirty="0" smtClean="0"/>
              <a:t>Survey of major trends – western civilization, technology, etc</a:t>
            </a:r>
          </a:p>
          <a:p>
            <a:pPr lvl="1"/>
            <a:r>
              <a:rPr lang="en-US" dirty="0" smtClean="0"/>
              <a:t>Modes of thought – science, art, history</a:t>
            </a:r>
          </a:p>
          <a:p>
            <a:pPr lvl="1"/>
            <a:r>
              <a:rPr lang="en-US" dirty="0" smtClean="0"/>
              <a:t>Distribution requirements</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Preparing for Work</a:t>
            </a:r>
            <a:endParaRPr lang="en-US" dirty="0"/>
          </a:p>
        </p:txBody>
      </p:sp>
      <p:sp>
        <p:nvSpPr>
          <p:cNvPr id="3" name="Content Placeholder 2"/>
          <p:cNvSpPr>
            <a:spLocks noGrp="1"/>
          </p:cNvSpPr>
          <p:nvPr>
            <p:ph idx="1"/>
          </p:nvPr>
        </p:nvSpPr>
        <p:spPr/>
        <p:txBody>
          <a:bodyPr/>
          <a:lstStyle/>
          <a:p>
            <a:r>
              <a:rPr lang="en-US" dirty="0" smtClean="0"/>
              <a:t>Issues Facing Liberal Arts and Sciences Majors</a:t>
            </a:r>
          </a:p>
          <a:p>
            <a:r>
              <a:rPr lang="en-US" dirty="0" smtClean="0"/>
              <a:t>Issues Facing Study in the Vocations</a:t>
            </a: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2000" y="3612559"/>
            <a:ext cx="2400300" cy="238548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Bok’s Recommendations</a:t>
            </a:r>
            <a:br>
              <a:rPr lang="en-US" dirty="0" smtClean="0"/>
            </a:br>
            <a:endParaRPr lang="en-US" dirty="0"/>
          </a:p>
        </p:txBody>
      </p:sp>
      <p:sp>
        <p:nvSpPr>
          <p:cNvPr id="3" name="Content Placeholder 2"/>
          <p:cNvSpPr>
            <a:spLocks noGrp="1"/>
          </p:cNvSpPr>
          <p:nvPr>
            <p:ph idx="1"/>
          </p:nvPr>
        </p:nvSpPr>
        <p:spPr>
          <a:xfrm>
            <a:off x="457200" y="2133600"/>
            <a:ext cx="8229600" cy="4068763"/>
          </a:xfrm>
        </p:spPr>
        <p:txBody>
          <a:bodyPr/>
          <a:lstStyle/>
          <a:p>
            <a:r>
              <a:rPr lang="en-US" dirty="0" smtClean="0"/>
              <a:t>Adopting a process of evaluation, experimentation and reform</a:t>
            </a:r>
          </a:p>
          <a:p>
            <a:r>
              <a:rPr lang="en-US" dirty="0" smtClean="0"/>
              <a:t>Role of presidents provosts and deans - appealing to professional responsibility (</a:t>
            </a:r>
            <a:r>
              <a:rPr lang="en-US" i="1" dirty="0" smtClean="0"/>
              <a:t>dedication, intellectual capacity and creativity</a:t>
            </a:r>
            <a:r>
              <a:rPr lang="en-US" dirty="0" smtClean="0"/>
              <a:t>) of the faculty for the education of their students</a:t>
            </a:r>
          </a:p>
          <a:p>
            <a:r>
              <a:rPr lang="en-US" dirty="0" smtClean="0"/>
              <a:t>Every institution has an equal opportunity to succeed (See Afterword) – with greater success likely for the less affluent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Forces of Change</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Long Range Planning Process – initiated by Pres. Nietzel</a:t>
            </a:r>
          </a:p>
          <a:p>
            <a:r>
              <a:rPr lang="en-US" dirty="0" smtClean="0"/>
              <a:t>Academic Priorities Work Group</a:t>
            </a:r>
          </a:p>
          <a:p>
            <a:pPr lvl="1"/>
            <a:r>
              <a:rPr lang="en-US" dirty="0" smtClean="0"/>
              <a:t>SWOT Analysis</a:t>
            </a:r>
          </a:p>
          <a:p>
            <a:pPr lvl="1"/>
            <a:r>
              <a:rPr lang="en-US" dirty="0" smtClean="0"/>
              <a:t>HLC 2005 Review</a:t>
            </a:r>
          </a:p>
          <a:p>
            <a:pPr lvl="1"/>
            <a:r>
              <a:rPr lang="en-US" dirty="0" smtClean="0"/>
              <a:t>Recent Experiences in General Education Revision</a:t>
            </a:r>
          </a:p>
          <a:p>
            <a:pPr lvl="1"/>
            <a:r>
              <a:rPr lang="en-US" dirty="0" smtClean="0"/>
              <a:t>3 draft reports developed over Summer 2010</a:t>
            </a:r>
          </a:p>
          <a:p>
            <a:pPr lvl="1"/>
            <a:r>
              <a:rPr lang="en-US" dirty="0" smtClean="0"/>
              <a:t>Presentations to Steering Committee, AC and AAA</a:t>
            </a:r>
          </a:p>
          <a:p>
            <a:pPr lvl="1"/>
            <a:r>
              <a:rPr lang="en-US" dirty="0" smtClean="0"/>
              <a:t>Presentation to BOG at Retreat</a:t>
            </a:r>
          </a:p>
          <a:p>
            <a:pPr lvl="1"/>
            <a:endParaRPr lang="en-US" dirty="0"/>
          </a:p>
          <a:p>
            <a:pPr lvl="1"/>
            <a:endParaRPr lang="en-US" dirty="0" smtClean="0"/>
          </a:p>
          <a:p>
            <a:pPr lvl="1"/>
            <a:endParaRPr lang="en-US" dirty="0"/>
          </a:p>
          <a:p>
            <a:pPr lvl="1"/>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smtClean="0"/>
              <a:t>Bok’s Recommendations</a:t>
            </a:r>
            <a:endParaRPr lang="en-US" dirty="0"/>
          </a:p>
        </p:txBody>
      </p:sp>
      <p:sp>
        <p:nvSpPr>
          <p:cNvPr id="3" name="Content Placeholder 2"/>
          <p:cNvSpPr>
            <a:spLocks noGrp="1"/>
          </p:cNvSpPr>
          <p:nvPr>
            <p:ph idx="1"/>
          </p:nvPr>
        </p:nvSpPr>
        <p:spPr/>
        <p:txBody>
          <a:bodyPr>
            <a:normAutofit/>
          </a:bodyPr>
          <a:lstStyle/>
          <a:p>
            <a:r>
              <a:rPr lang="en-US" dirty="0" smtClean="0"/>
              <a:t>Expand high impact instruction - </a:t>
            </a:r>
          </a:p>
          <a:p>
            <a:pPr lvl="1"/>
            <a:r>
              <a:rPr lang="en-US" dirty="0" smtClean="0"/>
              <a:t>service learning, undergraduate research, etc. </a:t>
            </a:r>
          </a:p>
          <a:p>
            <a:r>
              <a:rPr lang="en-US" dirty="0" smtClean="0"/>
              <a:t>Undertake assessment and pedagogical research</a:t>
            </a:r>
          </a:p>
          <a:p>
            <a:r>
              <a:rPr lang="en-US" dirty="0" smtClean="0"/>
              <a:t>Make student evaluations more useful for faculty</a:t>
            </a:r>
          </a:p>
          <a:p>
            <a:r>
              <a:rPr lang="en-US" dirty="0" smtClean="0"/>
              <a:t>Develop a more learner centered process of instruction</a:t>
            </a:r>
          </a:p>
          <a:p>
            <a:r>
              <a:rPr lang="en-US" dirty="0" smtClean="0"/>
              <a:t>More focus on teaching in roles and rewards</a:t>
            </a:r>
          </a:p>
          <a:p>
            <a:pPr lvl="1"/>
            <a:endParaRPr lang="en-US" dirty="0" smtClean="0"/>
          </a:p>
          <a:p>
            <a:pPr lvl="1"/>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steps</a:t>
            </a:r>
            <a:br>
              <a:rPr lang="en-US" dirty="0" smtClean="0"/>
            </a:br>
            <a:endParaRPr lang="en-US" dirty="0"/>
          </a:p>
        </p:txBody>
      </p:sp>
      <p:sp>
        <p:nvSpPr>
          <p:cNvPr id="3" name="Content Placeholder 2"/>
          <p:cNvSpPr>
            <a:spLocks noGrp="1"/>
          </p:cNvSpPr>
          <p:nvPr>
            <p:ph idx="1"/>
          </p:nvPr>
        </p:nvSpPr>
        <p:spPr>
          <a:xfrm>
            <a:off x="457200" y="2057400"/>
            <a:ext cx="8229600" cy="4144963"/>
          </a:xfrm>
        </p:spPr>
        <p:txBody>
          <a:bodyPr/>
          <a:lstStyle/>
          <a:p>
            <a:r>
              <a:rPr lang="en-US" dirty="0" smtClean="0"/>
              <a:t>Appoint  Provost Fellows – Danae Hudson, Michael Stout</a:t>
            </a:r>
          </a:p>
          <a:p>
            <a:r>
              <a:rPr lang="en-US" dirty="0" smtClean="0"/>
              <a:t>Apply for AACU grant and await outcome (October 2010)</a:t>
            </a:r>
          </a:p>
          <a:p>
            <a:r>
              <a:rPr lang="en-US" dirty="0" smtClean="0"/>
              <a:t>Appoint  Committee, Prepare Charge and Timeline</a:t>
            </a:r>
          </a:p>
          <a:p>
            <a:r>
              <a:rPr lang="en-US" dirty="0" smtClean="0"/>
              <a:t>Focus:</a:t>
            </a:r>
          </a:p>
          <a:p>
            <a:pPr lvl="1"/>
            <a:r>
              <a:rPr lang="en-US" sz="2400" dirty="0" smtClean="0"/>
              <a:t>Purposes of undergraduate education</a:t>
            </a:r>
          </a:p>
          <a:p>
            <a:pPr lvl="1"/>
            <a:r>
              <a:rPr lang="en-US" sz="2400" dirty="0" smtClean="0"/>
              <a:t>How to best achieve the purposes</a:t>
            </a:r>
          </a:p>
          <a:p>
            <a:pPr lvl="1"/>
            <a:r>
              <a:rPr lang="en-US" sz="2400" dirty="0" smtClean="0"/>
              <a:t>How to assess learning outcomes</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AACU Purposes/Content</a:t>
            </a:r>
            <a:endParaRPr lang="en-US" sz="3600" dirty="0"/>
          </a:p>
        </p:txBody>
      </p:sp>
      <p:sp>
        <p:nvSpPr>
          <p:cNvPr id="3" name="Content Placeholder 2"/>
          <p:cNvSpPr>
            <a:spLocks noGrp="1"/>
          </p:cNvSpPr>
          <p:nvPr>
            <p:ph idx="1"/>
          </p:nvPr>
        </p:nvSpPr>
        <p:spPr/>
        <p:txBody>
          <a:bodyPr>
            <a:normAutofit fontScale="85000" lnSpcReduction="20000"/>
          </a:bodyPr>
          <a:lstStyle/>
          <a:p>
            <a:pPr lvl="0"/>
            <a:r>
              <a:rPr lang="en-US" u="sng" dirty="0"/>
              <a:t>Diversity, Democracy, and Global Emphases:</a:t>
            </a:r>
            <a:r>
              <a:rPr lang="en-US" dirty="0"/>
              <a:t> Students will explore global interdependence and American pluralism, questions of identity and community, and personal and social responsibility. </a:t>
            </a:r>
          </a:p>
          <a:p>
            <a:pPr lvl="0"/>
            <a:r>
              <a:rPr lang="en-US" u="sng" dirty="0"/>
              <a:t>Scientific Literacy (for ALL students, STEM majors and non-STEM majors)</a:t>
            </a:r>
            <a:r>
              <a:rPr lang="en-US" dirty="0"/>
              <a:t>: Learning experiences will emphasize scientific inquiry and scientific literacy across the curriculum, addressing real-world global dilemmas through research, application, and diverse perspectives. </a:t>
            </a:r>
          </a:p>
          <a:p>
            <a:pPr lvl="0"/>
            <a:r>
              <a:rPr lang="en-US" u="sng" dirty="0"/>
              <a:t>Advanced Integrative Inquiry</a:t>
            </a:r>
            <a:r>
              <a:rPr lang="en-US" dirty="0"/>
              <a:t>: Student work will focus on “big global questions” across disciplines. Students and faculty together will explore problems that require multiple perspectives and investigation for solutions that benefit the common good. </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AACU Goals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The project builds upon innovative efforts to reframe general education courses and create coherent curricular designs that address complex global issues, and social responsibility across divisions and disciplines. Over the next two years, participants will: </a:t>
            </a:r>
          </a:p>
          <a:p>
            <a:pPr>
              <a:buNone/>
            </a:pPr>
            <a:endParaRPr lang="en-US" dirty="0" smtClean="0"/>
          </a:p>
          <a:p>
            <a:r>
              <a:rPr lang="en-US" dirty="0" smtClean="0"/>
              <a:t>articulate essential global learning outcomes for all students, </a:t>
            </a:r>
          </a:p>
          <a:p>
            <a:r>
              <a:rPr lang="en-US" dirty="0" smtClean="0"/>
              <a:t>develop and share models of global general education curricula that can be adapted across all institutional types, </a:t>
            </a:r>
          </a:p>
          <a:p>
            <a:r>
              <a:rPr lang="en-US" dirty="0" smtClean="0"/>
              <a:t>gain the knowledge, resources, and skills needed to effectively design and teach interdisciplinary, integrative courses that focus on real-world global issues, and </a:t>
            </a:r>
          </a:p>
          <a:p>
            <a:r>
              <a:rPr lang="en-US" dirty="0" smtClean="0"/>
              <a:t>develop rubrics for assessing global learning outcomes that can be used by diverse institutions and across academic fields. </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AACU Design</a:t>
            </a:r>
            <a:endParaRPr lang="en-US" sz="3600" dirty="0"/>
          </a:p>
        </p:txBody>
      </p:sp>
      <p:sp>
        <p:nvSpPr>
          <p:cNvPr id="3" name="Content Placeholder 2"/>
          <p:cNvSpPr>
            <a:spLocks noGrp="1"/>
          </p:cNvSpPr>
          <p:nvPr>
            <p:ph idx="1"/>
          </p:nvPr>
        </p:nvSpPr>
        <p:spPr/>
        <p:txBody>
          <a:bodyPr>
            <a:noAutofit/>
          </a:bodyPr>
          <a:lstStyle/>
          <a:p>
            <a:pPr lvl="0"/>
            <a:r>
              <a:rPr lang="en-US" sz="1800" u="sng" dirty="0"/>
              <a:t>Sequential Progression from First to Final Undergraduate Years:</a:t>
            </a:r>
            <a:r>
              <a:rPr lang="en-US" sz="1800" dirty="0"/>
              <a:t> Participants will implement a first to final year structure—keyed to expected student capabilities rather than specified course content—with integrative and applied work at milestone and culminating points across the curriculum, and flexible points of entry for transfer students. </a:t>
            </a:r>
          </a:p>
          <a:p>
            <a:pPr lvl="0"/>
            <a:r>
              <a:rPr lang="en-US" sz="1800" u="sng" dirty="0"/>
              <a:t>High Impact Educational Practices:</a:t>
            </a:r>
            <a:r>
              <a:rPr lang="en-US" sz="1800" dirty="0"/>
              <a:t> Institutions will weave widely tested, student-centered educational design practices into the general education curriculum (examples include first year seminars/experiences, learning communities, writing intensive courses, collaborative projects and assignments, undergraduate research, internships, study abroad and study away, and capstone projects).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143000"/>
          </a:xfrm>
        </p:spPr>
        <p:txBody>
          <a:bodyPr>
            <a:normAutofit/>
          </a:bodyPr>
          <a:lstStyle/>
          <a:p>
            <a:r>
              <a:rPr lang="en-US" sz="3600" dirty="0"/>
              <a:t>AACU Design</a:t>
            </a:r>
          </a:p>
        </p:txBody>
      </p:sp>
      <p:sp>
        <p:nvSpPr>
          <p:cNvPr id="3" name="Content Placeholder 2"/>
          <p:cNvSpPr>
            <a:spLocks noGrp="1"/>
          </p:cNvSpPr>
          <p:nvPr>
            <p:ph idx="1"/>
          </p:nvPr>
        </p:nvSpPr>
        <p:spPr>
          <a:xfrm>
            <a:off x="457200" y="1905000"/>
            <a:ext cx="8229600" cy="4297363"/>
          </a:xfrm>
        </p:spPr>
        <p:txBody>
          <a:bodyPr>
            <a:normAutofit/>
          </a:bodyPr>
          <a:lstStyle/>
          <a:p>
            <a:pPr lvl="0"/>
            <a:r>
              <a:rPr lang="en-US" sz="1900" u="sng" dirty="0"/>
              <a:t>Intellectual and Practical Skills and Ethical, Cross-Cultural Inquiry, Across the Curriculum:</a:t>
            </a:r>
            <a:r>
              <a:rPr lang="en-US" sz="1900" dirty="0"/>
              <a:t> Starting when students enter the institution, the curriculum will help students make clear links between skills (such as analytical reasoning, inquiry and research, quantitative and information literacy, problem-solving, ethical reasoning, community-based learning, integrative learning) developed in general education and those developed in majors. </a:t>
            </a:r>
            <a:endParaRPr lang="en-US" sz="1900" dirty="0" smtClean="0"/>
          </a:p>
          <a:p>
            <a:pPr marL="0" lvl="0" indent="0">
              <a:buNone/>
            </a:pPr>
            <a:endParaRPr lang="en-US" sz="1900" dirty="0"/>
          </a:p>
          <a:p>
            <a:pPr lvl="0"/>
            <a:r>
              <a:rPr lang="en-US" sz="1900" u="sng" dirty="0" smtClean="0"/>
              <a:t>Capstones:</a:t>
            </a:r>
            <a:r>
              <a:rPr lang="en-US" sz="1900" dirty="0" smtClean="0"/>
              <a:t>  Capstones are designed to integrate general education requirements and the major and to demonstrate that students can apply their learning to complex problems.</a:t>
            </a:r>
            <a:endParaRPr lang="en-US" sz="1900" dirty="0"/>
          </a:p>
          <a:p>
            <a:endParaRPr lang="en-US" sz="2800" dirty="0"/>
          </a:p>
          <a:p>
            <a:endParaRPr lang="en-US" dirty="0"/>
          </a:p>
        </p:txBody>
      </p:sp>
    </p:spTree>
    <p:extLst>
      <p:ext uri="{BB962C8B-B14F-4D97-AF65-F5344CB8AC3E}">
        <p14:creationId xmlns="" xmlns:p14="http://schemas.microsoft.com/office/powerpoint/2010/main" val="27497249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3600" dirty="0" smtClean="0"/>
              <a:t>Participating Team Activities</a:t>
            </a:r>
            <a:endParaRPr lang="en-US" sz="3600" dirty="0"/>
          </a:p>
        </p:txBody>
      </p:sp>
      <p:sp>
        <p:nvSpPr>
          <p:cNvPr id="3" name="Content Placeholder 2"/>
          <p:cNvSpPr>
            <a:spLocks noGrp="1"/>
          </p:cNvSpPr>
          <p:nvPr>
            <p:ph idx="1"/>
          </p:nvPr>
        </p:nvSpPr>
        <p:spPr>
          <a:xfrm>
            <a:off x="457200" y="1676400"/>
            <a:ext cx="8229600" cy="4525963"/>
          </a:xfrm>
        </p:spPr>
        <p:txBody>
          <a:bodyPr>
            <a:normAutofit/>
          </a:bodyPr>
          <a:lstStyle/>
          <a:p>
            <a:r>
              <a:rPr lang="en-US" sz="2000" u="sng" dirty="0" smtClean="0"/>
              <a:t>Global Learning Inventory (Fall 2010-Spring 2011)</a:t>
            </a:r>
            <a:r>
              <a:rPr lang="en-US" sz="2000" dirty="0" smtClean="0"/>
              <a:t>: Team members will identify locations on campus where global learning is robust. The inventory will form the basis for mapping global learning to strengthen its coherence and pervasiveness on campus.. </a:t>
            </a:r>
          </a:p>
          <a:p>
            <a:pPr marL="0" indent="0">
              <a:buNone/>
            </a:pPr>
            <a:endParaRPr lang="en-US" sz="2000" dirty="0" smtClean="0"/>
          </a:p>
          <a:p>
            <a:r>
              <a:rPr lang="en-US" sz="2000" u="sng" dirty="0" smtClean="0"/>
              <a:t>Campus Action Plan (Spring 2011)</a:t>
            </a:r>
            <a:r>
              <a:rPr lang="en-US" sz="2000" dirty="0" smtClean="0"/>
              <a:t>:  Team members will develop an action plan for better aligning their global learning goals with general education designs. </a:t>
            </a:r>
          </a:p>
          <a:p>
            <a:pPr marL="0" indent="0">
              <a:buNone/>
            </a:pPr>
            <a:endParaRPr lang="en-US" sz="2000" dirty="0" smtClean="0"/>
          </a:p>
          <a:p>
            <a:r>
              <a:rPr lang="en-US" sz="2000" u="sng" dirty="0" smtClean="0"/>
              <a:t>Curriculum and Faculty Development Institute (Summer 2011):</a:t>
            </a:r>
            <a:r>
              <a:rPr lang="en-US" sz="2000" dirty="0" smtClean="0"/>
              <a:t> The centerpiece of the project will be a five-day institute in Summer 2011</a:t>
            </a:r>
            <a:endParaRPr lang="en-US"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AACU Institute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 institute will feature:</a:t>
            </a:r>
          </a:p>
          <a:p>
            <a:pPr lvl="1"/>
            <a:r>
              <a:rPr lang="en-US" dirty="0" smtClean="0"/>
              <a:t>seminars on integrative global learning topics such as sustainability and development, health and justice, migration and memory </a:t>
            </a:r>
          </a:p>
          <a:p>
            <a:pPr lvl="1"/>
            <a:r>
              <a:rPr lang="en-US" dirty="0" smtClean="0"/>
              <a:t>curriculum design workshops </a:t>
            </a:r>
          </a:p>
          <a:p>
            <a:pPr lvl="1"/>
            <a:r>
              <a:rPr lang="en-US" dirty="0" smtClean="0"/>
              <a:t>sessions on pedagogy, assessment, and student development </a:t>
            </a:r>
          </a:p>
          <a:p>
            <a:pPr lvl="1"/>
            <a:r>
              <a:rPr lang="en-US" dirty="0" smtClean="0"/>
              <a:t>team time to accelerate campus-based change </a:t>
            </a:r>
          </a:p>
          <a:p>
            <a:pPr lvl="1"/>
            <a:r>
              <a:rPr lang="en-US" dirty="0" smtClean="0"/>
              <a:t>consultations with experts drawn from previous Shared Futures projects and related AAC&amp;U projects on general education, integrative learning, scientific literacy, personal and social responsibility, and assessment </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a:normAutofit/>
          </a:bodyPr>
          <a:lstStyle/>
          <a:p>
            <a:r>
              <a:rPr lang="en-US" sz="3600" dirty="0" smtClean="0"/>
              <a:t>AASCU’s Red Balloon Project</a:t>
            </a:r>
            <a:endParaRPr lang="en-US" sz="3600" dirty="0"/>
          </a:p>
        </p:txBody>
      </p:sp>
      <p:sp>
        <p:nvSpPr>
          <p:cNvPr id="3" name="Content Placeholder 2"/>
          <p:cNvSpPr>
            <a:spLocks noGrp="1"/>
          </p:cNvSpPr>
          <p:nvPr>
            <p:ph idx="1"/>
          </p:nvPr>
        </p:nvSpPr>
        <p:spPr>
          <a:xfrm>
            <a:off x="457200" y="1676400"/>
            <a:ext cx="8229600" cy="4602163"/>
          </a:xfrm>
        </p:spPr>
        <p:txBody>
          <a:bodyPr>
            <a:normAutofit fontScale="62500" lnSpcReduction="20000"/>
          </a:bodyPr>
          <a:lstStyle/>
          <a:p>
            <a:pPr>
              <a:buNone/>
            </a:pPr>
            <a:r>
              <a:rPr lang="en-US" dirty="0" smtClean="0"/>
              <a:t> </a:t>
            </a:r>
          </a:p>
          <a:p>
            <a:pPr>
              <a:buNone/>
            </a:pPr>
            <a:r>
              <a:rPr lang="en-US" sz="4400" dirty="0" smtClean="0"/>
              <a:t>The goal of the Red Balloon Project is to collaboratively create models of undergraduate education that:</a:t>
            </a:r>
          </a:p>
          <a:p>
            <a:pPr>
              <a:buNone/>
            </a:pPr>
            <a:r>
              <a:rPr lang="en-US" dirty="0" smtClean="0"/>
              <a:t> </a:t>
            </a:r>
          </a:p>
          <a:p>
            <a:pPr lvl="0"/>
            <a:r>
              <a:rPr lang="en-US" dirty="0" smtClean="0"/>
              <a:t>Will allow us to successfully educate, with fewer resources, an increasing number of students who are likely to be more culturally, linguistically, and racially more diverse than our current students.</a:t>
            </a:r>
          </a:p>
          <a:p>
            <a:pPr>
              <a:buNone/>
            </a:pPr>
            <a:r>
              <a:rPr lang="en-US" dirty="0" smtClean="0"/>
              <a:t> </a:t>
            </a:r>
          </a:p>
          <a:p>
            <a:pPr lvl="0"/>
            <a:r>
              <a:rPr lang="en-US" dirty="0" smtClean="0"/>
              <a:t>Utilize educational technologies to better engage students in authentic learning experiences more aligned with the ways that knowledge is being generated, aggregated and disseminated in an age of networked knowledge.</a:t>
            </a:r>
          </a:p>
          <a:p>
            <a:pPr>
              <a:buNone/>
            </a:pPr>
            <a:r>
              <a:rPr lang="en-US" dirty="0" smtClean="0"/>
              <a:t> </a:t>
            </a:r>
          </a:p>
          <a:p>
            <a:pPr lvl="0"/>
            <a:r>
              <a:rPr lang="en-US" dirty="0" smtClean="0"/>
              <a:t>Provide students with the knowledge, skills, and abilities they will need to become successful as participants in careers, as citizens in a democracy, and as leaders in the global society of the 21</a:t>
            </a:r>
            <a:r>
              <a:rPr lang="en-US" baseline="30000" dirty="0" smtClean="0"/>
              <a:t>st</a:t>
            </a:r>
            <a:r>
              <a:rPr lang="en-US" dirty="0" smtClean="0"/>
              <a:t> century. </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idx="1"/>
          </p:nvPr>
        </p:nvSpPr>
        <p:spPr/>
        <p:txBody>
          <a:bodyPr>
            <a:normAutofit/>
          </a:bodyPr>
          <a:lstStyle/>
          <a:p>
            <a:pPr>
              <a:buNone/>
            </a:pPr>
            <a:r>
              <a:rPr lang="en-US" i="1" dirty="0" smtClean="0"/>
              <a:t>The proper way to evaluate a curriculum review, therefore, should be to ask not whether it has produced the one best curriculum – for no such thing exists, but whether it has arrived at a carefully considered result through a process that has strengthened the faculty’s commitment to undergraduate education and united them in a clearer understanding of their common purpose. </a:t>
            </a:r>
          </a:p>
          <a:p>
            <a:pPr>
              <a:buNone/>
            </a:pPr>
            <a:r>
              <a:rPr lang="en-US" i="1" dirty="0" smtClean="0"/>
              <a:t>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76400"/>
          </a:xfrm>
        </p:spPr>
        <p:txBody>
          <a:bodyPr>
            <a:normAutofit fontScale="90000"/>
          </a:bodyPr>
          <a:lstStyle/>
          <a:p>
            <a:pPr lvl="0" algn="ctr"/>
            <a:r>
              <a:rPr lang="en-US" sz="1800" b="1" i="1" dirty="0" smtClean="0"/>
              <a:t/>
            </a:r>
            <a:br>
              <a:rPr lang="en-US" sz="1800" b="1" i="1" dirty="0" smtClean="0"/>
            </a:br>
            <a:r>
              <a:rPr lang="en-US" sz="1800" b="1" i="1" dirty="0"/>
              <a:t/>
            </a:r>
            <a:br>
              <a:rPr lang="en-US" sz="1800" b="1" i="1" dirty="0"/>
            </a:br>
            <a:r>
              <a:rPr lang="en-US" sz="2700" b="1" i="1" dirty="0" smtClean="0"/>
              <a:t>Strategic </a:t>
            </a:r>
            <a:r>
              <a:rPr lang="en-US" sz="2700" b="1" i="1" dirty="0"/>
              <a:t>Direction </a:t>
            </a:r>
            <a:r>
              <a:rPr lang="en-US" sz="2700" b="1" i="1" dirty="0" smtClean="0"/>
              <a:t>1</a:t>
            </a:r>
            <a:br>
              <a:rPr lang="en-US" sz="2700" b="1" i="1" dirty="0" smtClean="0"/>
            </a:br>
            <a:r>
              <a:rPr lang="en-US" sz="2000" i="1" dirty="0" smtClean="0">
                <a:latin typeface="+mn-lt"/>
              </a:rPr>
              <a:t>(Recommended by APWG)</a:t>
            </a:r>
            <a:r>
              <a:rPr lang="en-US" sz="2700" dirty="0"/>
              <a:t/>
            </a:r>
            <a:br>
              <a:rPr lang="en-US" sz="2700" dirty="0"/>
            </a:br>
            <a:r>
              <a:rPr lang="en-US" sz="2200" b="1" dirty="0">
                <a:latin typeface="+mn-lt"/>
              </a:rPr>
              <a:t>Enhancing the quality of student learning </a:t>
            </a:r>
            <a:r>
              <a:rPr lang="en-US" sz="2700" dirty="0" smtClean="0"/>
              <a:t/>
            </a:r>
            <a:br>
              <a:rPr lang="en-US" sz="2700" dirty="0" smtClean="0"/>
            </a:br>
            <a:r>
              <a:rPr lang="en-US" sz="2700" b="1" dirty="0"/>
              <a:t>Goal</a:t>
            </a:r>
            <a:r>
              <a:rPr lang="en-US" sz="2700" dirty="0" smtClean="0"/>
              <a:t/>
            </a:r>
            <a:br>
              <a:rPr lang="en-US" sz="2700" dirty="0" smtClean="0"/>
            </a:br>
            <a:r>
              <a:rPr lang="en-US" sz="2200" b="1" dirty="0">
                <a:latin typeface="+mn-lt"/>
              </a:rPr>
              <a:t>General Education Reform</a:t>
            </a:r>
            <a:r>
              <a:rPr lang="en-US" sz="2700" dirty="0"/>
              <a:t/>
            </a:r>
            <a:br>
              <a:rPr lang="en-US" sz="2700" dirty="0"/>
            </a:br>
            <a:endParaRPr lang="en-US" sz="2700" dirty="0"/>
          </a:p>
        </p:txBody>
      </p:sp>
      <p:sp>
        <p:nvSpPr>
          <p:cNvPr id="3" name="Content Placeholder 2"/>
          <p:cNvSpPr>
            <a:spLocks noGrp="1"/>
          </p:cNvSpPr>
          <p:nvPr>
            <p:ph idx="1"/>
          </p:nvPr>
        </p:nvSpPr>
        <p:spPr>
          <a:xfrm>
            <a:off x="457200" y="2286000"/>
            <a:ext cx="8229600" cy="3840163"/>
          </a:xfrm>
        </p:spPr>
        <p:txBody>
          <a:bodyPr>
            <a:normAutofit/>
          </a:bodyPr>
          <a:lstStyle/>
          <a:p>
            <a:pPr>
              <a:buNone/>
            </a:pPr>
            <a:r>
              <a:rPr lang="en-US" sz="2000" i="1" dirty="0"/>
              <a:t>Tactics</a:t>
            </a:r>
            <a:endParaRPr lang="en-US" sz="2000" dirty="0"/>
          </a:p>
          <a:p>
            <a:pPr>
              <a:buNone/>
            </a:pPr>
            <a:r>
              <a:rPr lang="en-US" sz="2000" dirty="0"/>
              <a:t>1.  Establish university wide presidential committee on general education</a:t>
            </a:r>
          </a:p>
          <a:p>
            <a:pPr>
              <a:buNone/>
            </a:pPr>
            <a:r>
              <a:rPr lang="en-US" sz="2000" dirty="0"/>
              <a:t>2.  Identify the purposes of general education</a:t>
            </a:r>
          </a:p>
          <a:p>
            <a:pPr>
              <a:buNone/>
            </a:pPr>
            <a:r>
              <a:rPr lang="en-US" sz="2000" dirty="0"/>
              <a:t>3.  Establish learning outcomes for general education, including public affairs</a:t>
            </a:r>
          </a:p>
          <a:p>
            <a:pPr>
              <a:buNone/>
            </a:pPr>
            <a:r>
              <a:rPr lang="en-US" sz="2000" dirty="0"/>
              <a:t>4.  Determine best practices in meeting learning objectives</a:t>
            </a:r>
          </a:p>
          <a:p>
            <a:pPr>
              <a:buNone/>
            </a:pPr>
            <a:r>
              <a:rPr lang="en-US" sz="2000" dirty="0"/>
              <a:t>5.  Make recommendations for implementation options</a:t>
            </a:r>
          </a:p>
          <a:p>
            <a:pPr>
              <a:buNone/>
            </a:pPr>
            <a:r>
              <a:rPr lang="en-US" sz="2000" dirty="0"/>
              <a:t>6.  Develop and implement assessment plan for general education</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457200" y="1905000"/>
            <a:ext cx="8229600" cy="4297363"/>
          </a:xfrm>
        </p:spPr>
        <p:txBody>
          <a:bodyPr/>
          <a:lstStyle/>
          <a:p>
            <a:endParaRPr lang="en-US" dirty="0" smtClean="0"/>
          </a:p>
          <a:p>
            <a:r>
              <a:rPr lang="en-US" dirty="0" smtClean="0"/>
              <a:t>Additional Discussion Forums</a:t>
            </a:r>
          </a:p>
          <a:p>
            <a:r>
              <a:rPr lang="en-US" dirty="0" smtClean="0"/>
              <a:t>What’s On Your Mind – 9/15, Union Club 3:00</a:t>
            </a:r>
          </a:p>
          <a:p>
            <a:r>
              <a:rPr lang="en-US" dirty="0" smtClean="0"/>
              <a:t>FCTL Events</a:t>
            </a:r>
          </a:p>
          <a:p>
            <a:r>
              <a:rPr lang="en-US" dirty="0" smtClean="0"/>
              <a:t>College Strategies</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54682" y="533400"/>
            <a:ext cx="2111036" cy="13085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fontScale="90000"/>
          </a:bodyPr>
          <a:lstStyle/>
          <a:p>
            <a:r>
              <a:rPr lang="en-US" dirty="0" smtClean="0"/>
              <a:t>Resources</a:t>
            </a:r>
            <a:br>
              <a:rPr lang="en-US" dirty="0" smtClean="0"/>
            </a:br>
            <a:endParaRPr lang="en-US" dirty="0"/>
          </a:p>
        </p:txBody>
      </p:sp>
      <p:sp>
        <p:nvSpPr>
          <p:cNvPr id="3" name="Content Placeholder 2"/>
          <p:cNvSpPr>
            <a:spLocks noGrp="1"/>
          </p:cNvSpPr>
          <p:nvPr>
            <p:ph idx="1"/>
          </p:nvPr>
        </p:nvSpPr>
        <p:spPr>
          <a:xfrm>
            <a:off x="457200" y="1295400"/>
            <a:ext cx="8229600" cy="5257800"/>
          </a:xfrm>
        </p:spPr>
        <p:txBody>
          <a:bodyPr>
            <a:normAutofit/>
          </a:bodyPr>
          <a:lstStyle/>
          <a:p>
            <a:r>
              <a:rPr lang="en-US" sz="2800" dirty="0" smtClean="0"/>
              <a:t>Derek Bok’s </a:t>
            </a:r>
            <a:r>
              <a:rPr lang="en-US" sz="2800" i="1" dirty="0" smtClean="0"/>
              <a:t>Our Underachieving Colleges</a:t>
            </a:r>
          </a:p>
          <a:p>
            <a:pPr lvl="1"/>
            <a:r>
              <a:rPr lang="en-US" sz="2300" i="1" dirty="0" smtClean="0"/>
              <a:t>Inspiration</a:t>
            </a:r>
          </a:p>
          <a:p>
            <a:pPr lvl="1"/>
            <a:r>
              <a:rPr lang="en-US" sz="2300" i="1" dirty="0" smtClean="0"/>
              <a:t>Research</a:t>
            </a:r>
          </a:p>
          <a:p>
            <a:r>
              <a:rPr lang="en-US" sz="2800" dirty="0" smtClean="0"/>
              <a:t>AACU Grant Program</a:t>
            </a:r>
          </a:p>
          <a:p>
            <a:pPr lvl="1"/>
            <a:r>
              <a:rPr lang="en-US" sz="2300" dirty="0" smtClean="0"/>
              <a:t>Content and Design that Matches Public Affairs, Senate Learning outcomes, Higher Learning Commission Concerns</a:t>
            </a:r>
          </a:p>
          <a:p>
            <a:pPr lvl="1"/>
            <a:r>
              <a:rPr lang="en-US" sz="2300" dirty="0" smtClean="0"/>
              <a:t>Materials and Training</a:t>
            </a:r>
          </a:p>
          <a:p>
            <a:r>
              <a:rPr lang="en-US" sz="2800" dirty="0" smtClean="0"/>
              <a:t>AASCU “Red Balloon” Project</a:t>
            </a:r>
          </a:p>
          <a:p>
            <a:pPr lvl="1"/>
            <a:r>
              <a:rPr lang="en-US" sz="2300" dirty="0" smtClean="0"/>
              <a:t>Collaboration designed to create models of undergraduate education</a:t>
            </a:r>
          </a:p>
          <a:p>
            <a:endParaRPr lang="en-US" sz="29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is not a course review</a:t>
            </a:r>
            <a:endParaRPr lang="en-US" dirty="0"/>
          </a:p>
        </p:txBody>
      </p:sp>
      <p:sp>
        <p:nvSpPr>
          <p:cNvPr id="3" name="Content Placeholder 2"/>
          <p:cNvSpPr>
            <a:spLocks noGrp="1"/>
          </p:cNvSpPr>
          <p:nvPr>
            <p:ph idx="1"/>
          </p:nvPr>
        </p:nvSpPr>
        <p:spPr/>
        <p:txBody>
          <a:bodyPr>
            <a:normAutofit/>
          </a:bodyPr>
          <a:lstStyle/>
          <a:p>
            <a:r>
              <a:rPr lang="en-US" dirty="0" smtClean="0"/>
              <a:t>Focus on examining purposes of  undergraduate education we wish to achieve at MSU</a:t>
            </a:r>
          </a:p>
          <a:p>
            <a:endParaRPr lang="en-US" dirty="0" smtClean="0"/>
          </a:p>
          <a:p>
            <a:r>
              <a:rPr lang="en-US" dirty="0" smtClean="0"/>
              <a:t>What knowledge, skills and competencies do our graduates need?</a:t>
            </a:r>
          </a:p>
          <a:p>
            <a:endParaRPr lang="en-US" dirty="0" smtClean="0"/>
          </a:p>
          <a:p>
            <a:r>
              <a:rPr lang="en-US" dirty="0" smtClean="0"/>
              <a:t>What methods of teaching are most effective in achieving the outcomes desired?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Timeline</a:t>
            </a:r>
            <a:br>
              <a:rPr lang="en-US" dirty="0" smtClean="0"/>
            </a:br>
            <a:endParaRPr lang="en-US" dirty="0"/>
          </a:p>
        </p:txBody>
      </p:sp>
      <p:sp>
        <p:nvSpPr>
          <p:cNvPr id="3" name="Content Placeholder 2"/>
          <p:cNvSpPr>
            <a:spLocks noGrp="1"/>
          </p:cNvSpPr>
          <p:nvPr>
            <p:ph idx="1"/>
          </p:nvPr>
        </p:nvSpPr>
        <p:spPr>
          <a:xfrm>
            <a:off x="3962400" y="1981200"/>
            <a:ext cx="4724400" cy="4221163"/>
          </a:xfrm>
        </p:spPr>
        <p:txBody>
          <a:bodyPr>
            <a:normAutofit/>
          </a:bodyPr>
          <a:lstStyle/>
          <a:p>
            <a:r>
              <a:rPr lang="en-US" sz="2800" dirty="0" smtClean="0"/>
              <a:t>2011-2016 Long Range Plan</a:t>
            </a:r>
          </a:p>
          <a:p>
            <a:pPr marL="0" indent="0">
              <a:buNone/>
            </a:pPr>
            <a:endParaRPr lang="en-US" sz="2800" dirty="0" smtClean="0"/>
          </a:p>
          <a:p>
            <a:r>
              <a:rPr lang="en-US" sz="2800" dirty="0" smtClean="0"/>
              <a:t>Minimum 2-3 year active process</a:t>
            </a:r>
          </a:p>
          <a:p>
            <a:pPr marL="0" indent="0">
              <a:buNone/>
            </a:pPr>
            <a:endParaRPr lang="en-US" sz="2800" dirty="0" smtClean="0"/>
          </a:p>
          <a:p>
            <a:r>
              <a:rPr lang="en-US" sz="2800" dirty="0" smtClean="0"/>
              <a:t>2010-2011 is Preparation/Discussion</a:t>
            </a: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1981200"/>
            <a:ext cx="3152774" cy="3634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At least two stages of undergraduate program review and action:</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Macro Level  - Recommendations to President and BOG</a:t>
            </a:r>
          </a:p>
          <a:p>
            <a:pPr lvl="1"/>
            <a:r>
              <a:rPr lang="en-US" dirty="0" smtClean="0"/>
              <a:t>Purposes/Content</a:t>
            </a:r>
          </a:p>
          <a:p>
            <a:pPr lvl="1"/>
            <a:r>
              <a:rPr lang="en-US" dirty="0" smtClean="0"/>
              <a:t>Competencies</a:t>
            </a:r>
          </a:p>
          <a:p>
            <a:pPr lvl="1"/>
            <a:r>
              <a:rPr lang="en-US" dirty="0" smtClean="0"/>
              <a:t>Assessment</a:t>
            </a:r>
          </a:p>
          <a:p>
            <a:pPr lvl="1"/>
            <a:r>
              <a:rPr lang="en-US" dirty="0" smtClean="0"/>
              <a:t>Design  - From SOAR to Graduation </a:t>
            </a:r>
          </a:p>
          <a:p>
            <a:pPr lvl="1"/>
            <a:r>
              <a:rPr lang="en-US" dirty="0" smtClean="0"/>
              <a:t>Format of instruction</a:t>
            </a:r>
          </a:p>
          <a:p>
            <a:pPr lvl="1"/>
            <a:r>
              <a:rPr lang="en-US" dirty="0" smtClean="0"/>
              <a:t>Pedagogy</a:t>
            </a:r>
          </a:p>
          <a:p>
            <a:pPr lvl="1"/>
            <a:r>
              <a:rPr lang="en-US" dirty="0" smtClean="0"/>
              <a:t>Cocurricular</a:t>
            </a:r>
          </a:p>
          <a:p>
            <a:r>
              <a:rPr lang="en-US" dirty="0" smtClean="0"/>
              <a:t>Implementation –</a:t>
            </a:r>
          </a:p>
          <a:p>
            <a:pPr lvl="1"/>
            <a:r>
              <a:rPr lang="en-US" dirty="0" smtClean="0"/>
              <a:t>Recommendations to Proposals</a:t>
            </a:r>
          </a:p>
          <a:p>
            <a:pPr lvl="1"/>
            <a:r>
              <a:rPr lang="en-US" dirty="0" smtClean="0"/>
              <a:t>MSU Curricular Process</a:t>
            </a:r>
          </a:p>
          <a:p>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Derek Bok’s </a:t>
            </a:r>
            <a:r>
              <a:rPr lang="en-US" sz="3600" i="1" dirty="0" smtClean="0"/>
              <a:t>Our Underachieving Colleges</a:t>
            </a:r>
            <a:endParaRPr lang="en-US" sz="3600" i="1" dirty="0"/>
          </a:p>
        </p:txBody>
      </p:sp>
      <p:sp>
        <p:nvSpPr>
          <p:cNvPr id="3" name="Content Placeholder 2"/>
          <p:cNvSpPr>
            <a:spLocks noGrp="1"/>
          </p:cNvSpPr>
          <p:nvPr>
            <p:ph sz="half" idx="1"/>
          </p:nvPr>
        </p:nvSpPr>
        <p:spPr>
          <a:xfrm>
            <a:off x="3962400" y="2209800"/>
            <a:ext cx="4724400" cy="3739896"/>
          </a:xfrm>
        </p:spPr>
        <p:txBody>
          <a:bodyPr>
            <a:normAutofit/>
          </a:bodyPr>
          <a:lstStyle/>
          <a:p>
            <a:pPr algn="ctr">
              <a:buNone/>
            </a:pPr>
            <a:r>
              <a:rPr lang="en-US" sz="3200" b="1" dirty="0" smtClean="0"/>
              <a:t>Introduction</a:t>
            </a:r>
          </a:p>
          <a:p>
            <a:pPr algn="ctr">
              <a:buNone/>
            </a:pPr>
            <a:r>
              <a:rPr lang="en-US" sz="3200" b="1" dirty="0" smtClean="0"/>
              <a:t> A </a:t>
            </a:r>
            <a:r>
              <a:rPr lang="en-US" sz="3200" b="1" dirty="0"/>
              <a:t>History of Higher Education</a:t>
            </a:r>
          </a:p>
          <a:p>
            <a:r>
              <a:rPr lang="en-US" dirty="0" smtClean="0"/>
              <a:t>Religious </a:t>
            </a:r>
            <a:r>
              <a:rPr lang="en-US" dirty="0"/>
              <a:t>Affiliation and Focus on Character</a:t>
            </a:r>
          </a:p>
          <a:p>
            <a:r>
              <a:rPr lang="en-US" dirty="0" smtClean="0"/>
              <a:t>Science </a:t>
            </a:r>
            <a:r>
              <a:rPr lang="en-US" dirty="0"/>
              <a:t>and the Liberal Arts</a:t>
            </a:r>
          </a:p>
          <a:p>
            <a:r>
              <a:rPr lang="en-US" dirty="0" smtClean="0"/>
              <a:t>Vocational </a:t>
            </a:r>
            <a:r>
              <a:rPr lang="en-US" dirty="0"/>
              <a:t>Education</a:t>
            </a:r>
          </a:p>
          <a:p>
            <a:endParaRPr lang="en-US" dirty="0"/>
          </a:p>
        </p:txBody>
      </p:sp>
      <p:pic>
        <p:nvPicPr>
          <p:cNvPr id="1026" name="Picture 2" descr="http://press.princeton.edu/images/k8125.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2362200"/>
            <a:ext cx="2360195" cy="358749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YPCampusCollage">
  <a:themeElements>
    <a:clrScheme name="Custom 4">
      <a:dk1>
        <a:srgbClr val="000000"/>
      </a:dk1>
      <a:lt1>
        <a:srgbClr val="0000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FYPCampusCollage</Template>
  <TotalTime>605</TotalTime>
  <Words>1693</Words>
  <Application>Microsoft Office PowerPoint</Application>
  <PresentationFormat>On-screen Show (4:3)</PresentationFormat>
  <Paragraphs>252</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FYPCampusCollage</vt:lpstr>
      <vt:lpstr>Reconsidering Undergraduate Education</vt:lpstr>
      <vt:lpstr>Overview of Presentation </vt:lpstr>
      <vt:lpstr>Forces of Change </vt:lpstr>
      <vt:lpstr>  Strategic Direction 1 (Recommended by APWG) Enhancing the quality of student learning  Goal General Education Reform </vt:lpstr>
      <vt:lpstr>Resources </vt:lpstr>
      <vt:lpstr>This is not a course review</vt:lpstr>
      <vt:lpstr>Timeline </vt:lpstr>
      <vt:lpstr>At least two stages of undergraduate program review and action:</vt:lpstr>
      <vt:lpstr>Derek Bok’s Our Underachieving Colleges</vt:lpstr>
      <vt:lpstr>Historic and Ongoing Debates</vt:lpstr>
      <vt:lpstr>Institutional Evolution and Diversity</vt:lpstr>
      <vt:lpstr>Critiques –  From the Outside and Inside</vt:lpstr>
      <vt:lpstr>Bok’s Concern and Guidance </vt:lpstr>
      <vt:lpstr>Bok’s Eight Purposes of Undergraduate Education:  For Your Consideration</vt:lpstr>
      <vt:lpstr>1:  The Ability to Communicate</vt:lpstr>
      <vt:lpstr>The Dilemmas</vt:lpstr>
      <vt:lpstr>2:  Critical Thinking</vt:lpstr>
      <vt:lpstr>Critical Thinking (continued) </vt:lpstr>
      <vt:lpstr>Critical Thinking and Quantitative Reasoning </vt:lpstr>
      <vt:lpstr>Critical Thinking and the Major</vt:lpstr>
      <vt:lpstr>3: Moral Reasoning</vt:lpstr>
      <vt:lpstr>Moral Reasoning (continued)</vt:lpstr>
      <vt:lpstr>4: Preparing Citizens</vt:lpstr>
      <vt:lpstr>5: Living with Diversity</vt:lpstr>
      <vt:lpstr>Living with Diversity</vt:lpstr>
      <vt:lpstr>6: Living in a More Global Society</vt:lpstr>
      <vt:lpstr>7: A Breadth of Interests</vt:lpstr>
      <vt:lpstr>8: Preparing for Work</vt:lpstr>
      <vt:lpstr>Bok’s Recommendations </vt:lpstr>
      <vt:lpstr>Bok’s Recommendations</vt:lpstr>
      <vt:lpstr>Next steps </vt:lpstr>
      <vt:lpstr>AACU Purposes/Content</vt:lpstr>
      <vt:lpstr>AACU Goals</vt:lpstr>
      <vt:lpstr>AACU Design</vt:lpstr>
      <vt:lpstr>AACU Design</vt:lpstr>
      <vt:lpstr>Participating Team Activities</vt:lpstr>
      <vt:lpstr>The AACU Institute</vt:lpstr>
      <vt:lpstr>AASCU’s Red Balloon Project</vt:lpstr>
      <vt:lpstr>In conclusion</vt:lpstr>
      <vt:lpstr>Discussion</vt:lpstr>
    </vt:vector>
  </TitlesOfParts>
  <Company>Missouri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Considering Undergraduate Education</dc:title>
  <dc:creator>brm3184</dc:creator>
  <cp:lastModifiedBy>brm3184</cp:lastModifiedBy>
  <cp:revision>39</cp:revision>
  <dcterms:created xsi:type="dcterms:W3CDTF">2010-09-08T19:28:56Z</dcterms:created>
  <dcterms:modified xsi:type="dcterms:W3CDTF">2010-09-15T19:34:19Z</dcterms:modified>
</cp:coreProperties>
</file>