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09" r:id="rId2"/>
    <p:sldId id="594" r:id="rId3"/>
    <p:sldId id="595" r:id="rId4"/>
    <p:sldId id="598" r:id="rId5"/>
    <p:sldId id="599" r:id="rId6"/>
    <p:sldId id="589" r:id="rId7"/>
    <p:sldId id="519" r:id="rId8"/>
    <p:sldId id="590" r:id="rId9"/>
    <p:sldId id="546" r:id="rId10"/>
    <p:sldId id="567" r:id="rId11"/>
    <p:sldId id="578" r:id="rId12"/>
    <p:sldId id="592" r:id="rId13"/>
    <p:sldId id="593" r:id="rId14"/>
    <p:sldId id="596" r:id="rId15"/>
    <p:sldId id="597" r:id="rId16"/>
    <p:sldId id="551" r:id="rId17"/>
    <p:sldId id="563" r:id="rId18"/>
    <p:sldId id="564" r:id="rId19"/>
    <p:sldId id="565" r:id="rId20"/>
    <p:sldId id="521" r:id="rId21"/>
    <p:sldId id="552" r:id="rId22"/>
    <p:sldId id="568" r:id="rId23"/>
    <p:sldId id="558" r:id="rId24"/>
    <p:sldId id="584" r:id="rId25"/>
    <p:sldId id="520" r:id="rId26"/>
    <p:sldId id="586" r:id="rId27"/>
    <p:sldId id="587" r:id="rId28"/>
    <p:sldId id="556" r:id="rId29"/>
    <p:sldId id="560" r:id="rId30"/>
    <p:sldId id="591" r:id="rId31"/>
    <p:sldId id="570" r:id="rId32"/>
    <p:sldId id="576" r:id="rId33"/>
    <p:sldId id="579" r:id="rId34"/>
    <p:sldId id="580" r:id="rId35"/>
    <p:sldId id="571" r:id="rId36"/>
    <p:sldId id="572" r:id="rId37"/>
    <p:sldId id="573" r:id="rId38"/>
    <p:sldId id="575" r:id="rId39"/>
    <p:sldId id="574" r:id="rId40"/>
    <p:sldId id="566" r:id="rId41"/>
    <p:sldId id="588" r:id="rId42"/>
    <p:sldId id="583" r:id="rId43"/>
    <p:sldId id="525" r:id="rId44"/>
    <p:sldId id="547" r:id="rId45"/>
    <p:sldId id="600" r:id="rId46"/>
    <p:sldId id="548" r:id="rId47"/>
    <p:sldId id="569" r:id="rId48"/>
  </p:sldIdLst>
  <p:sldSz cx="9144000" cy="6858000" type="screen4x3"/>
  <p:notesSz cx="7010400" cy="92964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D"/>
    <a:srgbClr val="FFFF99"/>
    <a:srgbClr val="F3E197"/>
    <a:srgbClr val="7EC234"/>
    <a:srgbClr val="A7D971"/>
    <a:srgbClr val="69A12B"/>
    <a:srgbClr val="2A5C72"/>
    <a:srgbClr val="666666"/>
    <a:srgbClr val="5F09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11" autoAdjust="0"/>
    <p:restoredTop sz="94660"/>
  </p:normalViewPr>
  <p:slideViewPr>
    <p:cSldViewPr>
      <p:cViewPr>
        <p:scale>
          <a:sx n="70" d="100"/>
          <a:sy n="70" d="100"/>
        </p:scale>
        <p:origin x="-11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6FB80-D069-4744-9A55-A77E4FD5EECE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E5C74B-71BE-4A66-AE2A-C1D84B9931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2B0407-72E0-4155-8D97-69D745AFBB7B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E19AD4-0429-4645-9925-F9980154E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http://www.uschamberfoundation.org/sites/default/files/legacy/foundation/Enterprising%20States%202014_0.pdf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http://nextgenerationconsulting.com/store/detail-live-first-work-second/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Talent as the Key Driver for Economic Growth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6/21/2012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Missouri Economic Development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B8D2C-6833-4058-96E1-B123153E6C4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http://www.inc.com/laura-montini/lessons-from-seattle-rtp-and-kendall-square-how-innovation-districts-are-born.html</a:t>
            </a:r>
          </a:p>
          <a:p>
            <a:r>
              <a:rPr lang="en-US" dirty="0" smtClean="0"/>
              <a:t>http://www.cortexstl.com/who-we-are/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http://www.brookings.edu/about/programs/metro/innovation-districts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http://www.icic.org/connection/blog-entry/blog-what-i-heard-at-the-ceos-for-cities-conference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Talent as the Key Driver for Economic Growth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6/21/2012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Missouri Economic Development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7BB8D2C-6833-4058-96E1-B123153E6C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http://www.missourieconomy.org/pdfs/career_grades.pdf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http://www.missourieconomy.org/pdfs/career_grades.pdf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http://www.iteaconnect.org/mbrsonly/Library/SpecialInterest/ORLConferencePresentations/CLAYMIER%20-%20Elementary%20STEM%20presentation%20outline.pdf</a:t>
            </a:r>
          </a:p>
          <a:p>
            <a:r>
              <a:rPr lang="en-US" dirty="0" smtClean="0"/>
              <a:t>https://www.teachforamerica.org/sites/default/files/131202_v08_rpak_stem_op_overview.pdf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https://www.nms.org/Portals/0/Docs/Why%20Stem%20Education%20Matters.pdf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https://www.nms.org/Portals/0/Docs/Why%20Stem%20Education%20Matters.pdf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2012-2022 STEM Occupational Projections, MERIC. http://www.missourieconomy.org/pdfs/stem_top_openings.pdf.</a:t>
            </a:r>
            <a:endParaRPr lang="en-US" sz="12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http://www.mckinsey.com/insights/americas/us_game_changers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19AD4-0429-4645-9925-F9980154EFF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228600"/>
            <a:ext cx="9144000" cy="838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1"/>
          </a:xfrm>
        </p:spPr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solidFill>
            <a:srgbClr val="C00000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  <a:solidFill>
            <a:schemeClr val="tx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338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2AAC-9007-455C-B6C4-C4A44FE0B088}" type="datetimeFigureOut">
              <a:rPr lang="en-US" smtClean="0"/>
              <a:pPr/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F616-2473-4609-AA39-7E320D349F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28561" t="22414" r="26304" b="37678"/>
          <a:stretch>
            <a:fillRect/>
          </a:stretch>
        </p:blipFill>
        <p:spPr bwMode="auto">
          <a:xfrm>
            <a:off x="3352800" y="5943600"/>
            <a:ext cx="2286000" cy="4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missouriwine.net/wp-content/uploads/2009/11/missouri-winery2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s.gov/opub/gp/pdf/gp13_1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%3A%2F%2Fwww.brookings.edu%2Fabout%2Fprograms%2Fmetro%2Finnovation-districts&amp;ei=zwYbVYPpLOjnsATUl4L4Cw&amp;bvm=bv.89744112,d.cWc&amp;psig=AFQjCNGmWw0emwjBR6SFDxDReGQdFhjlyw&amp;ust=142792094349738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missouristate.edu/ideacomm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frm=1&amp;source=images&amp;cd=&amp;cad=rja&amp;uact=8&amp;ved=0CAcQjRw&amp;url=http%3A%2F%2Ftechli.com%2F2012%2F10%2Fst-louis-cortex-begins-phase-ii-with-186m-investment%2F&amp;ei=CwYbVbKiHOjhsATnioHwDg&amp;bvm=bv.89744112,d.cWc&amp;psig=AFQjCNEuVti6WRPFfnfC8Ozv1z7OcZUDGg&amp;ust=1427920755505168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://missouriwine.net/wp-content/uploads/2009/11/missouri-winery2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uact=8&amp;ved=0CAcQjRw&amp;url=http://reviewthefuture.com/?p=87&amp;ei=XcX0VJbLNsirgwTG3oGQBA&amp;bvm=bv.87269000,d.eXY&amp;psig=AFQjCNEzlU9wsmekprESx5oRsX6o_XqLCA&amp;ust=142541381977491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0" name="Picture 16" descr="http://www.ruralmissouri.org/Images/RuralMissouri/April06/Wine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841" y="-152400"/>
            <a:ext cx="1921858" cy="1447800"/>
          </a:xfrm>
          <a:prstGeom prst="rect">
            <a:avLst/>
          </a:prstGeom>
          <a:noFill/>
        </p:spPr>
      </p:pic>
      <p:pic>
        <p:nvPicPr>
          <p:cNvPr id="88078" name="Picture 14" descr="Downtown Springfield, Mo. "/>
          <p:cNvPicPr>
            <a:picLocks noChangeAspect="1" noChangeArrowheads="1"/>
          </p:cNvPicPr>
          <p:nvPr/>
        </p:nvPicPr>
        <p:blipFill>
          <a:blip r:embed="rId3" cstate="print"/>
          <a:srcRect b="23675"/>
          <a:stretch>
            <a:fillRect/>
          </a:stretch>
        </p:blipFill>
        <p:spPr bwMode="auto">
          <a:xfrm>
            <a:off x="6233582" y="1371600"/>
            <a:ext cx="2910417" cy="1905000"/>
          </a:xfrm>
          <a:prstGeom prst="rect">
            <a:avLst/>
          </a:prstGeom>
          <a:noFill/>
        </p:spPr>
      </p:pic>
      <p:pic>
        <p:nvPicPr>
          <p:cNvPr id="88076" name="Picture 12" descr="http://choosesaintjoseph.com/wp-content/uploads/2011/01/Saint-Joseph-History-295x300.jpg"/>
          <p:cNvPicPr>
            <a:picLocks noChangeAspect="1" noChangeArrowheads="1"/>
          </p:cNvPicPr>
          <p:nvPr/>
        </p:nvPicPr>
        <p:blipFill>
          <a:blip r:embed="rId4" cstate="print"/>
          <a:srcRect t="7564" b="24359"/>
          <a:stretch>
            <a:fillRect/>
          </a:stretch>
        </p:blipFill>
        <p:spPr bwMode="auto">
          <a:xfrm>
            <a:off x="0" y="1371599"/>
            <a:ext cx="2667000" cy="184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4" name="Picture 10" descr="Missouri Wine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0"/>
            <a:ext cx="3581400" cy="13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 descr="C:\Users\mike.downing\AppData\Local\Microsoft\Windows\Temporary Internet Files\Content.Outlook\PUQAYWNQ\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8100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68" name="Picture 4" descr="http://explorestlouis.com/wp-content/uploads/2011/02/1-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7377" y="3276600"/>
            <a:ext cx="2866622" cy="169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0" name="Picture 6" descr="http://explorestlouis.com/wp-content/uploads/2011/04/21_f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3065145"/>
            <a:ext cx="3255135" cy="192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2" name="Picture 8" descr="USA - Missouri - Map"/>
          <p:cNvPicPr>
            <a:picLocks noChangeAspect="1" noChangeArrowheads="1"/>
          </p:cNvPicPr>
          <p:nvPr/>
        </p:nvPicPr>
        <p:blipFill>
          <a:blip r:embed="rId10" cstate="print"/>
          <a:srcRect t="17778" b="11111"/>
          <a:stretch>
            <a:fillRect/>
          </a:stretch>
        </p:blipFill>
        <p:spPr bwMode="auto">
          <a:xfrm>
            <a:off x="2667000" y="1295400"/>
            <a:ext cx="3648075" cy="370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6868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Higher Ed &amp; Economic Development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so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50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815975"/>
          </a:xfrm>
        </p:spPr>
        <p:txBody>
          <a:bodyPr/>
          <a:lstStyle/>
          <a:p>
            <a:pPr algn="ctr"/>
            <a:r>
              <a:rPr lang="en-US" dirty="0" smtClean="0"/>
              <a:t>Employment Data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183" t="22917" r="16252" b="12500"/>
          <a:stretch>
            <a:fillRect/>
          </a:stretch>
        </p:blipFill>
        <p:spPr bwMode="auto">
          <a:xfrm>
            <a:off x="304800" y="228600"/>
            <a:ext cx="8458200" cy="52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597" t="22917" r="16252" b="13542"/>
          <a:stretch>
            <a:fillRect/>
          </a:stretch>
        </p:blipFill>
        <p:spPr bwMode="auto">
          <a:xfrm>
            <a:off x="457200" y="304800"/>
            <a:ext cx="82008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2917" r="39092" b="47506"/>
          <a:stretch>
            <a:fillRect/>
          </a:stretch>
        </p:blipFill>
        <p:spPr bwMode="auto">
          <a:xfrm>
            <a:off x="152399" y="228600"/>
            <a:ext cx="8829279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52494" r="39092" b="28961"/>
          <a:stretch>
            <a:fillRect/>
          </a:stretch>
        </p:blipFill>
        <p:spPr bwMode="auto">
          <a:xfrm>
            <a:off x="0" y="2057400"/>
            <a:ext cx="905256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2917" r="39092" b="66051"/>
          <a:stretch>
            <a:fillRect/>
          </a:stretch>
        </p:blipFill>
        <p:spPr bwMode="auto">
          <a:xfrm>
            <a:off x="381000" y="152400"/>
            <a:ext cx="8458200" cy="190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71038" r="39092" b="10417"/>
          <a:stretch>
            <a:fillRect/>
          </a:stretch>
        </p:blipFill>
        <p:spPr bwMode="auto">
          <a:xfrm>
            <a:off x="0" y="2057400"/>
            <a:ext cx="9144000" cy="346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2917" r="39092" b="66051"/>
          <a:stretch>
            <a:fillRect/>
          </a:stretch>
        </p:blipFill>
        <p:spPr bwMode="auto">
          <a:xfrm>
            <a:off x="381000" y="152400"/>
            <a:ext cx="8458200" cy="190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Trends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1295400"/>
            <a:ext cx="5879977" cy="41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2954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Missouri</a:t>
            </a:r>
            <a:r>
              <a:rPr lang="en-US" sz="2800" dirty="0" smtClean="0"/>
              <a:t> is reaching peak employment again in 2015.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CY 2014:</a:t>
            </a:r>
            <a:r>
              <a:rPr lang="en-US" sz="2800" dirty="0" smtClean="0"/>
              <a:t> Largest 1 year job increase </a:t>
            </a:r>
            <a:r>
              <a:rPr lang="en-US" sz="2800" b="1" dirty="0" smtClean="0">
                <a:solidFill>
                  <a:srgbClr val="C00000"/>
                </a:solidFill>
              </a:rPr>
              <a:t>since 1997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Employment Growth by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831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2012 Employment</a:t>
            </a:r>
            <a:r>
              <a:rPr lang="en-US" dirty="0" smtClean="0"/>
              <a:t>		</a:t>
            </a:r>
            <a:r>
              <a:rPr lang="en-US" u="sng" dirty="0" smtClean="0"/>
              <a:t>2022 Projected Employment</a:t>
            </a:r>
            <a:r>
              <a:rPr lang="en-US" dirty="0" smtClean="0"/>
              <a:t>		</a:t>
            </a:r>
            <a:r>
              <a:rPr lang="en-US" sz="2400" b="1" u="sng" dirty="0" smtClean="0"/>
              <a:t>Growth</a:t>
            </a:r>
            <a:endParaRPr lang="en-US" b="1" u="sng" dirty="0" smtClean="0"/>
          </a:p>
          <a:p>
            <a:r>
              <a:rPr lang="en-US" b="1" dirty="0" smtClean="0"/>
              <a:t>  </a:t>
            </a:r>
            <a:r>
              <a:rPr lang="en-US" sz="2400" b="1" dirty="0" smtClean="0"/>
              <a:t>2.84 Million		         3.09 Million	       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255,000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427569"/>
            <a:ext cx="594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2012-2022 Occupational Projections, MERIC . Occupations include payroll workers and the self-employed.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1524000"/>
            <a:ext cx="7772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New Jobs </a:t>
            </a:r>
            <a:r>
              <a:rPr lang="en-US" sz="2800" dirty="0" smtClean="0"/>
              <a:t>will be created….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3565266"/>
            <a:ext cx="8305800" cy="1503641"/>
            <a:chOff x="533400" y="3565266"/>
            <a:chExt cx="8305800" cy="1503641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4114800"/>
              <a:ext cx="8305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New Job Openings</a:t>
              </a:r>
              <a:r>
                <a:rPr lang="en-US" dirty="0" smtClean="0"/>
                <a:t>	         </a:t>
              </a:r>
              <a:r>
                <a:rPr lang="en-US" sz="2400" b="1" dirty="0" smtClean="0"/>
                <a:t>+</a:t>
              </a:r>
              <a:r>
                <a:rPr lang="en-US" dirty="0" smtClean="0"/>
                <a:t>	         </a:t>
              </a:r>
              <a:r>
                <a:rPr lang="en-US" u="sng" dirty="0" smtClean="0"/>
                <a:t>Replacement Jobs</a:t>
              </a:r>
              <a:r>
                <a:rPr lang="en-US" dirty="0" smtClean="0"/>
                <a:t>          </a:t>
              </a:r>
              <a:r>
                <a:rPr lang="en-US" sz="2400" dirty="0" smtClean="0"/>
                <a:t>=  </a:t>
              </a:r>
              <a:r>
                <a:rPr lang="en-US" dirty="0" smtClean="0"/>
                <a:t>        </a:t>
              </a:r>
              <a:r>
                <a:rPr lang="en-US" sz="2400" b="1" u="sng" dirty="0" smtClean="0"/>
                <a:t>Total Openings</a:t>
              </a:r>
              <a:endParaRPr lang="en-US" b="1" u="sng" dirty="0" smtClean="0"/>
            </a:p>
            <a:p>
              <a:r>
                <a:rPr lang="en-US" dirty="0" smtClean="0"/>
                <a:t>   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</a:rPr>
                <a:t>255,000</a:t>
              </a:r>
              <a:r>
                <a:rPr lang="en-US" sz="2400" dirty="0" smtClean="0"/>
                <a:t>		            665,000	                        </a:t>
              </a:r>
              <a:r>
                <a:rPr lang="en-US" sz="2400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920,000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" y="3565266"/>
              <a:ext cx="7772400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dirty="0" smtClean="0"/>
                <a:t>But Replacement Jobs </a:t>
              </a:r>
              <a:r>
                <a:rPr lang="en-US" sz="2800" dirty="0" smtClean="0"/>
                <a:t>also needed….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Employment Growth by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427569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2012-2022 Occupational Projections, MERIC .  2013 median wage from Occupational Employment Statistics Program, MERIC.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90936"/>
            <a:ext cx="47244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920,000</a:t>
            </a:r>
            <a:r>
              <a:rPr lang="en-US" sz="2800" b="1" dirty="0" smtClean="0"/>
              <a:t> Total Job Openings</a:t>
            </a: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816" t="6938" r="13265" b="14593"/>
          <a:stretch>
            <a:fillRect/>
          </a:stretch>
        </p:blipFill>
        <p:spPr bwMode="auto">
          <a:xfrm>
            <a:off x="5092391" y="1600200"/>
            <a:ext cx="397540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73448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Demand for Mid-High Skill Jobs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427569"/>
            <a:ext cx="800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2012-2022 Occupational Projections, MERIC . 2013 Unemployment information </a:t>
            </a:r>
            <a:r>
              <a:rPr lang="en-US" sz="1000" dirty="0" smtClean="0">
                <a:hlinkClick r:id="rId2"/>
              </a:rPr>
              <a:t>http://www.bls.gov/opub/gp/pdf/gp13_15.pdf</a:t>
            </a:r>
            <a:r>
              <a:rPr lang="en-US" sz="1000" dirty="0" smtClean="0"/>
              <a:t>. and 13_19.pdf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95400"/>
            <a:ext cx="8610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56%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of Job Openings need Middle-to-High Skills</a:t>
            </a:r>
            <a:endParaRPr lang="en-US" sz="2800" b="1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51,300</a:t>
            </a:r>
            <a:r>
              <a:rPr lang="en-US" sz="2800" b="1" dirty="0" smtClean="0"/>
              <a:t> </a:t>
            </a:r>
            <a:r>
              <a:rPr lang="en-US" sz="2800" dirty="0" smtClean="0"/>
              <a:t>Annual Openings for Middle-to-High Skill Workers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743200"/>
            <a:ext cx="8839200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Can Unemployed Meet the Need?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143,000 Unemployed </a:t>
            </a:r>
            <a:r>
              <a:rPr lang="en-US" sz="3200" dirty="0" smtClean="0"/>
              <a:t>(+25 Older) in 2013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77,000 (54%) have Some College or College Degrees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Highest Rate of Unemployment in 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Some Yes, but Others need New Skills…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59615" r="43304" b="22917"/>
          <a:stretch>
            <a:fillRect/>
          </a:stretch>
        </p:blipFill>
        <p:spPr bwMode="auto">
          <a:xfrm>
            <a:off x="0" y="914400"/>
            <a:ext cx="723393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si.wsj.net/public/resources/images/BN-GW898_joltop_G_2015021010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667000"/>
            <a:ext cx="6019801" cy="401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18" name="Picture 2" descr="The Wall Street 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60420" name="Picture 4" descr="The Wall Street 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55476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Missouri Labor Supply and Demand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 2014 Too Few Jobseekers Chasing Opportunities in </a:t>
            </a:r>
            <a:r>
              <a:rPr lang="en-US" sz="2000" b="1" dirty="0" smtClean="0"/>
              <a:t>STEM</a:t>
            </a:r>
            <a:r>
              <a:rPr lang="en-US" sz="2000" dirty="0" smtClean="0"/>
              <a:t>, </a:t>
            </a:r>
            <a:r>
              <a:rPr lang="en-US" sz="2000" b="1" dirty="0" smtClean="0"/>
              <a:t>Business, </a:t>
            </a:r>
            <a:r>
              <a:rPr lang="en-US" sz="2000" dirty="0" smtClean="0"/>
              <a:t>and</a:t>
            </a:r>
            <a:r>
              <a:rPr lang="en-US" sz="2000" b="1" dirty="0" smtClean="0"/>
              <a:t> Healthcare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03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5443881"/>
            <a:ext cx="876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*Construction/Install./</a:t>
            </a:r>
            <a:r>
              <a:rPr lang="en-US" sz="1000" dirty="0" err="1" smtClean="0"/>
              <a:t>Maint</a:t>
            </a:r>
            <a:r>
              <a:rPr lang="en-US" sz="1000" dirty="0" smtClean="0"/>
              <a:t>. &amp; Repair.  Sources: Burning Glass Labor Insight, Online Job Ads Jan. 2014-Dec. 2014, Active Jobseekers, Dec. 2014, mo.jobs.gov.</a:t>
            </a:r>
            <a:endParaRPr lang="en-US" sz="1000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600200"/>
            <a:ext cx="762000" cy="838200"/>
            <a:chOff x="609600" y="1600200"/>
            <a:chExt cx="762000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1600200"/>
              <a:ext cx="7620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5 to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14400" y="2057400"/>
              <a:ext cx="7620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66" b="6198"/>
          <a:stretch>
            <a:fillRect/>
          </a:stretch>
        </p:blipFill>
        <p:spPr bwMode="auto">
          <a:xfrm>
            <a:off x="1219200" y="1066800"/>
            <a:ext cx="67412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Education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28183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Annual Job Openings </a:t>
            </a:r>
          </a:p>
          <a:p>
            <a:r>
              <a:rPr lang="en-US" sz="2800" dirty="0" smtClean="0"/>
              <a:t>that Require Education after High School.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4734" y="5416936"/>
            <a:ext cx="7696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2012-2022 Occupational Projections, MERIC.  Job openings include growth and replacement needs for an occupation.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815975"/>
          </a:xfrm>
        </p:spPr>
        <p:txBody>
          <a:bodyPr/>
          <a:lstStyle/>
          <a:p>
            <a:pPr algn="ctr"/>
            <a:r>
              <a:rPr lang="en-US" dirty="0" smtClean="0"/>
              <a:t>STEM</a:t>
            </a:r>
            <a:endParaRPr lang="en-US" dirty="0"/>
          </a:p>
        </p:txBody>
      </p:sp>
      <p:pic>
        <p:nvPicPr>
          <p:cNvPr id="6" name="Picture 5" descr="Misso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50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are Businesses Saying?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Business Roundtable of U.S. Company C.E.O.s</a:t>
            </a:r>
          </a:p>
          <a:p>
            <a:pPr algn="ctr"/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126 Employers Surveyed in Fall 2014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734" y="5436880"/>
            <a:ext cx="769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Source: http://</a:t>
            </a:r>
            <a:r>
              <a:rPr lang="en-US" sz="1100" dirty="0" smtClean="0"/>
              <a:t>businessroundtable.org/sites/default/files/reports/BRT-SkillGap.pdf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49031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60% </a:t>
            </a:r>
            <a:r>
              <a:rPr lang="en-US" sz="2800" dirty="0" smtClean="0"/>
              <a:t>of Job Openings require </a:t>
            </a:r>
            <a:r>
              <a:rPr lang="en-US" sz="2800" b="1" dirty="0" smtClean="0"/>
              <a:t>basic STEM literacy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42% </a:t>
            </a:r>
            <a:r>
              <a:rPr lang="en-US" sz="2800" dirty="0" smtClean="0"/>
              <a:t>of Job Openings require </a:t>
            </a:r>
            <a:r>
              <a:rPr lang="en-US" sz="2800" b="1" dirty="0" smtClean="0"/>
              <a:t>advanced STEM knowledge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Biggest Gaps:</a:t>
            </a:r>
          </a:p>
          <a:p>
            <a:pPr lvl="2">
              <a:buFont typeface="Calibri" pitchFamily="34" charset="0"/>
              <a:buChar char="-"/>
            </a:pPr>
            <a:r>
              <a:rPr lang="en-US" sz="2800" b="1" dirty="0" smtClean="0">
                <a:solidFill>
                  <a:srgbClr val="C00000"/>
                </a:solidFill>
              </a:rPr>
              <a:t> Advanced Computer Skills</a:t>
            </a:r>
          </a:p>
          <a:p>
            <a:pPr lvl="2">
              <a:buFont typeface="Calibri" pitchFamily="34" charset="0"/>
              <a:buChar char="-"/>
            </a:pPr>
            <a:r>
              <a:rPr lang="en-US" sz="2800" b="1" dirty="0" smtClean="0">
                <a:solidFill>
                  <a:srgbClr val="C00000"/>
                </a:solidFill>
              </a:rPr>
              <a:t> Quantitative Knowledge Skill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"/>
            <a:ext cx="5562600" cy="53351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1676400"/>
            <a:ext cx="220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Source: </a:t>
            </a:r>
          </a:p>
          <a:p>
            <a:r>
              <a:rPr lang="en-US" sz="2000" dirty="0" smtClean="0"/>
              <a:t>National Commission on Mathematics and Science for the Twenty-first</a:t>
            </a:r>
          </a:p>
          <a:p>
            <a:r>
              <a:rPr lang="en-US" sz="2000" dirty="0" smtClean="0"/>
              <a:t>Century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0545"/>
            <a:ext cx="6553200" cy="688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24000" y="6304002"/>
            <a:ext cx="2375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</a:t>
            </a:r>
            <a:endParaRPr lang="en-US" sz="1000" dirty="0">
              <a:solidFill>
                <a:srgbClr val="C00000"/>
              </a:solidFill>
            </a:endParaRPr>
          </a:p>
          <a:p>
            <a:r>
              <a:rPr lang="en-US" sz="1000" dirty="0" smtClean="0"/>
              <a:t>http://changetheequation.org/sites/default/files/vital-pdfs/MO-CTEq-vital-signs.pdf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STEM Education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19100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STEM is </a:t>
            </a:r>
            <a:r>
              <a:rPr lang="en-US" u="sng" dirty="0" smtClean="0"/>
              <a:t>where the jobs are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STEM jobs will grow by 17 % over the next 10 years compared to 9.8% for non-stem.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STEM workers make </a:t>
            </a:r>
            <a:r>
              <a:rPr lang="en-US" u="sng" dirty="0" smtClean="0"/>
              <a:t>higher salaries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26% more on average; Less likely to experience job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Decline in STEM knowledge capital is </a:t>
            </a:r>
            <a:r>
              <a:rPr lang="en-US" u="sng" dirty="0" smtClean="0"/>
              <a:t>reducing the basic scientific research</a:t>
            </a:r>
            <a:r>
              <a:rPr lang="en-US" dirty="0" smtClean="0"/>
              <a:t> that leads to growth.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STEM Education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United States is </a:t>
            </a:r>
            <a:r>
              <a:rPr lang="en-US" u="sng" dirty="0" smtClean="0"/>
              <a:t>failing to produce enough skilled STEM workers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60%</a:t>
            </a:r>
            <a:r>
              <a:rPr lang="en-US" dirty="0" smtClean="0"/>
              <a:t> of the new jobs that will open in the 21st century will require skills possessed by only </a:t>
            </a:r>
            <a:r>
              <a:rPr lang="en-US" b="1" dirty="0" smtClean="0"/>
              <a:t>20%</a:t>
            </a:r>
            <a:r>
              <a:rPr lang="en-US" dirty="0" smtClean="0"/>
              <a:t> of the current workforce.</a:t>
            </a:r>
          </a:p>
          <a:p>
            <a:pPr lvl="1"/>
            <a:r>
              <a:rPr lang="en-US" dirty="0" smtClean="0"/>
              <a:t>U.S. may be short as many as </a:t>
            </a:r>
            <a:r>
              <a:rPr lang="en-US" b="1" u="sng" dirty="0" smtClean="0"/>
              <a:t>3 million </a:t>
            </a:r>
            <a:r>
              <a:rPr lang="en-US" dirty="0" smtClean="0"/>
              <a:t>high-skills workers by 2018. </a:t>
            </a:r>
          </a:p>
          <a:p>
            <a:pPr lvl="2"/>
            <a:r>
              <a:rPr lang="en-US" b="1" u="sng" dirty="0" smtClean="0"/>
              <a:t>2/3</a:t>
            </a:r>
            <a:r>
              <a:rPr lang="en-US" b="1" dirty="0" smtClean="0"/>
              <a:t> </a:t>
            </a:r>
            <a:r>
              <a:rPr lang="en-US" dirty="0" smtClean="0"/>
              <a:t>of those jobs will require at least some post-secondary education. </a:t>
            </a:r>
          </a:p>
          <a:p>
            <a:pPr lvl="1"/>
            <a:r>
              <a:rPr lang="en-US" dirty="0" smtClean="0"/>
              <a:t>American universities, however, only award about </a:t>
            </a:r>
            <a:r>
              <a:rPr lang="en-US" b="1" u="sng" dirty="0" smtClean="0"/>
              <a:t>1/3</a:t>
            </a:r>
            <a:r>
              <a:rPr lang="en-US" b="1" dirty="0" smtClean="0"/>
              <a:t> </a:t>
            </a:r>
            <a:r>
              <a:rPr lang="en-US" dirty="0" smtClean="0"/>
              <a:t>of the bachelor’s degrees in science and engineering as Asian universities.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807"/>
            <a:ext cx="9144000" cy="46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Top Missouri STEM Job Openings 2012-2022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0668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Technologists and Engineers Top List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Degrees in STEM Fields Trending Up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541496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Source: IPEDS completion survey data.  Completions in Engineering, Computer Science, Sci./Eng. Technology, Bio., Life, and Physical Science. 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7647" y="1219200"/>
            <a:ext cx="4193953" cy="409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11430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 2013 Missouri STEM Degrees make up: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16% of Bachelor’s Degrees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6% of Associate’s Degrees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60% </a:t>
            </a:r>
            <a:r>
              <a:rPr lang="en-US" sz="2800" dirty="0" smtClean="0"/>
              <a:t>of Job Openings require </a:t>
            </a:r>
            <a:r>
              <a:rPr lang="en-US" sz="2800" b="1" dirty="0" smtClean="0"/>
              <a:t>basic STEM literacy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42% </a:t>
            </a:r>
            <a:r>
              <a:rPr lang="en-US" sz="2800" dirty="0" smtClean="0"/>
              <a:t>of Job Openings require </a:t>
            </a:r>
            <a:r>
              <a:rPr lang="en-US" sz="2800" b="1" dirty="0" smtClean="0"/>
              <a:t>advanced STEM knowledge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2299" t="61486" r="45534" b="22917"/>
          <a:stretch>
            <a:fillRect/>
          </a:stretch>
        </p:blipFill>
        <p:spPr bwMode="auto">
          <a:xfrm>
            <a:off x="609600" y="1600200"/>
            <a:ext cx="7694827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600" y="3886200"/>
            <a:ext cx="800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Before long, </a:t>
            </a:r>
            <a:r>
              <a:rPr lang="en-US" sz="2800" b="1" dirty="0" smtClean="0"/>
              <a:t>the U.S. economy is going to run into a problem that was unimaginable just six months ago: </a:t>
            </a:r>
          </a:p>
          <a:p>
            <a:r>
              <a:rPr lang="en-US" sz="3600" b="1" u="sng" dirty="0" smtClean="0">
                <a:solidFill>
                  <a:srgbClr val="C00000"/>
                </a:solidFill>
              </a:rPr>
              <a:t>we might run out of people to employ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553200" cy="8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Proposed Initiatives to produce more career-ready </a:t>
            </a:r>
            <a:br>
              <a:rPr lang="en-US" sz="2800" dirty="0" smtClean="0"/>
            </a:br>
            <a:r>
              <a:rPr lang="en-US" sz="2800" dirty="0" smtClean="0"/>
              <a:t>workers with good job prospects.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Expanding the number of </a:t>
            </a:r>
            <a:r>
              <a:rPr lang="en-US" b="1" dirty="0" smtClean="0">
                <a:solidFill>
                  <a:srgbClr val="C00000"/>
                </a:solidFill>
              </a:rPr>
              <a:t>apprenticeships</a:t>
            </a:r>
            <a:r>
              <a:rPr lang="en-US" dirty="0" smtClean="0"/>
              <a:t> and non-degree training programs that give workers marketable skills and credentials.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Concerted focus on improving learning and labor market outcomes (2 &amp; 4 year degrees).</a:t>
            </a:r>
          </a:p>
          <a:p>
            <a:pPr marL="914400" lvl="1" indent="-514350"/>
            <a:r>
              <a:rPr lang="en-US" dirty="0" smtClean="0"/>
              <a:t>Better and more transparent information about career pathways and outcomes so that students can choose the most appropriate and effective programs.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in graduates with </a:t>
            </a:r>
            <a:r>
              <a:rPr lang="en-US" b="1" dirty="0" smtClean="0">
                <a:solidFill>
                  <a:srgbClr val="C00000"/>
                </a:solidFill>
              </a:rPr>
              <a:t>STEM</a:t>
            </a:r>
            <a:r>
              <a:rPr lang="en-US" dirty="0" smtClean="0"/>
              <a:t> degrees.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 on attracting and retaining talent from around the world.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McKinsey Global Institute, “Game Changers: Opportunities for US Growth and Renewal”, July 2013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029200"/>
            <a:ext cx="7772400" cy="739775"/>
          </a:xfrm>
        </p:spPr>
        <p:txBody>
          <a:bodyPr/>
          <a:lstStyle/>
          <a:p>
            <a:pPr algn="ctr"/>
            <a:r>
              <a:rPr lang="en-US" dirty="0" smtClean="0"/>
              <a:t>MO Resources and Initiatives</a:t>
            </a:r>
            <a:endParaRPr lang="en-US" dirty="0"/>
          </a:p>
        </p:txBody>
      </p:sp>
      <p:pic>
        <p:nvPicPr>
          <p:cNvPr id="6" name="Picture 5" descr="Misso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50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Campuses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91001"/>
          </a:xfrm>
        </p:spPr>
        <p:txBody>
          <a:bodyPr>
            <a:normAutofit/>
          </a:bodyPr>
          <a:lstStyle/>
          <a:p>
            <a:r>
              <a:rPr lang="en-US" dirty="0" smtClean="0"/>
              <a:t>Purpose/Benefit:</a:t>
            </a:r>
          </a:p>
          <a:p>
            <a:pPr lvl="1"/>
            <a:r>
              <a:rPr lang="en-US" dirty="0" smtClean="0"/>
              <a:t>Increase the number of graduates in high-demand fields as identified by area employers.</a:t>
            </a:r>
          </a:p>
          <a:p>
            <a:pPr lvl="1"/>
            <a:r>
              <a:rPr lang="en-US" dirty="0" smtClean="0"/>
              <a:t>Reduce the time and costs for graduation.</a:t>
            </a:r>
          </a:p>
          <a:p>
            <a:r>
              <a:rPr lang="en-US" dirty="0" smtClean="0"/>
              <a:t>Method:  In HS junior year, students:</a:t>
            </a:r>
          </a:p>
          <a:p>
            <a:pPr lvl="1"/>
            <a:r>
              <a:rPr lang="en-US" dirty="0" smtClean="0"/>
              <a:t>Hired as interns by the high-growth employers.</a:t>
            </a:r>
            <a:endParaRPr lang="en-US" dirty="0"/>
          </a:p>
          <a:p>
            <a:pPr lvl="1"/>
            <a:r>
              <a:rPr lang="en-US" dirty="0" smtClean="0"/>
              <a:t>Take university and community college classes for credit.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3434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Campus Locations:</a:t>
            </a:r>
          </a:p>
          <a:p>
            <a:pPr lvl="1"/>
            <a:r>
              <a:rPr lang="en-US" dirty="0" smtClean="0"/>
              <a:t>Lees Summit (UCM), St. Joseph, Springfield, Jefferson City, St. Charles, Cape Girardeau, Rolla Kansas City, and Joplin.</a:t>
            </a:r>
          </a:p>
          <a:p>
            <a:pPr lvl="1"/>
            <a:r>
              <a:rPr lang="en-US" dirty="0" smtClean="0"/>
              <a:t>$9 million initial state grants (2012)</a:t>
            </a:r>
          </a:p>
          <a:p>
            <a:r>
              <a:rPr lang="en-US" dirty="0" smtClean="0"/>
              <a:t>$1 million Grant (USA Funds, 2015) – Innovation Campus</a:t>
            </a:r>
          </a:p>
          <a:p>
            <a:pPr lvl="1"/>
            <a:r>
              <a:rPr lang="en-US" dirty="0" smtClean="0"/>
              <a:t>Northland Center for Advanced Professional Studies (NW MO State, North KC)</a:t>
            </a:r>
          </a:p>
          <a:p>
            <a:pPr lvl="1"/>
            <a:r>
              <a:rPr lang="en-US" dirty="0" smtClean="0"/>
              <a:t>UCM (Lees Summit)</a:t>
            </a:r>
          </a:p>
          <a:p>
            <a:pPr lvl="1"/>
            <a:r>
              <a:rPr lang="en-US" dirty="0" err="1" smtClean="0"/>
              <a:t>MoState</a:t>
            </a:r>
            <a:r>
              <a:rPr lang="en-US" dirty="0" smtClean="0"/>
              <a:t> (Springfield)</a:t>
            </a:r>
          </a:p>
          <a:p>
            <a:r>
              <a:rPr lang="en-US" dirty="0" smtClean="0"/>
              <a:t>$1 million Grant (USA Funds, 2015) – Competency Ed.</a:t>
            </a:r>
          </a:p>
          <a:p>
            <a:pPr lvl="1"/>
            <a:r>
              <a:rPr lang="en-US" dirty="0" smtClean="0"/>
              <a:t>NW, Truman, UCM, </a:t>
            </a:r>
            <a:r>
              <a:rPr lang="en-US" dirty="0" err="1" smtClean="0"/>
              <a:t>MoState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Legislation:</a:t>
            </a:r>
          </a:p>
          <a:p>
            <a:pPr lvl="1"/>
            <a:r>
              <a:rPr lang="en-US" dirty="0" smtClean="0"/>
              <a:t>50% tax credit for contributions to an Innovation Campus.</a:t>
            </a:r>
          </a:p>
          <a:p>
            <a:pPr lvl="2"/>
            <a:r>
              <a:rPr lang="en-US" dirty="0" smtClean="0"/>
              <a:t>** Innovation Campus must repay the amount of the tax credit.</a:t>
            </a:r>
          </a:p>
          <a:p>
            <a:pPr lvl="1"/>
            <a:r>
              <a:rPr lang="en-US" dirty="0" smtClean="0"/>
              <a:t>Rules pending.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Training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“Missouri Works”:</a:t>
            </a:r>
          </a:p>
          <a:p>
            <a:pPr lvl="1"/>
            <a:r>
              <a:rPr lang="en-US" dirty="0" smtClean="0"/>
              <a:t>Reimbursement of a portion of training for new jobs or upgrade of existing jobs.</a:t>
            </a:r>
          </a:p>
          <a:p>
            <a:pPr lvl="2"/>
            <a:r>
              <a:rPr lang="en-US" dirty="0" smtClean="0"/>
              <a:t>Primary companies with above average wages.</a:t>
            </a:r>
          </a:p>
          <a:p>
            <a:pPr lvl="2"/>
            <a:r>
              <a:rPr lang="en-US" dirty="0" smtClean="0"/>
              <a:t>New capital investment required.</a:t>
            </a:r>
          </a:p>
          <a:p>
            <a:pPr lvl="1"/>
            <a:r>
              <a:rPr lang="en-US" dirty="0" smtClean="0"/>
              <a:t>Needed improvements:</a:t>
            </a:r>
          </a:p>
          <a:p>
            <a:pPr lvl="2"/>
            <a:r>
              <a:rPr lang="en-US" dirty="0" smtClean="0"/>
              <a:t>Standardizing and improving the workforce services capacity of the Community Colleges.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ACT Work Keys /</a:t>
            </a:r>
            <a:br>
              <a:rPr lang="en-US" sz="3200" dirty="0" smtClean="0"/>
            </a:br>
            <a:r>
              <a:rPr lang="en-US" sz="3200" dirty="0" smtClean="0"/>
              <a:t>National Career Readiness Certificate (NCRC)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1"/>
          </a:xfrm>
        </p:spPr>
        <p:txBody>
          <a:bodyPr/>
          <a:lstStyle/>
          <a:p>
            <a:r>
              <a:rPr lang="en-US" dirty="0" smtClean="0"/>
              <a:t>Portable credential that demonstrates achievement and a certain level of workplace employability skills in:</a:t>
            </a:r>
          </a:p>
          <a:p>
            <a:pPr lvl="1"/>
            <a:r>
              <a:rPr lang="en-US" dirty="0" smtClean="0"/>
              <a:t>Applied Mathematics</a:t>
            </a:r>
          </a:p>
          <a:p>
            <a:pPr lvl="1"/>
            <a:r>
              <a:rPr lang="en-US" dirty="0" smtClean="0"/>
              <a:t>Locating Information, and </a:t>
            </a:r>
          </a:p>
          <a:p>
            <a:pPr lvl="1"/>
            <a:r>
              <a:rPr lang="en-US" dirty="0" smtClean="0"/>
              <a:t>Reading for Information</a:t>
            </a:r>
          </a:p>
          <a:p>
            <a:r>
              <a:rPr lang="en-US" dirty="0" smtClean="0"/>
              <a:t>Measures "real world" skills that employers believe are critical to job success.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NCRC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matching of talent with work:</a:t>
            </a:r>
          </a:p>
          <a:p>
            <a:pPr lvl="1"/>
            <a:r>
              <a:rPr lang="en-US" dirty="0" smtClean="0"/>
              <a:t>Helps job seekers find better jobs.</a:t>
            </a:r>
          </a:p>
          <a:p>
            <a:pPr lvl="2"/>
            <a:r>
              <a:rPr lang="en-US" dirty="0" smtClean="0"/>
              <a:t>Especially seekers w/o degrees or certificates.</a:t>
            </a:r>
          </a:p>
          <a:p>
            <a:pPr lvl="1"/>
            <a:r>
              <a:rPr lang="en-US" dirty="0" smtClean="0"/>
              <a:t>Helps companies find skilled workers.</a:t>
            </a:r>
          </a:p>
          <a:p>
            <a:pPr lvl="2"/>
            <a:r>
              <a:rPr lang="en-US" dirty="0" smtClean="0"/>
              <a:t>Reduces their risk in hiring.</a:t>
            </a:r>
          </a:p>
          <a:p>
            <a:r>
              <a:rPr lang="en-US" dirty="0" smtClean="0"/>
              <a:t>52,863 NCRCs issued in Missouri</a:t>
            </a:r>
          </a:p>
          <a:p>
            <a:pPr lvl="1"/>
            <a:r>
              <a:rPr lang="en-US" dirty="0" smtClean="0"/>
              <a:t>5,379 Veterans</a:t>
            </a:r>
          </a:p>
          <a:p>
            <a:r>
              <a:rPr lang="en-US" dirty="0" smtClean="0"/>
              <a:t>2,158 Employers pledged to use NCRCs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Certified Work Ready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038600" cy="4191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Spin-off of NCRC</a:t>
            </a:r>
          </a:p>
          <a:p>
            <a:r>
              <a:rPr lang="en-US" sz="2800" dirty="0" smtClean="0"/>
              <a:t>Purpose:</a:t>
            </a:r>
          </a:p>
          <a:p>
            <a:pPr lvl="1"/>
            <a:r>
              <a:rPr lang="en-US" sz="2400" dirty="0" smtClean="0"/>
              <a:t>Documents the skills of the county’s workforce.</a:t>
            </a:r>
          </a:p>
          <a:p>
            <a:pPr lvl="1"/>
            <a:r>
              <a:rPr lang="en-US" sz="2400" dirty="0" smtClean="0"/>
              <a:t>Encourages companies to use NCRC in hiring.</a:t>
            </a:r>
          </a:p>
          <a:p>
            <a:r>
              <a:rPr lang="en-US" sz="2800" dirty="0" smtClean="0"/>
              <a:t>52 counties participating</a:t>
            </a:r>
          </a:p>
          <a:p>
            <a:pPr lvl="1"/>
            <a:r>
              <a:rPr lang="en-US" sz="2400" dirty="0" smtClean="0"/>
              <a:t>12 Fully Certified</a:t>
            </a:r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580" y="1295400"/>
            <a:ext cx="478144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02920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(relative to NCRC)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NCRC as an exit exam for Community College graduates.</a:t>
            </a:r>
          </a:p>
          <a:p>
            <a:pPr lvl="1"/>
            <a:r>
              <a:rPr lang="en-US" dirty="0" smtClean="0"/>
              <a:t>Better markets skills.</a:t>
            </a:r>
          </a:p>
          <a:p>
            <a:r>
              <a:rPr lang="en-US" dirty="0" smtClean="0"/>
              <a:t>Allow 3 semester hour credits at CCs for NCRC.</a:t>
            </a:r>
          </a:p>
          <a:p>
            <a:pPr lvl="1"/>
            <a:r>
              <a:rPr lang="en-US" dirty="0" smtClean="0"/>
              <a:t>Recommended by American Council on Education.</a:t>
            </a:r>
          </a:p>
          <a:p>
            <a:r>
              <a:rPr lang="en-US" dirty="0" smtClean="0"/>
              <a:t>Provide for uniform pricing by CCs for NCRC job profiling.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5181600" cy="43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963" y="228600"/>
            <a:ext cx="5951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172200" y="4114800"/>
            <a:ext cx="2667000" cy="1447800"/>
            <a:chOff x="6172200" y="4114800"/>
            <a:chExt cx="2667000" cy="1447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267200"/>
              <a:ext cx="1247775" cy="31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4267200"/>
              <a:ext cx="1219200" cy="32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77000" y="4648200"/>
              <a:ext cx="2095871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172200" y="4114800"/>
              <a:ext cx="2667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029200"/>
            <a:ext cx="7772400" cy="739775"/>
          </a:xfrm>
        </p:spPr>
        <p:txBody>
          <a:bodyPr/>
          <a:lstStyle/>
          <a:p>
            <a:pPr algn="ctr"/>
            <a:r>
              <a:rPr lang="en-US" dirty="0" smtClean="0"/>
              <a:t>Location of Higher Ed Facilities</a:t>
            </a:r>
            <a:endParaRPr lang="en-US" dirty="0"/>
          </a:p>
        </p:txBody>
      </p:sp>
      <p:pic>
        <p:nvPicPr>
          <p:cNvPr id="6" name="Picture 5" descr="Misso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501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Location of Higher Ed Facilities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the environment to attract and retain </a:t>
            </a:r>
            <a:r>
              <a:rPr lang="en-US" u="sng" dirty="0" smtClean="0"/>
              <a:t>top talent</a:t>
            </a:r>
            <a:r>
              <a:rPr lang="en-US" dirty="0" smtClean="0"/>
              <a:t>, which will attract:</a:t>
            </a:r>
          </a:p>
          <a:p>
            <a:pPr lvl="1"/>
            <a:r>
              <a:rPr lang="en-US" dirty="0" smtClean="0"/>
              <a:t>High-growth companies.</a:t>
            </a:r>
          </a:p>
          <a:p>
            <a:pPr lvl="1"/>
            <a:r>
              <a:rPr lang="en-US" dirty="0" smtClean="0"/>
              <a:t>Top level entrepreneurs.</a:t>
            </a:r>
          </a:p>
          <a:p>
            <a:pPr lvl="1"/>
            <a:r>
              <a:rPr lang="en-US" dirty="0" smtClean="0"/>
              <a:t>Support professional services and financial resources.</a:t>
            </a:r>
          </a:p>
          <a:p>
            <a:r>
              <a:rPr lang="en-US" dirty="0" smtClean="0"/>
              <a:t>This will cause:</a:t>
            </a:r>
          </a:p>
          <a:p>
            <a:pPr lvl="1"/>
            <a:r>
              <a:rPr lang="en-US" dirty="0" smtClean="0"/>
              <a:t>New technologies.</a:t>
            </a:r>
          </a:p>
          <a:p>
            <a:pPr lvl="1"/>
            <a:r>
              <a:rPr lang="en-US" dirty="0" smtClean="0"/>
              <a:t>Spin-off development and jobs.</a:t>
            </a:r>
          </a:p>
          <a:p>
            <a:pPr lvl="1"/>
            <a:r>
              <a:rPr lang="en-US" dirty="0" smtClean="0"/>
              <a:t>Improved state and local tax base.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413" y="1447801"/>
            <a:ext cx="2150682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381000"/>
            <a:ext cx="6858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“Recent movement in the U.S. and around the world is to make universities “</a:t>
            </a:r>
            <a:r>
              <a:rPr lang="en-US" b="1" dirty="0" smtClean="0">
                <a:solidFill>
                  <a:srgbClr val="C00000"/>
                </a:solidFill>
              </a:rPr>
              <a:t>engines of innovation</a:t>
            </a:r>
            <a:r>
              <a:rPr lang="en-US" dirty="0" smtClean="0"/>
              <a:t>,” and to enhance their ability to </a:t>
            </a:r>
            <a:r>
              <a:rPr lang="en-US" b="1" dirty="0" smtClean="0">
                <a:solidFill>
                  <a:srgbClr val="C00000"/>
                </a:solidFill>
              </a:rPr>
              <a:t>commercialize their research</a:t>
            </a:r>
            <a:r>
              <a:rPr lang="en-US" dirty="0" smtClean="0"/>
              <a:t>.”</a:t>
            </a:r>
          </a:p>
          <a:p>
            <a:endParaRPr lang="en-US" sz="2400" u="sng" dirty="0" smtClean="0"/>
          </a:p>
          <a:p>
            <a:r>
              <a:rPr lang="en-US" u="sng" dirty="0" smtClean="0"/>
              <a:t>“3T’s” of University Economic Development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Technology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Cutting edge of technological innovation.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Talent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attract faculty, researchers and students, while also acting as indirect magnets that encourage highly educated, talented and entrepreneurial people and firms to locate nearby.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Tolerance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Help shape an environment open to new ideas and diversity.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43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838200"/>
            <a:ext cx="518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“Live First, Work Second,” consultant Rebecca Ryan notes just how important lifestyle is to next generation workers: 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75%</a:t>
            </a:r>
            <a:r>
              <a:rPr lang="en-US" sz="3200" dirty="0" smtClean="0"/>
              <a:t> surveyed said that finding a “cool city” was </a:t>
            </a:r>
            <a:r>
              <a:rPr lang="en-US" sz="3200" u="sng" dirty="0" smtClean="0"/>
              <a:t>more important </a:t>
            </a:r>
            <a:r>
              <a:rPr lang="en-US" sz="3200" dirty="0" smtClean="0"/>
              <a:t>to them than finding a “good job.”</a:t>
            </a:r>
          </a:p>
        </p:txBody>
      </p:sp>
      <p:pic>
        <p:nvPicPr>
          <p:cNvPr id="155650" name="Picture 2" descr="Live First, Work Sec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451860" cy="493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District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Attract/retain young tech/professional talent and tech/professional businesses and entrepreneurs.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Mixed use development – residential, entertainment, office, arts, </a:t>
            </a:r>
            <a:r>
              <a:rPr lang="en-US" b="1" u="sng" dirty="0" smtClean="0"/>
              <a:t>university</a:t>
            </a:r>
            <a:r>
              <a:rPr lang="en-US" dirty="0" smtClean="0"/>
              <a:t>, recreation (bikes, walking), public transit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150" name="Picture 6" descr="http://www.brookings.edu/~/media/research/images/i/ik%20io/innovation_districts002/innovation_districts002_16x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3115734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Innovation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91200" cy="4191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CORTEX</a:t>
            </a:r>
            <a:r>
              <a:rPr lang="en-US" dirty="0" smtClean="0"/>
              <a:t>, St. Louis (Wash U, SLU)</a:t>
            </a:r>
          </a:p>
          <a:p>
            <a:r>
              <a:rPr lang="en-US" dirty="0" smtClean="0"/>
              <a:t>IDEA Commons, Springfield (MO State)</a:t>
            </a:r>
          </a:p>
          <a:p>
            <a:r>
              <a:rPr lang="en-US" dirty="0" smtClean="0"/>
              <a:t>Kendall Square (MIT, Harvard)</a:t>
            </a:r>
          </a:p>
          <a:p>
            <a:r>
              <a:rPr lang="en-US" dirty="0" smtClean="0"/>
              <a:t>South Lake Union, Seattle </a:t>
            </a:r>
          </a:p>
          <a:p>
            <a:r>
              <a:rPr lang="en-US" dirty="0" smtClean="0"/>
              <a:t>Research Triangle Park, North Carolina</a:t>
            </a:r>
          </a:p>
          <a:p>
            <a:endParaRPr lang="en-US" sz="3600" dirty="0"/>
          </a:p>
        </p:txBody>
      </p:sp>
      <p:pic>
        <p:nvPicPr>
          <p:cNvPr id="4" name="Picture 2" descr="At IDEA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19600"/>
            <a:ext cx="2773674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techli.com/wp-content/uploads/2012/10/Cortex-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371600"/>
            <a:ext cx="2190750" cy="2857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Districts – Brookings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“Innovation districts constitute the ultimate mash up of entrepreneurs and </a:t>
            </a:r>
            <a:r>
              <a:rPr lang="en-US" u="sng" dirty="0" smtClean="0"/>
              <a:t>educational institutions</a:t>
            </a:r>
            <a:r>
              <a:rPr lang="en-US" dirty="0" smtClean="0"/>
              <a:t>, start-ups and schools, mixed-use development and medical innovations, bike-sharing and bankable investments—all connected by transit, powered by clean energy, wired for digital technology, and fueled by caffeine.”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51054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http://www.brookings.edu/about/programs/metro/innovation-districts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0" name="Picture 16" descr="http://www.ruralmissouri.org/Images/RuralMissouri/April06/Wine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841" y="-152400"/>
            <a:ext cx="1921858" cy="1447800"/>
          </a:xfrm>
          <a:prstGeom prst="rect">
            <a:avLst/>
          </a:prstGeom>
          <a:noFill/>
        </p:spPr>
      </p:pic>
      <p:pic>
        <p:nvPicPr>
          <p:cNvPr id="88078" name="Picture 14" descr="Downtown Springfield, Mo. "/>
          <p:cNvPicPr>
            <a:picLocks noChangeAspect="1" noChangeArrowheads="1"/>
          </p:cNvPicPr>
          <p:nvPr/>
        </p:nvPicPr>
        <p:blipFill>
          <a:blip r:embed="rId3" cstate="print"/>
          <a:srcRect b="23675"/>
          <a:stretch>
            <a:fillRect/>
          </a:stretch>
        </p:blipFill>
        <p:spPr bwMode="auto">
          <a:xfrm>
            <a:off x="6233582" y="1371600"/>
            <a:ext cx="2910417" cy="1905000"/>
          </a:xfrm>
          <a:prstGeom prst="rect">
            <a:avLst/>
          </a:prstGeom>
          <a:noFill/>
        </p:spPr>
      </p:pic>
      <p:pic>
        <p:nvPicPr>
          <p:cNvPr id="88076" name="Picture 12" descr="http://choosesaintjoseph.com/wp-content/uploads/2011/01/Saint-Joseph-History-295x300.jpg"/>
          <p:cNvPicPr>
            <a:picLocks noChangeAspect="1" noChangeArrowheads="1"/>
          </p:cNvPicPr>
          <p:nvPr/>
        </p:nvPicPr>
        <p:blipFill>
          <a:blip r:embed="rId4" cstate="print"/>
          <a:srcRect t="7564" b="24359"/>
          <a:stretch>
            <a:fillRect/>
          </a:stretch>
        </p:blipFill>
        <p:spPr bwMode="auto">
          <a:xfrm>
            <a:off x="0" y="1371599"/>
            <a:ext cx="2667000" cy="184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4" name="Picture 10" descr="Missouri Winer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0"/>
            <a:ext cx="3581400" cy="13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6868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Higher Ed &amp; Economic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6" name="Picture 2" descr="C:\Users\mike.downing\AppData\Local\Microsoft\Windows\Temporary Internet Files\Content.Outlook\PUQAYWNQ\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8100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68" name="Picture 4" descr="http://explorestlouis.com/wp-content/uploads/2011/02/1-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7377" y="3276600"/>
            <a:ext cx="2866622" cy="169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0" name="Picture 6" descr="http://explorestlouis.com/wp-content/uploads/2011/04/21_fu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3065145"/>
            <a:ext cx="3255135" cy="192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72" name="Picture 8" descr="USA - Missouri - Map"/>
          <p:cNvPicPr>
            <a:picLocks noChangeAspect="1" noChangeArrowheads="1"/>
          </p:cNvPicPr>
          <p:nvPr/>
        </p:nvPicPr>
        <p:blipFill>
          <a:blip r:embed="rId10" cstate="print"/>
          <a:srcRect t="17778" b="11111"/>
          <a:stretch>
            <a:fillRect/>
          </a:stretch>
        </p:blipFill>
        <p:spPr bwMode="auto">
          <a:xfrm>
            <a:off x="2667000" y="1295400"/>
            <a:ext cx="3648075" cy="370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26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8077200" cy="202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765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657600" y="4572000"/>
            <a:ext cx="1981200" cy="1066800"/>
            <a:chOff x="6172200" y="4114800"/>
            <a:chExt cx="2667000" cy="14478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4267200"/>
              <a:ext cx="1247775" cy="31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4267200"/>
              <a:ext cx="1219200" cy="32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0" y="4648200"/>
              <a:ext cx="2095871" cy="89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172200" y="4114800"/>
              <a:ext cx="2667000" cy="1447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One of the most persistent challenges affecting both lagging and thriving state economies is the </a:t>
            </a:r>
            <a:r>
              <a:rPr lang="en-US" sz="2800" b="1" u="sng" dirty="0" smtClean="0">
                <a:solidFill>
                  <a:srgbClr val="C00000"/>
                </a:solidFill>
              </a:rPr>
              <a:t>growing skills gap</a:t>
            </a:r>
            <a:r>
              <a:rPr lang="en-US" sz="2800" dirty="0" smtClean="0"/>
              <a:t>—the disparity between the skills companies need to drive growth and innovation versus the skills that actually exist within their organizations and in the labor market.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u="sng" dirty="0" smtClean="0"/>
              <a:t>sizable skills gap </a:t>
            </a:r>
            <a:r>
              <a:rPr lang="en-US" sz="2800" dirty="0" smtClean="0"/>
              <a:t>impacts other vital dimensions of the economy including </a:t>
            </a:r>
            <a:r>
              <a:rPr lang="en-US" sz="2800" dirty="0" smtClean="0">
                <a:solidFill>
                  <a:srgbClr val="C00000"/>
                </a:solidFill>
              </a:rPr>
              <a:t>exports and international trade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entrepreneurship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C00000"/>
                </a:solidFill>
              </a:rPr>
              <a:t>technology</a:t>
            </a:r>
            <a:r>
              <a:rPr lang="en-US" sz="2800" dirty="0" smtClean="0"/>
              <a:t>, all </a:t>
            </a:r>
            <a:r>
              <a:rPr lang="en-US" sz="2800" b="1" u="sng" dirty="0" smtClean="0">
                <a:solidFill>
                  <a:srgbClr val="C00000"/>
                </a:solidFill>
              </a:rPr>
              <a:t>critical drivers </a:t>
            </a:r>
            <a:r>
              <a:rPr lang="en-US" sz="2800" dirty="0" smtClean="0"/>
              <a:t>of national competitiveness and economic growth.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7574" y="5181600"/>
            <a:ext cx="3415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/>
              <a:t>US Chamber Foundation, 2014</a:t>
            </a:r>
            <a:endParaRPr lang="en-US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096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u="sng" dirty="0" smtClean="0"/>
              <a:t>Education</a:t>
            </a:r>
            <a:r>
              <a:rPr lang="en-US" sz="3200" dirty="0" smtClean="0"/>
              <a:t> is the single most important factor in driving economic growth.”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</a:rPr>
              <a:t>CEO for Cities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438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u="sng" dirty="0" smtClean="0"/>
              <a:t>Technology</a:t>
            </a:r>
            <a:r>
              <a:rPr lang="en-US" sz="3200" dirty="0" smtClean="0"/>
              <a:t> has been a key driver of economic growth over the last two decades, fueling the </a:t>
            </a:r>
            <a:r>
              <a:rPr lang="en-US" sz="3200" u="sng" dirty="0" smtClean="0"/>
              <a:t>innovation</a:t>
            </a:r>
            <a:r>
              <a:rPr lang="en-US" sz="3200" dirty="0" smtClean="0"/>
              <a:t> and </a:t>
            </a:r>
            <a:r>
              <a:rPr lang="en-US" sz="3200" u="sng" dirty="0" smtClean="0"/>
              <a:t>entrepreneurship</a:t>
            </a:r>
            <a:r>
              <a:rPr lang="en-US" sz="3200" dirty="0" smtClean="0"/>
              <a:t> that are crucial to long-term economic development and prosperity.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</a:rPr>
              <a:t>Brookings Institute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reviewthefuture.com/wp-content/uploads/2014/01/tc-a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185"/>
            <a:ext cx="3581400" cy="54766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52800" y="228600"/>
            <a:ext cx="5562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“In the past, workers with average skills, doing an average job, could earn an average lifestyle. Today, </a:t>
            </a:r>
            <a:r>
              <a:rPr lang="en-US" sz="2800" b="1" dirty="0" smtClean="0">
                <a:solidFill>
                  <a:srgbClr val="C00000"/>
                </a:solidFill>
              </a:rPr>
              <a:t>average is over</a:t>
            </a:r>
            <a:r>
              <a:rPr lang="en-US" sz="2400" dirty="0" smtClean="0"/>
              <a:t>. So many more employers have so much more access to so much more above average cheap foreign labor, cheap robotics, cheap software, cheap automation, and cheap genius.  Therefore, everyone needs to </a:t>
            </a:r>
            <a:r>
              <a:rPr lang="en-US" sz="2800" b="1" dirty="0" smtClean="0">
                <a:solidFill>
                  <a:srgbClr val="C00000"/>
                </a:solidFill>
              </a:rPr>
              <a:t>find their extra </a:t>
            </a:r>
            <a:r>
              <a:rPr lang="en-US" sz="2400" dirty="0" smtClean="0"/>
              <a:t>– their unique contribution that makes them </a:t>
            </a:r>
            <a:r>
              <a:rPr lang="en-US" sz="2800" b="1" dirty="0" smtClean="0">
                <a:solidFill>
                  <a:srgbClr val="C00000"/>
                </a:solidFill>
              </a:rPr>
              <a:t>stand out </a:t>
            </a:r>
            <a:r>
              <a:rPr lang="en-US" sz="2400" dirty="0" smtClean="0"/>
              <a:t>in whatever is their field of employment.</a:t>
            </a:r>
          </a:p>
          <a:p>
            <a:endParaRPr lang="en-US" sz="2400" dirty="0" smtClean="0"/>
          </a:p>
          <a:p>
            <a:pPr algn="r"/>
            <a:r>
              <a:rPr lang="en-US" sz="2400" dirty="0" smtClean="0"/>
              <a:t>Tyler Cowen, “Making It In America”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 Economic Development Playbook”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28194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Make </a:t>
            </a:r>
            <a:r>
              <a:rPr lang="en-US" sz="4000" u="sng" dirty="0" smtClean="0"/>
              <a:t>attracting</a:t>
            </a:r>
            <a:r>
              <a:rPr lang="en-US" sz="4000" dirty="0" smtClean="0"/>
              <a:t>, </a:t>
            </a:r>
            <a:r>
              <a:rPr lang="en-US" sz="4000" u="sng" dirty="0" smtClean="0"/>
              <a:t>developing</a:t>
            </a:r>
            <a:r>
              <a:rPr lang="en-US" sz="4000" dirty="0" smtClean="0"/>
              <a:t>, and </a:t>
            </a:r>
            <a:r>
              <a:rPr lang="en-US" sz="4000" u="sng" dirty="0" smtClean="0"/>
              <a:t>retaining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talented people </a:t>
            </a:r>
            <a:r>
              <a:rPr lang="en-US" sz="4000" dirty="0" smtClean="0"/>
              <a:t>in your communities your top ED priority.</a:t>
            </a:r>
            <a:endParaRPr lang="en-US" sz="4000" dirty="0"/>
          </a:p>
        </p:txBody>
      </p:sp>
      <p:pic>
        <p:nvPicPr>
          <p:cNvPr id="1026" name="Picture 2" descr="https://encrypted-tbn2.gstatic.com/images?q=tbn:ANd9GcQaMTi6EfVA97hgfBp9cVGVgqREgtzmg2USgHzIdb-q_veClS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19463" cy="1295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BFC92F8F8A5D49189E0D14D3772D7F81"/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1772</Words>
  <Application>Microsoft Office PowerPoint</Application>
  <PresentationFormat>On-screen Show (4:3)</PresentationFormat>
  <Paragraphs>221</Paragraphs>
  <Slides>47</Slides>
  <Notes>12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Higher Ed &amp; Economic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“New Economic Development Playbook”</vt:lpstr>
      <vt:lpstr>Employment Data</vt:lpstr>
      <vt:lpstr>Slide 11</vt:lpstr>
      <vt:lpstr>Slide 12</vt:lpstr>
      <vt:lpstr>Slide 13</vt:lpstr>
      <vt:lpstr>Slide 14</vt:lpstr>
      <vt:lpstr>Slide 15</vt:lpstr>
      <vt:lpstr>Employment Trends</vt:lpstr>
      <vt:lpstr>MO Employment Growth by 2022</vt:lpstr>
      <vt:lpstr>Projected Employment Growth by 2022</vt:lpstr>
      <vt:lpstr>Annual Demand for Mid-High Skill Jobs</vt:lpstr>
      <vt:lpstr>Missouri Labor Supply and Demand</vt:lpstr>
      <vt:lpstr>Jobs and Education</vt:lpstr>
      <vt:lpstr>STEM</vt:lpstr>
      <vt:lpstr>What are Businesses Saying?</vt:lpstr>
      <vt:lpstr>Slide 24</vt:lpstr>
      <vt:lpstr>Slide 25</vt:lpstr>
      <vt:lpstr>Why STEM Education Matters</vt:lpstr>
      <vt:lpstr>Why STEM Education Matters</vt:lpstr>
      <vt:lpstr>Top Missouri STEM Job Openings 2012-2022</vt:lpstr>
      <vt:lpstr>Degrees in STEM Fields Trending Up</vt:lpstr>
      <vt:lpstr>Proposed Initiatives to produce more career-ready  workers with good job prospects. </vt:lpstr>
      <vt:lpstr>MO Resources and Initiatives</vt:lpstr>
      <vt:lpstr>Innovation Campuses</vt:lpstr>
      <vt:lpstr>Innovation Campuses</vt:lpstr>
      <vt:lpstr>Innovation Campus</vt:lpstr>
      <vt:lpstr>Workforce Training Resources</vt:lpstr>
      <vt:lpstr>ACT Work Keys / National Career Readiness Certificate (NCRC)</vt:lpstr>
      <vt:lpstr>NCRC Benefits</vt:lpstr>
      <vt:lpstr>Certified Work Ready Communities</vt:lpstr>
      <vt:lpstr>Recommendations (relative to NCRC)</vt:lpstr>
      <vt:lpstr>Location of Higher Ed Facilities</vt:lpstr>
      <vt:lpstr>Impact of Location of Higher Ed Facilities</vt:lpstr>
      <vt:lpstr>Slide 42</vt:lpstr>
      <vt:lpstr>Slide 43</vt:lpstr>
      <vt:lpstr>Innovation District Concept</vt:lpstr>
      <vt:lpstr>Examples – Innovation Districts</vt:lpstr>
      <vt:lpstr>Innovation Districts – Brookings Report</vt:lpstr>
      <vt:lpstr>Higher Ed &amp; Economic Development</vt:lpstr>
    </vt:vector>
  </TitlesOfParts>
  <Company>Office Of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Energizing Missouri</dc:title>
  <dc:creator>SusanA</dc:creator>
  <cp:lastModifiedBy>mike.downing</cp:lastModifiedBy>
  <cp:revision>596</cp:revision>
  <dcterms:created xsi:type="dcterms:W3CDTF">2013-12-04T18:06:24Z</dcterms:created>
  <dcterms:modified xsi:type="dcterms:W3CDTF">2015-03-31T20:44:18Z</dcterms:modified>
</cp:coreProperties>
</file>