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305" r:id="rId2"/>
    <p:sldId id="256" r:id="rId3"/>
    <p:sldId id="257" r:id="rId4"/>
    <p:sldId id="258" r:id="rId5"/>
    <p:sldId id="259" r:id="rId6"/>
    <p:sldId id="261" r:id="rId7"/>
    <p:sldId id="260" r:id="rId8"/>
    <p:sldId id="286" r:id="rId9"/>
    <p:sldId id="264" r:id="rId10"/>
    <p:sldId id="265" r:id="rId11"/>
    <p:sldId id="288" r:id="rId12"/>
    <p:sldId id="290" r:id="rId13"/>
    <p:sldId id="292" r:id="rId14"/>
    <p:sldId id="294" r:id="rId15"/>
    <p:sldId id="296" r:id="rId16"/>
    <p:sldId id="298" r:id="rId17"/>
    <p:sldId id="300" r:id="rId18"/>
    <p:sldId id="302" r:id="rId19"/>
    <p:sldId id="307" r:id="rId20"/>
    <p:sldId id="30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82891" autoAdjust="0"/>
  </p:normalViewPr>
  <p:slideViewPr>
    <p:cSldViewPr snapToGrid="0">
      <p:cViewPr varScale="1">
        <p:scale>
          <a:sx n="56" d="100"/>
          <a:sy n="56" d="100"/>
        </p:scale>
        <p:origin x="1132" y="52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88AAA-204D-437B-8D49-9C3F5F7F685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DEE9F-AE1D-4744-9210-75A35242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0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Enneagram is a powerful gateway to self-awareness</a:t>
            </a:r>
            <a:r>
              <a:rPr lang="en-US" baseline="0" dirty="0"/>
              <a:t> and understanding of others.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4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Strengths:		Areas for Development:</a:t>
            </a:r>
          </a:p>
          <a:p>
            <a:r>
              <a:rPr lang="en-US" dirty="0"/>
              <a:t>		     Empathic	</a:t>
            </a:r>
            <a:r>
              <a:rPr lang="en-US" baseline="0" dirty="0"/>
              <a:t>                           *</a:t>
            </a:r>
            <a:r>
              <a:rPr lang="en-US" dirty="0"/>
              <a:t>Accommodating</a:t>
            </a:r>
          </a:p>
          <a:p>
            <a:r>
              <a:rPr lang="en-US" dirty="0"/>
              <a:t>		     Supportive		    * Over focused on relationships especially</a:t>
            </a:r>
            <a:r>
              <a:rPr lang="en-US" baseline="0" dirty="0"/>
              <a:t> challenging one</a:t>
            </a:r>
            <a:r>
              <a:rPr lang="en-US" dirty="0"/>
              <a:t>			      </a:t>
            </a:r>
          </a:p>
          <a:p>
            <a:r>
              <a:rPr lang="en-US" dirty="0"/>
              <a:t>		     Motivating					      </a:t>
            </a:r>
          </a:p>
          <a:p>
            <a:r>
              <a:rPr lang="en-US" dirty="0"/>
              <a:t>		     Warm						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58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Strengths:	</a:t>
            </a:r>
            <a:r>
              <a:rPr lang="en-US" baseline="0" dirty="0"/>
              <a:t>                     </a:t>
            </a:r>
            <a:r>
              <a:rPr lang="en-US" dirty="0"/>
              <a:t> Areas for Development:</a:t>
            </a:r>
          </a:p>
          <a:p>
            <a:r>
              <a:rPr lang="en-US" dirty="0"/>
              <a:t>		     Leadership 				</a:t>
            </a:r>
          </a:p>
          <a:p>
            <a:r>
              <a:rPr lang="en-US" dirty="0"/>
              <a:t>		     Energetic		*Competitive</a:t>
            </a:r>
          </a:p>
          <a:p>
            <a:r>
              <a:rPr lang="en-US" dirty="0"/>
              <a:t>		     Entrepreneurial			             </a:t>
            </a:r>
          </a:p>
          <a:p>
            <a:r>
              <a:rPr lang="en-US" dirty="0"/>
              <a:t>		     Confident						      </a:t>
            </a:r>
          </a:p>
          <a:p>
            <a:r>
              <a:rPr lang="en-US" dirty="0"/>
              <a:t>		     Results oriented			       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41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baseline="0" dirty="0"/>
              <a:t>            </a:t>
            </a:r>
            <a:r>
              <a:rPr lang="en-US" dirty="0"/>
              <a:t>Strengths:	</a:t>
            </a:r>
            <a:r>
              <a:rPr lang="en-US" baseline="0" dirty="0"/>
              <a:t>                       </a:t>
            </a:r>
            <a:r>
              <a:rPr lang="en-US" dirty="0"/>
              <a:t> Areas for Development:</a:t>
            </a:r>
          </a:p>
          <a:p>
            <a:r>
              <a:rPr lang="en-US" dirty="0"/>
              <a:t>		     Inspiring	</a:t>
            </a:r>
            <a:r>
              <a:rPr lang="en-US" baseline="0" dirty="0"/>
              <a:t>                           *</a:t>
            </a:r>
            <a:r>
              <a:rPr lang="en-US" dirty="0"/>
              <a:t> Intense</a:t>
            </a:r>
          </a:p>
          <a:p>
            <a:r>
              <a:rPr lang="en-US" dirty="0"/>
              <a:t>		     Creative						     </a:t>
            </a:r>
          </a:p>
          <a:p>
            <a:r>
              <a:rPr lang="en-US" dirty="0"/>
              <a:t>		     Introspective					    </a:t>
            </a:r>
          </a:p>
          <a:p>
            <a:r>
              <a:rPr lang="en-US" dirty="0"/>
              <a:t>		     Expressive					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16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Strengths:		              	            Areas for Development:</a:t>
            </a:r>
          </a:p>
          <a:p>
            <a:r>
              <a:rPr lang="en-US" dirty="0"/>
              <a:t>		     Analytical		</a:t>
            </a:r>
            <a:r>
              <a:rPr lang="en-US" baseline="0" dirty="0"/>
              <a:t>                                      *</a:t>
            </a:r>
            <a:r>
              <a:rPr lang="en-US" dirty="0"/>
              <a:t> Highly Private</a:t>
            </a:r>
          </a:p>
          <a:p>
            <a:r>
              <a:rPr lang="en-US" dirty="0"/>
              <a:t>		     Objective						     </a:t>
            </a:r>
          </a:p>
          <a:p>
            <a:r>
              <a:rPr lang="en-US" dirty="0"/>
              <a:t>	                             Expert (scholarly)				      </a:t>
            </a:r>
          </a:p>
          <a:p>
            <a:r>
              <a:rPr lang="en-US" dirty="0"/>
              <a:t>		     Calm in Crisis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39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Strengths:		Areas for Development:</a:t>
            </a:r>
          </a:p>
          <a:p>
            <a:r>
              <a:rPr lang="en-US" dirty="0"/>
              <a:t>		     Loyal		   *Worrying</a:t>
            </a:r>
          </a:p>
          <a:p>
            <a:r>
              <a:rPr lang="en-US" dirty="0"/>
              <a:t>		     Collaborative					 </a:t>
            </a:r>
          </a:p>
          <a:p>
            <a:r>
              <a:rPr lang="en-US" dirty="0"/>
              <a:t>		     Persevering					      </a:t>
            </a:r>
          </a:p>
          <a:p>
            <a:r>
              <a:rPr lang="en-US" dirty="0"/>
              <a:t>		     Anticipate problems			      </a:t>
            </a:r>
          </a:p>
          <a:p>
            <a:r>
              <a:rPr lang="en-US" dirty="0"/>
              <a:t>		     Fair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25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Strengths:		              	            Areas for Development:</a:t>
            </a:r>
          </a:p>
          <a:p>
            <a:r>
              <a:rPr lang="en-US" dirty="0"/>
              <a:t>		     Imaginatio</a:t>
            </a:r>
            <a:r>
              <a:rPr lang="en-US" baseline="0" dirty="0"/>
              <a:t>n  </a:t>
            </a:r>
            <a:r>
              <a:rPr lang="en-US" dirty="0"/>
              <a:t>	    * Impulsive</a:t>
            </a:r>
          </a:p>
          <a:p>
            <a:r>
              <a:rPr lang="en-US" dirty="0"/>
              <a:t>		     Enthusiastic					      </a:t>
            </a:r>
          </a:p>
          <a:p>
            <a:r>
              <a:rPr lang="en-US" dirty="0"/>
              <a:t>		     Engaging						      </a:t>
            </a:r>
          </a:p>
          <a:p>
            <a:r>
              <a:rPr lang="en-US" dirty="0"/>
              <a:t>		     Quick Thinking				      </a:t>
            </a:r>
          </a:p>
          <a:p>
            <a:r>
              <a:rPr lang="en-US" dirty="0"/>
              <a:t>		     Inventive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88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Strengths:</a:t>
            </a:r>
            <a:r>
              <a:rPr lang="en-US" baseline="0" dirty="0"/>
              <a:t>                                 </a:t>
            </a:r>
            <a:r>
              <a:rPr lang="en-US" dirty="0"/>
              <a:t>Areas for Development:</a:t>
            </a:r>
          </a:p>
          <a:p>
            <a:r>
              <a:rPr lang="en-US" dirty="0"/>
              <a:t>		     Direct	</a:t>
            </a:r>
            <a:r>
              <a:rPr lang="en-US" baseline="0" dirty="0"/>
              <a:t>             *</a:t>
            </a:r>
            <a:r>
              <a:rPr lang="en-US" dirty="0"/>
              <a:t>  Controlling</a:t>
            </a:r>
          </a:p>
          <a:p>
            <a:r>
              <a:rPr lang="en-US" dirty="0"/>
              <a:t>		     Strategic			    		  	    </a:t>
            </a:r>
          </a:p>
          <a:p>
            <a:r>
              <a:rPr lang="en-US" dirty="0"/>
              <a:t>		     Protective			    		     </a:t>
            </a:r>
          </a:p>
          <a:p>
            <a:r>
              <a:rPr lang="en-US" dirty="0"/>
              <a:t>		     Action oriented		    		    </a:t>
            </a:r>
          </a:p>
          <a:p>
            <a:r>
              <a:rPr lang="en-US" dirty="0"/>
              <a:t>		     Determined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245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                        </a:t>
            </a:r>
            <a:r>
              <a:rPr lang="en-US" baseline="0" dirty="0"/>
              <a:t>      </a:t>
            </a:r>
            <a:r>
              <a:rPr lang="en-US" dirty="0"/>
              <a:t> Diplomatic				 Conflict Avoidant</a:t>
            </a:r>
          </a:p>
          <a:p>
            <a:r>
              <a:rPr lang="en-US" dirty="0"/>
              <a:t>		     Easygoing			</a:t>
            </a:r>
          </a:p>
          <a:p>
            <a:r>
              <a:rPr lang="en-US" dirty="0"/>
              <a:t>		     Accepting				  		     </a:t>
            </a:r>
          </a:p>
          <a:p>
            <a:r>
              <a:rPr lang="en-US" dirty="0"/>
              <a:t>		     Affable,  Steady	                                                 Going along to get along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94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How</a:t>
            </a:r>
            <a:r>
              <a:rPr lang="en-US" sz="2800" baseline="0" dirty="0"/>
              <a:t> do you use this typology to support Diversity and Synergy in your organization ………Awareness of Self &amp; Others</a:t>
            </a:r>
          </a:p>
          <a:p>
            <a:endParaRPr lang="en-US" sz="2800" baseline="0" dirty="0"/>
          </a:p>
          <a:p>
            <a:r>
              <a:rPr lang="en-US" sz="2800" baseline="0" dirty="0"/>
              <a:t>        RECALL: All About FOCUS of ATTENTION</a:t>
            </a:r>
          </a:p>
          <a:p>
            <a:endParaRPr lang="en-US" sz="2800" baseline="0" dirty="0"/>
          </a:p>
          <a:p>
            <a:r>
              <a:rPr lang="en-US" sz="2800" baseline="0" dirty="0"/>
              <a:t>6 Loyal Skeptic- Hazard…Anticipate Problems, Collaborative, Worry      </a:t>
            </a:r>
          </a:p>
          <a:p>
            <a:r>
              <a:rPr lang="en-US" sz="2800" baseline="0" dirty="0"/>
              <a:t>#7 The Epicure- Pleasant Options….Imagination, Quick Thinking, Impulsive</a:t>
            </a:r>
          </a:p>
          <a:p>
            <a:r>
              <a:rPr lang="en-US" sz="2800" baseline="0" dirty="0"/>
              <a:t>    </a:t>
            </a:r>
            <a:r>
              <a:rPr lang="en-US" sz="2800" i="1" baseline="0" dirty="0"/>
              <a:t>Good Balance if they listen to each other. </a:t>
            </a:r>
          </a:p>
          <a:p>
            <a:r>
              <a:rPr lang="en-US" sz="2800" baseline="0" dirty="0"/>
              <a:t>#7 S</a:t>
            </a:r>
            <a:r>
              <a:rPr lang="en-US" sz="2800" baseline="0" dirty="0">
                <a:solidFill>
                  <a:srgbClr val="FF0000"/>
                </a:solidFill>
              </a:rPr>
              <a:t>ustain a Vision #6 Flourish take on demanding work      </a:t>
            </a:r>
            <a:r>
              <a:rPr lang="en-US" sz="2800" baseline="0" dirty="0"/>
              <a:t>#7 FOCUS  #6 BELIEVE</a:t>
            </a:r>
          </a:p>
          <a:p>
            <a:endParaRPr lang="en-US" sz="2800" baseline="0" dirty="0"/>
          </a:p>
          <a:p>
            <a:r>
              <a:rPr lang="en-US" sz="2800" baseline="0" dirty="0"/>
              <a:t>5: The Observer- Intrusion, What Others Want     </a:t>
            </a:r>
          </a:p>
          <a:p>
            <a:r>
              <a:rPr lang="en-US" sz="2800" baseline="0" dirty="0"/>
              <a:t>3: The Performer- Tasks, Doing, Moving Ahead</a:t>
            </a:r>
          </a:p>
          <a:p>
            <a:r>
              <a:rPr lang="en-US" sz="2800" baseline="0" dirty="0"/>
              <a:t>     Performer jumps right in the middle of the project and moving taking action. Observer is being thought fill drilling down</a:t>
            </a:r>
          </a:p>
          <a:p>
            <a:r>
              <a:rPr lang="en-US" sz="2800" baseline="0" dirty="0"/>
              <a:t>  Common to find Observer positioned as Analyst leaving Performer to handle the public relations.</a:t>
            </a:r>
          </a:p>
          <a:p>
            <a:r>
              <a:rPr lang="en-US" sz="2800" baseline="0" dirty="0"/>
              <a:t> 5 Often produce Basic Concept  &amp; Theory, Amplified &amp; Sold by Performer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979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03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Gurdjieff</a:t>
            </a:r>
            <a:r>
              <a:rPr lang="en-US" dirty="0"/>
              <a:t>, a Russian</a:t>
            </a:r>
            <a:r>
              <a:rPr lang="en-US" baseline="0" dirty="0"/>
              <a:t> teacher and contemporary of Freud</a:t>
            </a:r>
          </a:p>
          <a:p>
            <a:r>
              <a:rPr lang="en-US" baseline="0" dirty="0" err="1"/>
              <a:t>Clausdio</a:t>
            </a:r>
            <a:r>
              <a:rPr lang="en-US" baseline="0" dirty="0"/>
              <a:t> Naranjo a Chilean psychologist brought the Enneagram into western psychology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16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Self Story</a:t>
            </a:r>
          </a:p>
          <a:p>
            <a:endParaRPr lang="en-US" dirty="0"/>
          </a:p>
          <a:p>
            <a:r>
              <a:rPr lang="en-US" dirty="0"/>
              <a:t>Each</a:t>
            </a:r>
            <a:r>
              <a:rPr lang="en-US" baseline="0" dirty="0"/>
              <a:t> viewpoint is right….but only partially.</a:t>
            </a:r>
            <a:endParaRPr lang="en-US" dirty="0"/>
          </a:p>
          <a:p>
            <a:r>
              <a:rPr lang="en-US" dirty="0"/>
              <a:t>Purpose and How it is used for Good.  Natural to look at the shadow (good restaurant</a:t>
            </a:r>
            <a:r>
              <a:rPr lang="en-US" baseline="0" dirty="0"/>
              <a:t> experience versus bad what do you talk about)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68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Where Attention Goes</a:t>
            </a:r>
          </a:p>
          <a:p>
            <a:endParaRPr lang="en-US" sz="1800" dirty="0"/>
          </a:p>
          <a:p>
            <a:r>
              <a:rPr lang="en-US" sz="1800" dirty="0"/>
              <a:t>FOCUS of ATTENTION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40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Mental Analysis, value facts, info &amp; Ideas. </a:t>
            </a:r>
          </a:p>
          <a:p>
            <a:endParaRPr lang="en-US" dirty="0"/>
          </a:p>
          <a:p>
            <a:r>
              <a:rPr lang="en-US" dirty="0"/>
              <a:t>Share a common concern about safety &amp; trust.</a:t>
            </a:r>
          </a:p>
          <a:p>
            <a:endParaRPr lang="en-US" dirty="0"/>
          </a:p>
          <a:p>
            <a:r>
              <a:rPr lang="en-US" u="sng" dirty="0"/>
              <a:t>Productive Attributes</a:t>
            </a:r>
            <a:r>
              <a:rPr lang="en-US" dirty="0"/>
              <a:t>	</a:t>
            </a:r>
            <a:r>
              <a:rPr lang="en-US" u="sng" dirty="0"/>
              <a:t>Unproductive Attributes</a:t>
            </a:r>
            <a:br>
              <a:rPr lang="en-US" dirty="0"/>
            </a:br>
            <a:r>
              <a:rPr lang="en-US" dirty="0"/>
              <a:t>Objective		Over Analysis</a:t>
            </a:r>
            <a:br>
              <a:rPr lang="en-US" dirty="0"/>
            </a:br>
            <a:r>
              <a:rPr lang="en-US" dirty="0"/>
              <a:t>Astute Insight			</a:t>
            </a:r>
            <a:br>
              <a:rPr lang="en-US" dirty="0"/>
            </a:br>
            <a:r>
              <a:rPr lang="en-US" dirty="0"/>
              <a:t>Productive Planning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54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Productive Attributes           </a:t>
            </a:r>
            <a:br>
              <a:rPr lang="en-US" dirty="0"/>
            </a:br>
            <a:r>
              <a:rPr lang="en-US" dirty="0"/>
              <a:t>Empathy			      </a:t>
            </a:r>
            <a:br>
              <a:rPr lang="en-US" dirty="0"/>
            </a:br>
            <a:r>
              <a:rPr lang="en-US" dirty="0"/>
              <a:t>Authentic Relating	      </a:t>
            </a:r>
            <a:br>
              <a:rPr lang="en-US" dirty="0"/>
            </a:br>
            <a:r>
              <a:rPr lang="en-US" dirty="0"/>
              <a:t>Compassion			       </a:t>
            </a:r>
          </a:p>
          <a:p>
            <a:endParaRPr lang="en-US" dirty="0"/>
          </a:p>
          <a:p>
            <a:r>
              <a:rPr lang="en-US" dirty="0"/>
              <a:t>Very concerned about how others perceive them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27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Productive Attributes                     Unproductive Attributes</a:t>
            </a:r>
            <a:br>
              <a:rPr lang="en-US" dirty="0"/>
            </a:br>
            <a:r>
              <a:rPr lang="en-US" dirty="0"/>
              <a:t>Effective Action	            Excessive Action</a:t>
            </a:r>
            <a:br>
              <a:rPr lang="en-US" dirty="0"/>
            </a:br>
            <a:r>
              <a:rPr lang="en-US" dirty="0"/>
              <a:t>Steadfastness	            </a:t>
            </a:r>
            <a:br>
              <a:rPr lang="en-US" dirty="0"/>
            </a:br>
            <a:r>
              <a:rPr lang="en-US" dirty="0"/>
              <a:t>Gut Knowing	            </a:t>
            </a:r>
          </a:p>
          <a:p>
            <a:endParaRPr lang="en-US" dirty="0"/>
          </a:p>
          <a:p>
            <a:r>
              <a:rPr lang="en-US" dirty="0"/>
              <a:t>Primarily trust their gut &amp; instinct.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very different ways of seeing the world with their FOCUS</a:t>
            </a:r>
            <a:r>
              <a:rPr lang="en-US" baseline="0" dirty="0"/>
              <a:t> of ATTENTION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35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Strengths:</a:t>
            </a:r>
            <a:r>
              <a:rPr lang="en-US" dirty="0"/>
              <a:t>		              	           * Areas for Development:</a:t>
            </a:r>
          </a:p>
          <a:p>
            <a:r>
              <a:rPr lang="en-US" dirty="0"/>
              <a:t>Concern for Improvement                   </a:t>
            </a:r>
          </a:p>
          <a:p>
            <a:r>
              <a:rPr lang="en-US" dirty="0"/>
              <a:t>Strive for Quality (High Standards)                             * Reactive</a:t>
            </a:r>
          </a:p>
          <a:p>
            <a:r>
              <a:rPr lang="en-US" dirty="0"/>
              <a:t>Organized			             *Critical </a:t>
            </a:r>
          </a:p>
          <a:p>
            <a:r>
              <a:rPr lang="en-US" dirty="0"/>
              <a:t>Perceptive 					      </a:t>
            </a:r>
          </a:p>
          <a:p>
            <a:r>
              <a:rPr lang="en-US" dirty="0"/>
              <a:t>Honest						      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DEE9F-AE1D-4744-9210-75A35242C4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48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CarolynParis1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ynParis1@gmail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58973"/>
            <a:ext cx="8596668" cy="388077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                        </a:t>
            </a:r>
            <a:r>
              <a:rPr lang="en-US" sz="2000" dirty="0">
                <a:solidFill>
                  <a:srgbClr val="92D050"/>
                </a:solidFill>
              </a:rPr>
              <a:t>573.819.6705     </a:t>
            </a:r>
            <a:r>
              <a:rPr lang="en-US" sz="2000" dirty="0">
                <a:hlinkClick r:id="rId2"/>
              </a:rPr>
              <a:t>CarolynParis1@gmail.com</a:t>
            </a:r>
            <a:r>
              <a:rPr lang="en-US" sz="2000" dirty="0"/>
              <a:t>	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438" y="413886"/>
            <a:ext cx="4851133" cy="371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70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Type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4000" dirty="0"/>
              <a:t>One:</a:t>
            </a:r>
            <a:br>
              <a:rPr lang="en-US" sz="4000" dirty="0"/>
            </a:br>
            <a:r>
              <a:rPr lang="en-US" sz="4000" dirty="0"/>
              <a:t>    </a:t>
            </a:r>
            <a:r>
              <a:rPr lang="en-US" sz="4000" i="1" dirty="0"/>
              <a:t>The Perfectionist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4975668" y="2494671"/>
            <a:ext cx="4121833" cy="22461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FOCUS OF ATTENTION: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What is Right/Wrong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GIFT: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i="1" dirty="0">
                <a:solidFill>
                  <a:schemeClr val="tx1"/>
                </a:solidFill>
              </a:rPr>
              <a:t>Discernment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422769"/>
            <a:ext cx="2993593" cy="28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511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Type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4000" dirty="0"/>
              <a:t>Two:</a:t>
            </a:r>
            <a:br>
              <a:rPr lang="en-US" sz="4000" dirty="0"/>
            </a:br>
            <a:r>
              <a:rPr lang="en-US" sz="4000" dirty="0"/>
              <a:t>    </a:t>
            </a:r>
            <a:r>
              <a:rPr lang="en-US" sz="4000" i="1" dirty="0"/>
              <a:t>The Helper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4975668" y="2494671"/>
            <a:ext cx="4121833" cy="2794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FOCUS OF ATTENTION: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Other’s Needs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GIFT: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i="1" dirty="0">
                <a:solidFill>
                  <a:schemeClr val="tx1"/>
                </a:solidFill>
              </a:rPr>
              <a:t>Empathy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422769"/>
            <a:ext cx="2993593" cy="28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89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Type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4000" dirty="0"/>
              <a:t>Three:</a:t>
            </a:r>
            <a:br>
              <a:rPr lang="en-US" sz="4000" dirty="0"/>
            </a:br>
            <a:r>
              <a:rPr lang="en-US" sz="4000" dirty="0"/>
              <a:t>    </a:t>
            </a:r>
            <a:r>
              <a:rPr lang="en-US" sz="4000" i="1" dirty="0"/>
              <a:t>The Performer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4975668" y="2494671"/>
            <a:ext cx="4121833" cy="2794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FOCUS OF ATTENTION: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Approval for Tasks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GIFT: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i="1" dirty="0">
                <a:solidFill>
                  <a:schemeClr val="tx1"/>
                </a:solidFill>
              </a:rPr>
              <a:t>Efficiency &amp; Adaptability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422769"/>
            <a:ext cx="2993593" cy="28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884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Type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4000" dirty="0"/>
              <a:t>Four:</a:t>
            </a:r>
            <a:br>
              <a:rPr lang="en-US" sz="4000" dirty="0"/>
            </a:br>
            <a:r>
              <a:rPr lang="en-US" sz="4000" dirty="0"/>
              <a:t>    </a:t>
            </a:r>
            <a:r>
              <a:rPr lang="en-US" sz="4000" i="1" dirty="0"/>
              <a:t>The Individualist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4975668" y="2494671"/>
            <a:ext cx="4121833" cy="2794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FOCUS OF ATTENTION: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What’s Missing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GIFT: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i="1" dirty="0">
                <a:solidFill>
                  <a:schemeClr val="tx1"/>
                </a:solidFill>
              </a:rPr>
              <a:t>Uniqueness &amp; Individuality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422769"/>
            <a:ext cx="2993593" cy="28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40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Type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4000" dirty="0"/>
              <a:t>Five:</a:t>
            </a:r>
            <a:br>
              <a:rPr lang="en-US" sz="4000" dirty="0"/>
            </a:br>
            <a:r>
              <a:rPr lang="en-US" sz="4000" dirty="0"/>
              <a:t>    </a:t>
            </a:r>
            <a:r>
              <a:rPr lang="en-US" sz="4000" i="1" dirty="0"/>
              <a:t>The Observer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4975668" y="2494671"/>
            <a:ext cx="4121833" cy="2794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FOCUS OF ATTENTION: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Intrusion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What Other’s Expect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GIFT: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i="1" dirty="0">
                <a:solidFill>
                  <a:schemeClr val="tx1"/>
                </a:solidFill>
              </a:rPr>
              <a:t>Detachment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422769"/>
            <a:ext cx="2993593" cy="28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60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Type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4000" dirty="0"/>
              <a:t>Six:</a:t>
            </a:r>
            <a:br>
              <a:rPr lang="en-US" sz="4000" dirty="0"/>
            </a:br>
            <a:r>
              <a:rPr lang="en-US" sz="4000" dirty="0"/>
              <a:t>    </a:t>
            </a:r>
            <a:r>
              <a:rPr lang="en-US" sz="4000" i="1" dirty="0"/>
              <a:t>The Loyal Skeptic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4975668" y="2494671"/>
            <a:ext cx="4477821" cy="2794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FOCUS OF ATTENTION: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Hazard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GIFT: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i="1" dirty="0">
                <a:solidFill>
                  <a:schemeClr val="tx1"/>
                </a:solidFill>
              </a:rPr>
              <a:t>Loyal Commitment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&amp; Planning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422769"/>
            <a:ext cx="2993593" cy="28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666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Type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4000" dirty="0"/>
              <a:t>Seven:</a:t>
            </a:r>
            <a:br>
              <a:rPr lang="en-US" sz="4000" dirty="0"/>
            </a:br>
            <a:r>
              <a:rPr lang="en-US" sz="4000" dirty="0"/>
              <a:t>    </a:t>
            </a:r>
            <a:r>
              <a:rPr lang="en-US" sz="4000" i="1" dirty="0"/>
              <a:t>The Epicure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4975668" y="2494671"/>
            <a:ext cx="4477821" cy="2794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FOCUS OF ATTENTION: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Pleasant Options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GIFT: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i="1" dirty="0">
                <a:solidFill>
                  <a:schemeClr val="tx1"/>
                </a:solidFill>
              </a:rPr>
              <a:t>Optimism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422769"/>
            <a:ext cx="2993593" cy="28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859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Type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4000" dirty="0"/>
              <a:t>Eight:</a:t>
            </a:r>
            <a:br>
              <a:rPr lang="en-US" sz="4000" dirty="0"/>
            </a:br>
            <a:r>
              <a:rPr lang="en-US" sz="4000" dirty="0"/>
              <a:t>    </a:t>
            </a:r>
            <a:r>
              <a:rPr lang="en-US" sz="4000" i="1" dirty="0"/>
              <a:t>The Protector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4975668" y="2494671"/>
            <a:ext cx="4477821" cy="2794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FOCUS OF ATTENTION: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Power &amp; Control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GIFT: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i="1" dirty="0">
                <a:solidFill>
                  <a:schemeClr val="tx1"/>
                </a:solidFill>
              </a:rPr>
              <a:t>Strength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422769"/>
            <a:ext cx="2993593" cy="28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587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Type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4000" dirty="0"/>
              <a:t>Nine:</a:t>
            </a:r>
            <a:br>
              <a:rPr lang="en-US" sz="4000" dirty="0"/>
            </a:br>
            <a:r>
              <a:rPr lang="en-US" sz="4000" dirty="0"/>
              <a:t>    </a:t>
            </a:r>
            <a:r>
              <a:rPr lang="en-US" sz="4000" i="1" dirty="0"/>
              <a:t>The Mediator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4975668" y="2494671"/>
            <a:ext cx="4477821" cy="2794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FOCUS OF ATTENTION: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Maintaining Harmony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GIFT: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i="1" dirty="0">
                <a:solidFill>
                  <a:schemeClr val="tx1"/>
                </a:solidFill>
              </a:rPr>
              <a:t>Acceptance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422769"/>
            <a:ext cx="2993593" cy="28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270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3697"/>
          </a:xfrm>
        </p:spPr>
        <p:txBody>
          <a:bodyPr/>
          <a:lstStyle/>
          <a:p>
            <a:r>
              <a:rPr lang="en-US" dirty="0"/>
              <a:t>        Awareness of Self and Others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39305" y="2076110"/>
            <a:ext cx="2993395" cy="28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1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Enneagram:</a:t>
            </a:r>
            <a:br>
              <a:rPr lang="en-US" dirty="0"/>
            </a:br>
            <a:r>
              <a:rPr lang="en-US" dirty="0"/>
              <a:t>Synergy thru Diversity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093" y="3389220"/>
            <a:ext cx="2931442" cy="280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50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624" y="5356418"/>
            <a:ext cx="8596668" cy="1320800"/>
          </a:xfrm>
        </p:spPr>
        <p:txBody>
          <a:bodyPr>
            <a:normAutofit/>
          </a:bodyPr>
          <a:lstStyle/>
          <a:p>
            <a:r>
              <a:rPr lang="en-US" sz="2000" dirty="0"/>
              <a:t>                  573.819.6705  </a:t>
            </a:r>
            <a:r>
              <a:rPr lang="en-US" sz="2000" dirty="0">
                <a:hlinkClick r:id="rId3"/>
              </a:rPr>
              <a:t>CarolynParis1@gmail.com</a:t>
            </a:r>
            <a:r>
              <a:rPr lang="en-US" sz="2000" dirty="0"/>
              <a:t>  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859623" y="493159"/>
            <a:ext cx="5373384" cy="3907641"/>
          </a:xfrm>
        </p:spPr>
      </p:pic>
    </p:spTree>
    <p:extLst>
      <p:ext uri="{BB962C8B-B14F-4D97-AF65-F5344CB8AC3E}">
        <p14:creationId xmlns:p14="http://schemas.microsoft.com/office/powerpoint/2010/main" val="88409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Enneagram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Ancient Roots </a:t>
            </a:r>
          </a:p>
          <a:p>
            <a:r>
              <a:rPr lang="en-US" dirty="0"/>
              <a:t>Predates modern psychology</a:t>
            </a:r>
          </a:p>
          <a:p>
            <a:r>
              <a:rPr lang="en-US" dirty="0"/>
              <a:t>Roots in Buddhism, Judaism and Eastern Orthodox Christianity </a:t>
            </a:r>
          </a:p>
          <a:p>
            <a:r>
              <a:rPr lang="en-US" dirty="0"/>
              <a:t>ENNEA is Greek for Nine  GRAM means points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4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861" y="1083366"/>
            <a:ext cx="3478693" cy="427382"/>
          </a:xfrm>
        </p:spPr>
        <p:txBody>
          <a:bodyPr>
            <a:noAutofit/>
          </a:bodyPr>
          <a:lstStyle/>
          <a:p>
            <a:r>
              <a:rPr lang="en-US" sz="2800" dirty="0"/>
              <a:t>Why is this relevant?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51329" y="1872937"/>
            <a:ext cx="2932430" cy="28105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68002" y="2057401"/>
            <a:ext cx="4729553" cy="392595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When we honor Diversity we allow for Synergy.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Allowing and recognizing unique viewpoints expands the screen.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Honoring and recognizing our own gifts can allow others to experience that same kind of freedom and liberation.  </a:t>
            </a:r>
          </a:p>
        </p:txBody>
      </p:sp>
    </p:spTree>
    <p:extLst>
      <p:ext uri="{BB962C8B-B14F-4D97-AF65-F5344CB8AC3E}">
        <p14:creationId xmlns:p14="http://schemas.microsoft.com/office/powerpoint/2010/main" val="347295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Three Centers of Intelligence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161" y="1930400"/>
            <a:ext cx="3677013" cy="3618668"/>
          </a:xfrm>
        </p:spPr>
      </p:pic>
    </p:spTree>
    <p:extLst>
      <p:ext uri="{BB962C8B-B14F-4D97-AF65-F5344CB8AC3E}">
        <p14:creationId xmlns:p14="http://schemas.microsoft.com/office/powerpoint/2010/main" val="908868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2" y="0"/>
            <a:ext cx="2743200" cy="1050877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Head Triad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57932" y="2370856"/>
            <a:ext cx="5036234" cy="373452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Tend to Filter the world through the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Mental Faculties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*Gather Information 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*Generate Ideas 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*Mental Processing 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*Rational Analysis 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*Planning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36432"/>
            <a:ext cx="4192172" cy="419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60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7545" y="-928047"/>
            <a:ext cx="7895578" cy="3372893"/>
          </a:xfrm>
        </p:spPr>
        <p:txBody>
          <a:bodyPr/>
          <a:lstStyle/>
          <a:p>
            <a:r>
              <a:rPr lang="en-US" dirty="0"/>
              <a:t>                    Heart Triad       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75053" y="3337328"/>
            <a:ext cx="4898948" cy="3073791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Tend to filter the world through the lens of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Emotional Intelligence 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*Experience feelings 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*Emotional relating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*Sensitivity to other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5" y="1396609"/>
            <a:ext cx="3881438" cy="3881438"/>
          </a:xfrm>
        </p:spPr>
      </p:pic>
    </p:spTree>
    <p:extLst>
      <p:ext uri="{BB962C8B-B14F-4D97-AF65-F5344CB8AC3E}">
        <p14:creationId xmlns:p14="http://schemas.microsoft.com/office/powerpoint/2010/main" val="625897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362" y="395785"/>
            <a:ext cx="3193576" cy="406804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Body Triad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14203" y="2337756"/>
            <a:ext cx="6223377" cy="334370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Tend to filter the world through an intelligence of </a:t>
            </a:r>
            <a:r>
              <a:rPr lang="en-US" i="1" dirty="0">
                <a:solidFill>
                  <a:schemeClr val="tx1"/>
                </a:solidFill>
              </a:rPr>
              <a:t>Kinesthetic</a:t>
            </a:r>
            <a:r>
              <a:rPr lang="en-US" dirty="0">
                <a:solidFill>
                  <a:schemeClr val="tx1"/>
                </a:solidFill>
              </a:rPr>
              <a:t> or physical sensations and gut instincts.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*Movement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*Physical sensations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*Action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*Control 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97" y="1326354"/>
            <a:ext cx="4117845" cy="4117844"/>
          </a:xfrm>
        </p:spPr>
      </p:pic>
    </p:spTree>
    <p:extLst>
      <p:ext uri="{BB962C8B-B14F-4D97-AF65-F5344CB8AC3E}">
        <p14:creationId xmlns:p14="http://schemas.microsoft.com/office/powerpoint/2010/main" val="65541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39" y="219929"/>
            <a:ext cx="6518133" cy="6518133"/>
          </a:xfrm>
        </p:spPr>
      </p:pic>
    </p:spTree>
    <p:extLst>
      <p:ext uri="{BB962C8B-B14F-4D97-AF65-F5344CB8AC3E}">
        <p14:creationId xmlns:p14="http://schemas.microsoft.com/office/powerpoint/2010/main" val="22169118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878</TotalTime>
  <Words>579</Words>
  <Application>Microsoft Office PowerPoint</Application>
  <PresentationFormat>Widescreen</PresentationFormat>
  <Paragraphs>195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Facet</vt:lpstr>
      <vt:lpstr>PowerPoint Presentation</vt:lpstr>
      <vt:lpstr>The Enneagram: Synergy thru Diversity  </vt:lpstr>
      <vt:lpstr>History of the Enneagram  </vt:lpstr>
      <vt:lpstr>Why is this relevant?</vt:lpstr>
      <vt:lpstr>Three Centers of Intelligence </vt:lpstr>
      <vt:lpstr>                    Head Triad</vt:lpstr>
      <vt:lpstr>                    Heart Triad        </vt:lpstr>
      <vt:lpstr>                      Body Triad</vt:lpstr>
      <vt:lpstr>PowerPoint Presentation</vt:lpstr>
      <vt:lpstr>Type One:     The Perfectionist</vt:lpstr>
      <vt:lpstr>Type Two:     The Helper</vt:lpstr>
      <vt:lpstr>Type Three:     The Performer</vt:lpstr>
      <vt:lpstr>Type Four:     The Individualist</vt:lpstr>
      <vt:lpstr>Type Five:     The Observer</vt:lpstr>
      <vt:lpstr>Type Six:     The Loyal Skeptic</vt:lpstr>
      <vt:lpstr>Type Seven:     The Epicure</vt:lpstr>
      <vt:lpstr>Type Eight:     The Protector</vt:lpstr>
      <vt:lpstr>Type Nine:     The Mediator</vt:lpstr>
      <vt:lpstr>        Awareness of Self and Others</vt:lpstr>
      <vt:lpstr>                  573.819.6705  CarolynParis1@gmail.com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Enneagram: A Pathway to Development</dc:title>
  <dc:creator>Carolyn Paris</dc:creator>
  <cp:lastModifiedBy>Me</cp:lastModifiedBy>
  <cp:revision>125</cp:revision>
  <dcterms:created xsi:type="dcterms:W3CDTF">2015-09-28T20:18:44Z</dcterms:created>
  <dcterms:modified xsi:type="dcterms:W3CDTF">2016-03-09T16:35:01Z</dcterms:modified>
</cp:coreProperties>
</file>