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21"/>
  </p:notesMasterIdLst>
  <p:handoutMasterIdLst>
    <p:handoutMasterId r:id="rId22"/>
  </p:handoutMasterIdLst>
  <p:sldIdLst>
    <p:sldId id="466" r:id="rId5"/>
    <p:sldId id="468" r:id="rId6"/>
    <p:sldId id="465" r:id="rId7"/>
    <p:sldId id="467" r:id="rId8"/>
    <p:sldId id="471" r:id="rId9"/>
    <p:sldId id="469" r:id="rId10"/>
    <p:sldId id="470" r:id="rId11"/>
    <p:sldId id="472" r:id="rId12"/>
    <p:sldId id="477" r:id="rId13"/>
    <p:sldId id="473" r:id="rId14"/>
    <p:sldId id="474" r:id="rId15"/>
    <p:sldId id="480" r:id="rId16"/>
    <p:sldId id="475" r:id="rId17"/>
    <p:sldId id="476" r:id="rId18"/>
    <p:sldId id="478" r:id="rId19"/>
    <p:sldId id="479" r:id="rId20"/>
  </p:sldIdLst>
  <p:sldSz cx="14630400" cy="8229600"/>
  <p:notesSz cx="7010400" cy="92964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1"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2" algn="l" defTabSz="653110" rtl="0" eaLnBrk="1" latinLnBrk="0" hangingPunct="1">
      <a:defRPr sz="2600" kern="1200">
        <a:solidFill>
          <a:schemeClr val="tx1"/>
        </a:solidFill>
        <a:latin typeface="+mn-lt"/>
        <a:ea typeface="+mn-ea"/>
        <a:cs typeface="+mn-cs"/>
      </a:defRPr>
    </a:lvl5pPr>
    <a:lvl6pPr marL="3265550"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29">
          <p15:clr>
            <a:srgbClr val="A4A3A4"/>
          </p15:clr>
        </p15:guide>
        <p15:guide id="2" orient="horz" pos="2229">
          <p15:clr>
            <a:srgbClr val="A4A3A4"/>
          </p15:clr>
        </p15:guide>
        <p15:guide id="3" pos="92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6E6"/>
    <a:srgbClr val="00CC00"/>
    <a:srgbClr val="000000"/>
    <a:srgbClr val="4EF279"/>
    <a:srgbClr val="9D9EA3"/>
    <a:srgbClr val="EBEBEB"/>
    <a:srgbClr val="12D8D1"/>
    <a:srgbClr val="12D2CB"/>
    <a:srgbClr val="16E3DC"/>
    <a:srgbClr val="8183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87" autoAdjust="0"/>
    <p:restoredTop sz="91551" autoAdjust="0"/>
  </p:normalViewPr>
  <p:slideViewPr>
    <p:cSldViewPr snapToGrid="0" snapToObjects="1">
      <p:cViewPr varScale="1">
        <p:scale>
          <a:sx n="60" d="100"/>
          <a:sy n="60" d="100"/>
        </p:scale>
        <p:origin x="1038" y="96"/>
      </p:cViewPr>
      <p:guideLst>
        <p:guide orient="horz" pos="3429"/>
        <p:guide orient="horz" pos="2229"/>
        <p:guide pos="9215"/>
      </p:guideLst>
    </p:cSldViewPr>
  </p:slideViewPr>
  <p:outlineViewPr>
    <p:cViewPr>
      <p:scale>
        <a:sx n="33" d="100"/>
        <a:sy n="33" d="100"/>
      </p:scale>
      <p:origin x="43" y="720"/>
    </p:cViewPr>
  </p:outlineViewPr>
  <p:notesTextViewPr>
    <p:cViewPr>
      <p:scale>
        <a:sx n="100" d="100"/>
        <a:sy n="100" d="100"/>
      </p:scale>
      <p:origin x="0" y="0"/>
    </p:cViewPr>
  </p:notesTextViewPr>
  <p:sorterViewPr>
    <p:cViewPr>
      <p:scale>
        <a:sx n="100" d="100"/>
        <a:sy n="100" d="100"/>
      </p:scale>
      <p:origin x="0" y="-834"/>
    </p:cViewPr>
  </p:sorterViewPr>
  <p:notesViewPr>
    <p:cSldViewPr snapToGrid="0" snapToObjects="1">
      <p:cViewPr varScale="1">
        <p:scale>
          <a:sx n="69" d="100"/>
          <a:sy n="69" d="100"/>
        </p:scale>
        <p:origin x="27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smtClean="0"/>
              <a:t>Presented By: Katina Lane-Fomby Global Diversity and Inclusion Manager 3M Corporation</a:t>
            </a:r>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1EDEFBC-B7D1-4593-9B1E-07ED06D85CE9}" type="datetimeFigureOut">
              <a:rPr lang="en-US" smtClean="0"/>
              <a:t>2/29/2016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3FDC2E7-43E4-4165-BBA2-00657EFC4BAB}" type="slidenum">
              <a:rPr lang="en-US" smtClean="0"/>
              <a:t>‹#›</a:t>
            </a:fld>
            <a:endParaRPr lang="en-US" dirty="0"/>
          </a:p>
        </p:txBody>
      </p:sp>
    </p:spTree>
    <p:extLst>
      <p:ext uri="{BB962C8B-B14F-4D97-AF65-F5344CB8AC3E}">
        <p14:creationId xmlns:p14="http://schemas.microsoft.com/office/powerpoint/2010/main" val="27262800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4506"/>
          </a:xfrm>
          <a:prstGeom prst="rect">
            <a:avLst/>
          </a:prstGeom>
        </p:spPr>
        <p:txBody>
          <a:bodyPr vert="horz" lIns="91440" tIns="45720" rIns="91440" bIns="45720" rtlCol="0"/>
          <a:lstStyle>
            <a:lvl1pPr algn="l">
              <a:defRPr sz="1200"/>
            </a:lvl1pPr>
          </a:lstStyle>
          <a:p>
            <a:r>
              <a:rPr lang="en-US" dirty="0" smtClean="0"/>
              <a:t>Presented By: Katina Lane-Fomby Global Diversity and Inclusion Manager 3M Corporation</a:t>
            </a:r>
            <a:endParaRPr lang="en-US" dirty="0"/>
          </a:p>
        </p:txBody>
      </p:sp>
      <p:sp>
        <p:nvSpPr>
          <p:cNvPr id="3" name="Date Placeholder 2"/>
          <p:cNvSpPr>
            <a:spLocks noGrp="1"/>
          </p:cNvSpPr>
          <p:nvPr>
            <p:ph type="dt" idx="1"/>
          </p:nvPr>
        </p:nvSpPr>
        <p:spPr>
          <a:xfrm>
            <a:off x="3970339" y="0"/>
            <a:ext cx="3038475" cy="464506"/>
          </a:xfrm>
          <a:prstGeom prst="rect">
            <a:avLst/>
          </a:prstGeom>
        </p:spPr>
        <p:txBody>
          <a:bodyPr vert="horz" lIns="91440" tIns="45720" rIns="91440" bIns="45720" rtlCol="0"/>
          <a:lstStyle>
            <a:lvl1pPr algn="r">
              <a:defRPr sz="1200"/>
            </a:lvl1pPr>
          </a:lstStyle>
          <a:p>
            <a:fld id="{78E4D7A1-47D4-43A2-B938-F72D92130FAD}" type="datetimeFigureOut">
              <a:rPr lang="en-US" smtClean="0"/>
              <a:pPr/>
              <a:t>2/29/2016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5160"/>
            <a:ext cx="5607050" cy="41836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321"/>
            <a:ext cx="3038475" cy="4645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30321"/>
            <a:ext cx="3038475" cy="464506"/>
          </a:xfrm>
          <a:prstGeom prst="rect">
            <a:avLst/>
          </a:prstGeom>
        </p:spPr>
        <p:txBody>
          <a:bodyPr vert="horz" lIns="91440" tIns="45720" rIns="91440" bIns="45720" rtlCol="0" anchor="b"/>
          <a:lstStyle>
            <a:lvl1pPr algn="r">
              <a:defRPr sz="1200"/>
            </a:lvl1pPr>
          </a:lstStyle>
          <a:p>
            <a:fld id="{DDBDB22D-2D20-463D-9201-B4CCB9CBCD3C}" type="slidenum">
              <a:rPr lang="en-US" smtClean="0"/>
              <a:pPr/>
              <a:t>‹#›</a:t>
            </a:fld>
            <a:endParaRPr lang="en-US" dirty="0"/>
          </a:p>
        </p:txBody>
      </p:sp>
    </p:spTree>
    <p:extLst>
      <p:ext uri="{BB962C8B-B14F-4D97-AF65-F5344CB8AC3E}">
        <p14:creationId xmlns:p14="http://schemas.microsoft.com/office/powerpoint/2010/main" val="16125639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2776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10</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0611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11</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621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Presented By: Katina Lane-Fomby Global Diversity and Inclusion Manager 3M Corporation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DDBDB22D-2D20-463D-9201-B4CCB9CBCD3C}" type="slidenum">
              <a:rPr lang="en-US" smtClean="0">
                <a:solidFill>
                  <a:prstClr val="black"/>
                </a:solidFill>
              </a:rPr>
              <a:pPr/>
              <a:t>12</a:t>
            </a:fld>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solidFill>
                <a:prstClr val="black"/>
              </a:solidFill>
            </a:endParaRPr>
          </a:p>
        </p:txBody>
      </p:sp>
    </p:spTree>
    <p:extLst>
      <p:ext uri="{BB962C8B-B14F-4D97-AF65-F5344CB8AC3E}">
        <p14:creationId xmlns:p14="http://schemas.microsoft.com/office/powerpoint/2010/main" val="271850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13</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5496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14</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0181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15</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8163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16</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909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1581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5964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92365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Racial Discrimination – 2001 (Memphis, TN)</a:t>
            </a:r>
          </a:p>
          <a:p>
            <a:r>
              <a:rPr lang="en-US" dirty="0" smtClean="0"/>
              <a:t>Old enough, qualified, you’re Black</a:t>
            </a:r>
          </a:p>
          <a:p>
            <a:r>
              <a:rPr lang="en-US" dirty="0" smtClean="0"/>
              <a:t>3M – Indiana “You weren’t what we expected, are you old enough, are you qualified, colored HR lady</a:t>
            </a:r>
          </a:p>
          <a:p>
            <a:r>
              <a:rPr lang="en-US" dirty="0" smtClean="0"/>
              <a:t>3M Eagan – diverse plant, learned different languages, cultures (attended three Hmong funerals, cultural celebrations)</a:t>
            </a:r>
          </a:p>
          <a:p>
            <a:r>
              <a:rPr lang="en-US" dirty="0" smtClean="0"/>
              <a:t>-The importance of understanding culture and administering policies and procedures</a:t>
            </a:r>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15704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job as HR professional is one of most respected and of importance in an organization. </a:t>
            </a:r>
            <a:r>
              <a:rPr lang="en-US" i="1" dirty="0" smtClean="0"/>
              <a:t> We are </a:t>
            </a:r>
            <a:r>
              <a:rPr lang="en-US" i="1" dirty="0"/>
              <a:t>in charge of some vital tasks such as identifying and hiring new talent for the company, &amp; coordinating between the management and the </a:t>
            </a:r>
            <a:r>
              <a:rPr lang="en-US" i="1" dirty="0" smtClean="0"/>
              <a:t>employees</a:t>
            </a:r>
            <a:r>
              <a:rPr lang="en-US" i="1" dirty="0"/>
              <a:t>. </a:t>
            </a:r>
            <a:endParaRPr lang="en-US" i="1" dirty="0" smtClean="0"/>
          </a:p>
          <a:p>
            <a:endParaRPr lang="en-US" i="1" dirty="0"/>
          </a:p>
          <a:p>
            <a:r>
              <a:rPr lang="en-US" dirty="0"/>
              <a:t>Never give direct answers like “I love working with people” because hundreds of candidates before you have given the same answer. If you are really passionate about HR jobs, then it shouldn’t be a problem to cite examples where you put to use your abilities in a manner which is relatable to the desired skills for an HR job. A good way would be to identify work areas that an HR manager has to perform, and relate them with your interest</a:t>
            </a:r>
            <a:r>
              <a:rPr lang="en-US" dirty="0" smtClean="0"/>
              <a:t>.</a:t>
            </a:r>
          </a:p>
          <a:p>
            <a:endParaRPr lang="en-US" dirty="0"/>
          </a:p>
          <a:p>
            <a:r>
              <a:rPr lang="en-US" dirty="0" smtClean="0"/>
              <a:t>a.</a:t>
            </a:r>
          </a:p>
          <a:p>
            <a:r>
              <a:rPr lang="en-US" dirty="0" smtClean="0"/>
              <a:t>b. </a:t>
            </a:r>
            <a:r>
              <a:rPr lang="en-US" dirty="0"/>
              <a:t>You will never know all there is to know about human resources, it is one of the most fluid and ever changing careers you can have. Employment law is always changing, as are federal requirements and regulations. It’s overwhelming at times at how much you need to know, but never will</a:t>
            </a:r>
            <a:r>
              <a:rPr lang="en-US" dirty="0" smtClean="0"/>
              <a:t>.</a:t>
            </a:r>
          </a:p>
          <a:p>
            <a:r>
              <a:rPr lang="en-US" dirty="0" smtClean="0"/>
              <a:t>c. Sometimes in HR, I felt like I was on the menu, but I didn’t have a seat at the table.</a:t>
            </a:r>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6</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89000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8588" y="4287838"/>
            <a:ext cx="6753224" cy="4183695"/>
          </a:xfrm>
        </p:spPr>
        <p:txBody>
          <a:bodyPr/>
          <a:lstStyle/>
          <a:p>
            <a:r>
              <a:rPr lang="en-US" sz="1100" b="1" dirty="0" smtClean="0"/>
              <a:t>A. </a:t>
            </a:r>
            <a:r>
              <a:rPr lang="en-US" sz="1100" dirty="0" smtClean="0"/>
              <a:t>Workplace </a:t>
            </a:r>
            <a:r>
              <a:rPr lang="en-US" sz="1100" dirty="0"/>
              <a:t>diversity affects the development of interpersonal relationships, how supervisors and managers interact with staff and how employees relate to each other. It also affects human resources functions, such as record keeping, training, recruiting and requirements for HR staff expertise. In many ways, workplace diversity increases HR responsibilities and holds the department accountable for functions mandated by law</a:t>
            </a:r>
            <a:endParaRPr lang="en-US" sz="1100" dirty="0" smtClean="0"/>
          </a:p>
          <a:p>
            <a:r>
              <a:rPr lang="en-US" sz="1100" b="1" dirty="0" smtClean="0"/>
              <a:t>Recruiting</a:t>
            </a:r>
            <a:endParaRPr lang="en-US" sz="1100" b="1" dirty="0"/>
          </a:p>
          <a:p>
            <a:r>
              <a:rPr lang="en-US" sz="1100" dirty="0"/>
              <a:t>Workplace diversity goals can require modifications to recruitment strategy or outreach to identify a diverse pool of qualified applicants. For example, recruiting from historically black colleges and universities may yield diverse candidates as will joining the Organization of Women Architects and Design Professionals to gain access to qualified women in a predominately male profession. In addition, posting requirements such as "equal opportunity employer" are HR functions that encourage diverse applicants to submit their resumes for consideration.</a:t>
            </a:r>
          </a:p>
          <a:p>
            <a:r>
              <a:rPr lang="en-US" sz="1100" b="1" dirty="0"/>
              <a:t>Training</a:t>
            </a:r>
          </a:p>
          <a:p>
            <a:r>
              <a:rPr lang="en-US" sz="1100" dirty="0"/>
              <a:t>Organizations look to HR staff to recommend diversity trainers or to supply in-house diversity training resources. </a:t>
            </a:r>
            <a:r>
              <a:rPr lang="en-US" sz="1100" dirty="0" smtClean="0"/>
              <a:t>The </a:t>
            </a:r>
            <a:r>
              <a:rPr lang="en-US" sz="1100" dirty="0"/>
              <a:t>decision to mandate workplace diversity training is a strategic function of HR because it involves an assessment of the workplace climate and whether supervisors and managers would benefit from mandatory training or if informal activities are sufficient to support the company's workplace diversity philosophy.</a:t>
            </a:r>
          </a:p>
          <a:p>
            <a:r>
              <a:rPr lang="en-US" sz="1100" b="1" dirty="0"/>
              <a:t>Workforce Management</a:t>
            </a:r>
          </a:p>
          <a:p>
            <a:r>
              <a:rPr lang="en-US" sz="1100" dirty="0"/>
              <a:t>Diversity can help companies gain a competitive edge in global markets and when targeting business segments that require input from diverse perspectives. HR expertise is useful in evaluating where diverse candidates can be placed in the organization so they can make the most valuable contributions. For example, an organization concerned with developing state-of-the-art technology solutions might assign tech-savvy workers from Generation X or the Millennial generation to these projects, instead of a long-term worker from the Silent generation who relies on processing work using conventional methods.</a:t>
            </a:r>
          </a:p>
          <a:p>
            <a:r>
              <a:rPr lang="en-US" sz="1100" b="1" dirty="0" smtClean="0"/>
              <a:t>B. </a:t>
            </a:r>
            <a:r>
              <a:rPr lang="en-US" sz="1100" dirty="0" smtClean="0"/>
              <a:t>Working in a diverse plant and being exposed to Hmong culture, Somali culture (language, family values, practices) </a:t>
            </a:r>
          </a:p>
          <a:p>
            <a:r>
              <a:rPr lang="en-US" sz="1100" dirty="0" smtClean="0"/>
              <a:t>Make more informed and value added experience</a:t>
            </a:r>
            <a:endParaRPr lang="en-US" sz="1100"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89154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p>
          <a:p>
            <a:r>
              <a:rPr lang="en-US" dirty="0" smtClean="0"/>
              <a:t>b. I like taking the road less travelled.</a:t>
            </a:r>
          </a:p>
          <a:p>
            <a:r>
              <a:rPr lang="en-US" dirty="0" smtClean="0"/>
              <a:t>c. It </a:t>
            </a:r>
            <a:r>
              <a:rPr lang="en-US" dirty="0"/>
              <a:t>gives me a sense of accomplishment and it's something that I can look back on and say "I achieved that"</a:t>
            </a:r>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rPr>
              <a:t>Presented By: Katina Lane-Fomby Global Diversity and Inclusion Manager 3M Corporation</a:t>
            </a:r>
            <a:endParaRPr lang="en-US" dirty="0">
              <a:solidFill>
                <a:prstClr val="black"/>
              </a:solidFill>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04683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Presented By: Katina Lane-Fomby Global Diversity and Inclusion Manager 3M Corporation</a:t>
            </a:r>
            <a:endParaRPr lang="en-US" dirty="0"/>
          </a:p>
        </p:txBody>
      </p:sp>
      <p:sp>
        <p:nvSpPr>
          <p:cNvPr id="5" name="Slide Number Placeholder 4"/>
          <p:cNvSpPr>
            <a:spLocks noGrp="1"/>
          </p:cNvSpPr>
          <p:nvPr>
            <p:ph type="sldNum" sz="quarter" idx="11"/>
          </p:nvPr>
        </p:nvSpPr>
        <p:spPr/>
        <p:txBody>
          <a:bodyPr/>
          <a:lstStyle/>
          <a:p>
            <a:fld id="{DDBDB22D-2D20-463D-9201-B4CCB9CBCD3C}" type="slidenum">
              <a:rPr lang="en-US" smtClean="0"/>
              <a:pPr/>
              <a:t>9</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3774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0160"/>
            <a:ext cx="14630400" cy="823976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772D01-5CE8-497E-A049-82626756FE2A}"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7986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2118248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09784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8060514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5052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4492577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39527-FE96-4894-B06F-2A15DB563C4B}"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88123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21132-838B-4507-8C81-82A6112E720E}"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23715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BF7961-54CC-43FD-A9CC-595090A79055}"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95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68109-64B4-4D5C-AD56-DA820FC46135}"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46952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65FC9-07D3-40E2-AB9F-A6F118D1CDA8}"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57221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6A17F0-B3B4-4B5E-88F2-9279E517A143}" type="datetime1">
              <a:rPr lang="en-US" smtClean="0"/>
              <a:t>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79652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E43D09-CF4B-4A68-99F7-156002ED7061}" type="datetime1">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58378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E4D3E-2C65-4034-B78E-385586336D69}" type="datetime1">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59378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CD0C4-9B2F-46B9-B6C0-C9E64E393C9D}"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06619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dirty="0" smtClean="0"/>
              <a:t>Click icon to add picture</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FEE21-B4C4-42B1-B779-6B9509BC6FC5}"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24156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10160"/>
            <a:ext cx="14630400" cy="823976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654915EF-AFCD-4132-82EF-870B5A12F344}" type="datetime1">
              <a:rPr lang="en-US" smtClean="0"/>
              <a:t>2/29/2016</a:t>
            </a:fld>
            <a:endParaRPr lang="en-US" dirty="0"/>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lumMod val="75000"/>
                  </a:schemeClr>
                </a:solidFill>
              </a:defRPr>
            </a:lvl1p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8267197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sldNum="0" hdr="0" ftr="0" dt="0"/>
  <p:txStyles>
    <p:titleStyle>
      <a:lvl1pPr algn="l" defTabSz="548640" rtl="0" eaLnBrk="1" latinLnBrk="0" hangingPunct="1">
        <a:spcBef>
          <a:spcPct val="0"/>
        </a:spcBef>
        <a:buNone/>
        <a:defRPr sz="432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lumMod val="75000"/>
          </a:schemeClr>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lumMod val="75000"/>
          </a:schemeClr>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lumMod val="75000"/>
          </a:schemeClr>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hyperlink" Target="http://www.brainyquote.com/quotes/quotes/t/thomaspere643948.html?src=t_divers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brainyquote.com/quotes/authors/t/thomas_perez.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59684" y="-253887"/>
            <a:ext cx="3471480" cy="987638"/>
          </a:xfrm>
          <a:prstGeom prst="rect">
            <a:avLst/>
          </a:prstGeom>
        </p:spPr>
      </p:pic>
      <p:pic>
        <p:nvPicPr>
          <p:cNvPr id="11" name="Picture 10"/>
          <p:cNvPicPr>
            <a:picLocks noChangeAspect="1"/>
          </p:cNvPicPr>
          <p:nvPr/>
        </p:nvPicPr>
        <p:blipFill>
          <a:blip r:embed="rId4"/>
          <a:stretch>
            <a:fillRect/>
          </a:stretch>
        </p:blipFill>
        <p:spPr>
          <a:xfrm>
            <a:off x="5205084" y="7721901"/>
            <a:ext cx="737680" cy="573074"/>
          </a:xfrm>
          <a:prstGeom prst="rect">
            <a:avLst/>
          </a:prstGeom>
        </p:spPr>
      </p:pic>
      <p:sp>
        <p:nvSpPr>
          <p:cNvPr id="2" name="Rectangle 1"/>
          <p:cNvSpPr/>
          <p:nvPr/>
        </p:nvSpPr>
        <p:spPr>
          <a:xfrm>
            <a:off x="2464230" y="2225585"/>
            <a:ext cx="8834034" cy="584775"/>
          </a:xfrm>
          <a:prstGeom prst="rect">
            <a:avLst/>
          </a:prstGeom>
        </p:spPr>
        <p:txBody>
          <a:bodyPr wrap="square">
            <a:spAutoFit/>
          </a:bodyPr>
          <a:lstStyle/>
          <a:p>
            <a:r>
              <a:rPr lang="en-US" sz="3200" dirty="0">
                <a:latin typeface="Segoe UI Semibold" panose="020B0702040204020203" pitchFamily="34" charset="0"/>
                <a:ea typeface="Calibri" panose="020F0502020204030204" pitchFamily="34" charset="0"/>
              </a:rPr>
              <a:t>“My Journey, My Purpose, My Perspective” </a:t>
            </a:r>
            <a:endParaRPr lang="en-US" sz="3200" dirty="0">
              <a:latin typeface="Segoe UI Semibold" panose="020B0702040204020203" pitchFamily="34" charset="0"/>
            </a:endParaRPr>
          </a:p>
        </p:txBody>
      </p:sp>
      <p:sp>
        <p:nvSpPr>
          <p:cNvPr id="3" name="TextBox 2"/>
          <p:cNvSpPr txBox="1"/>
          <p:nvPr/>
        </p:nvSpPr>
        <p:spPr>
          <a:xfrm>
            <a:off x="3727341" y="6591868"/>
            <a:ext cx="6307811" cy="1692771"/>
          </a:xfrm>
          <a:prstGeom prst="rect">
            <a:avLst/>
          </a:prstGeom>
          <a:noFill/>
        </p:spPr>
        <p:txBody>
          <a:bodyPr wrap="square" rtlCol="0">
            <a:spAutoFit/>
          </a:bodyPr>
          <a:lstStyle/>
          <a:p>
            <a:pPr algn="ctr"/>
            <a:r>
              <a:rPr lang="en-US" dirty="0" smtClean="0"/>
              <a:t>Presented By: Katina Lane-Fomby</a:t>
            </a:r>
          </a:p>
          <a:p>
            <a:pPr algn="ctr"/>
            <a:r>
              <a:rPr lang="en-US" dirty="0" smtClean="0"/>
              <a:t>Global Diversity and Inclusion Manager</a:t>
            </a:r>
          </a:p>
          <a:p>
            <a:pPr algn="ctr"/>
            <a:r>
              <a:rPr lang="en-US" dirty="0" smtClean="0"/>
              <a:t>March 18, 2016</a:t>
            </a:r>
          </a:p>
          <a:p>
            <a:pPr algn="ctr"/>
            <a:r>
              <a:rPr lang="en-US" dirty="0" smtClean="0"/>
              <a:t>Corporation</a:t>
            </a:r>
            <a:endParaRPr lang="en-US" dirty="0"/>
          </a:p>
        </p:txBody>
      </p:sp>
      <p:sp>
        <p:nvSpPr>
          <p:cNvPr id="4" name="TextBox 3"/>
          <p:cNvSpPr txBox="1"/>
          <p:nvPr/>
        </p:nvSpPr>
        <p:spPr>
          <a:xfrm>
            <a:off x="3497241" y="814161"/>
            <a:ext cx="5393410" cy="1077218"/>
          </a:xfrm>
          <a:prstGeom prst="rect">
            <a:avLst/>
          </a:prstGeom>
          <a:noFill/>
        </p:spPr>
        <p:txBody>
          <a:bodyPr wrap="square" rtlCol="0">
            <a:spAutoFit/>
          </a:bodyPr>
          <a:lstStyle/>
          <a:p>
            <a:pPr algn="ctr"/>
            <a:r>
              <a:rPr lang="en-US" sz="3200" dirty="0" smtClean="0">
                <a:latin typeface="Segoe UI Semibold" panose="020B0702040204020203" pitchFamily="34" charset="0"/>
              </a:rPr>
              <a:t>Statewide Collaborative Diversity Conference</a:t>
            </a:r>
            <a:endParaRPr lang="en-US" sz="3200" dirty="0">
              <a:latin typeface="Segoe UI Semibold" panose="020B0702040204020203"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5084" y="2810360"/>
            <a:ext cx="2926080" cy="3657600"/>
          </a:xfrm>
          <a:prstGeom prst="rect">
            <a:avLst/>
          </a:prstGeom>
        </p:spPr>
      </p:pic>
    </p:spTree>
    <p:extLst>
      <p:ext uri="{BB962C8B-B14F-4D97-AF65-F5344CB8AC3E}">
        <p14:creationId xmlns:p14="http://schemas.microsoft.com/office/powerpoint/2010/main" val="1187541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483547"/>
            <a:ext cx="10316002" cy="1584960"/>
          </a:xfrm>
        </p:spPr>
        <p:txBody>
          <a:bodyPr/>
          <a:lstStyle/>
          <a:p>
            <a:pPr algn="ctr"/>
            <a:r>
              <a:rPr lang="en-US" dirty="0" smtClean="0">
                <a:solidFill>
                  <a:schemeClr val="accent1">
                    <a:lumMod val="50000"/>
                  </a:schemeClr>
                </a:solidFill>
              </a:rPr>
              <a:t>Diversity and Inclusion Quotes</a:t>
            </a:r>
            <a:endParaRPr lang="en-US" dirty="0">
              <a:solidFill>
                <a:schemeClr val="accent1">
                  <a:lumMod val="50000"/>
                </a:schemeClr>
              </a:solidFill>
            </a:endParaRPr>
          </a:p>
        </p:txBody>
      </p:sp>
      <p:sp>
        <p:nvSpPr>
          <p:cNvPr id="3" name="Content Placeholder 2"/>
          <p:cNvSpPr>
            <a:spLocks noGrp="1"/>
          </p:cNvSpPr>
          <p:nvPr>
            <p:ph idx="1"/>
          </p:nvPr>
        </p:nvSpPr>
        <p:spPr>
          <a:xfrm>
            <a:off x="704313" y="1693806"/>
            <a:ext cx="10316002" cy="4656928"/>
          </a:xfrm>
        </p:spPr>
        <p:txBody>
          <a:bodyPr/>
          <a:lstStyle/>
          <a:p>
            <a:pPr marL="0" indent="0" algn="ctr">
              <a:buNone/>
            </a:pPr>
            <a:r>
              <a:rPr lang="en-US" sz="3200" b="1" dirty="0"/>
              <a:t>“We are all different, which is great because we are all unique. Without diversity life would be very boring.”</a:t>
            </a:r>
            <a:endParaRPr lang="en-US" sz="3200" dirty="0"/>
          </a:p>
          <a:p>
            <a:pPr marL="0" indent="0" algn="ctr">
              <a:buNone/>
            </a:pPr>
            <a:r>
              <a:rPr lang="en-US" sz="3200" b="1" i="1" dirty="0" smtClean="0"/>
              <a:t> </a:t>
            </a:r>
            <a:r>
              <a:rPr lang="en-US" sz="3200" b="1" i="1" dirty="0"/>
              <a:t>Catherine Pulsifer </a:t>
            </a:r>
            <a:endParaRPr lang="en-US" sz="3200" b="1" i="1" dirty="0" smtClean="0"/>
          </a:p>
          <a:p>
            <a:pPr marL="0" indent="0" algn="ctr">
              <a:buNone/>
            </a:pPr>
            <a:endParaRPr lang="en-US" sz="3200" dirty="0"/>
          </a:p>
          <a:p>
            <a:pPr marL="0" indent="0" algn="ctr">
              <a:buNone/>
            </a:pPr>
            <a:r>
              <a:rPr lang="en-US" sz="3200" b="1" dirty="0"/>
              <a:t>“A lot of different flowers make a bouquet.”</a:t>
            </a:r>
            <a:endParaRPr lang="en-US" sz="3200" dirty="0"/>
          </a:p>
          <a:p>
            <a:pPr marL="0" indent="0" algn="ctr">
              <a:buNone/>
            </a:pPr>
            <a:r>
              <a:rPr lang="en-US" sz="3200" b="1" i="1" dirty="0" smtClean="0"/>
              <a:t>Muslim </a:t>
            </a:r>
            <a:r>
              <a:rPr lang="en-US" sz="3200" b="1" i="1" dirty="0"/>
              <a:t>Origin</a:t>
            </a:r>
            <a:endParaRPr lang="en-US" sz="32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697" y="5110619"/>
            <a:ext cx="1505237" cy="1471156"/>
          </a:xfrm>
          <a:prstGeom prst="rect">
            <a:avLst/>
          </a:prstGeom>
        </p:spPr>
      </p:pic>
    </p:spTree>
    <p:extLst>
      <p:ext uri="{BB962C8B-B14F-4D97-AF65-F5344CB8AC3E}">
        <p14:creationId xmlns:p14="http://schemas.microsoft.com/office/powerpoint/2010/main" val="167177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483548"/>
            <a:ext cx="10316002" cy="1584960"/>
          </a:xfrm>
        </p:spPr>
        <p:txBody>
          <a:bodyPr/>
          <a:lstStyle/>
          <a:p>
            <a:pPr algn="ctr"/>
            <a:r>
              <a:rPr lang="en-US" dirty="0" smtClean="0">
                <a:solidFill>
                  <a:schemeClr val="accent1">
                    <a:lumMod val="50000"/>
                  </a:schemeClr>
                </a:solidFill>
              </a:rPr>
              <a:t>A </a:t>
            </a:r>
            <a:r>
              <a:rPr lang="en-US" dirty="0" smtClean="0">
                <a:solidFill>
                  <a:srgbClr val="F496CB">
                    <a:lumMod val="50000"/>
                  </a:srgbClr>
                </a:solidFill>
              </a:rPr>
              <a:t>Snapshot </a:t>
            </a:r>
            <a:r>
              <a:rPr lang="en-US" dirty="0">
                <a:solidFill>
                  <a:srgbClr val="F496CB">
                    <a:lumMod val="50000"/>
                  </a:srgbClr>
                </a:solidFill>
              </a:rPr>
              <a:t>of Diversity</a:t>
            </a:r>
            <a:endParaRPr lang="en-US" dirty="0">
              <a:solidFill>
                <a:schemeClr val="accent1">
                  <a:lumMod val="5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9791" y="1929023"/>
            <a:ext cx="4301076" cy="5595594"/>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5127"/>
          <a:stretch/>
        </p:blipFill>
        <p:spPr>
          <a:xfrm>
            <a:off x="6674019" y="1929023"/>
            <a:ext cx="3984097" cy="5595594"/>
          </a:xfrm>
          <a:prstGeom prst="rect">
            <a:avLst/>
          </a:prstGeom>
        </p:spPr>
      </p:pic>
    </p:spTree>
    <p:extLst>
      <p:ext uri="{BB962C8B-B14F-4D97-AF65-F5344CB8AC3E}">
        <p14:creationId xmlns:p14="http://schemas.microsoft.com/office/powerpoint/2010/main" val="101661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483548"/>
            <a:ext cx="10316002" cy="1584960"/>
          </a:xfrm>
        </p:spPr>
        <p:txBody>
          <a:bodyPr/>
          <a:lstStyle/>
          <a:p>
            <a:pPr algn="ctr"/>
            <a:r>
              <a:rPr lang="en-US" dirty="0" smtClean="0">
                <a:solidFill>
                  <a:schemeClr val="accent1">
                    <a:lumMod val="50000"/>
                  </a:schemeClr>
                </a:solidFill>
              </a:rPr>
              <a:t>A Snapshot of Diversity</a:t>
            </a:r>
            <a:endParaRPr lang="en-US" dirty="0">
              <a:solidFill>
                <a:schemeClr val="accent1">
                  <a:lumMod val="50000"/>
                </a:schemeClr>
              </a:solidFill>
            </a:endParaRPr>
          </a:p>
        </p:txBody>
      </p:sp>
      <p:pic>
        <p:nvPicPr>
          <p:cNvPr id="6" name="Content Placeholder 5"/>
          <p:cNvPicPr>
            <a:picLocks noGrp="1" noChangeAspect="1"/>
          </p:cNvPicPr>
          <p:nvPr>
            <p:ph idx="1"/>
          </p:nvPr>
        </p:nvPicPr>
        <p:blipFill>
          <a:blip r:embed="rId3">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1421524" y="2394184"/>
            <a:ext cx="9363386" cy="3069880"/>
          </a:xfrm>
        </p:spPr>
      </p:pic>
      <p:sp>
        <p:nvSpPr>
          <p:cNvPr id="7" name="Rectangle 6"/>
          <p:cNvSpPr/>
          <p:nvPr/>
        </p:nvSpPr>
        <p:spPr>
          <a:xfrm>
            <a:off x="964502" y="7838089"/>
            <a:ext cx="9031267" cy="276999"/>
          </a:xfrm>
          <a:prstGeom prst="rect">
            <a:avLst/>
          </a:prstGeom>
        </p:spPr>
        <p:txBody>
          <a:bodyPr wrap="square">
            <a:spAutoFit/>
          </a:bodyPr>
          <a:lstStyle/>
          <a:p>
            <a:r>
              <a:rPr lang="en-US" sz="1200" dirty="0" smtClean="0"/>
              <a:t>Source: https</a:t>
            </a:r>
            <a:r>
              <a:rPr lang="en-US" sz="1200" dirty="0"/>
              <a:t>://www.glassdoor.com/Overview/Working-at-McKesson-EI_IE434.11,19.htm</a:t>
            </a:r>
          </a:p>
        </p:txBody>
      </p:sp>
    </p:spTree>
    <p:extLst>
      <p:ext uri="{BB962C8B-B14F-4D97-AF65-F5344CB8AC3E}">
        <p14:creationId xmlns:p14="http://schemas.microsoft.com/office/powerpoint/2010/main" val="3780828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356" y="1219157"/>
            <a:ext cx="4432515" cy="61160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757" y="1219157"/>
            <a:ext cx="4242685" cy="5973214"/>
          </a:xfrm>
          <a:prstGeom prst="rect">
            <a:avLst/>
          </a:prstGeom>
        </p:spPr>
      </p:pic>
      <p:sp>
        <p:nvSpPr>
          <p:cNvPr id="4" name="Rectangle 3"/>
          <p:cNvSpPr/>
          <p:nvPr/>
        </p:nvSpPr>
        <p:spPr>
          <a:xfrm>
            <a:off x="3649292" y="109631"/>
            <a:ext cx="5857566" cy="757130"/>
          </a:xfrm>
          <a:prstGeom prst="rect">
            <a:avLst/>
          </a:prstGeom>
        </p:spPr>
        <p:txBody>
          <a:bodyPr wrap="none">
            <a:spAutoFit/>
          </a:bodyPr>
          <a:lstStyle/>
          <a:p>
            <a:r>
              <a:rPr lang="en-US" sz="4320" dirty="0">
                <a:solidFill>
                  <a:srgbClr val="F496CB">
                    <a:lumMod val="50000"/>
                  </a:srgbClr>
                </a:solidFill>
                <a:ea typeface="+mj-ea"/>
                <a:cs typeface="+mj-cs"/>
              </a:rPr>
              <a:t>A Snapshot of Diversity</a:t>
            </a:r>
            <a:endParaRPr lang="en-US" dirty="0">
              <a:solidFill>
                <a:schemeClr val="accent1">
                  <a:lumMod val="50000"/>
                </a:schemeClr>
              </a:solidFill>
            </a:endParaRPr>
          </a:p>
        </p:txBody>
      </p:sp>
    </p:spTree>
    <p:extLst>
      <p:ext uri="{BB962C8B-B14F-4D97-AF65-F5344CB8AC3E}">
        <p14:creationId xmlns:p14="http://schemas.microsoft.com/office/powerpoint/2010/main" val="3770150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8" y="1160111"/>
            <a:ext cx="10817818" cy="5891617"/>
          </a:xfrm>
          <a:prstGeom prst="rect">
            <a:avLst/>
          </a:prstGeom>
        </p:spPr>
      </p:pic>
      <p:sp>
        <p:nvSpPr>
          <p:cNvPr id="3" name="Rectangle 2"/>
          <p:cNvSpPr/>
          <p:nvPr/>
        </p:nvSpPr>
        <p:spPr>
          <a:xfrm>
            <a:off x="3308329" y="264615"/>
            <a:ext cx="5857566" cy="757130"/>
          </a:xfrm>
          <a:prstGeom prst="rect">
            <a:avLst/>
          </a:prstGeom>
        </p:spPr>
        <p:txBody>
          <a:bodyPr wrap="none">
            <a:spAutoFit/>
          </a:bodyPr>
          <a:lstStyle/>
          <a:p>
            <a:r>
              <a:rPr lang="en-US" sz="4320">
                <a:solidFill>
                  <a:srgbClr val="F496CB">
                    <a:lumMod val="50000"/>
                  </a:srgbClr>
                </a:solidFill>
                <a:ea typeface="+mj-ea"/>
                <a:cs typeface="+mj-cs"/>
              </a:rPr>
              <a:t>A Snapshot of Diversity</a:t>
            </a:r>
            <a:endParaRPr lang="en-US" dirty="0">
              <a:solidFill>
                <a:schemeClr val="accent1">
                  <a:lumMod val="50000"/>
                </a:schemeClr>
              </a:solidFill>
            </a:endParaRPr>
          </a:p>
        </p:txBody>
      </p:sp>
    </p:spTree>
    <p:extLst>
      <p:ext uri="{BB962C8B-B14F-4D97-AF65-F5344CB8AC3E}">
        <p14:creationId xmlns:p14="http://schemas.microsoft.com/office/powerpoint/2010/main" val="3921635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Questions</a:t>
            </a:r>
            <a:endParaRPr lang="en-US" sz="6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173" y="2060598"/>
            <a:ext cx="4326554" cy="4326554"/>
          </a:xfrm>
          <a:prstGeom prst="rect">
            <a:avLst/>
          </a:prstGeom>
        </p:spPr>
      </p:pic>
    </p:spTree>
    <p:extLst>
      <p:ext uri="{BB962C8B-B14F-4D97-AF65-F5344CB8AC3E}">
        <p14:creationId xmlns:p14="http://schemas.microsoft.com/office/powerpoint/2010/main" val="2648751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816" y="1034671"/>
            <a:ext cx="7009261" cy="5256946"/>
          </a:xfrm>
          <a:prstGeom prst="rect">
            <a:avLst/>
          </a:prstGeom>
        </p:spPr>
      </p:pic>
    </p:spTree>
    <p:extLst>
      <p:ext uri="{BB962C8B-B14F-4D97-AF65-F5344CB8AC3E}">
        <p14:creationId xmlns:p14="http://schemas.microsoft.com/office/powerpoint/2010/main" val="443293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smtClean="0">
                <a:solidFill>
                  <a:schemeClr val="accent1">
                    <a:lumMod val="50000"/>
                  </a:schemeClr>
                </a:solidFill>
                <a:latin typeface="Circular Std Bold"/>
                <a:cs typeface="Circular Std Bold"/>
              </a:rPr>
              <a:t>About Me………Personally</a:t>
            </a:r>
          </a:p>
        </p:txBody>
      </p:sp>
      <p:sp>
        <p:nvSpPr>
          <p:cNvPr id="2" name="Content Placeholder 1"/>
          <p:cNvSpPr>
            <a:spLocks noGrp="1"/>
          </p:cNvSpPr>
          <p:nvPr>
            <p:ph idx="1"/>
          </p:nvPr>
        </p:nvSpPr>
        <p:spPr>
          <a:xfrm>
            <a:off x="731520" y="1106123"/>
            <a:ext cx="10923668" cy="5431157"/>
          </a:xfrm>
        </p:spPr>
        <p:txBody>
          <a:bodyPr>
            <a:normAutofit/>
          </a:bodyPr>
          <a:lstStyle/>
          <a:p>
            <a:pPr marL="996010" lvl="1">
              <a:buFont typeface="Wingdings" panose="05000000000000000000" pitchFamily="2" charset="2"/>
              <a:buChar char="Ø"/>
            </a:pPr>
            <a:r>
              <a:rPr lang="en-US" sz="2800" dirty="0" smtClean="0"/>
              <a:t>Born and raised in St. Louis, MO</a:t>
            </a:r>
          </a:p>
          <a:p>
            <a:pPr marL="996010" lvl="1">
              <a:buFont typeface="Wingdings" panose="05000000000000000000" pitchFamily="2" charset="2"/>
              <a:buChar char="Ø"/>
            </a:pPr>
            <a:r>
              <a:rPr lang="en-US" sz="2800" dirty="0" smtClean="0"/>
              <a:t>Currently live in Minneapolis, MN</a:t>
            </a:r>
          </a:p>
          <a:p>
            <a:pPr marL="1476070" lvl="2">
              <a:buFont typeface="Wingdings" panose="05000000000000000000" pitchFamily="2" charset="2"/>
              <a:buChar char="Ø"/>
            </a:pPr>
            <a:r>
              <a:rPr lang="en-US" sz="2800" dirty="0" smtClean="0"/>
              <a:t>Previously lived in Memphis, TN and Fort Wayne, IN</a:t>
            </a:r>
          </a:p>
          <a:p>
            <a:pPr marL="996010" lvl="1">
              <a:buFont typeface="Wingdings" panose="05000000000000000000" pitchFamily="2" charset="2"/>
              <a:buChar char="Ø"/>
            </a:pPr>
            <a:r>
              <a:rPr lang="en-US" sz="2800" dirty="0" smtClean="0"/>
              <a:t>I have two older sisters and four older brothers</a:t>
            </a:r>
          </a:p>
          <a:p>
            <a:pPr marL="996010" lvl="1">
              <a:buFont typeface="Wingdings" panose="05000000000000000000" pitchFamily="2" charset="2"/>
              <a:buChar char="Ø"/>
            </a:pPr>
            <a:r>
              <a:rPr lang="en-US" sz="2800" dirty="0" smtClean="0"/>
              <a:t>Married, no children, no pets</a:t>
            </a:r>
          </a:p>
          <a:p>
            <a:pPr marL="996010" lvl="1">
              <a:buFont typeface="Wingdings" panose="05000000000000000000" pitchFamily="2" charset="2"/>
              <a:buChar char="Ø"/>
            </a:pPr>
            <a:r>
              <a:rPr lang="en-US" sz="2800" dirty="0" smtClean="0"/>
              <a:t>Hobbies: I collect teapots and Gucci purses, and I love to travel, shop, and sing!</a:t>
            </a:r>
          </a:p>
          <a:p>
            <a:pPr marL="996010" lvl="1">
              <a:buFont typeface="Wingdings" panose="05000000000000000000" pitchFamily="2" charset="2"/>
              <a:buChar char="Ø"/>
            </a:pPr>
            <a:r>
              <a:rPr lang="en-US" sz="2800" dirty="0" smtClean="0"/>
              <a:t>One interesting thing about me: I have </a:t>
            </a:r>
            <a:r>
              <a:rPr lang="en-US" sz="2800" dirty="0" smtClean="0">
                <a:solidFill>
                  <a:schemeClr val="accent1">
                    <a:lumMod val="75000"/>
                  </a:schemeClr>
                </a:solidFill>
              </a:rPr>
              <a:t>155</a:t>
            </a:r>
            <a:r>
              <a:rPr lang="en-US" sz="2800" dirty="0" smtClean="0"/>
              <a:t> pairs of shoes!</a:t>
            </a:r>
          </a:p>
          <a:p>
            <a:pPr marL="996010" lvl="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1442119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smtClean="0">
                <a:solidFill>
                  <a:schemeClr val="accent1">
                    <a:lumMod val="50000"/>
                  </a:schemeClr>
                </a:solidFill>
                <a:latin typeface="Circular Std Bold"/>
                <a:cs typeface="Circular Std Bold"/>
              </a:rPr>
              <a:t>About Me………My Educational Journey</a:t>
            </a:r>
          </a:p>
        </p:txBody>
      </p:sp>
      <p:sp>
        <p:nvSpPr>
          <p:cNvPr id="2" name="Content Placeholder 1"/>
          <p:cNvSpPr>
            <a:spLocks noGrp="1"/>
          </p:cNvSpPr>
          <p:nvPr>
            <p:ph idx="1"/>
          </p:nvPr>
        </p:nvSpPr>
        <p:spPr>
          <a:xfrm>
            <a:off x="731520" y="1106123"/>
            <a:ext cx="8225732" cy="6257203"/>
          </a:xfrm>
        </p:spPr>
        <p:txBody>
          <a:bodyPr>
            <a:normAutofit fontScale="92500" lnSpcReduction="10000"/>
          </a:bodyPr>
          <a:lstStyle/>
          <a:p>
            <a:pPr marL="515950" indent="-342900">
              <a:buFont typeface="Wingdings" panose="05000000000000000000" pitchFamily="2" charset="2"/>
              <a:buChar char="Ø"/>
            </a:pPr>
            <a:r>
              <a:rPr lang="en-US" sz="2800" dirty="0" smtClean="0"/>
              <a:t>Bachelor of Science – Business Administration</a:t>
            </a:r>
          </a:p>
          <a:p>
            <a:pPr marL="996010" lvl="1">
              <a:buFont typeface="Wingdings" panose="05000000000000000000" pitchFamily="2" charset="2"/>
              <a:buChar char="Ø"/>
            </a:pPr>
            <a:r>
              <a:rPr lang="en-US" sz="2560" dirty="0" smtClean="0"/>
              <a:t>The University of Memphis (Memphis, TN) </a:t>
            </a:r>
          </a:p>
          <a:p>
            <a:pPr marL="996010" lvl="1">
              <a:buFont typeface="Wingdings" panose="05000000000000000000" pitchFamily="2" charset="2"/>
              <a:buChar char="Ø"/>
            </a:pPr>
            <a:r>
              <a:rPr lang="en-US" sz="2560" dirty="0" smtClean="0"/>
              <a:t>(2003)</a:t>
            </a:r>
          </a:p>
          <a:p>
            <a:pPr marL="996010" lvl="1">
              <a:buFont typeface="Wingdings" panose="05000000000000000000" pitchFamily="2" charset="2"/>
              <a:buChar char="Ø"/>
            </a:pPr>
            <a:endParaRPr lang="en-US" sz="2560" dirty="0" smtClean="0"/>
          </a:p>
          <a:p>
            <a:pPr marL="653110" lvl="1" indent="0">
              <a:buNone/>
            </a:pPr>
            <a:endParaRPr lang="en-US" sz="2560" dirty="0"/>
          </a:p>
          <a:p>
            <a:pPr marL="515950" indent="-342900">
              <a:buFont typeface="Wingdings" panose="05000000000000000000" pitchFamily="2" charset="2"/>
              <a:buChar char="Ø"/>
            </a:pPr>
            <a:r>
              <a:rPr lang="en-US" sz="2800" dirty="0" smtClean="0"/>
              <a:t>Master of Arts – Human Resources Management</a:t>
            </a:r>
          </a:p>
          <a:p>
            <a:pPr marL="996010" lvl="1">
              <a:buFont typeface="Wingdings" panose="05000000000000000000" pitchFamily="2" charset="2"/>
              <a:buChar char="Ø"/>
            </a:pPr>
            <a:r>
              <a:rPr lang="en-US" sz="2560" dirty="0" smtClean="0"/>
              <a:t>Webster University (St. Louis, MO) </a:t>
            </a:r>
          </a:p>
          <a:p>
            <a:pPr marL="996010" lvl="1">
              <a:buFont typeface="Wingdings" panose="05000000000000000000" pitchFamily="2" charset="2"/>
              <a:buChar char="Ø"/>
            </a:pPr>
            <a:r>
              <a:rPr lang="en-US" sz="2560" dirty="0" smtClean="0"/>
              <a:t>(2005)</a:t>
            </a:r>
          </a:p>
          <a:p>
            <a:pPr marL="996010" lvl="1">
              <a:buFont typeface="Wingdings" panose="05000000000000000000" pitchFamily="2" charset="2"/>
              <a:buChar char="Ø"/>
            </a:pPr>
            <a:endParaRPr lang="en-US" sz="2560" dirty="0" smtClean="0"/>
          </a:p>
          <a:p>
            <a:pPr marL="653110" lvl="1" indent="0">
              <a:buNone/>
            </a:pPr>
            <a:endParaRPr lang="en-US" sz="2560" dirty="0"/>
          </a:p>
          <a:p>
            <a:pPr marL="515950">
              <a:buFont typeface="Wingdings" panose="05000000000000000000" pitchFamily="2" charset="2"/>
              <a:buChar char="Ø"/>
            </a:pPr>
            <a:r>
              <a:rPr lang="en-US" sz="2800" dirty="0" smtClean="0"/>
              <a:t>Currently pursuing a Doctrine of Business Administration – Organizational Leadership</a:t>
            </a:r>
          </a:p>
          <a:p>
            <a:pPr marL="996010" lvl="1">
              <a:buFont typeface="Wingdings" panose="05000000000000000000" pitchFamily="2" charset="2"/>
              <a:buChar char="Ø"/>
            </a:pPr>
            <a:r>
              <a:rPr lang="en-US" sz="2560" dirty="0" smtClean="0"/>
              <a:t>Walden University (Minneapolis, MN)</a:t>
            </a:r>
          </a:p>
          <a:p>
            <a:pPr marL="996010" lvl="1">
              <a:buFont typeface="Wingdings" panose="05000000000000000000" pitchFamily="2" charset="2"/>
              <a:buChar char="Ø"/>
            </a:pPr>
            <a:endParaRPr lang="en-US" dirty="0" smtClean="0"/>
          </a:p>
          <a:p>
            <a:pPr marL="996010" lvl="1">
              <a:buFont typeface="Wingdings" panose="05000000000000000000" pitchFamily="2" charset="2"/>
              <a:buChar char="Ø"/>
            </a:pPr>
            <a:endParaRPr lang="en-US" dirty="0" smtClean="0"/>
          </a:p>
        </p:txBody>
      </p:sp>
      <p:sp>
        <p:nvSpPr>
          <p:cNvPr id="3" name="AutoShape 2" descr="Image result for the university of memphis"/>
          <p:cNvSpPr>
            <a:spLocks noChangeAspect="1" noChangeArrowheads="1"/>
          </p:cNvSpPr>
          <p:nvPr/>
        </p:nvSpPr>
        <p:spPr bwMode="auto">
          <a:xfrm>
            <a:off x="-31750" y="-136525"/>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the university of memphis"/>
          <p:cNvSpPr>
            <a:spLocks noChangeAspect="1" noChangeArrowheads="1"/>
          </p:cNvSpPr>
          <p:nvPr/>
        </p:nvSpPr>
        <p:spPr bwMode="auto">
          <a:xfrm>
            <a:off x="120650" y="344123"/>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813" y="1171646"/>
            <a:ext cx="1620647" cy="13929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588" y="3227675"/>
            <a:ext cx="1620647" cy="16173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151" y="5738631"/>
            <a:ext cx="1624695" cy="1624695"/>
          </a:xfrm>
          <a:prstGeom prst="rect">
            <a:avLst/>
          </a:prstGeom>
        </p:spPr>
      </p:pic>
    </p:spTree>
    <p:extLst>
      <p:ext uri="{BB962C8B-B14F-4D97-AF65-F5344CB8AC3E}">
        <p14:creationId xmlns:p14="http://schemas.microsoft.com/office/powerpoint/2010/main" val="2367052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smtClean="0">
                <a:solidFill>
                  <a:schemeClr val="accent1">
                    <a:lumMod val="50000"/>
                  </a:schemeClr>
                </a:solidFill>
                <a:latin typeface="Circular Std Bold"/>
                <a:cs typeface="Circular Std Bold"/>
              </a:rPr>
              <a:t>About Me………My Career Journey</a:t>
            </a:r>
          </a:p>
        </p:txBody>
      </p:sp>
      <p:sp>
        <p:nvSpPr>
          <p:cNvPr id="2" name="Content Placeholder 1"/>
          <p:cNvSpPr>
            <a:spLocks noGrp="1"/>
          </p:cNvSpPr>
          <p:nvPr>
            <p:ph idx="1"/>
          </p:nvPr>
        </p:nvSpPr>
        <p:spPr>
          <a:xfrm>
            <a:off x="-358245" y="1160711"/>
            <a:ext cx="12508491" cy="6216482"/>
          </a:xfrm>
        </p:spPr>
        <p:txBody>
          <a:bodyPr>
            <a:normAutofit fontScale="92500"/>
          </a:bodyPr>
          <a:lstStyle/>
          <a:p>
            <a:pPr marL="653110" lvl="1" indent="0">
              <a:buNone/>
            </a:pPr>
            <a:r>
              <a:rPr lang="en-US" sz="2800" dirty="0" smtClean="0"/>
              <a:t>1995-1997: Branch Manager – Enterprise Rent A Car</a:t>
            </a:r>
          </a:p>
          <a:p>
            <a:pPr marL="653110" lvl="1" indent="0">
              <a:buNone/>
            </a:pPr>
            <a:r>
              <a:rPr lang="en-US" sz="2800" dirty="0" smtClean="0"/>
              <a:t>1997-2001: Senior Staffing Manager – Robert Half International</a:t>
            </a:r>
          </a:p>
          <a:p>
            <a:pPr marL="653110" lvl="1" indent="0">
              <a:buNone/>
            </a:pPr>
            <a:r>
              <a:rPr lang="en-US" sz="2800" dirty="0" smtClean="0"/>
              <a:t>2001-2003: Inside Sales Manager – AmSouth Bank</a:t>
            </a:r>
          </a:p>
          <a:p>
            <a:pPr marL="653110" lvl="1" indent="0">
              <a:buNone/>
            </a:pPr>
            <a:r>
              <a:rPr lang="en-US" sz="2800" dirty="0" smtClean="0"/>
              <a:t>2003-2005: Teacher – Lausanne Collegiate School</a:t>
            </a:r>
          </a:p>
          <a:p>
            <a:pPr marL="653110" lvl="1" indent="0">
              <a:buNone/>
            </a:pPr>
            <a:r>
              <a:rPr lang="en-US" sz="2800" dirty="0" smtClean="0"/>
              <a:t>2005-2006: Assistant Human Resources Manager – Parker Hannifin</a:t>
            </a:r>
          </a:p>
          <a:p>
            <a:pPr marL="653110" lvl="1" indent="0">
              <a:buNone/>
            </a:pPr>
            <a:r>
              <a:rPr lang="en-US" sz="2800" dirty="0" smtClean="0"/>
              <a:t>2006-2008: Senior Human Resources Generalist – Cummins, Inc.</a:t>
            </a:r>
          </a:p>
          <a:p>
            <a:pPr marL="653110" lvl="1" indent="0">
              <a:buNone/>
            </a:pPr>
            <a:r>
              <a:rPr lang="en-US" sz="2800" dirty="0" smtClean="0"/>
              <a:t>2008-2011</a:t>
            </a:r>
            <a:r>
              <a:rPr lang="en-US" sz="2800" dirty="0"/>
              <a:t>: Senior Human Resources Generalist </a:t>
            </a:r>
            <a:r>
              <a:rPr lang="en-US" sz="2800" dirty="0" smtClean="0"/>
              <a:t>– Reynolds, Inc. (Closure Systems International)</a:t>
            </a:r>
          </a:p>
          <a:p>
            <a:pPr marL="653110" lvl="1" indent="0">
              <a:buNone/>
            </a:pPr>
            <a:r>
              <a:rPr lang="en-US" sz="2800" dirty="0" smtClean="0"/>
              <a:t>2011-2012: Human Resources Manager (Hartford City, IN) – 3M Corporation</a:t>
            </a:r>
          </a:p>
          <a:p>
            <a:pPr marL="653110" lvl="1" indent="0">
              <a:buNone/>
            </a:pPr>
            <a:r>
              <a:rPr lang="en-US" sz="2800" dirty="0" smtClean="0"/>
              <a:t>2012-2014</a:t>
            </a:r>
            <a:r>
              <a:rPr lang="en-US" sz="2800" dirty="0"/>
              <a:t>: Human Resources Manager </a:t>
            </a:r>
            <a:r>
              <a:rPr lang="en-US" sz="2800" dirty="0" smtClean="0"/>
              <a:t>(St. Paul &amp; Eagan, MN) </a:t>
            </a:r>
            <a:r>
              <a:rPr lang="en-US" sz="2800" dirty="0"/>
              <a:t>– 3M Corporation</a:t>
            </a:r>
          </a:p>
          <a:p>
            <a:pPr marL="653110" lvl="1" indent="0">
              <a:buNone/>
            </a:pPr>
            <a:r>
              <a:rPr lang="en-US" sz="2800" dirty="0" smtClean="0"/>
              <a:t>2014-Present: Global Diversity and Inclusion Manager – 3M Corporation</a:t>
            </a:r>
            <a:r>
              <a:rPr lang="en-US" dirty="0" smtClean="0"/>
              <a:t/>
            </a:r>
            <a:br>
              <a:rPr lang="en-US" dirty="0" smtClean="0"/>
            </a:br>
            <a:endParaRPr lang="en-US" dirty="0" smtClean="0"/>
          </a:p>
          <a:p>
            <a:pPr marL="653110" lvl="1" indent="0">
              <a:buNone/>
            </a:pPr>
            <a:endParaRPr lang="en-US" dirty="0" smtClean="0"/>
          </a:p>
          <a:p>
            <a:pPr marL="653110" lvl="1" indent="0">
              <a:buNone/>
            </a:pPr>
            <a:endParaRPr lang="en-US" dirty="0" smtClean="0"/>
          </a:p>
        </p:txBody>
      </p:sp>
    </p:spTree>
    <p:extLst>
      <p:ext uri="{BB962C8B-B14F-4D97-AF65-F5344CB8AC3E}">
        <p14:creationId xmlns:p14="http://schemas.microsoft.com/office/powerpoint/2010/main" val="847258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700" y="1037600"/>
            <a:ext cx="13167360" cy="5431157"/>
          </a:xfrm>
        </p:spPr>
        <p:txBody>
          <a:bodyPr>
            <a:normAutofit/>
          </a:bodyPr>
          <a:lstStyle/>
          <a:p>
            <a:pPr marL="653110" lvl="1" indent="0" algn="ctr">
              <a:buNone/>
            </a:pPr>
            <a:r>
              <a:rPr lang="en-US" sz="4800" dirty="0" smtClean="0">
                <a:solidFill>
                  <a:schemeClr val="accent1">
                    <a:lumMod val="50000"/>
                  </a:schemeClr>
                </a:solidFill>
              </a:rPr>
              <a:t>My Personal Stories</a:t>
            </a:r>
          </a:p>
        </p:txBody>
      </p:sp>
      <p:sp>
        <p:nvSpPr>
          <p:cNvPr id="3" name="AutoShape 2" descr="Image result for the university of memphis"/>
          <p:cNvSpPr>
            <a:spLocks noChangeAspect="1" noChangeArrowheads="1"/>
          </p:cNvSpPr>
          <p:nvPr/>
        </p:nvSpPr>
        <p:spPr bwMode="auto">
          <a:xfrm>
            <a:off x="-31750" y="-136525"/>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 name="AutoShape 4" descr="Image result for the university of memphis"/>
          <p:cNvSpPr>
            <a:spLocks noChangeAspect="1" noChangeArrowheads="1"/>
          </p:cNvSpPr>
          <p:nvPr/>
        </p:nvSpPr>
        <p:spPr bwMode="auto">
          <a:xfrm>
            <a:off x="120650" y="344123"/>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9440"/>
          <a:stretch/>
        </p:blipFill>
        <p:spPr>
          <a:xfrm>
            <a:off x="2218696" y="3501114"/>
            <a:ext cx="3322468" cy="344559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152" y="3501114"/>
            <a:ext cx="4258996" cy="3109680"/>
          </a:xfrm>
          <a:prstGeom prst="rect">
            <a:avLst/>
          </a:prstGeom>
        </p:spPr>
      </p:pic>
      <p:sp>
        <p:nvSpPr>
          <p:cNvPr id="12" name="TextBox 11"/>
          <p:cNvSpPr txBox="1"/>
          <p:nvPr/>
        </p:nvSpPr>
        <p:spPr>
          <a:xfrm>
            <a:off x="3019774" y="3336351"/>
            <a:ext cx="1720312" cy="492443"/>
          </a:xfrm>
          <a:prstGeom prst="rect">
            <a:avLst/>
          </a:prstGeom>
          <a:noFill/>
        </p:spPr>
        <p:txBody>
          <a:bodyPr wrap="square" rtlCol="0">
            <a:spAutoFit/>
          </a:bodyPr>
          <a:lstStyle/>
          <a:p>
            <a:pPr algn="ctr"/>
            <a:r>
              <a:rPr lang="en-US" b="1" dirty="0" smtClean="0"/>
              <a:t>LIFE</a:t>
            </a:r>
            <a:endParaRPr lang="en-US" b="1" dirty="0"/>
          </a:p>
        </p:txBody>
      </p:sp>
      <p:sp>
        <p:nvSpPr>
          <p:cNvPr id="14" name="TextBox 13"/>
          <p:cNvSpPr txBox="1"/>
          <p:nvPr/>
        </p:nvSpPr>
        <p:spPr>
          <a:xfrm>
            <a:off x="6909976" y="3260735"/>
            <a:ext cx="3590794" cy="492443"/>
          </a:xfrm>
          <a:prstGeom prst="rect">
            <a:avLst/>
          </a:prstGeom>
          <a:noFill/>
        </p:spPr>
        <p:txBody>
          <a:bodyPr wrap="square" rtlCol="0">
            <a:spAutoFit/>
          </a:bodyPr>
          <a:lstStyle/>
          <a:p>
            <a:r>
              <a:rPr lang="en-US" b="1" dirty="0" smtClean="0"/>
              <a:t>MY OUTLOOK ON LIFE</a:t>
            </a:r>
            <a:endParaRPr lang="en-US" b="1" dirty="0"/>
          </a:p>
        </p:txBody>
      </p:sp>
      <p:sp>
        <p:nvSpPr>
          <p:cNvPr id="15" name="Right Arrow 14"/>
          <p:cNvSpPr/>
          <p:nvPr/>
        </p:nvSpPr>
        <p:spPr>
          <a:xfrm>
            <a:off x="5686325" y="4881966"/>
            <a:ext cx="1380190" cy="74391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7512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535" y="284746"/>
            <a:ext cx="13228662" cy="707886"/>
          </a:xfrm>
          <a:prstGeom prst="rect">
            <a:avLst/>
          </a:prstGeom>
          <a:noFill/>
        </p:spPr>
        <p:txBody>
          <a:bodyPr wrap="square" lIns="91440" tIns="45720" rIns="91440" bIns="45720" rtlCol="0">
            <a:spAutoFit/>
          </a:bodyPr>
          <a:lstStyle/>
          <a:p>
            <a:r>
              <a:rPr lang="en-US" sz="4000" dirty="0" smtClean="0">
                <a:solidFill>
                  <a:schemeClr val="accent1">
                    <a:lumMod val="50000"/>
                  </a:schemeClr>
                </a:solidFill>
                <a:latin typeface="Circular Std Bold"/>
                <a:cs typeface="Circular Std Bold"/>
              </a:rPr>
              <a:t>Why I Chose Human Resources Management</a:t>
            </a:r>
          </a:p>
        </p:txBody>
      </p:sp>
      <p:sp>
        <p:nvSpPr>
          <p:cNvPr id="2" name="Content Placeholder 1"/>
          <p:cNvSpPr>
            <a:spLocks noGrp="1"/>
          </p:cNvSpPr>
          <p:nvPr>
            <p:ph idx="1"/>
          </p:nvPr>
        </p:nvSpPr>
        <p:spPr>
          <a:xfrm>
            <a:off x="582535" y="1266026"/>
            <a:ext cx="10529379" cy="5431157"/>
          </a:xfrm>
        </p:spPr>
        <p:txBody>
          <a:bodyPr>
            <a:normAutofit/>
          </a:bodyPr>
          <a:lstStyle/>
          <a:p>
            <a:pPr marL="515950" indent="-342900">
              <a:buFont typeface="Wingdings" panose="05000000000000000000" pitchFamily="2" charset="2"/>
              <a:buChar char="Ø"/>
            </a:pPr>
            <a:r>
              <a:rPr lang="en-US" sz="2800" dirty="0" smtClean="0"/>
              <a:t>I wanted to be an Employment Lawyer but I didn’t want to go to law school</a:t>
            </a:r>
          </a:p>
          <a:p>
            <a:pPr marL="515950" indent="-342900">
              <a:buFont typeface="Wingdings" panose="05000000000000000000" pitchFamily="2" charset="2"/>
              <a:buChar char="Ø"/>
            </a:pPr>
            <a:r>
              <a:rPr lang="en-US" sz="2800" dirty="0"/>
              <a:t>It gave me the opportunity to develop others and myself</a:t>
            </a:r>
          </a:p>
          <a:p>
            <a:pPr marL="515950">
              <a:buFont typeface="Wingdings" panose="05000000000000000000" pitchFamily="2" charset="2"/>
              <a:buChar char="Ø"/>
            </a:pPr>
            <a:r>
              <a:rPr lang="en-US" sz="2800" dirty="0" smtClean="0"/>
              <a:t>It gave me the opportunity </a:t>
            </a:r>
            <a:r>
              <a:rPr lang="en-US" sz="2800" dirty="0"/>
              <a:t>to influence innumerable aspects of the </a:t>
            </a:r>
            <a:r>
              <a:rPr lang="en-US" sz="2800" dirty="0" smtClean="0"/>
              <a:t>organization, and to play </a:t>
            </a:r>
            <a:r>
              <a:rPr lang="en-US" sz="2800" dirty="0"/>
              <a:t>a part in influencing strategic business </a:t>
            </a:r>
            <a:r>
              <a:rPr lang="en-US" sz="2800" dirty="0" smtClean="0"/>
              <a:t>decisions</a:t>
            </a:r>
            <a:endParaRPr lang="en-US" sz="2800" dirty="0"/>
          </a:p>
          <a:p>
            <a:pPr marL="515950">
              <a:buFont typeface="Wingdings" panose="05000000000000000000" pitchFamily="2" charset="2"/>
              <a:buChar char="Ø"/>
            </a:pPr>
            <a:r>
              <a:rPr lang="en-US" sz="2800" dirty="0" smtClean="0"/>
              <a:t>I wanted to make a difference!</a:t>
            </a:r>
          </a:p>
          <a:p>
            <a:pPr marL="515950">
              <a:buFont typeface="Wingdings" panose="05000000000000000000" pitchFamily="2" charset="2"/>
              <a:buChar char="Ø"/>
            </a:pPr>
            <a:endParaRPr lang="en-US" sz="2560" dirty="0" smtClean="0"/>
          </a:p>
          <a:p>
            <a:pPr marL="996010" lvl="1">
              <a:buFont typeface="Wingdings" panose="05000000000000000000" pitchFamily="2" charset="2"/>
              <a:buChar char="Ø"/>
            </a:pPr>
            <a:endParaRPr lang="en-US" dirty="0" smtClean="0"/>
          </a:p>
          <a:p>
            <a:pPr marL="996010" lvl="1">
              <a:buFont typeface="Wingdings" panose="05000000000000000000" pitchFamily="2" charset="2"/>
              <a:buChar char="Ø"/>
            </a:pPr>
            <a:endParaRPr lang="en-US" dirty="0" smtClean="0"/>
          </a:p>
        </p:txBody>
      </p:sp>
      <p:sp>
        <p:nvSpPr>
          <p:cNvPr id="3" name="AutoShape 2" descr="Image result for the university of memphis"/>
          <p:cNvSpPr>
            <a:spLocks noChangeAspect="1" noChangeArrowheads="1"/>
          </p:cNvSpPr>
          <p:nvPr/>
        </p:nvSpPr>
        <p:spPr bwMode="auto">
          <a:xfrm>
            <a:off x="-31750" y="-136525"/>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 name="AutoShape 4" descr="Image result for the university of memphis"/>
          <p:cNvSpPr>
            <a:spLocks noChangeAspect="1" noChangeArrowheads="1"/>
          </p:cNvSpPr>
          <p:nvPr/>
        </p:nvSpPr>
        <p:spPr bwMode="auto">
          <a:xfrm>
            <a:off x="120650" y="344123"/>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Rectangle 8"/>
          <p:cNvSpPr/>
          <p:nvPr/>
        </p:nvSpPr>
        <p:spPr>
          <a:xfrm>
            <a:off x="2778867" y="6445352"/>
            <a:ext cx="6665758" cy="1631216"/>
          </a:xfrm>
          <a:prstGeom prst="rect">
            <a:avLst/>
          </a:prstGeom>
        </p:spPr>
        <p:txBody>
          <a:bodyPr wrap="square">
            <a:spAutoFit/>
          </a:bodyPr>
          <a:lstStyle/>
          <a:p>
            <a:pPr algn="ctr"/>
            <a:r>
              <a:rPr lang="en-US" sz="2000" i="1" dirty="0">
                <a:hlinkClick r:id="rId3" tooltip="view quote"/>
              </a:rPr>
              <a:t>Our workforce and our entire economy are strongest when we embrace diversity to its fullest, and that means opening doors of opportunity to everyone and recognizing that the American Dream excludes no one.</a:t>
            </a:r>
            <a:r>
              <a:rPr lang="en-US" sz="2000" i="1" dirty="0"/>
              <a:t/>
            </a:r>
            <a:br>
              <a:rPr lang="en-US" sz="2000" i="1" dirty="0"/>
            </a:br>
            <a:r>
              <a:rPr lang="en-US" sz="2000" i="1" dirty="0">
                <a:hlinkClick r:id="rId4" tooltip="view author"/>
              </a:rPr>
              <a:t>Thomas </a:t>
            </a:r>
            <a:r>
              <a:rPr lang="en-US" sz="2000" i="1" dirty="0" smtClean="0">
                <a:hlinkClick r:id="rId4" tooltip="view author"/>
              </a:rPr>
              <a:t>Perez</a:t>
            </a:r>
            <a:endParaRPr lang="en-US" sz="2000" i="1" dirty="0"/>
          </a:p>
        </p:txBody>
      </p:sp>
      <p:sp>
        <p:nvSpPr>
          <p:cNvPr id="6" name="Rounded Rectangle 5"/>
          <p:cNvSpPr/>
          <p:nvPr/>
        </p:nvSpPr>
        <p:spPr>
          <a:xfrm>
            <a:off x="1006475" y="4283242"/>
            <a:ext cx="5707476" cy="6617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5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4265" y="0"/>
            <a:ext cx="13228662" cy="1323439"/>
          </a:xfrm>
          <a:prstGeom prst="rect">
            <a:avLst/>
          </a:prstGeom>
          <a:noFill/>
        </p:spPr>
        <p:txBody>
          <a:bodyPr wrap="square" lIns="91440" tIns="45720" rIns="91440" bIns="45720" rtlCol="0">
            <a:spAutoFit/>
          </a:bodyPr>
          <a:lstStyle/>
          <a:p>
            <a:pPr algn="ctr"/>
            <a:r>
              <a:rPr lang="en-US" sz="4000" dirty="0" smtClean="0">
                <a:solidFill>
                  <a:schemeClr val="accent1">
                    <a:lumMod val="50000"/>
                  </a:schemeClr>
                </a:solidFill>
                <a:latin typeface="Circular Std Bold"/>
                <a:cs typeface="Circular Std Bold"/>
              </a:rPr>
              <a:t>How </a:t>
            </a:r>
            <a:r>
              <a:rPr lang="en-US" sz="4000" dirty="0">
                <a:solidFill>
                  <a:schemeClr val="accent1">
                    <a:lumMod val="50000"/>
                  </a:schemeClr>
                </a:solidFill>
                <a:latin typeface="Circular Std Bold"/>
                <a:cs typeface="Circular Std Bold"/>
              </a:rPr>
              <a:t>h</a:t>
            </a:r>
            <a:r>
              <a:rPr lang="en-US" sz="4000" dirty="0" smtClean="0">
                <a:solidFill>
                  <a:schemeClr val="accent1">
                    <a:lumMod val="50000"/>
                  </a:schemeClr>
                </a:solidFill>
                <a:latin typeface="Circular Std Bold"/>
                <a:cs typeface="Circular Std Bold"/>
              </a:rPr>
              <a:t>as Diversity and </a:t>
            </a:r>
          </a:p>
          <a:p>
            <a:pPr algn="ctr"/>
            <a:r>
              <a:rPr lang="en-US" sz="4000" dirty="0" smtClean="0">
                <a:solidFill>
                  <a:schemeClr val="accent1">
                    <a:lumMod val="50000"/>
                  </a:schemeClr>
                </a:solidFill>
                <a:latin typeface="Circular Std Bold"/>
                <a:cs typeface="Circular Std Bold"/>
              </a:rPr>
              <a:t>Inclusion Contributed to my Success? </a:t>
            </a:r>
          </a:p>
        </p:txBody>
      </p:sp>
      <p:sp>
        <p:nvSpPr>
          <p:cNvPr id="2" name="Content Placeholder 1"/>
          <p:cNvSpPr>
            <a:spLocks noGrp="1"/>
          </p:cNvSpPr>
          <p:nvPr>
            <p:ph idx="1"/>
          </p:nvPr>
        </p:nvSpPr>
        <p:spPr>
          <a:xfrm>
            <a:off x="731520" y="1752840"/>
            <a:ext cx="10664361" cy="5431157"/>
          </a:xfrm>
        </p:spPr>
        <p:txBody>
          <a:bodyPr>
            <a:normAutofit/>
          </a:bodyPr>
          <a:lstStyle/>
          <a:p>
            <a:pPr marL="515950" indent="-342900">
              <a:buFont typeface="Wingdings" panose="05000000000000000000" pitchFamily="2" charset="2"/>
              <a:buChar char="Ø"/>
            </a:pPr>
            <a:r>
              <a:rPr lang="en-US" sz="2800" dirty="0"/>
              <a:t>Diversity and Inclusion </a:t>
            </a:r>
            <a:r>
              <a:rPr lang="en-US" sz="2800" dirty="0" smtClean="0"/>
              <a:t>has opened a window of opportunities for me personally and professionally.</a:t>
            </a:r>
          </a:p>
          <a:p>
            <a:pPr marL="515950" indent="-342900">
              <a:buFont typeface="Wingdings" panose="05000000000000000000" pitchFamily="2" charset="2"/>
              <a:buChar char="Ø"/>
            </a:pPr>
            <a:endParaRPr lang="en-US" sz="2800" dirty="0" smtClean="0"/>
          </a:p>
          <a:p>
            <a:pPr marL="515950" indent="-342900">
              <a:buFont typeface="Wingdings" panose="05000000000000000000" pitchFamily="2" charset="2"/>
              <a:buChar char="Ø"/>
            </a:pPr>
            <a:r>
              <a:rPr lang="en-US" sz="2800" dirty="0" smtClean="0"/>
              <a:t>Diversity and Inclusion has made me a more “well rounded” Human Resources Professional.</a:t>
            </a:r>
          </a:p>
          <a:p>
            <a:pPr marL="996010" lvl="1">
              <a:buFont typeface="Wingdings" panose="05000000000000000000" pitchFamily="2" charset="2"/>
              <a:buChar char="Ø"/>
            </a:pPr>
            <a:endParaRPr lang="en-US" sz="2560" dirty="0"/>
          </a:p>
          <a:p>
            <a:pPr marL="515950" indent="-342900">
              <a:buFont typeface="Wingdings" panose="05000000000000000000" pitchFamily="2" charset="2"/>
              <a:buChar char="Ø"/>
            </a:pPr>
            <a:r>
              <a:rPr lang="en-US" sz="2800" dirty="0"/>
              <a:t>Diversity and Inclusion has </a:t>
            </a:r>
            <a:r>
              <a:rPr lang="en-US" sz="2800" dirty="0" smtClean="0"/>
              <a:t>allowed me to see the world through a broader lens.</a:t>
            </a:r>
          </a:p>
          <a:p>
            <a:pPr marL="515950" indent="-342900">
              <a:buFont typeface="Wingdings" panose="05000000000000000000" pitchFamily="2" charset="2"/>
              <a:buChar char="Ø"/>
            </a:pPr>
            <a:endParaRPr lang="en-US" sz="2800" dirty="0"/>
          </a:p>
          <a:p>
            <a:pPr marL="996010" lvl="1">
              <a:buFont typeface="Wingdings" panose="05000000000000000000" pitchFamily="2" charset="2"/>
              <a:buChar char="Ø"/>
            </a:pPr>
            <a:endParaRPr lang="en-US" dirty="0" smtClean="0"/>
          </a:p>
          <a:p>
            <a:pPr marL="996010" lvl="1">
              <a:buFont typeface="Wingdings" panose="05000000000000000000" pitchFamily="2" charset="2"/>
              <a:buChar char="Ø"/>
            </a:pPr>
            <a:endParaRPr lang="en-US" dirty="0" smtClean="0"/>
          </a:p>
        </p:txBody>
      </p:sp>
      <p:sp>
        <p:nvSpPr>
          <p:cNvPr id="3" name="AutoShape 2" descr="Image result for the university of memphis"/>
          <p:cNvSpPr>
            <a:spLocks noChangeAspect="1" noChangeArrowheads="1"/>
          </p:cNvSpPr>
          <p:nvPr/>
        </p:nvSpPr>
        <p:spPr bwMode="auto">
          <a:xfrm>
            <a:off x="-31750" y="-136525"/>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 name="AutoShape 4" descr="Image result for the university of memphis"/>
          <p:cNvSpPr>
            <a:spLocks noChangeAspect="1" noChangeArrowheads="1"/>
          </p:cNvSpPr>
          <p:nvPr/>
        </p:nvSpPr>
        <p:spPr bwMode="auto">
          <a:xfrm>
            <a:off x="120650" y="344123"/>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831" y="5460945"/>
            <a:ext cx="1196788" cy="11967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886" y="3795873"/>
            <a:ext cx="1207217" cy="134508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727" y="2267211"/>
            <a:ext cx="2216892" cy="1020104"/>
          </a:xfrm>
          <a:prstGeom prst="rect">
            <a:avLst/>
          </a:prstGeom>
        </p:spPr>
      </p:pic>
    </p:spTree>
    <p:extLst>
      <p:ext uri="{BB962C8B-B14F-4D97-AF65-F5344CB8AC3E}">
        <p14:creationId xmlns:p14="http://schemas.microsoft.com/office/powerpoint/2010/main" val="42899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104" y="271532"/>
            <a:ext cx="13228662" cy="707886"/>
          </a:xfrm>
          <a:prstGeom prst="rect">
            <a:avLst/>
          </a:prstGeom>
          <a:noFill/>
        </p:spPr>
        <p:txBody>
          <a:bodyPr wrap="square" lIns="91440" tIns="45720" rIns="91440" bIns="45720" rtlCol="0">
            <a:spAutoFit/>
          </a:bodyPr>
          <a:lstStyle/>
          <a:p>
            <a:pPr algn="ctr"/>
            <a:r>
              <a:rPr lang="en-US" sz="4000" dirty="0" smtClean="0">
                <a:solidFill>
                  <a:schemeClr val="accent1">
                    <a:lumMod val="50000"/>
                  </a:schemeClr>
                </a:solidFill>
                <a:latin typeface="Circular Std Bold"/>
                <a:cs typeface="Circular Std Bold"/>
              </a:rPr>
              <a:t>What Motivates Me?</a:t>
            </a:r>
          </a:p>
        </p:txBody>
      </p:sp>
      <p:sp>
        <p:nvSpPr>
          <p:cNvPr id="3" name="AutoShape 2" descr="Image result for the university of memphis"/>
          <p:cNvSpPr>
            <a:spLocks noChangeAspect="1" noChangeArrowheads="1"/>
          </p:cNvSpPr>
          <p:nvPr/>
        </p:nvSpPr>
        <p:spPr bwMode="auto">
          <a:xfrm>
            <a:off x="-31750" y="-136525"/>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 name="AutoShape 4" descr="Image result for the university of memphis"/>
          <p:cNvSpPr>
            <a:spLocks noChangeAspect="1" noChangeArrowheads="1"/>
          </p:cNvSpPr>
          <p:nvPr/>
        </p:nvSpPr>
        <p:spPr bwMode="auto">
          <a:xfrm>
            <a:off x="120650" y="344123"/>
            <a:ext cx="177165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 name="Content Placeholder 5"/>
          <p:cNvSpPr>
            <a:spLocks noGrp="1"/>
          </p:cNvSpPr>
          <p:nvPr>
            <p:ph idx="1"/>
          </p:nvPr>
        </p:nvSpPr>
        <p:spPr>
          <a:xfrm>
            <a:off x="812801" y="1676015"/>
            <a:ext cx="10316002" cy="4656928"/>
          </a:xfrm>
          <a:noFill/>
        </p:spPr>
        <p:txBody>
          <a:bodyPr>
            <a:normAutofit/>
          </a:bodyPr>
          <a:lstStyle/>
          <a:p>
            <a:r>
              <a:rPr lang="en-US" sz="2800" dirty="0" smtClean="0"/>
              <a:t>Coaching others and watching them succeed</a:t>
            </a:r>
          </a:p>
          <a:p>
            <a:pPr marL="0" indent="0">
              <a:buNone/>
            </a:pPr>
            <a:endParaRPr lang="en-US" sz="2400" dirty="0" smtClean="0"/>
          </a:p>
          <a:p>
            <a:r>
              <a:rPr lang="en-US" sz="2800" dirty="0" smtClean="0"/>
              <a:t>Accomplishing tasks or projects that others have deemed unattainable</a:t>
            </a:r>
          </a:p>
          <a:p>
            <a:pPr marL="0" indent="0">
              <a:buNone/>
            </a:pPr>
            <a:endParaRPr lang="en-US" sz="2800" dirty="0" smtClean="0"/>
          </a:p>
          <a:p>
            <a:r>
              <a:rPr lang="en-US" sz="2800" dirty="0" smtClean="0"/>
              <a:t>Meeting or exceeding project goals</a:t>
            </a:r>
            <a:endParaRPr lang="en-US" sz="2800" dirty="0"/>
          </a:p>
        </p:txBody>
      </p:sp>
      <p:sp>
        <p:nvSpPr>
          <p:cNvPr id="7" name="TextBox 6"/>
          <p:cNvSpPr txBox="1"/>
          <p:nvPr/>
        </p:nvSpPr>
        <p:spPr>
          <a:xfrm>
            <a:off x="3846807" y="5592541"/>
            <a:ext cx="4734839" cy="1754326"/>
          </a:xfrm>
          <a:prstGeom prst="rect">
            <a:avLst/>
          </a:prstGeom>
          <a:noFill/>
        </p:spPr>
        <p:txBody>
          <a:bodyPr wrap="square" rtlCol="0">
            <a:spAutoFit/>
          </a:bodyPr>
          <a:lstStyle/>
          <a:p>
            <a:pPr algn="ctr"/>
            <a:r>
              <a:rPr lang="en-US" sz="3600" b="1" dirty="0" smtClean="0">
                <a:solidFill>
                  <a:schemeClr val="accent2">
                    <a:lumMod val="75000"/>
                  </a:schemeClr>
                </a:solidFill>
                <a:latin typeface="MS PMincho" panose="02020600040205080304" pitchFamily="18" charset="-128"/>
                <a:ea typeface="MS PMincho" panose="02020600040205080304" pitchFamily="18" charset="-128"/>
              </a:rPr>
              <a:t>My Motto:</a:t>
            </a:r>
          </a:p>
          <a:p>
            <a:pPr algn="ctr"/>
            <a:r>
              <a:rPr lang="en-US" sz="3600" dirty="0" smtClean="0">
                <a:solidFill>
                  <a:schemeClr val="accent2">
                    <a:lumMod val="75000"/>
                  </a:schemeClr>
                </a:solidFill>
                <a:latin typeface="MS PMincho" panose="02020600040205080304" pitchFamily="18" charset="-128"/>
                <a:ea typeface="MS PMincho" panose="02020600040205080304" pitchFamily="18" charset="-128"/>
              </a:rPr>
              <a:t>Strive for Excellence, Not Perfection!</a:t>
            </a:r>
            <a:endParaRPr lang="en-US" sz="3600" dirty="0">
              <a:solidFill>
                <a:schemeClr val="accent2">
                  <a:lumMod val="75000"/>
                </a:schemeClr>
              </a:solidFill>
              <a:latin typeface="MS PMincho" panose="02020600040205080304" pitchFamily="18" charset="-128"/>
              <a:ea typeface="MS PMincho" panose="02020600040205080304" pitchFamily="18" charset="-12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830" y="7226400"/>
            <a:ext cx="2154477" cy="810696"/>
          </a:xfrm>
          <a:prstGeom prst="rect">
            <a:avLst/>
          </a:prstGeom>
        </p:spPr>
      </p:pic>
      <p:sp>
        <p:nvSpPr>
          <p:cNvPr id="9" name="Rounded Rectangle 8"/>
          <p:cNvSpPr/>
          <p:nvPr/>
        </p:nvSpPr>
        <p:spPr>
          <a:xfrm>
            <a:off x="1252603" y="1517875"/>
            <a:ext cx="7678455" cy="866769"/>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5656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50000"/>
                  </a:schemeClr>
                </a:solidFill>
              </a:rPr>
              <a:t>A Glance at Diversity and Inclusion</a:t>
            </a:r>
            <a:endParaRPr lang="en-US" dirty="0">
              <a:solidFill>
                <a:schemeClr val="accent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771" y="2082868"/>
            <a:ext cx="8586061" cy="4550407"/>
          </a:xfrm>
          <a:prstGeom prst="rect">
            <a:avLst/>
          </a:prstGeom>
        </p:spPr>
      </p:pic>
    </p:spTree>
    <p:extLst>
      <p:ext uri="{BB962C8B-B14F-4D97-AF65-F5344CB8AC3E}">
        <p14:creationId xmlns:p14="http://schemas.microsoft.com/office/powerpoint/2010/main" val="25223957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UNID xmlns="$ListId:PresentationAttachment;" xsi:nil="true"/>
    <NotesTimeStamp xmlns="$ListId:PresentationAttachment;" xsi:nil="true"/>
    <NotesPart xmlns="$ListId:PresentationAttachment;"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2AF297DE50D43A289FA7820D8FB64" ma:contentTypeVersion="" ma:contentTypeDescription="Create a new document." ma:contentTypeScope="" ma:versionID="424e148391d3a006c436fcc0a4f420f3">
  <xsd:schema xmlns:xsd="http://www.w3.org/2001/XMLSchema" xmlns:xs="http://www.w3.org/2001/XMLSchema" xmlns:p="http://schemas.microsoft.com/office/2006/metadata/properties" xmlns:ns2="$ListId:PresentationAttachment;" targetNamespace="http://schemas.microsoft.com/office/2006/metadata/properties" ma:root="true" ma:fieldsID="57572f3c92c80d268bd9eacc699a1a7b" ns2:_="">
    <xsd:import namespace="$ListId:PresentationAttachment;"/>
    <xsd:element name="properties">
      <xsd:complexType>
        <xsd:sequence>
          <xsd:element name="documentManagement">
            <xsd:complexType>
              <xsd:all>
                <xsd:element ref="ns2:NotesUNID" minOccurs="0"/>
                <xsd:element ref="ns2:NotesTimeStamp" minOccurs="0"/>
                <xsd:element ref="ns2:NotesPa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PresentationAttachment;" elementFormDefault="qualified">
    <xsd:import namespace="http://schemas.microsoft.com/office/2006/documentManagement/types"/>
    <xsd:import namespace="http://schemas.microsoft.com/office/infopath/2007/PartnerControls"/>
    <xsd:element name="NotesUNID" ma:index="8" nillable="true" ma:displayName="NotesUNID" ma:hidden="true" ma:internalName="NotesUNID">
      <xsd:simpleType>
        <xsd:restriction base="dms:Text"/>
      </xsd:simpleType>
    </xsd:element>
    <xsd:element name="NotesTimeStamp" ma:index="9" nillable="true" ma:displayName="NotesTimeStamp" ma:hidden="true" ma:internalName="NotesTimeStamp">
      <xsd:simpleType>
        <xsd:restriction base="dms:DateTime"/>
      </xsd:simpleType>
    </xsd:element>
    <xsd:element name="NotesPart" ma:index="10" nillable="true" ma:displayName="NotesPart" ma:hidden="true" ma:internalName="NotesPar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870D5-62DB-4995-9312-7C4787AA74A3}">
  <ds:schemaRefs>
    <ds:schemaRef ds:uri="http://schemas.microsoft.com/sharepoint/v3/contenttype/forms"/>
  </ds:schemaRefs>
</ds:datastoreItem>
</file>

<file path=customXml/itemProps2.xml><?xml version="1.0" encoding="utf-8"?>
<ds:datastoreItem xmlns:ds="http://schemas.openxmlformats.org/officeDocument/2006/customXml" ds:itemID="{C4539F51-13F0-4D3E-BD7B-93D4950E0923}">
  <ds:schemaRefs>
    <ds:schemaRef ds:uri="http://schemas.microsoft.com/office/infopath/2007/PartnerControls"/>
    <ds:schemaRef ds:uri="http://schemas.microsoft.com/office/2006/metadata/properties"/>
    <ds:schemaRef ds:uri="$ListId:PresentationAttachment;"/>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374EB7B-8AE2-4D5F-97F7-18364915B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esentationAttachment;"/>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28356</TotalTime>
  <Words>1219</Words>
  <Application>Microsoft Office PowerPoint</Application>
  <PresentationFormat>Custom</PresentationFormat>
  <Paragraphs>133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MS PMincho</vt:lpstr>
      <vt:lpstr>Arial</vt:lpstr>
      <vt:lpstr>Calibri</vt:lpstr>
      <vt:lpstr>Circular Std Bold</vt:lpstr>
      <vt:lpstr>Segoe UI Semibold</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Glance at Diversity and Inclusion</vt:lpstr>
      <vt:lpstr>Diversity and Inclusion Quotes</vt:lpstr>
      <vt:lpstr>A Snapshot of Diversity</vt:lpstr>
      <vt:lpstr>A Snapshot of Diversity</vt:lpstr>
      <vt:lpstr>PowerPoint Presentation</vt:lpstr>
      <vt:lpstr>PowerPoint Presentation</vt:lpstr>
      <vt:lpstr>Questions</vt:lpstr>
      <vt:lpstr>PowerPoint Presentation</vt:lpstr>
    </vt:vector>
  </TitlesOfParts>
  <Company>BBDO New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Hanna</dc:creator>
  <cp:lastModifiedBy>Katina Lane-Fomby</cp:lastModifiedBy>
  <cp:revision>644</cp:revision>
  <cp:lastPrinted>2014-10-27T20:52:48Z</cp:lastPrinted>
  <dcterms:created xsi:type="dcterms:W3CDTF">2014-07-01T18:14:50Z</dcterms:created>
  <dcterms:modified xsi:type="dcterms:W3CDTF">2016-02-29T22:16:29Z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0x0101006BB2AF297DE50D43A289FA7820D8FB64</vt:lpwstr>
  </property>
</Properties>
</file>