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4"/>
  </p:notesMasterIdLst>
  <p:sldIdLst>
    <p:sldId id="258" r:id="rId2"/>
    <p:sldId id="260" r:id="rId3"/>
  </p:sldIdLst>
  <p:sldSz cx="51206400" cy="38404800"/>
  <p:notesSz cx="9144000" cy="6858000"/>
  <p:defaultTextStyle>
    <a:defPPr>
      <a:defRPr lang="en-US"/>
    </a:defPPr>
    <a:lvl1pPr marL="0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669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338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2006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675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3344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4013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4682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5350" algn="l" defTabSz="430133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D6"/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/>
    <p:restoredTop sz="86429"/>
  </p:normalViewPr>
  <p:slideViewPr>
    <p:cSldViewPr snapToGrid="0" snapToObjects="1">
      <p:cViewPr>
        <p:scale>
          <a:sx n="15" d="100"/>
          <a:sy n="15" d="100"/>
        </p:scale>
        <p:origin x="774" y="-60"/>
      </p:cViewPr>
      <p:guideLst>
        <p:guide orient="horz" pos="12096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2150669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4301338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6452006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8602675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10753344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12904013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5054682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7205350" algn="l" defTabSz="4301338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RGBCarrTopStkUn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107" y="35487847"/>
            <a:ext cx="2221208" cy="237744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H="1">
            <a:off x="1143001" y="34823400"/>
            <a:ext cx="49148999" cy="0"/>
          </a:xfrm>
          <a:prstGeom prst="line">
            <a:avLst/>
          </a:prstGeom>
          <a:ln w="28575" cmpd="sng">
            <a:solidFill>
              <a:srgbClr val="5E00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43000" y="5836920"/>
            <a:ext cx="11658600" cy="2852928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639800" y="5836920"/>
            <a:ext cx="11658600" cy="1783080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136600" y="5836920"/>
            <a:ext cx="11658600" cy="1783080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633400" y="5836920"/>
            <a:ext cx="11658600" cy="2852928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Single Corner Rectangle 45"/>
          <p:cNvSpPr/>
          <p:nvPr/>
        </p:nvSpPr>
        <p:spPr>
          <a:xfrm flipH="1">
            <a:off x="1143000" y="5067300"/>
            <a:ext cx="11658600" cy="201168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nip Single Corner Rectangle 46"/>
          <p:cNvSpPr/>
          <p:nvPr/>
        </p:nvSpPr>
        <p:spPr>
          <a:xfrm flipH="1">
            <a:off x="13639800" y="5067300"/>
            <a:ext cx="11658600" cy="201168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nip Single Corner Rectangle 47"/>
          <p:cNvSpPr/>
          <p:nvPr/>
        </p:nvSpPr>
        <p:spPr>
          <a:xfrm flipH="1">
            <a:off x="26136600" y="5067300"/>
            <a:ext cx="11658600" cy="201168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nip Single Corner Rectangle 48"/>
          <p:cNvSpPr/>
          <p:nvPr/>
        </p:nvSpPr>
        <p:spPr>
          <a:xfrm flipH="1">
            <a:off x="38633400" y="5067300"/>
            <a:ext cx="11658600" cy="201168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nip Single Corner Rectangle 49"/>
          <p:cNvSpPr/>
          <p:nvPr/>
        </p:nvSpPr>
        <p:spPr>
          <a:xfrm flipH="1">
            <a:off x="1066800" y="670560"/>
            <a:ext cx="49149000" cy="3749040"/>
          </a:xfrm>
          <a:prstGeom prst="snip1Rect">
            <a:avLst/>
          </a:prstGeom>
          <a:noFill/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354802" y="-9478"/>
            <a:ext cx="4280016" cy="2568008"/>
            <a:chOff x="1795622" y="2672712"/>
            <a:chExt cx="4280016" cy="2568008"/>
          </a:xfrm>
          <a:solidFill>
            <a:srgbClr val="5E0009"/>
          </a:solidFill>
        </p:grpSpPr>
        <p:sp>
          <p:nvSpPr>
            <p:cNvPr id="52" name="Rectangle 51"/>
            <p:cNvSpPr/>
            <p:nvPr userDrawn="1"/>
          </p:nvSpPr>
          <p:spPr>
            <a:xfrm>
              <a:off x="5222169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3506720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1795622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0631" y="53340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Georgia"/>
                <a:cs typeface="Georgia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27431" y="53340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Georgia"/>
                <a:cs typeface="Georgia"/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24231" y="53340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Georgia"/>
                <a:cs typeface="Georgia"/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21031" y="53340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Georgia"/>
                <a:cs typeface="Georgia"/>
              </a:rPr>
              <a:t>Discussion</a:t>
            </a:r>
          </a:p>
        </p:txBody>
      </p:sp>
      <p:sp>
        <p:nvSpPr>
          <p:cNvPr id="6" name="Snip Diagonal Corner Rectangle 5"/>
          <p:cNvSpPr/>
          <p:nvPr/>
        </p:nvSpPr>
        <p:spPr>
          <a:xfrm flipH="1">
            <a:off x="1141505" y="18646041"/>
            <a:ext cx="11658600" cy="2011680"/>
          </a:xfrm>
          <a:prstGeom prst="snip2DiagRect">
            <a:avLst/>
          </a:prstGeom>
          <a:solidFill>
            <a:srgbClr val="5E0009"/>
          </a:solidFill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4367" y="18991806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Georgia"/>
                <a:cs typeface="Georgia"/>
              </a:rPr>
              <a:t>Participants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1999" y="30213665"/>
            <a:ext cx="11146905" cy="114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lnSpc>
                <a:spcPct val="80000"/>
              </a:lnSpc>
            </a:pPr>
            <a:r>
              <a:rPr lang="en-US" sz="2800" dirty="0">
                <a:latin typeface="Arial"/>
                <a:cs typeface="Arial"/>
              </a:rPr>
              <a:t>Daniel, T., &amp; Tivener, K. (2016). Effects of Sharing Clickers in an Active Learning Environment. </a:t>
            </a:r>
            <a:r>
              <a:rPr lang="en-US" sz="2800" i="1" dirty="0">
                <a:latin typeface="Arial"/>
                <a:cs typeface="Arial"/>
              </a:rPr>
              <a:t>Educational Technology &amp; Society, 19</a:t>
            </a:r>
            <a:r>
              <a:rPr lang="en-US" sz="2800" dirty="0">
                <a:latin typeface="Arial"/>
                <a:cs typeface="Arial"/>
              </a:rPr>
              <a:t> (3), 260–268. </a:t>
            </a: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38633400" y="27782520"/>
            <a:ext cx="11658600" cy="2011680"/>
          </a:xfrm>
          <a:prstGeom prst="snip2DiagRect">
            <a:avLst/>
          </a:prstGeom>
          <a:solidFill>
            <a:srgbClr val="5E0009"/>
          </a:solidFill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780062" y="28057815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latin typeface="Georgia"/>
                <a:cs typeface="Georgia"/>
              </a:rPr>
              <a:t>References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03064" y="24556925"/>
            <a:ext cx="23768715" cy="9592733"/>
          </a:xfrm>
          <a:prstGeom prst="rect">
            <a:avLst/>
          </a:prstGeom>
          <a:noFill/>
          <a:ln w="457200" cmpd="sng">
            <a:solidFill>
              <a:srgbClr val="BFCED6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34152" y="35871498"/>
            <a:ext cx="10576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I wish to thank my advisor, my participants,  and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1440" y="752649"/>
            <a:ext cx="3441032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Title of the Poster Presentation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3868" y="2175593"/>
            <a:ext cx="1516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/>
                <a:cs typeface="Arial"/>
              </a:rPr>
              <a:t>Author 1 Name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3867" y="3299722"/>
            <a:ext cx="1516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Department of Name, Missouri State University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61473" y="2175593"/>
            <a:ext cx="1516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/>
                <a:cs typeface="Arial"/>
              </a:rPr>
              <a:t>Author 2 Name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61472" y="3299722"/>
            <a:ext cx="1516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Department of Name, Missouri State University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1967" y="7327348"/>
            <a:ext cx="11201400" cy="834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17575">
              <a:lnSpc>
                <a:spcPct val="120000"/>
              </a:lnSpc>
            </a:pP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autem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iriure</a:t>
            </a:r>
            <a:r>
              <a:rPr lang="en-US" sz="3200" dirty="0">
                <a:latin typeface="Arial"/>
                <a:cs typeface="Arial"/>
              </a:rPr>
              <a:t> dolor in </a:t>
            </a:r>
            <a:r>
              <a:rPr lang="en-US" sz="3200" dirty="0" err="1">
                <a:latin typeface="Arial"/>
                <a:cs typeface="Arial"/>
              </a:rPr>
              <a:t>hendrerit</a:t>
            </a:r>
            <a:r>
              <a:rPr lang="en-US" sz="3200" dirty="0">
                <a:latin typeface="Arial"/>
                <a:cs typeface="Arial"/>
              </a:rPr>
              <a:t> in </a:t>
            </a:r>
            <a:r>
              <a:rPr lang="en-US" sz="3200" dirty="0" err="1">
                <a:latin typeface="Arial"/>
                <a:cs typeface="Arial"/>
              </a:rPr>
              <a:t>vulputate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esse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molestie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illum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feugiat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facilisis</a:t>
            </a:r>
            <a:r>
              <a:rPr lang="en-US" sz="3200" dirty="0">
                <a:latin typeface="Arial"/>
                <a:cs typeface="Arial"/>
              </a:rPr>
              <a:t> at </a:t>
            </a:r>
            <a:r>
              <a:rPr lang="en-US" sz="3200" dirty="0" err="1">
                <a:latin typeface="Arial"/>
                <a:cs typeface="Arial"/>
              </a:rPr>
              <a:t>vero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eros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accumsan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iusto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odio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dignissim</a:t>
            </a:r>
            <a:r>
              <a:rPr lang="en-US" sz="3200" dirty="0">
                <a:latin typeface="Arial"/>
                <a:cs typeface="Arial"/>
              </a:rPr>
              <a:t> qui </a:t>
            </a:r>
            <a:r>
              <a:rPr lang="en-US" sz="3200" dirty="0" err="1">
                <a:latin typeface="Arial"/>
                <a:cs typeface="Arial"/>
              </a:rPr>
              <a:t>blandit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praesent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luptatum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zzril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delenit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augue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feugait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802102" y="24336778"/>
            <a:ext cx="2009653" cy="1205791"/>
            <a:chOff x="14538838" y="24472836"/>
            <a:chExt cx="2009653" cy="1205791"/>
          </a:xfrm>
        </p:grpSpPr>
        <p:sp>
          <p:nvSpPr>
            <p:cNvPr id="22" name="Rectangle 21"/>
            <p:cNvSpPr/>
            <p:nvPr/>
          </p:nvSpPr>
          <p:spPr>
            <a:xfrm>
              <a:off x="14538838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41509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144180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844646" y="7327348"/>
            <a:ext cx="11201400" cy="834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17575">
              <a:lnSpc>
                <a:spcPct val="120000"/>
              </a:lnSpc>
            </a:pP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autem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iriure</a:t>
            </a:r>
            <a:r>
              <a:rPr lang="en-US" sz="3200" dirty="0">
                <a:latin typeface="Arial"/>
                <a:cs typeface="Arial"/>
              </a:rPr>
              <a:t> dolor in </a:t>
            </a:r>
            <a:r>
              <a:rPr lang="en-US" sz="3200" dirty="0" err="1">
                <a:latin typeface="Arial"/>
                <a:cs typeface="Arial"/>
              </a:rPr>
              <a:t>hendrerit</a:t>
            </a:r>
            <a:r>
              <a:rPr lang="en-US" sz="3200" dirty="0">
                <a:latin typeface="Arial"/>
                <a:cs typeface="Arial"/>
              </a:rPr>
              <a:t> in </a:t>
            </a:r>
            <a:r>
              <a:rPr lang="en-US" sz="3200" dirty="0" err="1">
                <a:latin typeface="Arial"/>
                <a:cs typeface="Arial"/>
              </a:rPr>
              <a:t>vulputate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esse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molestie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illum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feugiat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facilisis</a:t>
            </a:r>
            <a:r>
              <a:rPr lang="en-US" sz="3200" dirty="0">
                <a:latin typeface="Arial"/>
                <a:cs typeface="Arial"/>
              </a:rPr>
              <a:t> at </a:t>
            </a:r>
            <a:r>
              <a:rPr lang="en-US" sz="3200" dirty="0" err="1">
                <a:latin typeface="Arial"/>
                <a:cs typeface="Arial"/>
              </a:rPr>
              <a:t>vero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eros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accumsan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iusto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odio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dignissim</a:t>
            </a:r>
            <a:r>
              <a:rPr lang="en-US" sz="3200" dirty="0">
                <a:latin typeface="Arial"/>
                <a:cs typeface="Arial"/>
              </a:rPr>
              <a:t> qui </a:t>
            </a:r>
            <a:r>
              <a:rPr lang="en-US" sz="3200" dirty="0" err="1">
                <a:latin typeface="Arial"/>
                <a:cs typeface="Arial"/>
              </a:rPr>
              <a:t>blandit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praesent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luptatum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zzril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delenit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augue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feugait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347325" y="7327348"/>
            <a:ext cx="11201400" cy="834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17575">
              <a:lnSpc>
                <a:spcPct val="120000"/>
              </a:lnSpc>
            </a:pP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autem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iriure</a:t>
            </a:r>
            <a:r>
              <a:rPr lang="en-US" sz="3200" dirty="0">
                <a:latin typeface="Arial"/>
                <a:cs typeface="Arial"/>
              </a:rPr>
              <a:t> dolor in </a:t>
            </a:r>
            <a:r>
              <a:rPr lang="en-US" sz="3200" dirty="0" err="1">
                <a:latin typeface="Arial"/>
                <a:cs typeface="Arial"/>
              </a:rPr>
              <a:t>hendrerit</a:t>
            </a:r>
            <a:r>
              <a:rPr lang="en-US" sz="3200" dirty="0">
                <a:latin typeface="Arial"/>
                <a:cs typeface="Arial"/>
              </a:rPr>
              <a:t> in </a:t>
            </a:r>
            <a:r>
              <a:rPr lang="en-US" sz="3200" dirty="0" err="1">
                <a:latin typeface="Arial"/>
                <a:cs typeface="Arial"/>
              </a:rPr>
              <a:t>vulputate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esse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molestie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illum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feugiat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facilisis</a:t>
            </a:r>
            <a:r>
              <a:rPr lang="en-US" sz="3200" dirty="0">
                <a:latin typeface="Arial"/>
                <a:cs typeface="Arial"/>
              </a:rPr>
              <a:t> at </a:t>
            </a:r>
            <a:r>
              <a:rPr lang="en-US" sz="3200" dirty="0" err="1">
                <a:latin typeface="Arial"/>
                <a:cs typeface="Arial"/>
              </a:rPr>
              <a:t>vero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eros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accumsan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iusto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odio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dignissim</a:t>
            </a:r>
            <a:r>
              <a:rPr lang="en-US" sz="3200" dirty="0">
                <a:latin typeface="Arial"/>
                <a:cs typeface="Arial"/>
              </a:rPr>
              <a:t> qui </a:t>
            </a:r>
            <a:r>
              <a:rPr lang="en-US" sz="3200" dirty="0" err="1">
                <a:latin typeface="Arial"/>
                <a:cs typeface="Arial"/>
              </a:rPr>
              <a:t>blandit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praesent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luptatum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zzril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delenit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augue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feugait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850005" y="7327348"/>
            <a:ext cx="11201400" cy="834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17575">
              <a:lnSpc>
                <a:spcPct val="120000"/>
              </a:lnSpc>
            </a:pP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autem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iriure</a:t>
            </a:r>
            <a:r>
              <a:rPr lang="en-US" sz="3200" dirty="0">
                <a:latin typeface="Arial"/>
                <a:cs typeface="Arial"/>
              </a:rPr>
              <a:t> dolor in </a:t>
            </a:r>
            <a:r>
              <a:rPr lang="en-US" sz="3200" dirty="0" err="1">
                <a:latin typeface="Arial"/>
                <a:cs typeface="Arial"/>
              </a:rPr>
              <a:t>hendrerit</a:t>
            </a:r>
            <a:r>
              <a:rPr lang="en-US" sz="3200" dirty="0">
                <a:latin typeface="Arial"/>
                <a:cs typeface="Arial"/>
              </a:rPr>
              <a:t> in </a:t>
            </a:r>
            <a:r>
              <a:rPr lang="en-US" sz="3200" dirty="0" err="1">
                <a:latin typeface="Arial"/>
                <a:cs typeface="Arial"/>
              </a:rPr>
              <a:t>vulputate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esse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molestie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illum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feugiat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facilisis</a:t>
            </a:r>
            <a:r>
              <a:rPr lang="en-US" sz="3200" dirty="0">
                <a:latin typeface="Arial"/>
                <a:cs typeface="Arial"/>
              </a:rPr>
              <a:t> at </a:t>
            </a:r>
            <a:r>
              <a:rPr lang="en-US" sz="3200" dirty="0" err="1">
                <a:latin typeface="Arial"/>
                <a:cs typeface="Arial"/>
              </a:rPr>
              <a:t>vero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eros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accumsan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iusto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odio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dignissim</a:t>
            </a:r>
            <a:r>
              <a:rPr lang="en-US" sz="3200" dirty="0">
                <a:latin typeface="Arial"/>
                <a:cs typeface="Arial"/>
              </a:rPr>
              <a:t> qui </a:t>
            </a:r>
            <a:r>
              <a:rPr lang="en-US" sz="3200" dirty="0" err="1">
                <a:latin typeface="Arial"/>
                <a:cs typeface="Arial"/>
              </a:rPr>
              <a:t>blandit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praesent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luptatum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zzril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delenit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augue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feugait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38064" y="27101986"/>
            <a:ext cx="22786339" cy="4212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17575">
              <a:lnSpc>
                <a:spcPct val="120000"/>
              </a:lnSpc>
            </a:pP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autem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iriure</a:t>
            </a:r>
            <a:r>
              <a:rPr lang="en-US" sz="3200" dirty="0">
                <a:latin typeface="Arial"/>
                <a:cs typeface="Arial"/>
              </a:rPr>
              <a:t> dolor in </a:t>
            </a:r>
            <a:r>
              <a:rPr lang="en-US" sz="3200" dirty="0" err="1">
                <a:latin typeface="Arial"/>
                <a:cs typeface="Arial"/>
              </a:rPr>
              <a:t>hendrerit</a:t>
            </a:r>
            <a:r>
              <a:rPr lang="en-US" sz="3200" dirty="0">
                <a:latin typeface="Arial"/>
                <a:cs typeface="Arial"/>
              </a:rPr>
              <a:t> in </a:t>
            </a:r>
            <a:r>
              <a:rPr lang="en-US" sz="3200" dirty="0" err="1">
                <a:latin typeface="Arial"/>
                <a:cs typeface="Arial"/>
              </a:rPr>
              <a:t>vulputate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velit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esse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molestie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vel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illum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feugiat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facilisis</a:t>
            </a:r>
            <a:r>
              <a:rPr lang="en-US" sz="3200" dirty="0">
                <a:latin typeface="Arial"/>
                <a:cs typeface="Arial"/>
              </a:rPr>
              <a:t> at </a:t>
            </a:r>
            <a:r>
              <a:rPr lang="en-US" sz="3200" dirty="0" err="1">
                <a:latin typeface="Arial"/>
                <a:cs typeface="Arial"/>
              </a:rPr>
              <a:t>vero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eros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accumsan</a:t>
            </a:r>
            <a:r>
              <a:rPr lang="en-US" sz="3200" dirty="0">
                <a:latin typeface="Arial"/>
                <a:cs typeface="Arial"/>
              </a:rPr>
              <a:t> et </a:t>
            </a:r>
            <a:r>
              <a:rPr lang="en-US" sz="3200" dirty="0" err="1">
                <a:latin typeface="Arial"/>
                <a:cs typeface="Arial"/>
              </a:rPr>
              <a:t>iusto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odio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dignissim</a:t>
            </a:r>
            <a:r>
              <a:rPr lang="en-US" sz="3200" dirty="0">
                <a:latin typeface="Arial"/>
                <a:cs typeface="Arial"/>
              </a:rPr>
              <a:t> qui </a:t>
            </a:r>
            <a:r>
              <a:rPr lang="en-US" sz="3200" dirty="0" err="1">
                <a:latin typeface="Arial"/>
                <a:cs typeface="Arial"/>
              </a:rPr>
              <a:t>blandit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praesent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luptatum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zzril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delenit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augue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feugait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nulla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facilisi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Lorem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ipsum</a:t>
            </a:r>
            <a:r>
              <a:rPr lang="en-US" sz="3200" dirty="0">
                <a:latin typeface="Arial"/>
                <a:cs typeface="Arial"/>
              </a:rPr>
              <a:t> dolor sit </a:t>
            </a:r>
            <a:r>
              <a:rPr lang="en-US" sz="3200" dirty="0" err="1">
                <a:latin typeface="Arial"/>
                <a:cs typeface="Arial"/>
              </a:rPr>
              <a:t>amet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consectetuer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adipiscing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elit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sed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diam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nonummy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nibh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euismod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tincidunt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laoreet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dolore</a:t>
            </a:r>
            <a:r>
              <a:rPr lang="en-US" sz="3200" dirty="0">
                <a:latin typeface="Arial"/>
                <a:cs typeface="Arial"/>
              </a:rPr>
              <a:t> magna </a:t>
            </a:r>
            <a:r>
              <a:rPr lang="en-US" sz="3200" dirty="0" err="1">
                <a:latin typeface="Arial"/>
                <a:cs typeface="Arial"/>
              </a:rPr>
              <a:t>aliquam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erat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volutpat</a:t>
            </a:r>
            <a:r>
              <a:rPr lang="en-US" sz="3200" dirty="0">
                <a:latin typeface="Arial"/>
                <a:cs typeface="Arial"/>
              </a:rPr>
              <a:t>. 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wisi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enim</a:t>
            </a:r>
            <a:r>
              <a:rPr lang="en-US" sz="3200" dirty="0">
                <a:latin typeface="Arial"/>
                <a:cs typeface="Arial"/>
              </a:rPr>
              <a:t> ad minim </a:t>
            </a:r>
            <a:r>
              <a:rPr lang="en-US" sz="3200" dirty="0" err="1">
                <a:latin typeface="Arial"/>
                <a:cs typeface="Arial"/>
              </a:rPr>
              <a:t>veniam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dirty="0" err="1">
                <a:latin typeface="Arial"/>
                <a:cs typeface="Arial"/>
              </a:rPr>
              <a:t>quis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nostrud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exerci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tation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ullamcorper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suscipit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lobortis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nisl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ut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aliquip</a:t>
            </a:r>
            <a:r>
              <a:rPr lang="en-US" sz="3200" dirty="0">
                <a:latin typeface="Arial"/>
                <a:cs typeface="Arial"/>
              </a:rPr>
              <a:t> ex </a:t>
            </a:r>
            <a:r>
              <a:rPr lang="en-US" sz="3200" dirty="0" err="1">
                <a:latin typeface="Arial"/>
                <a:cs typeface="Arial"/>
              </a:rPr>
              <a:t>ea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commodo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consequat</a:t>
            </a:r>
            <a:r>
              <a:rPr lang="en-US" sz="32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612589" y="25796672"/>
            <a:ext cx="10972801" cy="978812"/>
            <a:chOff x="1828799" y="27026264"/>
            <a:chExt cx="10972801" cy="97881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0" y="27026264"/>
              <a:ext cx="10972800" cy="882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4400" dirty="0">
                <a:solidFill>
                  <a:srgbClr val="5E000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11565" y="27026264"/>
            <a:ext cx="10972801" cy="978812"/>
            <a:chOff x="1828799" y="27026264"/>
            <a:chExt cx="10972801" cy="97881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828800" y="27026264"/>
              <a:ext cx="10972800" cy="8822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400" dirty="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4400" dirty="0">
                <a:solidFill>
                  <a:srgbClr val="5E000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990955" y="18314548"/>
            <a:ext cx="10972801" cy="1511183"/>
            <a:chOff x="1828799" y="27026264"/>
            <a:chExt cx="10972801" cy="151118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28800" y="27026264"/>
              <a:ext cx="10972800" cy="15111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400" dirty="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4400" dirty="0">
                <a:solidFill>
                  <a:srgbClr val="5E0009"/>
                </a:solidFill>
                <a:latin typeface="Georgia"/>
                <a:cs typeface="Georgia"/>
              </a:endParaRPr>
            </a:p>
            <a:p>
              <a:pPr>
                <a:lnSpc>
                  <a:spcPct val="130000"/>
                </a:lnSpc>
              </a:pPr>
              <a:r>
                <a:rPr lang="en-US" sz="2800" b="1" dirty="0" err="1">
                  <a:latin typeface="Arial"/>
                  <a:cs typeface="Arial"/>
                </a:rPr>
                <a:t>Subheader</a:t>
              </a:r>
              <a:r>
                <a:rPr lang="en-US" sz="2800" b="1" dirty="0">
                  <a:latin typeface="Arial"/>
                  <a:cs typeface="Arial"/>
                </a:rPr>
                <a:t> with optional text</a:t>
              </a:r>
              <a:endParaRPr lang="en-US" sz="2800" dirty="0">
                <a:solidFill>
                  <a:srgbClr val="5E000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8" name="Shape 129"/>
          <p:cNvSpPr/>
          <p:nvPr/>
        </p:nvSpPr>
        <p:spPr>
          <a:xfrm>
            <a:off x="21490201" y="34948644"/>
            <a:ext cx="8132803" cy="3177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9326" tIns="49326" rIns="49326" bIns="49326">
            <a:spAutoFit/>
          </a:bodyPr>
          <a:lstStyle/>
          <a:p>
            <a:pPr algn="ctr" defTabSz="2909798">
              <a:defRPr sz="3200" b="1">
                <a:solidFill>
                  <a:srgbClr val="780000"/>
                </a:solidFill>
              </a:defRPr>
            </a:pPr>
            <a:r>
              <a:rPr sz="3200" dirty="0">
                <a:latin typeface="Arial"/>
                <a:cs typeface="Arial"/>
              </a:rPr>
              <a:t>Contact</a:t>
            </a:r>
            <a:r>
              <a:rPr sz="2800" dirty="0">
                <a:latin typeface="Arial"/>
                <a:cs typeface="Arial"/>
              </a:rPr>
              <a:t> Information:</a:t>
            </a:r>
          </a:p>
          <a:p>
            <a:pPr algn="ctr" defTabSz="2909798">
              <a:defRPr sz="3200"/>
            </a:pPr>
            <a:r>
              <a:rPr lang="en-US" sz="2800" dirty="0">
                <a:latin typeface="Arial"/>
                <a:cs typeface="Arial"/>
              </a:rPr>
              <a:t>Name, Name PhD</a:t>
            </a:r>
            <a:endParaRPr sz="2800" dirty="0">
              <a:latin typeface="Arial"/>
              <a:cs typeface="Arial"/>
            </a:endParaRPr>
          </a:p>
          <a:p>
            <a:pPr algn="ctr" defTabSz="2909798">
              <a:defRPr sz="3200"/>
            </a:pPr>
            <a:r>
              <a:rPr sz="2800" dirty="0">
                <a:latin typeface="Arial"/>
                <a:cs typeface="Arial"/>
              </a:rPr>
              <a:t>Missouri State University,</a:t>
            </a:r>
          </a:p>
          <a:p>
            <a:pPr algn="ctr" defTabSz="2909798">
              <a:defRPr sz="3200"/>
            </a:pPr>
            <a:r>
              <a:rPr sz="2800" dirty="0">
                <a:latin typeface="Arial"/>
                <a:cs typeface="Arial"/>
              </a:rPr>
              <a:t>Department of </a:t>
            </a:r>
            <a:r>
              <a:rPr lang="en-US" sz="2800" dirty="0">
                <a:latin typeface="Arial"/>
                <a:cs typeface="Arial"/>
              </a:rPr>
              <a:t>Creative Anachronism</a:t>
            </a:r>
            <a:endParaRPr sz="2800" dirty="0">
              <a:latin typeface="Arial"/>
              <a:cs typeface="Arial"/>
            </a:endParaRPr>
          </a:p>
          <a:p>
            <a:pPr algn="ctr" defTabSz="2909798">
              <a:defRPr sz="3200"/>
            </a:pPr>
            <a:r>
              <a:rPr sz="2800" dirty="0">
                <a:latin typeface="Arial"/>
                <a:cs typeface="Arial"/>
              </a:rPr>
              <a:t>901 S. National Ave, Springfield, MO 65897  </a:t>
            </a:r>
            <a:endParaRPr lang="en-US" sz="2800" dirty="0">
              <a:latin typeface="Arial"/>
              <a:cs typeface="Arial"/>
            </a:endParaRPr>
          </a:p>
          <a:p>
            <a:pPr algn="ctr" defTabSz="2909798">
              <a:defRPr sz="3200"/>
            </a:pPr>
            <a:r>
              <a:rPr lang="en-US" sz="2800" dirty="0">
                <a:latin typeface="Arial"/>
                <a:cs typeface="Arial"/>
              </a:rPr>
              <a:t>Email @ </a:t>
            </a:r>
            <a:r>
              <a:rPr lang="en-US" sz="2800" dirty="0" err="1">
                <a:latin typeface="Arial"/>
                <a:cs typeface="Arial"/>
              </a:rPr>
              <a:t>MisouriState.edu</a:t>
            </a:r>
            <a:endParaRPr sz="2800" dirty="0">
              <a:latin typeface="Arial"/>
              <a:cs typeface="Arial"/>
            </a:endParaRPr>
          </a:p>
          <a:p>
            <a:pPr algn="ctr" defTabSz="2909798">
              <a:defRPr sz="3200"/>
            </a:pPr>
            <a:r>
              <a:rPr sz="2800" dirty="0">
                <a:latin typeface="Arial"/>
                <a:cs typeface="Arial"/>
              </a:rPr>
              <a:t>(417) 836-</a:t>
            </a:r>
            <a:r>
              <a:rPr lang="en-US" sz="2800" dirty="0">
                <a:latin typeface="Arial"/>
                <a:cs typeface="Arial"/>
              </a:rPr>
              <a:t>####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20592F44-5374-465D-927F-300DC7F1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6419" y="1850385"/>
            <a:ext cx="10443216" cy="15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51206400" cy="384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00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01_Department_of_Biomedical_Sciences_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935" y="16582309"/>
            <a:ext cx="9144000" cy="2148840"/>
          </a:xfrm>
          <a:prstGeom prst="rect">
            <a:avLst/>
          </a:prstGeom>
        </p:spPr>
      </p:pic>
      <p:pic>
        <p:nvPicPr>
          <p:cNvPr id="4" name="Picture 3" descr="02_Department_of_Communication_Sciences_and_Disorders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935" y="18981078"/>
            <a:ext cx="9144000" cy="1943910"/>
          </a:xfrm>
          <a:prstGeom prst="rect">
            <a:avLst/>
          </a:prstGeom>
        </p:spPr>
      </p:pic>
      <p:pic>
        <p:nvPicPr>
          <p:cNvPr id="5" name="Picture 4" descr="03_Department_of_Kinesiology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935" y="21174917"/>
            <a:ext cx="9144000" cy="2458474"/>
          </a:xfrm>
          <a:prstGeom prst="rect">
            <a:avLst/>
          </a:prstGeom>
        </p:spPr>
      </p:pic>
      <p:pic>
        <p:nvPicPr>
          <p:cNvPr id="6" name="Picture 5" descr="05_Department_of_Physical_Therapy_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13909264"/>
            <a:ext cx="9144000" cy="2294576"/>
          </a:xfrm>
          <a:prstGeom prst="rect">
            <a:avLst/>
          </a:prstGeom>
        </p:spPr>
      </p:pic>
      <p:pic>
        <p:nvPicPr>
          <p:cNvPr id="7" name="Picture 6" descr="05a_Master of Occupational Therapy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16373459"/>
            <a:ext cx="9144000" cy="2602230"/>
          </a:xfrm>
          <a:prstGeom prst="rect">
            <a:avLst/>
          </a:prstGeom>
        </p:spPr>
      </p:pic>
      <p:pic>
        <p:nvPicPr>
          <p:cNvPr id="8" name="Picture 7" descr="06_Department_of_Physician_Assistant_Studies_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19145308"/>
            <a:ext cx="9144000" cy="2301240"/>
          </a:xfrm>
          <a:prstGeom prst="rect">
            <a:avLst/>
          </a:prstGeom>
        </p:spPr>
      </p:pic>
      <p:pic>
        <p:nvPicPr>
          <p:cNvPr id="9" name="Picture 8" descr="07_Department_of_Psychology_Horizont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29699303"/>
            <a:ext cx="9144000" cy="2523271"/>
          </a:xfrm>
          <a:prstGeom prst="rect">
            <a:avLst/>
          </a:prstGeom>
        </p:spPr>
      </p:pic>
      <p:pic>
        <p:nvPicPr>
          <p:cNvPr id="10" name="Picture 9" descr="07a_Psychology_Club_Horizont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24410876"/>
            <a:ext cx="9144000" cy="2148840"/>
          </a:xfrm>
          <a:prstGeom prst="rect">
            <a:avLst/>
          </a:prstGeom>
        </p:spPr>
      </p:pic>
      <p:pic>
        <p:nvPicPr>
          <p:cNvPr id="11" name="Picture 10" descr="08_Department_of_Sports_Medicine_and_Athletic_Training_Horizont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935" y="23883320"/>
            <a:ext cx="9144000" cy="2152650"/>
          </a:xfrm>
          <a:prstGeom prst="rect">
            <a:avLst/>
          </a:prstGeom>
        </p:spPr>
      </p:pic>
      <p:pic>
        <p:nvPicPr>
          <p:cNvPr id="12" name="Picture 11" descr="08a_Master_of_Occupational_Therapy_Horizonta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935" y="29191398"/>
            <a:ext cx="9144000" cy="2621280"/>
          </a:xfrm>
          <a:prstGeom prst="rect">
            <a:avLst/>
          </a:prstGeom>
        </p:spPr>
      </p:pic>
      <p:pic>
        <p:nvPicPr>
          <p:cNvPr id="13" name="Picture 12" descr="09_Master_of_Public_Health_Horizont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21616167"/>
            <a:ext cx="9144000" cy="2625090"/>
          </a:xfrm>
          <a:prstGeom prst="rect">
            <a:avLst/>
          </a:prstGeom>
        </p:spPr>
      </p:pic>
      <p:pic>
        <p:nvPicPr>
          <p:cNvPr id="14" name="Picture 13" descr="10_School_of_Social_Work_Horizonta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935" y="26285899"/>
            <a:ext cx="9144000" cy="2655570"/>
          </a:xfrm>
          <a:prstGeom prst="rect">
            <a:avLst/>
          </a:prstGeom>
        </p:spPr>
      </p:pic>
      <p:pic>
        <p:nvPicPr>
          <p:cNvPr id="15" name="Picture 14" descr="11_Learning Diagnostic Clinic_Horizonta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72" y="26729335"/>
            <a:ext cx="9144000" cy="2800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46955" y="8169450"/>
            <a:ext cx="44978980" cy="43396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800" b="1" dirty="0">
                <a:latin typeface="Arial"/>
                <a:cs typeface="Arial"/>
              </a:rPr>
              <a:t>Important:</a:t>
            </a:r>
          </a:p>
          <a:p>
            <a:r>
              <a:rPr lang="en-US" sz="13800" dirty="0">
                <a:solidFill>
                  <a:srgbClr val="FF0000"/>
                </a:solidFill>
                <a:latin typeface="Arial"/>
                <a:cs typeface="Arial"/>
              </a:rPr>
              <a:t>Delete this page </a:t>
            </a:r>
            <a:r>
              <a:rPr lang="en-US" sz="13800" dirty="0">
                <a:latin typeface="Arial"/>
                <a:cs typeface="Arial"/>
              </a:rPr>
              <a:t>before sending your poster to the printer</a:t>
            </a:r>
          </a:p>
        </p:txBody>
      </p:sp>
      <p:pic>
        <p:nvPicPr>
          <p:cNvPr id="18" name="Picture 17" descr="MYMS_Straight_MaroonBrickCity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050" y="22962570"/>
            <a:ext cx="17780000" cy="1841500"/>
          </a:xfrm>
          <a:prstGeom prst="rect">
            <a:avLst/>
          </a:prstGeom>
        </p:spPr>
      </p:pic>
      <p:pic>
        <p:nvPicPr>
          <p:cNvPr id="19" name="Picture 18" descr="RGBWordmarkStkUniv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050" y="17123496"/>
            <a:ext cx="3647179" cy="1828800"/>
          </a:xfrm>
          <a:prstGeom prst="rect">
            <a:avLst/>
          </a:prstGeom>
        </p:spPr>
      </p:pic>
      <p:pic>
        <p:nvPicPr>
          <p:cNvPr id="20" name="Picture 19" descr="RGBWordmarkStrUniv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162" y="17123496"/>
            <a:ext cx="8890000" cy="172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1251" y="1015944"/>
            <a:ext cx="49268743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1300" b="1" dirty="0">
                <a:solidFill>
                  <a:srgbClr val="800000"/>
                </a:solidFill>
              </a:rPr>
              <a:t>Logos and </a:t>
            </a:r>
            <a:r>
              <a:rPr lang="en-US" sz="41300" b="1" dirty="0" err="1">
                <a:solidFill>
                  <a:srgbClr val="800000"/>
                </a:solidFill>
              </a:rPr>
              <a:t>Wordmarks</a:t>
            </a:r>
            <a:endParaRPr lang="en-US" sz="41300" b="1" dirty="0">
              <a:solidFill>
                <a:srgbClr val="800000"/>
              </a:solidFill>
            </a:endParaRPr>
          </a:p>
        </p:txBody>
      </p:sp>
      <p:pic>
        <p:nvPicPr>
          <p:cNvPr id="22" name="Picture 21" descr="MSU Stacked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162" y="27686626"/>
            <a:ext cx="9694238" cy="4902200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031A7406-F8B6-4C40-8155-F9DEADD717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84855" y="15305240"/>
            <a:ext cx="8641080" cy="1264259"/>
          </a:xfrm>
          <a:prstGeom prst="rect">
            <a:avLst/>
          </a:prstGeom>
        </p:spPr>
      </p:pic>
      <p:pic>
        <p:nvPicPr>
          <p:cNvPr id="92" name="Picture 9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A55B252-0398-4CD7-A7D4-ED28A3959D1D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60474" y="29700275"/>
            <a:ext cx="8152207" cy="34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5888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 42x56 Op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rgePosterTemplate" id="{D5C63A19-B5FC-42D4-9D9E-FFD683AE3B97}" vid="{685B32BF-8522-4BD7-B930-1946D3C26C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56x42 (1)</Template>
  <TotalTime>2</TotalTime>
  <Words>818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Poster Template 42x56 OptA</vt:lpstr>
      <vt:lpstr>PowerPoint Presentation</vt:lpstr>
      <vt:lpstr>PowerPoint Presentation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Phipps, Weston D</dc:creator>
  <cp:keywords/>
  <dc:description>42 x 58 template</dc:description>
  <cp:lastModifiedBy>Phipps, Weston D</cp:lastModifiedBy>
  <cp:revision>2</cp:revision>
  <dcterms:created xsi:type="dcterms:W3CDTF">2021-11-12T15:03:24Z</dcterms:created>
  <dcterms:modified xsi:type="dcterms:W3CDTF">2021-11-12T15:05:26Z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</Properties>
</file>