
<file path=[Content_Types].xml><?xml version="1.0" encoding="utf-8"?>
<Types xmlns="http://schemas.openxmlformats.org/package/2006/content-types">
  <Default Extension="emf" ContentType="image/x-emf"/>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399" r:id="rId3"/>
    <p:sldId id="400" r:id="rId4"/>
    <p:sldId id="381" r:id="rId5"/>
    <p:sldId id="336" r:id="rId6"/>
    <p:sldId id="397" r:id="rId7"/>
    <p:sldId id="401" r:id="rId8"/>
    <p:sldId id="403" r:id="rId9"/>
    <p:sldId id="402" r:id="rId10"/>
    <p:sldId id="378" r:id="rId11"/>
    <p:sldId id="395" r:id="rId12"/>
    <p:sldId id="396" r:id="rId13"/>
    <p:sldId id="342" r:id="rId14"/>
    <p:sldId id="394"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95" autoAdjust="0"/>
    <p:restoredTop sz="63925" autoAdjust="0"/>
  </p:normalViewPr>
  <p:slideViewPr>
    <p:cSldViewPr snapToGrid="0" snapToObjects="1">
      <p:cViewPr varScale="1">
        <p:scale>
          <a:sx n="73" d="100"/>
          <a:sy n="73" d="100"/>
        </p:scale>
        <p:origin x="162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3C21D427-C1C7-4B7A-A1B5-4971D5142306}" type="datetimeFigureOut">
              <a:rPr lang="en-US" smtClean="0"/>
              <a:t>3/22/2021</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7D48E739-FAC4-4A3F-B750-EEDFEA928F1D}" type="slidenum">
              <a:rPr lang="en-US" smtClean="0"/>
              <a:t>‹#›</a:t>
            </a:fld>
            <a:endParaRPr lang="en-US" dirty="0"/>
          </a:p>
        </p:txBody>
      </p:sp>
    </p:spTree>
    <p:extLst>
      <p:ext uri="{BB962C8B-B14F-4D97-AF65-F5344CB8AC3E}">
        <p14:creationId xmlns:p14="http://schemas.microsoft.com/office/powerpoint/2010/main" val="1301176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BFEBF3DD-24B8-9D40-ABEB-B4A0E772B6FC}" type="datetimeFigureOut">
              <a:rPr lang="en-US" smtClean="0"/>
              <a:t>3/22/2021</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3EA5C634-AB7C-E047-B961-FC16FF4C0ED5}" type="slidenum">
              <a:rPr lang="en-US" smtClean="0"/>
              <a:t>‹#›</a:t>
            </a:fld>
            <a:endParaRPr lang="en-US" dirty="0"/>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Congratulations on your upcoming graduation!  As someone who has borrowed through the federal student loan program you have an additional requirement before the big day.</a:t>
            </a:r>
          </a:p>
        </p:txBody>
      </p:sp>
      <p:sp>
        <p:nvSpPr>
          <p:cNvPr id="4" name="Slide Number Placeholder 3"/>
          <p:cNvSpPr>
            <a:spLocks noGrp="1"/>
          </p:cNvSpPr>
          <p:nvPr>
            <p:ph type="sldNum" sz="quarter" idx="10"/>
          </p:nvPr>
        </p:nvSpPr>
        <p:spPr/>
        <p:txBody>
          <a:bodyPr/>
          <a:lstStyle/>
          <a:p>
            <a:fld id="{3EA5C634-AB7C-E047-B961-FC16FF4C0ED5}" type="slidenum">
              <a:rPr lang="en-US" smtClean="0"/>
              <a:t>1</a:t>
            </a:fld>
            <a:endParaRPr lang="en-US" dirty="0"/>
          </a:p>
        </p:txBody>
      </p:sp>
    </p:spTree>
    <p:extLst>
      <p:ext uri="{BB962C8B-B14F-4D97-AF65-F5344CB8AC3E}">
        <p14:creationId xmlns:p14="http://schemas.microsoft.com/office/powerpoint/2010/main" val="3726040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of the page, hover over </a:t>
            </a:r>
            <a:r>
              <a:rPr lang="en-US" b="1" dirty="0"/>
              <a:t>Manage Loans </a:t>
            </a:r>
            <a:r>
              <a:rPr lang="en-US" b="0" dirty="0"/>
              <a:t>to open more options and select </a:t>
            </a:r>
            <a:r>
              <a:rPr lang="en-US" b="1" dirty="0"/>
              <a:t>Complete Exit Counseling.</a:t>
            </a:r>
            <a:endParaRPr lang="en-US" dirty="0"/>
          </a:p>
        </p:txBody>
      </p:sp>
      <p:sp>
        <p:nvSpPr>
          <p:cNvPr id="4" name="Slide Number Placeholder 3"/>
          <p:cNvSpPr>
            <a:spLocks noGrp="1"/>
          </p:cNvSpPr>
          <p:nvPr>
            <p:ph type="sldNum" sz="quarter" idx="10"/>
          </p:nvPr>
        </p:nvSpPr>
        <p:spPr/>
        <p:txBody>
          <a:bodyPr/>
          <a:lstStyle/>
          <a:p>
            <a:fld id="{3EA5C634-AB7C-E047-B961-FC16FF4C0ED5}" type="slidenum">
              <a:rPr lang="en-US" smtClean="0"/>
              <a:t>10</a:t>
            </a:fld>
            <a:endParaRPr lang="en-US" dirty="0"/>
          </a:p>
        </p:txBody>
      </p:sp>
    </p:spTree>
    <p:extLst>
      <p:ext uri="{BB962C8B-B14F-4D97-AF65-F5344CB8AC3E}">
        <p14:creationId xmlns:p14="http://schemas.microsoft.com/office/powerpoint/2010/main" val="3911754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either undergraduate or graduate depending on the degree program you are completing.</a:t>
            </a:r>
          </a:p>
        </p:txBody>
      </p:sp>
      <p:sp>
        <p:nvSpPr>
          <p:cNvPr id="4" name="Slide Number Placeholder 3"/>
          <p:cNvSpPr>
            <a:spLocks noGrp="1"/>
          </p:cNvSpPr>
          <p:nvPr>
            <p:ph type="sldNum" sz="quarter" idx="10"/>
          </p:nvPr>
        </p:nvSpPr>
        <p:spPr/>
        <p:txBody>
          <a:bodyPr/>
          <a:lstStyle/>
          <a:p>
            <a:fld id="{3EA5C634-AB7C-E047-B961-FC16FF4C0ED5}" type="slidenum">
              <a:rPr lang="en-US" smtClean="0"/>
              <a:t>11</a:t>
            </a:fld>
            <a:endParaRPr lang="en-US" dirty="0"/>
          </a:p>
        </p:txBody>
      </p:sp>
    </p:spTree>
    <p:extLst>
      <p:ext uri="{BB962C8B-B14F-4D97-AF65-F5344CB8AC3E}">
        <p14:creationId xmlns:p14="http://schemas.microsoft.com/office/powerpoint/2010/main" val="384334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 Counseling consists of 5 modules to work through.  Remember, keep going since you cannot save your work.</a:t>
            </a:r>
          </a:p>
        </p:txBody>
      </p:sp>
      <p:sp>
        <p:nvSpPr>
          <p:cNvPr id="4" name="Slide Number Placeholder 3"/>
          <p:cNvSpPr>
            <a:spLocks noGrp="1"/>
          </p:cNvSpPr>
          <p:nvPr>
            <p:ph type="sldNum" sz="quarter" idx="10"/>
          </p:nvPr>
        </p:nvSpPr>
        <p:spPr/>
        <p:txBody>
          <a:bodyPr/>
          <a:lstStyle/>
          <a:p>
            <a:fld id="{3EA5C634-AB7C-E047-B961-FC16FF4C0ED5}" type="slidenum">
              <a:rPr lang="en-US" smtClean="0"/>
              <a:t>12</a:t>
            </a:fld>
            <a:endParaRPr lang="en-US" dirty="0"/>
          </a:p>
        </p:txBody>
      </p:sp>
    </p:spTree>
    <p:extLst>
      <p:ext uri="{BB962C8B-B14F-4D97-AF65-F5344CB8AC3E}">
        <p14:creationId xmlns:p14="http://schemas.microsoft.com/office/powerpoint/2010/main" val="363265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your time to read through each module, answer questions, and provide your personal information until you successfully complete Exit Counseling.</a:t>
            </a:r>
          </a:p>
        </p:txBody>
      </p:sp>
      <p:sp>
        <p:nvSpPr>
          <p:cNvPr id="4" name="Slide Number Placeholder 3"/>
          <p:cNvSpPr>
            <a:spLocks noGrp="1"/>
          </p:cNvSpPr>
          <p:nvPr>
            <p:ph type="sldNum" sz="quarter" idx="10"/>
          </p:nvPr>
        </p:nvSpPr>
        <p:spPr/>
        <p:txBody>
          <a:bodyPr/>
          <a:lstStyle/>
          <a:p>
            <a:fld id="{3EA5C634-AB7C-E047-B961-FC16FF4C0ED5}" type="slidenum">
              <a:rPr lang="en-US" smtClean="0"/>
              <a:t>13</a:t>
            </a:fld>
            <a:endParaRPr lang="en-US" dirty="0"/>
          </a:p>
        </p:txBody>
      </p:sp>
    </p:spTree>
    <p:extLst>
      <p:ext uri="{BB962C8B-B14F-4D97-AF65-F5344CB8AC3E}">
        <p14:creationId xmlns:p14="http://schemas.microsoft.com/office/powerpoint/2010/main" val="153454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have questions, contact Victoria Jacobson by email or schedule a meeting with her and select the Exit Counseling option.  </a:t>
            </a:r>
          </a:p>
        </p:txBody>
      </p:sp>
      <p:sp>
        <p:nvSpPr>
          <p:cNvPr id="4" name="Slide Number Placeholder 3"/>
          <p:cNvSpPr>
            <a:spLocks noGrp="1"/>
          </p:cNvSpPr>
          <p:nvPr>
            <p:ph type="sldNum" sz="quarter" idx="10"/>
          </p:nvPr>
        </p:nvSpPr>
        <p:spPr/>
        <p:txBody>
          <a:bodyPr/>
          <a:lstStyle/>
          <a:p>
            <a:fld id="{3EA5C634-AB7C-E047-B961-FC16FF4C0ED5}" type="slidenum">
              <a:rPr lang="en-US" smtClean="0"/>
              <a:t>14</a:t>
            </a:fld>
            <a:endParaRPr lang="en-US" dirty="0"/>
          </a:p>
        </p:txBody>
      </p:sp>
    </p:spTree>
    <p:extLst>
      <p:ext uri="{BB962C8B-B14F-4D97-AF65-F5344CB8AC3E}">
        <p14:creationId xmlns:p14="http://schemas.microsoft.com/office/powerpoint/2010/main" val="233377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complete Federal Direct Loan Exit Counseling at your convenience since this process is entirely online.  No need to schedule an appointment, unless you have follow up questions.  Remember, this is a Department of Education requirement for students who borrowed federal loan funds.</a:t>
            </a:r>
          </a:p>
        </p:txBody>
      </p:sp>
      <p:sp>
        <p:nvSpPr>
          <p:cNvPr id="4" name="Slide Number Placeholder 3"/>
          <p:cNvSpPr>
            <a:spLocks noGrp="1"/>
          </p:cNvSpPr>
          <p:nvPr>
            <p:ph type="sldNum" sz="quarter" idx="10"/>
          </p:nvPr>
        </p:nvSpPr>
        <p:spPr/>
        <p:txBody>
          <a:bodyPr/>
          <a:lstStyle/>
          <a:p>
            <a:fld id="{3EA5C634-AB7C-E047-B961-FC16FF4C0ED5}" type="slidenum">
              <a:rPr lang="en-US" smtClean="0"/>
              <a:t>2</a:t>
            </a:fld>
            <a:endParaRPr lang="en-US" dirty="0"/>
          </a:p>
        </p:txBody>
      </p:sp>
    </p:spTree>
    <p:extLst>
      <p:ext uri="{BB962C8B-B14F-4D97-AF65-F5344CB8AC3E}">
        <p14:creationId xmlns:p14="http://schemas.microsoft.com/office/powerpoint/2010/main" val="333329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online counseling reminds you of how much you have borrowed in federal loan funds and provides you with the name and contact information of your assigned federal loan servicer, which is the company that will collect your monthly loan payment.  Counseling also reviews the terms and conditions you agreed to back when you completed Entrance Counseling and reviews the various loan repayment plans.</a:t>
            </a:r>
          </a:p>
        </p:txBody>
      </p:sp>
      <p:sp>
        <p:nvSpPr>
          <p:cNvPr id="4" name="Slide Number Placeholder 3"/>
          <p:cNvSpPr>
            <a:spLocks noGrp="1"/>
          </p:cNvSpPr>
          <p:nvPr>
            <p:ph type="sldNum" sz="quarter" idx="10"/>
          </p:nvPr>
        </p:nvSpPr>
        <p:spPr/>
        <p:txBody>
          <a:bodyPr/>
          <a:lstStyle/>
          <a:p>
            <a:fld id="{3EA5C634-AB7C-E047-B961-FC16FF4C0ED5}" type="slidenum">
              <a:rPr lang="en-US" smtClean="0"/>
              <a:t>3</a:t>
            </a:fld>
            <a:endParaRPr lang="en-US" dirty="0"/>
          </a:p>
        </p:txBody>
      </p:sp>
    </p:spTree>
    <p:extLst>
      <p:ext uri="{BB962C8B-B14F-4D97-AF65-F5344CB8AC3E}">
        <p14:creationId xmlns:p14="http://schemas.microsoft.com/office/powerpoint/2010/main" val="263096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borrowed through the federal student loan program and have not yet repaid those funds, Exit Counseling is required.  For students who plan to continue their education, yes, you need to complete Exit Counseling to wrap up your current degree program.</a:t>
            </a:r>
          </a:p>
        </p:txBody>
      </p:sp>
      <p:sp>
        <p:nvSpPr>
          <p:cNvPr id="4" name="Slide Number Placeholder 3"/>
          <p:cNvSpPr>
            <a:spLocks noGrp="1"/>
          </p:cNvSpPr>
          <p:nvPr>
            <p:ph type="sldNum" sz="quarter" idx="10"/>
          </p:nvPr>
        </p:nvSpPr>
        <p:spPr/>
        <p:txBody>
          <a:bodyPr/>
          <a:lstStyle/>
          <a:p>
            <a:fld id="{3EA5C634-AB7C-E047-B961-FC16FF4C0ED5}" type="slidenum">
              <a:rPr lang="en-US" smtClean="0"/>
              <a:t>4</a:t>
            </a:fld>
            <a:endParaRPr lang="en-US" dirty="0"/>
          </a:p>
        </p:txBody>
      </p:sp>
    </p:spTree>
    <p:extLst>
      <p:ext uri="{BB962C8B-B14F-4D97-AF65-F5344CB8AC3E}">
        <p14:creationId xmlns:p14="http://schemas.microsoft.com/office/powerpoint/2010/main" val="318876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have everything you need before starting the Exit Counseling as the lesson will timeout due to non activity.  If you’ve forgotten your FSAID, click on the link to reset.  You will need contact information for two people who do not share the same address to list as references at the end of the counseling.  </a:t>
            </a:r>
          </a:p>
        </p:txBody>
      </p:sp>
      <p:sp>
        <p:nvSpPr>
          <p:cNvPr id="4" name="Slide Number Placeholder 3"/>
          <p:cNvSpPr>
            <a:spLocks noGrp="1"/>
          </p:cNvSpPr>
          <p:nvPr>
            <p:ph type="sldNum" sz="quarter" idx="10"/>
          </p:nvPr>
        </p:nvSpPr>
        <p:spPr/>
        <p:txBody>
          <a:bodyPr/>
          <a:lstStyle/>
          <a:p>
            <a:fld id="{3EA5C634-AB7C-E047-B961-FC16FF4C0ED5}" type="slidenum">
              <a:rPr lang="en-US" smtClean="0"/>
              <a:t>5</a:t>
            </a:fld>
            <a:endParaRPr lang="en-US" dirty="0"/>
          </a:p>
        </p:txBody>
      </p:sp>
    </p:spTree>
    <p:extLst>
      <p:ext uri="{BB962C8B-B14F-4D97-AF65-F5344CB8AC3E}">
        <p14:creationId xmlns:p14="http://schemas.microsoft.com/office/powerpoint/2010/main" val="405362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aside at least 30 minutes to complete the counseling.  You cannot save the counseling to complete later.</a:t>
            </a:r>
          </a:p>
        </p:txBody>
      </p:sp>
      <p:sp>
        <p:nvSpPr>
          <p:cNvPr id="4" name="Slide Number Placeholder 3"/>
          <p:cNvSpPr>
            <a:spLocks noGrp="1"/>
          </p:cNvSpPr>
          <p:nvPr>
            <p:ph type="sldNum" sz="quarter" idx="10"/>
          </p:nvPr>
        </p:nvSpPr>
        <p:spPr/>
        <p:txBody>
          <a:bodyPr/>
          <a:lstStyle/>
          <a:p>
            <a:fld id="{3EA5C634-AB7C-E047-B961-FC16FF4C0ED5}" type="slidenum">
              <a:rPr lang="en-US" smtClean="0"/>
              <a:t>6</a:t>
            </a:fld>
            <a:endParaRPr lang="en-US" dirty="0"/>
          </a:p>
        </p:txBody>
      </p:sp>
    </p:spTree>
    <p:extLst>
      <p:ext uri="{BB962C8B-B14F-4D97-AF65-F5344CB8AC3E}">
        <p14:creationId xmlns:p14="http://schemas.microsoft.com/office/powerpoint/2010/main" val="66708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complete Exit Counseling at your earliest convenience and before graduation.  The Department of Education will then notify our office within 72 hours after you have successfully completed Exit Counseling.</a:t>
            </a:r>
          </a:p>
        </p:txBody>
      </p:sp>
      <p:sp>
        <p:nvSpPr>
          <p:cNvPr id="4" name="Slide Number Placeholder 3"/>
          <p:cNvSpPr>
            <a:spLocks noGrp="1"/>
          </p:cNvSpPr>
          <p:nvPr>
            <p:ph type="sldNum" sz="quarter" idx="10"/>
          </p:nvPr>
        </p:nvSpPr>
        <p:spPr/>
        <p:txBody>
          <a:bodyPr/>
          <a:lstStyle/>
          <a:p>
            <a:fld id="{3EA5C634-AB7C-E047-B961-FC16FF4C0ED5}" type="slidenum">
              <a:rPr lang="en-US" smtClean="0"/>
              <a:t>7</a:t>
            </a:fld>
            <a:endParaRPr lang="en-US" dirty="0"/>
          </a:p>
        </p:txBody>
      </p:sp>
    </p:spTree>
    <p:extLst>
      <p:ext uri="{BB962C8B-B14F-4D97-AF65-F5344CB8AC3E}">
        <p14:creationId xmlns:p14="http://schemas.microsoft.com/office/powerpoint/2010/main" val="81700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of Education’s website functions best on either Chrome or Firefox.  Know you FAFSA username and password or you’ll get locked out.  Once you start the counseling, you must finish in a single session.</a:t>
            </a:r>
          </a:p>
        </p:txBody>
      </p:sp>
      <p:sp>
        <p:nvSpPr>
          <p:cNvPr id="4" name="Slide Number Placeholder 3"/>
          <p:cNvSpPr>
            <a:spLocks noGrp="1"/>
          </p:cNvSpPr>
          <p:nvPr>
            <p:ph type="sldNum" sz="quarter" idx="10"/>
          </p:nvPr>
        </p:nvSpPr>
        <p:spPr/>
        <p:txBody>
          <a:bodyPr/>
          <a:lstStyle/>
          <a:p>
            <a:fld id="{3EA5C634-AB7C-E047-B961-FC16FF4C0ED5}" type="slidenum">
              <a:rPr lang="en-US" smtClean="0"/>
              <a:t>8</a:t>
            </a:fld>
            <a:endParaRPr lang="en-US" dirty="0"/>
          </a:p>
        </p:txBody>
      </p:sp>
    </p:spTree>
    <p:extLst>
      <p:ext uri="{BB962C8B-B14F-4D97-AF65-F5344CB8AC3E}">
        <p14:creationId xmlns:p14="http://schemas.microsoft.com/office/powerpoint/2010/main" val="373374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visiting StudentAid.gov</a:t>
            </a:r>
          </a:p>
          <a:p>
            <a:r>
              <a:rPr lang="en-US" dirty="0"/>
              <a:t>Log in with your FSAID, also known as your FAFSA username and password.</a:t>
            </a:r>
          </a:p>
          <a:p>
            <a:endParaRPr lang="en-US" dirty="0"/>
          </a:p>
        </p:txBody>
      </p:sp>
      <p:sp>
        <p:nvSpPr>
          <p:cNvPr id="4" name="Slide Number Placeholder 3"/>
          <p:cNvSpPr>
            <a:spLocks noGrp="1"/>
          </p:cNvSpPr>
          <p:nvPr>
            <p:ph type="sldNum" sz="quarter" idx="10"/>
          </p:nvPr>
        </p:nvSpPr>
        <p:spPr/>
        <p:txBody>
          <a:bodyPr/>
          <a:lstStyle/>
          <a:p>
            <a:fld id="{3EA5C634-AB7C-E047-B961-FC16FF4C0ED5}" type="slidenum">
              <a:rPr lang="en-US" smtClean="0"/>
              <a:t>9</a:t>
            </a:fld>
            <a:endParaRPr lang="en-US" dirty="0"/>
          </a:p>
        </p:txBody>
      </p:sp>
    </p:spTree>
    <p:extLst>
      <p:ext uri="{BB962C8B-B14F-4D97-AF65-F5344CB8AC3E}">
        <p14:creationId xmlns:p14="http://schemas.microsoft.com/office/powerpoint/2010/main" val="41862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8" name="Snip Single Corner Rectangle 17"/>
          <p:cNvSpPr/>
          <p:nvPr userDrawn="1"/>
        </p:nvSpPr>
        <p:spPr>
          <a:xfrm flipV="1">
            <a:off x="0" y="0"/>
            <a:ext cx="12192000" cy="6858000"/>
          </a:xfrm>
          <a:prstGeom prst="snip1Rect">
            <a:avLst>
              <a:gd name="adj" fmla="val 50000"/>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hasCustomPrompt="1"/>
          </p:nvPr>
        </p:nvSpPr>
        <p:spPr>
          <a:xfrm>
            <a:off x="841376" y="1062111"/>
            <a:ext cx="9139652" cy="3608363"/>
          </a:xfrm>
          <a:prstGeom prst="rect">
            <a:avLst/>
          </a:prstGeom>
        </p:spPr>
        <p:txBody>
          <a:bodyPr lIns="0" tIns="0" rIns="0" bIns="0" anchor="b" anchorCtr="0"/>
          <a:lstStyle>
            <a:lvl1pPr algn="l">
              <a:lnSpc>
                <a:spcPct val="90000"/>
              </a:lnSpc>
              <a:defRPr sz="7200" b="1">
                <a:solidFill>
                  <a:schemeClr val="bg1"/>
                </a:solidFill>
                <a:latin typeface="Georgia" charset="0"/>
                <a:ea typeface="Georgia" charset="0"/>
                <a:cs typeface="Georgia" charset="0"/>
              </a:defRPr>
            </a:lvl1pPr>
          </a:lstStyle>
          <a:p>
            <a:r>
              <a:rPr lang="en-US" dirty="0"/>
              <a:t>Click to edit master title style</a:t>
            </a:r>
          </a:p>
        </p:txBody>
      </p:sp>
      <p:sp>
        <p:nvSpPr>
          <p:cNvPr id="11" name="Text Placeholder 10"/>
          <p:cNvSpPr>
            <a:spLocks noGrp="1"/>
          </p:cNvSpPr>
          <p:nvPr>
            <p:ph type="body" sz="quarter" idx="11" hasCustomPrompt="1"/>
          </p:nvPr>
        </p:nvSpPr>
        <p:spPr>
          <a:xfrm>
            <a:off x="841376" y="5015132"/>
            <a:ext cx="7922796" cy="1139092"/>
          </a:xfrm>
          <a:prstGeom prst="rect">
            <a:avLst/>
          </a:prstGeom>
        </p:spPr>
        <p:txBody>
          <a:bodyPr lIns="0" tIns="0" rIns="0" bIns="0"/>
          <a:lstStyle>
            <a:lvl1pPr marL="0" indent="0" algn="l">
              <a:buNone/>
              <a:defRPr>
                <a:solidFill>
                  <a:schemeClr val="bg1"/>
                </a:solidFill>
              </a:defRPr>
            </a:lvl1pPr>
          </a:lstStyle>
          <a:p>
            <a:pPr lvl="0"/>
            <a:r>
              <a:rPr lang="en-US" dirty="0"/>
              <a:t>Click to edit master subtitle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1268" y="6117001"/>
            <a:ext cx="1892300" cy="366251"/>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375" y="0"/>
            <a:ext cx="633984" cy="381000"/>
          </a:xfrm>
          <a:prstGeom prst="rect">
            <a:avLst/>
          </a:prstGeom>
        </p:spPr>
      </p:pic>
      <p:sp>
        <p:nvSpPr>
          <p:cNvPr id="23" name="Rectangle 22"/>
          <p:cNvSpPr/>
          <p:nvPr userDrawn="1"/>
        </p:nvSpPr>
        <p:spPr>
          <a:xfrm>
            <a:off x="841375" y="4797083"/>
            <a:ext cx="9144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64015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Titl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375" y="0"/>
            <a:ext cx="633984" cy="381000"/>
          </a:xfrm>
          <a:prstGeom prst="rect">
            <a:avLst/>
          </a:prstGeom>
        </p:spPr>
      </p:pic>
      <p:pic>
        <p:nvPicPr>
          <p:cNvPr id="2" name="Picture 1"/>
          <p:cNvPicPr>
            <a:picLocks noChangeAspect="1"/>
          </p:cNvPicPr>
          <p:nvPr userDrawn="1"/>
        </p:nvPicPr>
        <p:blipFill>
          <a:blip r:embed="rId4"/>
          <a:stretch>
            <a:fillRect/>
          </a:stretch>
        </p:blipFill>
        <p:spPr>
          <a:xfrm>
            <a:off x="841374" y="777924"/>
            <a:ext cx="4004945" cy="2389782"/>
          </a:xfrm>
          <a:prstGeom prst="rect">
            <a:avLst/>
          </a:prstGeom>
        </p:spPr>
      </p:pic>
      <p:pic>
        <p:nvPicPr>
          <p:cNvPr id="9" name="Picture 8"/>
          <p:cNvPicPr>
            <a:picLocks noChangeAspect="1"/>
          </p:cNvPicPr>
          <p:nvPr userDrawn="1"/>
        </p:nvPicPr>
        <p:blipFill>
          <a:blip r:embed="rId5"/>
          <a:stretch>
            <a:fillRect/>
          </a:stretch>
        </p:blipFill>
        <p:spPr>
          <a:xfrm>
            <a:off x="8855792" y="5915465"/>
            <a:ext cx="2927778" cy="569836"/>
          </a:xfrm>
          <a:prstGeom prst="rect">
            <a:avLst/>
          </a:prstGeom>
        </p:spPr>
      </p:pic>
    </p:spTree>
    <p:extLst>
      <p:ext uri="{BB962C8B-B14F-4D97-AF65-F5344CB8AC3E}">
        <p14:creationId xmlns:p14="http://schemas.microsoft.com/office/powerpoint/2010/main" val="172933545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CFE8AC6-424E-904F-AE4A-648F5E9D72F5}"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203255508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9" name="Snip Single Corner Rectangle 8"/>
          <p:cNvSpPr/>
          <p:nvPr userDrawn="1"/>
        </p:nvSpPr>
        <p:spPr>
          <a:xfrm flipV="1">
            <a:off x="230124" y="228600"/>
            <a:ext cx="11731752" cy="6400800"/>
          </a:xfrm>
          <a:prstGeom prst="snip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41374" y="1386181"/>
            <a:ext cx="9146688" cy="3284293"/>
          </a:xfrm>
        </p:spPr>
        <p:txBody>
          <a:bodyPr lIns="0" tIns="0" rIns="0" bIns="0" anchor="b"/>
          <a:lstStyle>
            <a:lvl1pPr>
              <a:lnSpc>
                <a:spcPct val="90000"/>
              </a:lnSpc>
              <a:defRPr sz="6000" baseline="0"/>
            </a:lvl1pPr>
          </a:lstStyle>
          <a:p>
            <a:r>
              <a:rPr lang="en-US" dirty="0"/>
              <a:t>Click to edit section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sp>
        <p:nvSpPr>
          <p:cNvPr id="10" name="Rectangle 9"/>
          <p:cNvSpPr/>
          <p:nvPr userDrawn="1"/>
        </p:nvSpPr>
        <p:spPr>
          <a:xfrm>
            <a:off x="841375" y="4797083"/>
            <a:ext cx="9144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1" hasCustomPrompt="1"/>
          </p:nvPr>
        </p:nvSpPr>
        <p:spPr>
          <a:xfrm>
            <a:off x="841376" y="5015132"/>
            <a:ext cx="7922796" cy="812923"/>
          </a:xfrm>
          <a:prstGeom prst="rect">
            <a:avLst/>
          </a:prstGeom>
        </p:spPr>
        <p:txBody>
          <a:bodyPr lIns="0" tIns="0" rIns="0" bIns="0"/>
          <a:lstStyle>
            <a:lvl1pPr marL="0" indent="0" algn="l">
              <a:buNone/>
              <a:defRPr baseline="0">
                <a:solidFill>
                  <a:srgbClr val="FF0000"/>
                </a:solidFill>
              </a:defRPr>
            </a:lvl1pPr>
          </a:lstStyle>
          <a:p>
            <a:pPr lvl="0"/>
            <a:r>
              <a:rPr lang="en-US" dirty="0"/>
              <a:t>Click to edit section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13099118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265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265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CFE8AC6-424E-904F-AE4A-648F5E9D72F5}"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191120312"/>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1" name="Rectangle 10"/>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hasCustomPrompt="1"/>
          </p:nvPr>
        </p:nvSpPr>
        <p:spPr>
          <a:xfrm>
            <a:off x="841375" y="1690687"/>
            <a:ext cx="5156200" cy="663919"/>
          </a:xfrm>
        </p:spPr>
        <p:txBody>
          <a:bodyPr anchor="b"/>
          <a:lstStyle>
            <a:lvl1pPr marL="0" indent="0">
              <a:lnSpc>
                <a:spcPct val="100000"/>
              </a:lnSpc>
              <a:buNone/>
              <a:defRPr sz="2400" b="1">
                <a:solidFill>
                  <a:schemeClr val="accent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47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90687"/>
            <a:ext cx="5183188" cy="662159"/>
          </a:xfrm>
        </p:spPr>
        <p:txBody>
          <a:bodyPr anchor="b"/>
          <a:lstStyle>
            <a:lvl1pPr marL="0" indent="0">
              <a:lnSpc>
                <a:spcPct val="100000"/>
              </a:lnSpc>
              <a:buNone/>
              <a:defRPr sz="2400" b="1">
                <a:solidFill>
                  <a:schemeClr val="accent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347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DCFE8AC6-424E-904F-AE4A-648F5E9D72F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316526450"/>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6" name="Rectangle 5"/>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CFE8AC6-424E-904F-AE4A-648F5E9D72F5}"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543051531"/>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DCFE8AC6-424E-904F-AE4A-648F5E9D72F5}"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26158176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2"/>
      </p:bgRef>
    </p:bg>
    <p:spTree>
      <p:nvGrpSpPr>
        <p:cNvPr id="1" name=""/>
        <p:cNvGrpSpPr/>
        <p:nvPr/>
      </p:nvGrpSpPr>
      <p:grpSpPr>
        <a:xfrm>
          <a:off x="0" y="0"/>
          <a:ext cx="0" cy="0"/>
          <a:chOff x="0" y="0"/>
          <a:chExt cx="0" cy="0"/>
        </a:xfrm>
      </p:grpSpPr>
      <p:sp>
        <p:nvSpPr>
          <p:cNvPr id="15" name="Rectangle 14"/>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689316"/>
            <a:ext cx="3932237" cy="1368083"/>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0365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Slide Number Placeholder 10"/>
          <p:cNvSpPr>
            <a:spLocks noGrp="1"/>
          </p:cNvSpPr>
          <p:nvPr>
            <p:ph type="sldNum" sz="quarter" idx="10"/>
          </p:nvPr>
        </p:nvSpPr>
        <p:spPr/>
        <p:txBody>
          <a:bodyPr/>
          <a:lstStyle/>
          <a:p>
            <a:fld id="{DCFE8AC6-424E-904F-AE4A-648F5E9D72F5}" type="slidenum">
              <a:rPr lang="en-US" smtClean="0"/>
              <a:t>‹#›</a:t>
            </a:fld>
            <a:endParaRPr lang="en-US" dirty="0"/>
          </a:p>
        </p:txBody>
      </p:sp>
      <p:sp>
        <p:nvSpPr>
          <p:cNvPr id="14" name="Content Placeholder 12"/>
          <p:cNvSpPr>
            <a:spLocks noGrp="1"/>
          </p:cNvSpPr>
          <p:nvPr>
            <p:ph sz="quarter" idx="11"/>
          </p:nvPr>
        </p:nvSpPr>
        <p:spPr>
          <a:xfrm>
            <a:off x="5156200" y="688975"/>
            <a:ext cx="6197600" cy="5172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505732560"/>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with Caption">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230124" y="228600"/>
            <a:ext cx="11731752"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689316"/>
            <a:ext cx="3932237" cy="1368083"/>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0365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Slide Number Placeholder 10"/>
          <p:cNvSpPr>
            <a:spLocks noGrp="1"/>
          </p:cNvSpPr>
          <p:nvPr>
            <p:ph type="sldNum" sz="quarter" idx="10"/>
          </p:nvPr>
        </p:nvSpPr>
        <p:spPr/>
        <p:txBody>
          <a:bodyPr/>
          <a:lstStyle/>
          <a:p>
            <a:fld id="{DCFE8AC6-424E-904F-AE4A-648F5E9D72F5}" type="slidenum">
              <a:rPr lang="en-US" smtClean="0"/>
              <a:t>‹#›</a:t>
            </a:fld>
            <a:endParaRPr lang="en-US" dirty="0"/>
          </a:p>
        </p:txBody>
      </p:sp>
      <p:sp>
        <p:nvSpPr>
          <p:cNvPr id="8" name="Picture Placeholder 4"/>
          <p:cNvSpPr>
            <a:spLocks noGrp="1"/>
          </p:cNvSpPr>
          <p:nvPr>
            <p:ph type="pic" sz="quarter" idx="12"/>
          </p:nvPr>
        </p:nvSpPr>
        <p:spPr>
          <a:xfrm>
            <a:off x="5156200" y="688975"/>
            <a:ext cx="6197600" cy="5172075"/>
          </a:xfrm>
        </p:spPr>
        <p:txBody>
          <a:bodyPr/>
          <a:lstStyle/>
          <a:p>
            <a:r>
              <a:rPr lang="en-US" dirty="0"/>
              <a:t>Click icon to add picture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375" y="0"/>
            <a:ext cx="633984" cy="381000"/>
          </a:xfrm>
          <a:prstGeom prst="rect">
            <a:avLst/>
          </a:prstGeom>
          <a:noFill/>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972" y="6005412"/>
            <a:ext cx="1892300" cy="366251"/>
          </a:xfrm>
          <a:prstGeom prst="rect">
            <a:avLst/>
          </a:prstGeom>
        </p:spPr>
      </p:pic>
    </p:spTree>
    <p:extLst>
      <p:ext uri="{BB962C8B-B14F-4D97-AF65-F5344CB8AC3E}">
        <p14:creationId xmlns:p14="http://schemas.microsoft.com/office/powerpoint/2010/main" val="147740025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1972" y="682283"/>
            <a:ext cx="10488056" cy="1008405"/>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1972" y="1825625"/>
            <a:ext cx="10488056" cy="392102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424456" y="6004388"/>
            <a:ext cx="915572" cy="365125"/>
          </a:xfrm>
          <a:prstGeom prst="rect">
            <a:avLst/>
          </a:prstGeom>
        </p:spPr>
        <p:txBody>
          <a:bodyPr vert="horz" lIns="0" tIns="0" rIns="0" bIns="0" rtlCol="0" anchor="ctr"/>
          <a:lstStyle>
            <a:lvl1pPr algn="r">
              <a:defRPr sz="1200">
                <a:solidFill>
                  <a:schemeClr val="tx2"/>
                </a:solidFill>
              </a:defRPr>
            </a:lvl1pPr>
          </a:lstStyle>
          <a:p>
            <a:fld id="{DCFE8AC6-424E-904F-AE4A-648F5E9D72F5}" type="slidenum">
              <a:rPr lang="en-US" smtClean="0"/>
              <a:pPr/>
              <a:t>‹#›</a:t>
            </a:fld>
            <a:endParaRPr lang="en-US" dirty="0"/>
          </a:p>
        </p:txBody>
      </p:sp>
    </p:spTree>
    <p:extLst>
      <p:ext uri="{BB962C8B-B14F-4D97-AF65-F5344CB8AC3E}">
        <p14:creationId xmlns:p14="http://schemas.microsoft.com/office/powerpoint/2010/main" val="487438606"/>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62" r:id="rId10"/>
  </p:sldLayoutIdLst>
  <p:transition spd="slow">
    <p:push dir="u"/>
  </p:transition>
  <p:hf hdr="0" ftr="0" dt="0"/>
  <p:txStyles>
    <p:titleStyle>
      <a:lvl1pPr algn="l" defTabSz="914400" rtl="0" eaLnBrk="1" latinLnBrk="0" hangingPunct="1">
        <a:lnSpc>
          <a:spcPct val="90000"/>
        </a:lnSpc>
        <a:spcBef>
          <a:spcPct val="0"/>
        </a:spcBef>
        <a:buNone/>
        <a:defRPr sz="4400" kern="1200">
          <a:solidFill>
            <a:srgbClr val="5E0009"/>
          </a:solidFill>
          <a:latin typeface="Georgia" charset="0"/>
          <a:ea typeface="Georgia" charset="0"/>
          <a:cs typeface="Georgia" charset="0"/>
        </a:defRPr>
      </a:lvl1pPr>
    </p:titleStyle>
    <p:bodyStyle>
      <a:lvl1pPr marL="228600" indent="-228600" algn="l" defTabSz="914400" rtl="0" eaLnBrk="1" latinLnBrk="0" hangingPunct="1">
        <a:lnSpc>
          <a:spcPct val="12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5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8.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7.png"/><Relationship Id="rId5" Type="http://schemas.openxmlformats.org/officeDocument/2006/relationships/hyperlink" Target="https://www.missouristate.edu/FinancialAid/schedule-a-meeting.aspx" TargetMode="Externa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hyperlink" Target="https://fsaid.ed.gov/npas/index.htm"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Complete Federal Direct Loan Exit Counseling</a:t>
            </a:r>
            <a:endParaRPr lang="en-US" sz="1800" dirty="0"/>
          </a:p>
        </p:txBody>
      </p:sp>
      <p:pic>
        <p:nvPicPr>
          <p:cNvPr id="6" name="Picture 5"/>
          <p:cNvPicPr>
            <a:picLocks noChangeAspect="1"/>
          </p:cNvPicPr>
          <p:nvPr/>
        </p:nvPicPr>
        <p:blipFill>
          <a:blip r:embed="rId6"/>
          <a:stretch>
            <a:fillRect/>
          </a:stretch>
        </p:blipFill>
        <p:spPr>
          <a:xfrm>
            <a:off x="10748947" y="4877424"/>
            <a:ext cx="1308581" cy="1190690"/>
          </a:xfrm>
          <a:prstGeom prst="rect">
            <a:avLst/>
          </a:prstGeom>
        </p:spPr>
      </p:pic>
      <p:pic>
        <p:nvPicPr>
          <p:cNvPr id="7" name="Audio 6">
            <a:hlinkClick r:id="" action="ppaction://media"/>
            <a:extLst>
              <a:ext uri="{FF2B5EF4-FFF2-40B4-BE49-F238E27FC236}">
                <a16:creationId xmlns:a16="http://schemas.microsoft.com/office/drawing/2014/main" id="{7D33FE01-91DB-446D-97DE-3D68E55CDD0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9307365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1852">
        <p15:prstTrans prst="pageCurlDouble"/>
      </p:transition>
    </mc:Choice>
    <mc:Fallback>
      <p:transition spd="slow" advTm="118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5674" y="492565"/>
            <a:ext cx="7922796" cy="1139092"/>
          </a:xfrm>
        </p:spPr>
        <p:txBody>
          <a:bodyPr>
            <a:noAutofit/>
          </a:bodyPr>
          <a:lstStyle/>
          <a:p>
            <a:r>
              <a:rPr lang="en-US" sz="4400" dirty="0">
                <a:solidFill>
                  <a:schemeClr val="bg1">
                    <a:lumMod val="95000"/>
                  </a:schemeClr>
                </a:solidFill>
                <a:latin typeface="Georgia" panose="02040502050405020303" pitchFamily="18" charset="0"/>
              </a:rPr>
              <a:t>Where do I begin</a:t>
            </a:r>
            <a:r>
              <a:rPr lang="en-US" sz="4400" dirty="0">
                <a:latin typeface="Georgia" panose="02040502050405020303" pitchFamily="18" charset="0"/>
              </a:rPr>
              <a:t>?</a:t>
            </a: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10</a:t>
            </a:fld>
            <a:endParaRPr lang="en-US" dirty="0"/>
          </a:p>
        </p:txBody>
      </p:sp>
      <p:pic>
        <p:nvPicPr>
          <p:cNvPr id="6" name="Picture 5">
            <a:extLst>
              <a:ext uri="{FF2B5EF4-FFF2-40B4-BE49-F238E27FC236}">
                <a16:creationId xmlns:a16="http://schemas.microsoft.com/office/drawing/2014/main" id="{21B8A694-02A3-4EBE-AB44-1131A0775E04}"/>
              </a:ext>
            </a:extLst>
          </p:cNvPr>
          <p:cNvPicPr>
            <a:picLocks noChangeAspect="1"/>
          </p:cNvPicPr>
          <p:nvPr/>
        </p:nvPicPr>
        <p:blipFill>
          <a:blip r:embed="rId5"/>
          <a:stretch>
            <a:fillRect/>
          </a:stretch>
        </p:blipFill>
        <p:spPr>
          <a:xfrm>
            <a:off x="10748947" y="4877424"/>
            <a:ext cx="1308581" cy="1190690"/>
          </a:xfrm>
          <a:prstGeom prst="rect">
            <a:avLst/>
          </a:prstGeom>
        </p:spPr>
      </p:pic>
      <p:pic>
        <p:nvPicPr>
          <p:cNvPr id="21" name="Picture 20">
            <a:extLst>
              <a:ext uri="{FF2B5EF4-FFF2-40B4-BE49-F238E27FC236}">
                <a16:creationId xmlns:a16="http://schemas.microsoft.com/office/drawing/2014/main" id="{B34E7630-C16B-4028-8F5E-2255C66349F6}"/>
              </a:ext>
            </a:extLst>
          </p:cNvPr>
          <p:cNvPicPr>
            <a:picLocks noChangeAspect="1"/>
          </p:cNvPicPr>
          <p:nvPr/>
        </p:nvPicPr>
        <p:blipFill>
          <a:blip r:embed="rId6"/>
          <a:stretch>
            <a:fillRect/>
          </a:stretch>
        </p:blipFill>
        <p:spPr>
          <a:xfrm>
            <a:off x="845674" y="1311169"/>
            <a:ext cx="9086850" cy="723900"/>
          </a:xfrm>
          <a:prstGeom prst="rect">
            <a:avLst/>
          </a:prstGeom>
        </p:spPr>
      </p:pic>
      <p:pic>
        <p:nvPicPr>
          <p:cNvPr id="23" name="Picture 22">
            <a:extLst>
              <a:ext uri="{FF2B5EF4-FFF2-40B4-BE49-F238E27FC236}">
                <a16:creationId xmlns:a16="http://schemas.microsoft.com/office/drawing/2014/main" id="{B9748AC5-5AC3-4432-AA8E-49B84608887A}"/>
              </a:ext>
            </a:extLst>
          </p:cNvPr>
          <p:cNvPicPr>
            <a:picLocks noChangeAspect="1"/>
          </p:cNvPicPr>
          <p:nvPr/>
        </p:nvPicPr>
        <p:blipFill>
          <a:blip r:embed="rId7"/>
          <a:stretch>
            <a:fillRect/>
          </a:stretch>
        </p:blipFill>
        <p:spPr>
          <a:xfrm>
            <a:off x="845674" y="2471737"/>
            <a:ext cx="11029950" cy="3714750"/>
          </a:xfrm>
          <a:prstGeom prst="rect">
            <a:avLst/>
          </a:prstGeom>
        </p:spPr>
      </p:pic>
      <p:sp>
        <p:nvSpPr>
          <p:cNvPr id="24" name="Oval 23">
            <a:extLst>
              <a:ext uri="{FF2B5EF4-FFF2-40B4-BE49-F238E27FC236}">
                <a16:creationId xmlns:a16="http://schemas.microsoft.com/office/drawing/2014/main" id="{ABCC0B60-33F1-4FC7-94E3-5120C4F445DD}"/>
              </a:ext>
            </a:extLst>
          </p:cNvPr>
          <p:cNvSpPr/>
          <p:nvPr/>
        </p:nvSpPr>
        <p:spPr>
          <a:xfrm>
            <a:off x="8619565" y="1311169"/>
            <a:ext cx="1312959" cy="5848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4A188CFD-80E1-4095-A373-C885F1E5C02D}"/>
              </a:ext>
            </a:extLst>
          </p:cNvPr>
          <p:cNvSpPr/>
          <p:nvPr/>
        </p:nvSpPr>
        <p:spPr>
          <a:xfrm>
            <a:off x="8619565" y="1311169"/>
            <a:ext cx="1312959" cy="58486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F8F3FECD-2797-45F0-8B49-47E8BFFE7EE7}"/>
              </a:ext>
            </a:extLst>
          </p:cNvPr>
          <p:cNvSpPr/>
          <p:nvPr/>
        </p:nvSpPr>
        <p:spPr>
          <a:xfrm>
            <a:off x="2424953" y="2520899"/>
            <a:ext cx="1312959" cy="58486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Audio 1">
            <a:hlinkClick r:id="" action="ppaction://media"/>
            <a:extLst>
              <a:ext uri="{FF2B5EF4-FFF2-40B4-BE49-F238E27FC236}">
                <a16:creationId xmlns:a16="http://schemas.microsoft.com/office/drawing/2014/main" id="{75553AD7-5C26-47FE-BA63-22074BDC181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25372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9135">
        <p15:prstTrans prst="pageCurlDouble"/>
      </p:transition>
    </mc:Choice>
    <mc:Fallback>
      <p:transition spd="slow" advTm="91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5673" y="492565"/>
            <a:ext cx="10937023" cy="1139092"/>
          </a:xfrm>
        </p:spPr>
        <p:txBody>
          <a:bodyPr>
            <a:noAutofit/>
          </a:bodyPr>
          <a:lstStyle/>
          <a:p>
            <a:r>
              <a:rPr lang="en-US" sz="4400" dirty="0">
                <a:solidFill>
                  <a:schemeClr val="bg1">
                    <a:lumMod val="95000"/>
                  </a:schemeClr>
                </a:solidFill>
                <a:latin typeface="Georgia" panose="02040502050405020303" pitchFamily="18" charset="0"/>
              </a:rPr>
              <a:t>Select undergraduate or graduate to </a:t>
            </a:r>
            <a:r>
              <a:rPr lang="en-US" sz="4400" b="1" dirty="0">
                <a:solidFill>
                  <a:schemeClr val="bg1">
                    <a:lumMod val="95000"/>
                  </a:schemeClr>
                </a:solidFill>
                <a:latin typeface="Georgia" panose="02040502050405020303" pitchFamily="18" charset="0"/>
              </a:rPr>
              <a:t>Start</a:t>
            </a:r>
          </a:p>
          <a:p>
            <a:endParaRPr lang="en-US" sz="4400" dirty="0">
              <a:latin typeface="Georgia" panose="02040502050405020303" pitchFamily="18" charset="0"/>
            </a:endParaRP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11</a:t>
            </a:fld>
            <a:endParaRPr lang="en-US" dirty="0"/>
          </a:p>
        </p:txBody>
      </p:sp>
      <p:pic>
        <p:nvPicPr>
          <p:cNvPr id="5" name="Picture 4">
            <a:extLst>
              <a:ext uri="{FF2B5EF4-FFF2-40B4-BE49-F238E27FC236}">
                <a16:creationId xmlns:a16="http://schemas.microsoft.com/office/drawing/2014/main" id="{1FD5869A-4D7E-493C-87AC-79DF65B9B3E7}"/>
              </a:ext>
            </a:extLst>
          </p:cNvPr>
          <p:cNvPicPr>
            <a:picLocks noChangeAspect="1"/>
          </p:cNvPicPr>
          <p:nvPr/>
        </p:nvPicPr>
        <p:blipFill>
          <a:blip r:embed="rId5"/>
          <a:stretch>
            <a:fillRect/>
          </a:stretch>
        </p:blipFill>
        <p:spPr>
          <a:xfrm>
            <a:off x="10748947" y="4877424"/>
            <a:ext cx="1308581" cy="1190690"/>
          </a:xfrm>
          <a:prstGeom prst="rect">
            <a:avLst/>
          </a:prstGeom>
        </p:spPr>
      </p:pic>
      <p:sp>
        <p:nvSpPr>
          <p:cNvPr id="6" name="Rectangle: Rounded Corners 5">
            <a:extLst>
              <a:ext uri="{FF2B5EF4-FFF2-40B4-BE49-F238E27FC236}">
                <a16:creationId xmlns:a16="http://schemas.microsoft.com/office/drawing/2014/main" id="{47A18D4D-B63B-4F28-ABAD-9C48F20ED0AB}"/>
              </a:ext>
            </a:extLst>
          </p:cNvPr>
          <p:cNvSpPr/>
          <p:nvPr/>
        </p:nvSpPr>
        <p:spPr>
          <a:xfrm>
            <a:off x="6660107" y="3603009"/>
            <a:ext cx="1201003" cy="1405719"/>
          </a:xfrm>
          <a:prstGeom prst="roundRect">
            <a:avLst/>
          </a:prstGeom>
          <a:noFill/>
          <a:ln w="38100">
            <a:solidFill>
              <a:srgbClr val="5E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026B78E-7323-431E-B081-2747247746A4}"/>
              </a:ext>
            </a:extLst>
          </p:cNvPr>
          <p:cNvPicPr>
            <a:picLocks noChangeAspect="1"/>
          </p:cNvPicPr>
          <p:nvPr/>
        </p:nvPicPr>
        <p:blipFill>
          <a:blip r:embed="rId6"/>
          <a:stretch>
            <a:fillRect/>
          </a:stretch>
        </p:blipFill>
        <p:spPr>
          <a:xfrm>
            <a:off x="845673" y="1363140"/>
            <a:ext cx="7360096" cy="5155226"/>
          </a:xfrm>
          <a:prstGeom prst="rect">
            <a:avLst/>
          </a:prstGeom>
        </p:spPr>
      </p:pic>
      <p:pic>
        <p:nvPicPr>
          <p:cNvPr id="7" name="Audio 6">
            <a:hlinkClick r:id="" action="ppaction://media"/>
            <a:extLst>
              <a:ext uri="{FF2B5EF4-FFF2-40B4-BE49-F238E27FC236}">
                <a16:creationId xmlns:a16="http://schemas.microsoft.com/office/drawing/2014/main" id="{0C7417DB-8582-42EF-B3B1-973E2FA25B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110223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1852">
        <p15:prstTrans prst="pageCurlDouble"/>
      </p:transition>
    </mc:Choice>
    <mc:Fallback>
      <p:transition spd="slow" advTm="118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52905" y="1411030"/>
            <a:ext cx="6124695" cy="1139092"/>
          </a:xfrm>
        </p:spPr>
        <p:txBody>
          <a:bodyPr>
            <a:noAutofit/>
          </a:bodyPr>
          <a:lstStyle/>
          <a:p>
            <a:r>
              <a:rPr lang="en-US" sz="4400" dirty="0">
                <a:solidFill>
                  <a:schemeClr val="bg1">
                    <a:lumMod val="95000"/>
                  </a:schemeClr>
                </a:solidFill>
                <a:latin typeface="Georgia" panose="02040502050405020303" pitchFamily="18" charset="0"/>
              </a:rPr>
              <a:t>Consists of 5 modules</a:t>
            </a:r>
            <a:endParaRPr lang="en-US" sz="4400" dirty="0">
              <a:latin typeface="Georgia" panose="02040502050405020303" pitchFamily="18" charset="0"/>
            </a:endParaRP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12</a:t>
            </a:fld>
            <a:endParaRPr lang="en-US" dirty="0"/>
          </a:p>
        </p:txBody>
      </p:sp>
      <p:pic>
        <p:nvPicPr>
          <p:cNvPr id="5" name="Picture 4">
            <a:extLst>
              <a:ext uri="{FF2B5EF4-FFF2-40B4-BE49-F238E27FC236}">
                <a16:creationId xmlns:a16="http://schemas.microsoft.com/office/drawing/2014/main" id="{1FD5869A-4D7E-493C-87AC-79DF65B9B3E7}"/>
              </a:ext>
            </a:extLst>
          </p:cNvPr>
          <p:cNvPicPr>
            <a:picLocks noChangeAspect="1"/>
          </p:cNvPicPr>
          <p:nvPr/>
        </p:nvPicPr>
        <p:blipFill>
          <a:blip r:embed="rId5"/>
          <a:stretch>
            <a:fillRect/>
          </a:stretch>
        </p:blipFill>
        <p:spPr>
          <a:xfrm>
            <a:off x="10748947" y="4877424"/>
            <a:ext cx="1308581" cy="1190690"/>
          </a:xfrm>
          <a:prstGeom prst="rect">
            <a:avLst/>
          </a:prstGeom>
        </p:spPr>
      </p:pic>
      <p:sp>
        <p:nvSpPr>
          <p:cNvPr id="6" name="Rectangle: Rounded Corners 5">
            <a:extLst>
              <a:ext uri="{FF2B5EF4-FFF2-40B4-BE49-F238E27FC236}">
                <a16:creationId xmlns:a16="http://schemas.microsoft.com/office/drawing/2014/main" id="{47A18D4D-B63B-4F28-ABAD-9C48F20ED0AB}"/>
              </a:ext>
            </a:extLst>
          </p:cNvPr>
          <p:cNvSpPr/>
          <p:nvPr/>
        </p:nvSpPr>
        <p:spPr>
          <a:xfrm>
            <a:off x="6660107" y="3603009"/>
            <a:ext cx="1201003" cy="1405719"/>
          </a:xfrm>
          <a:prstGeom prst="roundRect">
            <a:avLst/>
          </a:prstGeom>
          <a:noFill/>
          <a:ln w="38100">
            <a:solidFill>
              <a:srgbClr val="5E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11CFE99-4415-4CE1-A140-7B13D6F40BA8}"/>
              </a:ext>
            </a:extLst>
          </p:cNvPr>
          <p:cNvPicPr>
            <a:picLocks noChangeAspect="1"/>
          </p:cNvPicPr>
          <p:nvPr/>
        </p:nvPicPr>
        <p:blipFill>
          <a:blip r:embed="rId6"/>
          <a:stretch>
            <a:fillRect/>
          </a:stretch>
        </p:blipFill>
        <p:spPr>
          <a:xfrm>
            <a:off x="564492" y="492565"/>
            <a:ext cx="3925287" cy="6025801"/>
          </a:xfrm>
          <a:prstGeom prst="rect">
            <a:avLst/>
          </a:prstGeom>
        </p:spPr>
      </p:pic>
      <p:pic>
        <p:nvPicPr>
          <p:cNvPr id="2" name="Audio 1">
            <a:hlinkClick r:id="" action="ppaction://media"/>
            <a:extLst>
              <a:ext uri="{FF2B5EF4-FFF2-40B4-BE49-F238E27FC236}">
                <a16:creationId xmlns:a16="http://schemas.microsoft.com/office/drawing/2014/main" id="{C632EACF-D644-4043-8BFD-5C81294F349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05880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8033">
        <p15:prstTrans prst="pageCurlDouble"/>
      </p:transition>
    </mc:Choice>
    <mc:Fallback>
      <p:transition spd="slow" advTm="80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5674" y="492564"/>
            <a:ext cx="10297456" cy="1744911"/>
          </a:xfrm>
        </p:spPr>
        <p:txBody>
          <a:bodyPr>
            <a:noAutofit/>
          </a:bodyPr>
          <a:lstStyle/>
          <a:p>
            <a:r>
              <a:rPr lang="en-US" sz="4400" dirty="0">
                <a:latin typeface="Georgia" panose="02040502050405020303" pitchFamily="18" charset="0"/>
              </a:rPr>
              <a:t>Take your time to read through each module until you reach the end.</a:t>
            </a:r>
            <a:endParaRPr lang="en-US" dirty="0">
              <a:latin typeface="Georgia" panose="02040502050405020303" pitchFamily="18" charset="0"/>
            </a:endParaRP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13</a:t>
            </a:fld>
            <a:endParaRPr lang="en-US" dirty="0"/>
          </a:p>
        </p:txBody>
      </p:sp>
      <p:pic>
        <p:nvPicPr>
          <p:cNvPr id="5" name="Picture 4"/>
          <p:cNvPicPr>
            <a:picLocks noChangeAspect="1"/>
          </p:cNvPicPr>
          <p:nvPr/>
        </p:nvPicPr>
        <p:blipFill>
          <a:blip r:embed="rId5"/>
          <a:stretch>
            <a:fillRect/>
          </a:stretch>
        </p:blipFill>
        <p:spPr>
          <a:xfrm>
            <a:off x="10748947" y="4877424"/>
            <a:ext cx="1308581" cy="1190690"/>
          </a:xfrm>
          <a:prstGeom prst="rect">
            <a:avLst/>
          </a:prstGeom>
        </p:spPr>
      </p:pic>
      <p:pic>
        <p:nvPicPr>
          <p:cNvPr id="7" name="Picture 6">
            <a:extLst>
              <a:ext uri="{FF2B5EF4-FFF2-40B4-BE49-F238E27FC236}">
                <a16:creationId xmlns:a16="http://schemas.microsoft.com/office/drawing/2014/main" id="{CAF9A148-54BA-4D73-B820-D6A28262C79C}"/>
              </a:ext>
            </a:extLst>
          </p:cNvPr>
          <p:cNvPicPr>
            <a:picLocks noChangeAspect="1"/>
          </p:cNvPicPr>
          <p:nvPr/>
        </p:nvPicPr>
        <p:blipFill>
          <a:blip r:embed="rId6"/>
          <a:stretch>
            <a:fillRect/>
          </a:stretch>
        </p:blipFill>
        <p:spPr>
          <a:xfrm>
            <a:off x="845674" y="2538412"/>
            <a:ext cx="8021822" cy="2516914"/>
          </a:xfrm>
          <a:prstGeom prst="rect">
            <a:avLst/>
          </a:prstGeom>
        </p:spPr>
      </p:pic>
      <p:pic>
        <p:nvPicPr>
          <p:cNvPr id="2" name="Audio 1">
            <a:hlinkClick r:id="" action="ppaction://media"/>
            <a:extLst>
              <a:ext uri="{FF2B5EF4-FFF2-40B4-BE49-F238E27FC236}">
                <a16:creationId xmlns:a16="http://schemas.microsoft.com/office/drawing/2014/main" id="{4C4B61B3-CDC0-4C74-A05C-36A18481120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59409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505">
        <p15:prstTrans prst="pageCurlDouble"/>
      </p:transition>
    </mc:Choice>
    <mc:Fallback>
      <p:transition spd="slow" advTm="105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14</a:t>
            </a:fld>
            <a:endParaRPr lang="en-US" dirty="0"/>
          </a:p>
        </p:txBody>
      </p:sp>
      <p:sp>
        <p:nvSpPr>
          <p:cNvPr id="6" name="Title 1"/>
          <p:cNvSpPr>
            <a:spLocks noGrp="1"/>
          </p:cNvSpPr>
          <p:nvPr>
            <p:ph type="body" sz="quarter" idx="11"/>
          </p:nvPr>
        </p:nvSpPr>
        <p:spPr>
          <a:xfrm>
            <a:off x="655638" y="492125"/>
            <a:ext cx="10487025" cy="1139825"/>
          </a:xfrm>
        </p:spPr>
        <p:txBody>
          <a:bodyPr>
            <a:normAutofit/>
          </a:bodyPr>
          <a:lstStyle/>
          <a:p>
            <a:r>
              <a:rPr lang="en-US" sz="5400" dirty="0"/>
              <a:t>Questions?</a:t>
            </a:r>
          </a:p>
        </p:txBody>
      </p:sp>
      <p:sp>
        <p:nvSpPr>
          <p:cNvPr id="8" name="Content Placeholder 7"/>
          <p:cNvSpPr txBox="1">
            <a:spLocks noGrp="1"/>
          </p:cNvSpPr>
          <p:nvPr>
            <p:ph idx="4294967295"/>
          </p:nvPr>
        </p:nvSpPr>
        <p:spPr>
          <a:xfrm>
            <a:off x="392550" y="1693723"/>
            <a:ext cx="11013199" cy="2183868"/>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Send us an email</a:t>
            </a:r>
          </a:p>
          <a:p>
            <a:r>
              <a:rPr lang="en-US" sz="2400" dirty="0">
                <a:solidFill>
                  <a:schemeClr val="bg1"/>
                </a:solidFill>
                <a:latin typeface="Arial" panose="020B0604020202020204" pitchFamily="34" charset="0"/>
                <a:cs typeface="Arial" panose="020B0604020202020204" pitchFamily="34" charset="0"/>
              </a:rPr>
              <a:t>RealLife@Missouristate.edu</a:t>
            </a:r>
          </a:p>
          <a:p>
            <a:r>
              <a:rPr lang="en-US" sz="2400" dirty="0">
                <a:solidFill>
                  <a:schemeClr val="bg1"/>
                </a:solidFill>
                <a:latin typeface="Arial" panose="020B0604020202020204" pitchFamily="34" charset="0"/>
                <a:cs typeface="Arial" panose="020B0604020202020204" pitchFamily="34" charset="0"/>
              </a:rPr>
              <a:t>VictoriaJacobson@missouristate.edu </a:t>
            </a:r>
          </a:p>
          <a:p>
            <a:r>
              <a:rPr lang="en-US" dirty="0">
                <a:solidFill>
                  <a:srgbClr val="00B0F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Schedule a meeting</a:t>
            </a:r>
            <a:r>
              <a:rPr lang="en-US" dirty="0">
                <a:solidFill>
                  <a:srgbClr val="00B0F0"/>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with Victoria</a:t>
            </a:r>
          </a:p>
        </p:txBody>
      </p:sp>
      <p:pic>
        <p:nvPicPr>
          <p:cNvPr id="2" name="Picture 1">
            <a:extLst>
              <a:ext uri="{FF2B5EF4-FFF2-40B4-BE49-F238E27FC236}">
                <a16:creationId xmlns:a16="http://schemas.microsoft.com/office/drawing/2014/main" id="{F57F4C74-B8FC-437D-BA48-99F70A616870}"/>
              </a:ext>
            </a:extLst>
          </p:cNvPr>
          <p:cNvPicPr>
            <a:picLocks noChangeAspect="1"/>
          </p:cNvPicPr>
          <p:nvPr/>
        </p:nvPicPr>
        <p:blipFill>
          <a:blip r:embed="rId6"/>
          <a:stretch>
            <a:fillRect/>
          </a:stretch>
        </p:blipFill>
        <p:spPr>
          <a:xfrm>
            <a:off x="10748947" y="4877424"/>
            <a:ext cx="1308581" cy="1190690"/>
          </a:xfrm>
          <a:prstGeom prst="rect">
            <a:avLst/>
          </a:prstGeom>
        </p:spPr>
      </p:pic>
      <p:pic>
        <p:nvPicPr>
          <p:cNvPr id="3" name="Audio 2">
            <a:hlinkClick r:id="" action="ppaction://media"/>
            <a:extLst>
              <a:ext uri="{FF2B5EF4-FFF2-40B4-BE49-F238E27FC236}">
                <a16:creationId xmlns:a16="http://schemas.microsoft.com/office/drawing/2014/main" id="{4D0BE584-4F69-461D-976D-32D8855938A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95256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9901">
        <p15:prstTrans prst="pageCurlDouble"/>
      </p:transition>
    </mc:Choice>
    <mc:Fallback>
      <p:transition spd="slow" advTm="99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6571" y="492565"/>
            <a:ext cx="11730957" cy="1139092"/>
          </a:xfrm>
        </p:spPr>
        <p:txBody>
          <a:bodyPr>
            <a:noAutofit/>
          </a:bodyPr>
          <a:lstStyle/>
          <a:p>
            <a:r>
              <a:rPr lang="en-US" sz="4400" dirty="0">
                <a:latin typeface="Georgia" panose="02040502050405020303" pitchFamily="18" charset="0"/>
              </a:rPr>
              <a:t>What is Federal Direct Loan Exit Counseling?</a:t>
            </a:r>
          </a:p>
          <a:p>
            <a:endParaRPr lang="en-US" sz="4400" dirty="0">
              <a:latin typeface="Georgia" panose="02040502050405020303" pitchFamily="18" charset="0"/>
            </a:endParaRP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2</a:t>
            </a:fld>
            <a:endParaRPr lang="en-US" dirty="0"/>
          </a:p>
        </p:txBody>
      </p:sp>
      <p:sp>
        <p:nvSpPr>
          <p:cNvPr id="6" name="Content Placeholder 6"/>
          <p:cNvSpPr>
            <a:spLocks noGrp="1"/>
          </p:cNvSpPr>
          <p:nvPr>
            <p:ph idx="4294967295"/>
          </p:nvPr>
        </p:nvSpPr>
        <p:spPr>
          <a:xfrm>
            <a:off x="655638" y="1631951"/>
            <a:ext cx="9757604" cy="4625158"/>
          </a:xfrm>
        </p:spPr>
        <p:txBody>
          <a:bodyPr>
            <a:normAutofit/>
          </a:bodyPr>
          <a:lstStyle/>
          <a:p>
            <a:r>
              <a:rPr lang="en-US" sz="3200" dirty="0">
                <a:solidFill>
                  <a:schemeClr val="bg1">
                    <a:lumMod val="95000"/>
                  </a:schemeClr>
                </a:solidFill>
              </a:rPr>
              <a:t>Online process</a:t>
            </a:r>
          </a:p>
          <a:p>
            <a:r>
              <a:rPr lang="en-US" sz="3200" dirty="0">
                <a:solidFill>
                  <a:schemeClr val="bg1">
                    <a:lumMod val="95000"/>
                  </a:schemeClr>
                </a:solidFill>
              </a:rPr>
              <a:t>No in-person appointment necessary</a:t>
            </a:r>
          </a:p>
          <a:p>
            <a:r>
              <a:rPr lang="en-US" sz="3200" dirty="0">
                <a:solidFill>
                  <a:schemeClr val="bg1">
                    <a:lumMod val="95000"/>
                  </a:schemeClr>
                </a:solidFill>
              </a:rPr>
              <a:t>Required by the Department of Education</a:t>
            </a:r>
          </a:p>
          <a:p>
            <a:endParaRPr lang="en-US" sz="3200" dirty="0">
              <a:solidFill>
                <a:schemeClr val="bg1">
                  <a:lumMod val="95000"/>
                </a:schemeClr>
              </a:solidFill>
            </a:endParaRPr>
          </a:p>
          <a:p>
            <a:pPr marL="0" indent="0">
              <a:buNone/>
            </a:pPr>
            <a:endParaRPr lang="en-US" sz="3200" dirty="0">
              <a:solidFill>
                <a:schemeClr val="bg1">
                  <a:lumMod val="95000"/>
                </a:schemeClr>
              </a:solidFill>
            </a:endParaRPr>
          </a:p>
        </p:txBody>
      </p:sp>
      <p:pic>
        <p:nvPicPr>
          <p:cNvPr id="5" name="Picture 4"/>
          <p:cNvPicPr>
            <a:picLocks noChangeAspect="1"/>
          </p:cNvPicPr>
          <p:nvPr/>
        </p:nvPicPr>
        <p:blipFill>
          <a:blip r:embed="rId5"/>
          <a:stretch>
            <a:fillRect/>
          </a:stretch>
        </p:blipFill>
        <p:spPr>
          <a:xfrm>
            <a:off x="10748947" y="4877424"/>
            <a:ext cx="1308581" cy="1190690"/>
          </a:xfrm>
          <a:prstGeom prst="rect">
            <a:avLst/>
          </a:prstGeom>
        </p:spPr>
      </p:pic>
      <p:pic>
        <p:nvPicPr>
          <p:cNvPr id="2" name="Audio 1">
            <a:hlinkClick r:id="" action="ppaction://media"/>
            <a:extLst>
              <a:ext uri="{FF2B5EF4-FFF2-40B4-BE49-F238E27FC236}">
                <a16:creationId xmlns:a16="http://schemas.microsoft.com/office/drawing/2014/main" id="{CEE7C349-9302-498C-A509-0CE50FCDFE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79707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0954">
        <p15:prstTrans prst="pageCurlDouble"/>
      </p:transition>
    </mc:Choice>
    <mc:Fallback>
      <p:transition spd="slow" advTm="209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5673" y="492565"/>
            <a:ext cx="10543985" cy="1139092"/>
          </a:xfrm>
        </p:spPr>
        <p:txBody>
          <a:bodyPr>
            <a:noAutofit/>
          </a:bodyPr>
          <a:lstStyle/>
          <a:p>
            <a:r>
              <a:rPr lang="en-US" sz="4400" dirty="0">
                <a:latin typeface="Georgia" panose="02040502050405020303" pitchFamily="18" charset="0"/>
              </a:rPr>
              <a:t>What is the purpose of Exit Counseling?</a:t>
            </a:r>
          </a:p>
          <a:p>
            <a:endParaRPr lang="en-US" sz="4400" dirty="0">
              <a:latin typeface="Georgia" panose="02040502050405020303" pitchFamily="18" charset="0"/>
            </a:endParaRP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3</a:t>
            </a:fld>
            <a:endParaRPr lang="en-US" dirty="0"/>
          </a:p>
        </p:txBody>
      </p:sp>
      <p:sp>
        <p:nvSpPr>
          <p:cNvPr id="6" name="Content Placeholder 6"/>
          <p:cNvSpPr>
            <a:spLocks noGrp="1"/>
          </p:cNvSpPr>
          <p:nvPr>
            <p:ph idx="4294967295"/>
          </p:nvPr>
        </p:nvSpPr>
        <p:spPr>
          <a:xfrm>
            <a:off x="655638" y="1631951"/>
            <a:ext cx="10734020" cy="4625158"/>
          </a:xfrm>
        </p:spPr>
        <p:txBody>
          <a:bodyPr>
            <a:normAutofit/>
          </a:bodyPr>
          <a:lstStyle/>
          <a:p>
            <a:r>
              <a:rPr lang="en-US" sz="3200" dirty="0">
                <a:solidFill>
                  <a:schemeClr val="bg1">
                    <a:lumMod val="95000"/>
                  </a:schemeClr>
                </a:solidFill>
              </a:rPr>
              <a:t>Remind you of the total amount of federal aid you have borrowed</a:t>
            </a:r>
          </a:p>
          <a:p>
            <a:r>
              <a:rPr lang="en-US" sz="3200" dirty="0">
                <a:solidFill>
                  <a:schemeClr val="bg1">
                    <a:lumMod val="95000"/>
                  </a:schemeClr>
                </a:solidFill>
              </a:rPr>
              <a:t>Provide the name and contact information for your federal loan servicer</a:t>
            </a:r>
          </a:p>
          <a:p>
            <a:r>
              <a:rPr lang="en-US" sz="3200" dirty="0">
                <a:solidFill>
                  <a:schemeClr val="bg1">
                    <a:lumMod val="95000"/>
                  </a:schemeClr>
                </a:solidFill>
              </a:rPr>
              <a:t>Explain the terms and conditions of your student loans</a:t>
            </a:r>
          </a:p>
          <a:p>
            <a:r>
              <a:rPr lang="en-US" sz="3200" dirty="0">
                <a:solidFill>
                  <a:schemeClr val="bg1">
                    <a:lumMod val="95000"/>
                  </a:schemeClr>
                </a:solidFill>
              </a:rPr>
              <a:t>Identify the various loan repayment plans</a:t>
            </a:r>
          </a:p>
          <a:p>
            <a:endParaRPr lang="en-US" sz="3200" dirty="0">
              <a:solidFill>
                <a:schemeClr val="bg1">
                  <a:lumMod val="95000"/>
                </a:schemeClr>
              </a:solidFill>
            </a:endParaRPr>
          </a:p>
          <a:p>
            <a:pPr marL="0" indent="0">
              <a:buNone/>
            </a:pPr>
            <a:endParaRPr lang="en-US" sz="3200" dirty="0">
              <a:solidFill>
                <a:schemeClr val="bg1">
                  <a:lumMod val="95000"/>
                </a:schemeClr>
              </a:solidFill>
            </a:endParaRPr>
          </a:p>
        </p:txBody>
      </p:sp>
      <p:pic>
        <p:nvPicPr>
          <p:cNvPr id="5" name="Picture 4"/>
          <p:cNvPicPr>
            <a:picLocks noChangeAspect="1"/>
          </p:cNvPicPr>
          <p:nvPr/>
        </p:nvPicPr>
        <p:blipFill>
          <a:blip r:embed="rId5"/>
          <a:stretch>
            <a:fillRect/>
          </a:stretch>
        </p:blipFill>
        <p:spPr>
          <a:xfrm>
            <a:off x="10748947" y="4877424"/>
            <a:ext cx="1308581" cy="1190690"/>
          </a:xfrm>
          <a:prstGeom prst="rect">
            <a:avLst/>
          </a:prstGeom>
        </p:spPr>
      </p:pic>
      <p:pic>
        <p:nvPicPr>
          <p:cNvPr id="7" name="Audio 6">
            <a:hlinkClick r:id="" action="ppaction://media"/>
            <a:extLst>
              <a:ext uri="{FF2B5EF4-FFF2-40B4-BE49-F238E27FC236}">
                <a16:creationId xmlns:a16="http://schemas.microsoft.com/office/drawing/2014/main" id="{3196487E-A344-4C74-AD3B-8CA8C38511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344288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6085">
        <p15:prstTrans prst="pageCurlDouble"/>
      </p:transition>
    </mc:Choice>
    <mc:Fallback>
      <p:transition spd="slow" advTm="260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5673" y="492565"/>
            <a:ext cx="10543985" cy="1139092"/>
          </a:xfrm>
        </p:spPr>
        <p:txBody>
          <a:bodyPr>
            <a:noAutofit/>
          </a:bodyPr>
          <a:lstStyle/>
          <a:p>
            <a:r>
              <a:rPr lang="en-US" sz="4400" dirty="0">
                <a:latin typeface="Georgia" panose="02040502050405020303" pitchFamily="18" charset="0"/>
              </a:rPr>
              <a:t>Who needs to complete Exit Counseling?</a:t>
            </a:r>
          </a:p>
          <a:p>
            <a:endParaRPr lang="en-US" sz="4400" dirty="0">
              <a:latin typeface="Georgia" panose="02040502050405020303" pitchFamily="18" charset="0"/>
            </a:endParaRP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4</a:t>
            </a:fld>
            <a:endParaRPr lang="en-US" dirty="0"/>
          </a:p>
        </p:txBody>
      </p:sp>
      <p:sp>
        <p:nvSpPr>
          <p:cNvPr id="6" name="Content Placeholder 6"/>
          <p:cNvSpPr>
            <a:spLocks noGrp="1"/>
          </p:cNvSpPr>
          <p:nvPr>
            <p:ph idx="4294967295"/>
          </p:nvPr>
        </p:nvSpPr>
        <p:spPr>
          <a:xfrm>
            <a:off x="655638" y="1631951"/>
            <a:ext cx="9757604" cy="4625158"/>
          </a:xfrm>
        </p:spPr>
        <p:txBody>
          <a:bodyPr>
            <a:normAutofit/>
          </a:bodyPr>
          <a:lstStyle/>
          <a:p>
            <a:r>
              <a:rPr lang="en-US" sz="3200" dirty="0">
                <a:solidFill>
                  <a:schemeClr val="bg1">
                    <a:lumMod val="95000"/>
                  </a:schemeClr>
                </a:solidFill>
              </a:rPr>
              <a:t>All students who have borrowed through the Federal Direct Loan program</a:t>
            </a:r>
          </a:p>
          <a:p>
            <a:r>
              <a:rPr lang="en-US" sz="3200" dirty="0">
                <a:solidFill>
                  <a:schemeClr val="bg1">
                    <a:lumMod val="95000"/>
                  </a:schemeClr>
                </a:solidFill>
              </a:rPr>
              <a:t>Students graduating in May 2021, even if you will be reenrolling in another degree program</a:t>
            </a:r>
          </a:p>
          <a:p>
            <a:pPr marL="0" indent="0">
              <a:buNone/>
            </a:pPr>
            <a:endParaRPr lang="en-US" sz="3200" dirty="0">
              <a:solidFill>
                <a:schemeClr val="bg1">
                  <a:lumMod val="95000"/>
                </a:schemeClr>
              </a:solidFill>
            </a:endParaRPr>
          </a:p>
        </p:txBody>
      </p:sp>
      <p:pic>
        <p:nvPicPr>
          <p:cNvPr id="5" name="Picture 4"/>
          <p:cNvPicPr>
            <a:picLocks noChangeAspect="1"/>
          </p:cNvPicPr>
          <p:nvPr/>
        </p:nvPicPr>
        <p:blipFill>
          <a:blip r:embed="rId5"/>
          <a:stretch>
            <a:fillRect/>
          </a:stretch>
        </p:blipFill>
        <p:spPr>
          <a:xfrm>
            <a:off x="10748947" y="4877424"/>
            <a:ext cx="1308581" cy="1190690"/>
          </a:xfrm>
          <a:prstGeom prst="rect">
            <a:avLst/>
          </a:prstGeom>
        </p:spPr>
      </p:pic>
      <p:pic>
        <p:nvPicPr>
          <p:cNvPr id="2" name="Audio 1">
            <a:hlinkClick r:id="" action="ppaction://media"/>
            <a:extLst>
              <a:ext uri="{FF2B5EF4-FFF2-40B4-BE49-F238E27FC236}">
                <a16:creationId xmlns:a16="http://schemas.microsoft.com/office/drawing/2014/main" id="{F5B96B96-2390-45B7-A71D-7EC732D02B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37979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6380">
        <p15:prstTrans prst="pageCurlDouble"/>
      </p:transition>
    </mc:Choice>
    <mc:Fallback>
      <p:transition spd="slow" advTm="163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55639" y="492565"/>
            <a:ext cx="11218498" cy="1139092"/>
          </a:xfrm>
        </p:spPr>
        <p:txBody>
          <a:bodyPr>
            <a:noAutofit/>
          </a:bodyPr>
          <a:lstStyle/>
          <a:p>
            <a:r>
              <a:rPr lang="en-US" sz="4400" dirty="0">
                <a:latin typeface="Georgia" panose="02040502050405020303" pitchFamily="18" charset="0"/>
              </a:rPr>
              <a:t>What do I need to complete Exit Counseling?</a:t>
            </a: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5</a:t>
            </a:fld>
            <a:endParaRPr lang="en-US" dirty="0"/>
          </a:p>
        </p:txBody>
      </p:sp>
      <p:sp>
        <p:nvSpPr>
          <p:cNvPr id="6" name="Content Placeholder 6"/>
          <p:cNvSpPr>
            <a:spLocks noGrp="1"/>
          </p:cNvSpPr>
          <p:nvPr>
            <p:ph idx="4294967295"/>
          </p:nvPr>
        </p:nvSpPr>
        <p:spPr>
          <a:xfrm>
            <a:off x="655638" y="1631951"/>
            <a:ext cx="10209586" cy="4625158"/>
          </a:xfrm>
        </p:spPr>
        <p:txBody>
          <a:bodyPr>
            <a:normAutofit/>
          </a:bodyPr>
          <a:lstStyle/>
          <a:p>
            <a:r>
              <a:rPr lang="en-US" sz="3200" dirty="0">
                <a:solidFill>
                  <a:srgbClr val="00B0F0"/>
                </a:solidFill>
                <a:hlinkClick r:id="rId5">
                  <a:extLst>
                    <a:ext uri="{A12FA001-AC4F-418D-AE19-62706E023703}">
                      <ahyp:hlinkClr xmlns:ahyp="http://schemas.microsoft.com/office/drawing/2018/hyperlinkcolor" val="tx"/>
                    </a:ext>
                  </a:extLst>
                </a:hlinkClick>
              </a:rPr>
              <a:t>FSAID</a:t>
            </a:r>
            <a:r>
              <a:rPr lang="en-US" sz="3200" dirty="0">
                <a:solidFill>
                  <a:schemeClr val="bg1"/>
                </a:solidFill>
              </a:rPr>
              <a:t> </a:t>
            </a:r>
            <a:r>
              <a:rPr lang="en-US" sz="3200" dirty="0">
                <a:solidFill>
                  <a:schemeClr val="bg1">
                    <a:lumMod val="95000"/>
                  </a:schemeClr>
                </a:solidFill>
              </a:rPr>
              <a:t>(your username and password used to complete the FAFSA—not your parents)</a:t>
            </a:r>
          </a:p>
          <a:p>
            <a:r>
              <a:rPr lang="en-US" sz="3200" dirty="0">
                <a:solidFill>
                  <a:schemeClr val="bg1">
                    <a:lumMod val="95000"/>
                  </a:schemeClr>
                </a:solidFill>
              </a:rPr>
              <a:t>Names, mailing addresses, email addresses and phone numbers of </a:t>
            </a:r>
            <a:r>
              <a:rPr lang="en-US" sz="3200" u="sng" dirty="0">
                <a:solidFill>
                  <a:schemeClr val="bg1">
                    <a:lumMod val="95000"/>
                  </a:schemeClr>
                </a:solidFill>
              </a:rPr>
              <a:t>two </a:t>
            </a:r>
            <a:r>
              <a:rPr lang="en-US" sz="3200" dirty="0">
                <a:solidFill>
                  <a:schemeClr val="bg1">
                    <a:lumMod val="95000"/>
                  </a:schemeClr>
                </a:solidFill>
              </a:rPr>
              <a:t>references with different addresses</a:t>
            </a:r>
          </a:p>
          <a:p>
            <a:r>
              <a:rPr lang="en-US" sz="3200" dirty="0">
                <a:solidFill>
                  <a:schemeClr val="bg1">
                    <a:lumMod val="95000"/>
                  </a:schemeClr>
                </a:solidFill>
              </a:rPr>
              <a:t>Details on your post-graduation income and living expenses (if known)</a:t>
            </a:r>
          </a:p>
          <a:p>
            <a:endParaRPr lang="en-US" sz="3200" dirty="0">
              <a:solidFill>
                <a:schemeClr val="bg1">
                  <a:lumMod val="95000"/>
                </a:schemeClr>
              </a:solidFill>
            </a:endParaRPr>
          </a:p>
          <a:p>
            <a:pPr marL="0" indent="0">
              <a:buNone/>
            </a:pPr>
            <a:endParaRPr lang="en-US" sz="3200" dirty="0">
              <a:solidFill>
                <a:schemeClr val="bg1">
                  <a:lumMod val="95000"/>
                </a:schemeClr>
              </a:solidFill>
            </a:endParaRPr>
          </a:p>
        </p:txBody>
      </p:sp>
      <p:pic>
        <p:nvPicPr>
          <p:cNvPr id="5" name="Picture 4"/>
          <p:cNvPicPr>
            <a:picLocks noChangeAspect="1"/>
          </p:cNvPicPr>
          <p:nvPr/>
        </p:nvPicPr>
        <p:blipFill>
          <a:blip r:embed="rId6"/>
          <a:stretch>
            <a:fillRect/>
          </a:stretch>
        </p:blipFill>
        <p:spPr>
          <a:xfrm>
            <a:off x="10748947" y="4877424"/>
            <a:ext cx="1308581" cy="1190690"/>
          </a:xfrm>
          <a:prstGeom prst="rect">
            <a:avLst/>
          </a:prstGeom>
        </p:spPr>
      </p:pic>
      <p:pic>
        <p:nvPicPr>
          <p:cNvPr id="10" name="Audio 9">
            <a:hlinkClick r:id="" action="ppaction://media"/>
            <a:extLst>
              <a:ext uri="{FF2B5EF4-FFF2-40B4-BE49-F238E27FC236}">
                <a16:creationId xmlns:a16="http://schemas.microsoft.com/office/drawing/2014/main" id="{56C2862A-D3D5-4AF3-BCB5-B1D75C38245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699830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0862">
        <p15:prstTrans prst="pageCurlDouble"/>
      </p:transition>
    </mc:Choice>
    <mc:Fallback>
      <p:transition spd="slow" advTm="208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5673" y="492565"/>
            <a:ext cx="10543985" cy="1139092"/>
          </a:xfrm>
        </p:spPr>
        <p:txBody>
          <a:bodyPr>
            <a:noAutofit/>
          </a:bodyPr>
          <a:lstStyle/>
          <a:p>
            <a:r>
              <a:rPr lang="en-US" sz="4400" dirty="0">
                <a:latin typeface="Georgia" panose="02040502050405020303" pitchFamily="18" charset="0"/>
              </a:rPr>
              <a:t>How long will this take to complete?</a:t>
            </a: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6</a:t>
            </a:fld>
            <a:endParaRPr lang="en-US" dirty="0"/>
          </a:p>
        </p:txBody>
      </p:sp>
      <p:sp>
        <p:nvSpPr>
          <p:cNvPr id="6" name="Content Placeholder 6"/>
          <p:cNvSpPr>
            <a:spLocks noGrp="1"/>
          </p:cNvSpPr>
          <p:nvPr>
            <p:ph idx="4294967295"/>
          </p:nvPr>
        </p:nvSpPr>
        <p:spPr>
          <a:xfrm>
            <a:off x="655638" y="1631951"/>
            <a:ext cx="9757604" cy="4625158"/>
          </a:xfrm>
        </p:spPr>
        <p:txBody>
          <a:bodyPr>
            <a:normAutofit/>
          </a:bodyPr>
          <a:lstStyle/>
          <a:p>
            <a:r>
              <a:rPr lang="en-US" sz="3200" dirty="0">
                <a:solidFill>
                  <a:schemeClr val="bg1">
                    <a:lumMod val="95000"/>
                  </a:schemeClr>
                </a:solidFill>
              </a:rPr>
              <a:t>20 to 30 minutes is the expected time of completion</a:t>
            </a:r>
          </a:p>
          <a:p>
            <a:r>
              <a:rPr lang="en-US" sz="3200" dirty="0">
                <a:solidFill>
                  <a:schemeClr val="bg1">
                    <a:lumMod val="95000"/>
                  </a:schemeClr>
                </a:solidFill>
              </a:rPr>
              <a:t>Must complete in a single session—cannot save </a:t>
            </a:r>
          </a:p>
          <a:p>
            <a:pPr marL="0" indent="0">
              <a:buNone/>
            </a:pPr>
            <a:endParaRPr lang="en-US" sz="3200" dirty="0">
              <a:solidFill>
                <a:schemeClr val="bg1">
                  <a:lumMod val="95000"/>
                </a:schemeClr>
              </a:solidFill>
            </a:endParaRPr>
          </a:p>
        </p:txBody>
      </p:sp>
      <p:pic>
        <p:nvPicPr>
          <p:cNvPr id="5" name="Picture 4"/>
          <p:cNvPicPr>
            <a:picLocks noChangeAspect="1"/>
          </p:cNvPicPr>
          <p:nvPr/>
        </p:nvPicPr>
        <p:blipFill>
          <a:blip r:embed="rId5"/>
          <a:stretch>
            <a:fillRect/>
          </a:stretch>
        </p:blipFill>
        <p:spPr>
          <a:xfrm>
            <a:off x="10748947" y="4877424"/>
            <a:ext cx="1308581" cy="1190690"/>
          </a:xfrm>
          <a:prstGeom prst="rect">
            <a:avLst/>
          </a:prstGeom>
        </p:spPr>
      </p:pic>
      <p:pic>
        <p:nvPicPr>
          <p:cNvPr id="2" name="Audio 1">
            <a:hlinkClick r:id="" action="ppaction://media"/>
            <a:extLst>
              <a:ext uri="{FF2B5EF4-FFF2-40B4-BE49-F238E27FC236}">
                <a16:creationId xmlns:a16="http://schemas.microsoft.com/office/drawing/2014/main" id="{6212FAEE-4821-4D3C-BB42-5B1809ECC8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17159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7749">
        <p15:prstTrans prst="pageCurlDouble"/>
      </p:transition>
    </mc:Choice>
    <mc:Fallback>
      <p:transition spd="slow" advTm="77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5673" y="492565"/>
            <a:ext cx="10543985" cy="1806498"/>
          </a:xfrm>
        </p:spPr>
        <p:txBody>
          <a:bodyPr>
            <a:noAutofit/>
          </a:bodyPr>
          <a:lstStyle/>
          <a:p>
            <a:r>
              <a:rPr lang="en-US" sz="4400" dirty="0">
                <a:latin typeface="Georgia" panose="02040502050405020303" pitchFamily="18" charset="0"/>
              </a:rPr>
              <a:t>What is the deadline to complete Exit Counseling?</a:t>
            </a: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7</a:t>
            </a:fld>
            <a:endParaRPr lang="en-US" dirty="0"/>
          </a:p>
        </p:txBody>
      </p:sp>
      <p:sp>
        <p:nvSpPr>
          <p:cNvPr id="6" name="Content Placeholder 6"/>
          <p:cNvSpPr>
            <a:spLocks noGrp="1"/>
          </p:cNvSpPr>
          <p:nvPr>
            <p:ph idx="4294967295"/>
          </p:nvPr>
        </p:nvSpPr>
        <p:spPr>
          <a:xfrm>
            <a:off x="655638" y="2508069"/>
            <a:ext cx="9757604" cy="3749040"/>
          </a:xfrm>
        </p:spPr>
        <p:txBody>
          <a:bodyPr>
            <a:normAutofit/>
          </a:bodyPr>
          <a:lstStyle/>
          <a:p>
            <a:pPr marL="0" indent="0" algn="ctr">
              <a:buNone/>
            </a:pPr>
            <a:r>
              <a:rPr lang="en-US" sz="4400" dirty="0">
                <a:solidFill>
                  <a:srgbClr val="FFFF00"/>
                </a:solidFill>
              </a:rPr>
              <a:t>Friday May 7, 2021</a:t>
            </a:r>
          </a:p>
          <a:p>
            <a:pPr marL="0" indent="0" algn="ctr">
              <a:buNone/>
            </a:pPr>
            <a:r>
              <a:rPr lang="en-US" sz="2400" dirty="0">
                <a:solidFill>
                  <a:schemeClr val="bg1"/>
                </a:solidFill>
              </a:rPr>
              <a:t>     The Financial Aid Office will receive confirmation within 72 hours after you complete Exit Counseling</a:t>
            </a:r>
          </a:p>
          <a:p>
            <a:pPr marL="0" indent="0">
              <a:buNone/>
            </a:pPr>
            <a:endParaRPr lang="en-US" sz="3200" dirty="0">
              <a:solidFill>
                <a:schemeClr val="bg1">
                  <a:lumMod val="95000"/>
                </a:schemeClr>
              </a:solidFill>
            </a:endParaRPr>
          </a:p>
        </p:txBody>
      </p:sp>
      <p:pic>
        <p:nvPicPr>
          <p:cNvPr id="5" name="Picture 4"/>
          <p:cNvPicPr>
            <a:picLocks noChangeAspect="1"/>
          </p:cNvPicPr>
          <p:nvPr/>
        </p:nvPicPr>
        <p:blipFill>
          <a:blip r:embed="rId5"/>
          <a:stretch>
            <a:fillRect/>
          </a:stretch>
        </p:blipFill>
        <p:spPr>
          <a:xfrm>
            <a:off x="10748947" y="4877424"/>
            <a:ext cx="1308581" cy="1190690"/>
          </a:xfrm>
          <a:prstGeom prst="rect">
            <a:avLst/>
          </a:prstGeom>
        </p:spPr>
      </p:pic>
      <p:pic>
        <p:nvPicPr>
          <p:cNvPr id="2" name="Audio 1">
            <a:hlinkClick r:id="" action="ppaction://media"/>
            <a:extLst>
              <a:ext uri="{FF2B5EF4-FFF2-40B4-BE49-F238E27FC236}">
                <a16:creationId xmlns:a16="http://schemas.microsoft.com/office/drawing/2014/main" id="{946ABF61-BF7A-4099-9057-F41252DCC0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90104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4817">
        <p15:prstTrans prst="pageCurlDouble"/>
      </p:transition>
    </mc:Choice>
    <mc:Fallback>
      <p:transition spd="slow" advTm="148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5673" y="492565"/>
            <a:ext cx="10543985" cy="957412"/>
          </a:xfrm>
        </p:spPr>
        <p:txBody>
          <a:bodyPr>
            <a:noAutofit/>
          </a:bodyPr>
          <a:lstStyle/>
          <a:p>
            <a:r>
              <a:rPr lang="en-US" sz="4400" dirty="0">
                <a:latin typeface="Georgia" panose="02040502050405020303" pitchFamily="18" charset="0"/>
              </a:rPr>
              <a:t>Helpful tips:</a:t>
            </a: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8</a:t>
            </a:fld>
            <a:endParaRPr lang="en-US" dirty="0"/>
          </a:p>
        </p:txBody>
      </p:sp>
      <p:sp>
        <p:nvSpPr>
          <p:cNvPr id="6" name="Content Placeholder 6"/>
          <p:cNvSpPr>
            <a:spLocks noGrp="1"/>
          </p:cNvSpPr>
          <p:nvPr>
            <p:ph idx="4294967295"/>
          </p:nvPr>
        </p:nvSpPr>
        <p:spPr>
          <a:xfrm>
            <a:off x="655638" y="1449977"/>
            <a:ext cx="9757604" cy="4807132"/>
          </a:xfrm>
        </p:spPr>
        <p:txBody>
          <a:bodyPr>
            <a:normAutofit/>
          </a:bodyPr>
          <a:lstStyle/>
          <a:p>
            <a:r>
              <a:rPr lang="en-US" sz="3200" dirty="0">
                <a:solidFill>
                  <a:schemeClr val="bg1"/>
                </a:solidFill>
              </a:rPr>
              <a:t>Use Chrome or Firefox</a:t>
            </a:r>
          </a:p>
          <a:p>
            <a:r>
              <a:rPr lang="en-US" sz="3200" dirty="0">
                <a:solidFill>
                  <a:schemeClr val="bg1"/>
                </a:solidFill>
              </a:rPr>
              <a:t>After 3 attempts to log-in with your FSAID, you will be locked out for 30 minutes</a:t>
            </a:r>
          </a:p>
          <a:p>
            <a:r>
              <a:rPr lang="en-US" sz="3200" dirty="0">
                <a:solidFill>
                  <a:schemeClr val="bg1"/>
                </a:solidFill>
              </a:rPr>
              <a:t>Complete counseling in a singe session—cannot save work to complete at a later time</a:t>
            </a:r>
          </a:p>
          <a:p>
            <a:pPr marL="0" indent="0">
              <a:buNone/>
            </a:pPr>
            <a:endParaRPr lang="en-US" sz="3200" dirty="0">
              <a:solidFill>
                <a:schemeClr val="bg1">
                  <a:lumMod val="95000"/>
                </a:schemeClr>
              </a:solidFill>
            </a:endParaRPr>
          </a:p>
        </p:txBody>
      </p:sp>
      <p:pic>
        <p:nvPicPr>
          <p:cNvPr id="5" name="Picture 4"/>
          <p:cNvPicPr>
            <a:picLocks noChangeAspect="1"/>
          </p:cNvPicPr>
          <p:nvPr/>
        </p:nvPicPr>
        <p:blipFill>
          <a:blip r:embed="rId5"/>
          <a:stretch>
            <a:fillRect/>
          </a:stretch>
        </p:blipFill>
        <p:spPr>
          <a:xfrm>
            <a:off x="10748947" y="4877424"/>
            <a:ext cx="1308581" cy="1190690"/>
          </a:xfrm>
          <a:prstGeom prst="rect">
            <a:avLst/>
          </a:prstGeom>
        </p:spPr>
      </p:pic>
      <p:pic>
        <p:nvPicPr>
          <p:cNvPr id="2" name="Audio 1">
            <a:hlinkClick r:id="" action="ppaction://media"/>
            <a:extLst>
              <a:ext uri="{FF2B5EF4-FFF2-40B4-BE49-F238E27FC236}">
                <a16:creationId xmlns:a16="http://schemas.microsoft.com/office/drawing/2014/main" id="{D8AC6D4A-C5E4-4D14-8EC8-54253C7C8B7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02980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6545">
        <p15:prstTrans prst="pageCurlDouble"/>
      </p:transition>
    </mc:Choice>
    <mc:Fallback>
      <p:transition spd="slow" advTm="165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5673" y="492565"/>
            <a:ext cx="10543985" cy="1139092"/>
          </a:xfrm>
        </p:spPr>
        <p:txBody>
          <a:bodyPr>
            <a:noAutofit/>
          </a:bodyPr>
          <a:lstStyle/>
          <a:p>
            <a:r>
              <a:rPr lang="en-US" sz="4400" dirty="0">
                <a:latin typeface="Georgia" panose="02040502050405020303" pitchFamily="18" charset="0"/>
              </a:rPr>
              <a:t>Visit </a:t>
            </a:r>
            <a:r>
              <a:rPr lang="en-US" sz="4400" dirty="0">
                <a:solidFill>
                  <a:srgbClr val="FFFF00"/>
                </a:solidFill>
                <a:latin typeface="Georgia" panose="02040502050405020303" pitchFamily="18" charset="0"/>
              </a:rPr>
              <a:t>StudentAid.gov </a:t>
            </a:r>
            <a:r>
              <a:rPr lang="en-US" sz="4400" b="1" dirty="0">
                <a:latin typeface="Georgia" panose="02040502050405020303" pitchFamily="18" charset="0"/>
              </a:rPr>
              <a:t>and Log In</a:t>
            </a:r>
            <a:endParaRPr lang="en-US" sz="4400" dirty="0">
              <a:latin typeface="Georgia" panose="02040502050405020303" pitchFamily="18" charset="0"/>
            </a:endParaRPr>
          </a:p>
        </p:txBody>
      </p:sp>
      <p:sp>
        <p:nvSpPr>
          <p:cNvPr id="4" name="Slide Number Placeholder 3"/>
          <p:cNvSpPr>
            <a:spLocks noGrp="1"/>
          </p:cNvSpPr>
          <p:nvPr>
            <p:ph type="sldNum" sz="quarter" idx="4294967295"/>
          </p:nvPr>
        </p:nvSpPr>
        <p:spPr>
          <a:xfrm>
            <a:off x="11277600" y="6003925"/>
            <a:ext cx="914400" cy="365125"/>
          </a:xfrm>
        </p:spPr>
        <p:txBody>
          <a:bodyPr/>
          <a:lstStyle/>
          <a:p>
            <a:fld id="{DCFE8AC6-424E-904F-AE4A-648F5E9D72F5}" type="slidenum">
              <a:rPr lang="en-US" smtClean="0"/>
              <a:t>9</a:t>
            </a:fld>
            <a:endParaRPr lang="en-US" dirty="0"/>
          </a:p>
        </p:txBody>
      </p:sp>
      <p:pic>
        <p:nvPicPr>
          <p:cNvPr id="5" name="Picture 4"/>
          <p:cNvPicPr>
            <a:picLocks noChangeAspect="1"/>
          </p:cNvPicPr>
          <p:nvPr/>
        </p:nvPicPr>
        <p:blipFill>
          <a:blip r:embed="rId5"/>
          <a:stretch>
            <a:fillRect/>
          </a:stretch>
        </p:blipFill>
        <p:spPr>
          <a:xfrm>
            <a:off x="10748947" y="4877424"/>
            <a:ext cx="1308581" cy="1190690"/>
          </a:xfrm>
          <a:prstGeom prst="rect">
            <a:avLst/>
          </a:prstGeom>
        </p:spPr>
      </p:pic>
      <p:pic>
        <p:nvPicPr>
          <p:cNvPr id="7" name="Content Placeholder 6">
            <a:extLst>
              <a:ext uri="{FF2B5EF4-FFF2-40B4-BE49-F238E27FC236}">
                <a16:creationId xmlns:a16="http://schemas.microsoft.com/office/drawing/2014/main" id="{429E1D0C-F01B-4B08-8BA1-713A5A49A6C2}"/>
              </a:ext>
            </a:extLst>
          </p:cNvPr>
          <p:cNvPicPr>
            <a:picLocks noGrp="1" noChangeAspect="1"/>
          </p:cNvPicPr>
          <p:nvPr>
            <p:ph idx="4294967295"/>
          </p:nvPr>
        </p:nvPicPr>
        <p:blipFill>
          <a:blip r:embed="rId6"/>
          <a:stretch>
            <a:fillRect/>
          </a:stretch>
        </p:blipFill>
        <p:spPr>
          <a:xfrm>
            <a:off x="845673" y="1742912"/>
            <a:ext cx="7128733" cy="3665667"/>
          </a:xfrm>
          <a:prstGeom prst="rect">
            <a:avLst/>
          </a:prstGeom>
        </p:spPr>
      </p:pic>
      <p:sp>
        <p:nvSpPr>
          <p:cNvPr id="10" name="Rectangle: Rounded Corners 9">
            <a:extLst>
              <a:ext uri="{FF2B5EF4-FFF2-40B4-BE49-F238E27FC236}">
                <a16:creationId xmlns:a16="http://schemas.microsoft.com/office/drawing/2014/main" id="{D5471FFD-5D90-4DE1-8B3A-DCC79C9D4074}"/>
              </a:ext>
            </a:extLst>
          </p:cNvPr>
          <p:cNvSpPr/>
          <p:nvPr/>
        </p:nvSpPr>
        <p:spPr>
          <a:xfrm>
            <a:off x="5822576" y="3805518"/>
            <a:ext cx="1936377" cy="77992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Audio 1">
            <a:hlinkClick r:id="" action="ppaction://media"/>
            <a:extLst>
              <a:ext uri="{FF2B5EF4-FFF2-40B4-BE49-F238E27FC236}">
                <a16:creationId xmlns:a16="http://schemas.microsoft.com/office/drawing/2014/main" id="{9612C20A-0466-4902-AF4C-C5EA58808A9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570466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1068">
        <p15:prstTrans prst="pageCurlDouble"/>
      </p:transition>
    </mc:Choice>
    <mc:Fallback>
      <p:transition spd="slow" advTm="110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
</p:tagLst>
</file>

<file path=ppt/theme/theme1.xml><?xml version="1.0" encoding="utf-8"?>
<a:theme xmlns:a="http://schemas.openxmlformats.org/drawingml/2006/main" name="Make Your Missouri Statement">
  <a:themeElements>
    <a:clrScheme name="Make Your Missouri Statement">
      <a:dk1>
        <a:srgbClr val="000000"/>
      </a:dk1>
      <a:lt1>
        <a:srgbClr val="FFFFFF"/>
      </a:lt1>
      <a:dk2>
        <a:srgbClr val="425563"/>
      </a:dk2>
      <a:lt2>
        <a:srgbClr val="BFCED6"/>
      </a:lt2>
      <a:accent1>
        <a:srgbClr val="E4002B"/>
      </a:accent1>
      <a:accent2>
        <a:srgbClr val="0093B2"/>
      </a:accent2>
      <a:accent3>
        <a:srgbClr val="CFB500"/>
      </a:accent3>
      <a:accent4>
        <a:srgbClr val="AF1685"/>
      </a:accent4>
      <a:accent5>
        <a:srgbClr val="E35205"/>
      </a:accent5>
      <a:accent6>
        <a:srgbClr val="A4D65E"/>
      </a:accent6>
      <a:hlink>
        <a:srgbClr val="5E0009"/>
      </a:hlink>
      <a:folHlink>
        <a:srgbClr val="5E0009"/>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ms-powerpoint-template" id="{A9713E28-228F-094B-994D-BEAC9044A1D8}" vid="{30D64FA4-EE7E-9A4B-9AF2-C18BADE9C7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Make-Your-Missouri-Statement</Template>
  <TotalTime>2947</TotalTime>
  <Words>807</Words>
  <Application>Microsoft Office PowerPoint</Application>
  <PresentationFormat>Widescreen</PresentationFormat>
  <Paragraphs>79</Paragraphs>
  <Slides>14</Slides>
  <Notes>14</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Georgia</vt:lpstr>
      <vt:lpstr>Make Your Missouri Statement</vt:lpstr>
      <vt:lpstr>How to Complete Federal Direct Loan Exit Counseling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Missouri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L.I.F.E. Literacy in Financial Education</dc:title>
  <dc:creator>Thrasher, Tai</dc:creator>
  <cp:lastModifiedBy>Breanna Scanlon</cp:lastModifiedBy>
  <cp:revision>305</cp:revision>
  <cp:lastPrinted>2017-10-11T12:35:27Z</cp:lastPrinted>
  <dcterms:created xsi:type="dcterms:W3CDTF">2016-08-24T15:20:08Z</dcterms:created>
  <dcterms:modified xsi:type="dcterms:W3CDTF">2021-03-22T16:26:52Z</dcterms:modified>
</cp:coreProperties>
</file>